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4"/>
    <p:sldMasterId id="2147484035" r:id="rId5"/>
  </p:sldMasterIdLst>
  <p:notesMasterIdLst>
    <p:notesMasterId r:id="rId13"/>
  </p:notesMasterIdLst>
  <p:handoutMasterIdLst>
    <p:handoutMasterId r:id="rId14"/>
  </p:handoutMasterIdLst>
  <p:sldIdLst>
    <p:sldId id="582" r:id="rId6"/>
    <p:sldId id="588" r:id="rId7"/>
    <p:sldId id="589" r:id="rId8"/>
    <p:sldId id="543" r:id="rId9"/>
    <p:sldId id="536" r:id="rId10"/>
    <p:sldId id="565" r:id="rId11"/>
    <p:sldId id="590" r:id="rId12"/>
  </p:sldIdLst>
  <p:sldSz cx="12192000" cy="6858000"/>
  <p:notesSz cx="6858000" cy="9144000"/>
  <p:defaultTextStyle>
    <a:defPPr>
      <a:defRPr lang="en-US"/>
    </a:defPPr>
    <a:lvl1pPr marL="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5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out Us" id="{8F76DF20-D6F9-1543-B26E-3B7D02500090}">
          <p14:sldIdLst>
            <p14:sldId id="582"/>
            <p14:sldId id="588"/>
            <p14:sldId id="589"/>
            <p14:sldId id="543"/>
            <p14:sldId id="536"/>
            <p14:sldId id="565"/>
            <p14:sldId id="5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dul Nilar" initials="AN" lastIdx="4" clrIdx="0">
    <p:extLst>
      <p:ext uri="{19B8F6BF-5375-455C-9EA6-DF929625EA0E}">
        <p15:presenceInfo xmlns:p15="http://schemas.microsoft.com/office/powerpoint/2012/main" userId="S-1-5-21-1089300992-792545653-2354756378-718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03738"/>
    <a:srgbClr val="FFFFFF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8" autoAdjust="0"/>
    <p:restoredTop sz="96416" autoAdjust="0"/>
  </p:normalViewPr>
  <p:slideViewPr>
    <p:cSldViewPr snapToGrid="0" snapToObjects="1" showGuides="1">
      <p:cViewPr varScale="1">
        <p:scale>
          <a:sx n="67" d="100"/>
          <a:sy n="67" d="100"/>
        </p:scale>
        <p:origin x="684" y="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89" d="100"/>
          <a:sy n="89" d="100"/>
        </p:scale>
        <p:origin x="379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18781-FBF9-354C-A025-C49C596164BA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4EF74-8826-BD43-B880-7A8566D0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FFD40-13C9-7B48-A0BE-E251E1E33FE5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E2375-F1B1-284C-A827-B0E603FDB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4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9420" y="946702"/>
            <a:ext cx="4066580" cy="124984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1016000" y="0"/>
            <a:ext cx="5080000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2286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7112000" y="0"/>
            <a:ext cx="5080000" cy="2286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087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1016000" y="0"/>
            <a:ext cx="4064000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86200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7112000" y="4572000"/>
            <a:ext cx="5080000" cy="2286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1761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1016000" y="0"/>
            <a:ext cx="3058160" cy="4572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  <a:effectLst>
            <a:outerShdw blurRad="762000" dist="254000" dir="5400000" algn="t" rotWithShape="0">
              <a:prstClr val="black">
                <a:alpha val="30000"/>
              </a:prstClr>
            </a:outerShdw>
          </a:effectLst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074160" y="4572000"/>
            <a:ext cx="7101840" cy="2286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4321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50000" decel="5000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7112000" y="0"/>
            <a:ext cx="5080000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190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8825" y="946702"/>
            <a:ext cx="4067176" cy="212005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4768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1840" y="946702"/>
            <a:ext cx="4079681" cy="124984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1016000" y="0"/>
            <a:ext cx="5080000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1840" y="946702"/>
            <a:ext cx="4079681" cy="124984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8825" y="946702"/>
            <a:ext cx="4057016" cy="124984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85841" y="568960"/>
            <a:ext cx="6106159" cy="40030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dist="254000" dir="5400000" algn="t" rotWithShape="0">
              <a:prstClr val="black">
                <a:alpha val="30000"/>
              </a:prstClr>
            </a:outerShdw>
          </a:effectLst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058160" y="4572000"/>
            <a:ext cx="5069840" cy="2286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50000" decel="5000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5" grpId="0" animBg="1"/>
      <p:bldP spid="5" grpId="1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016000" y="0"/>
            <a:ext cx="11176000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83401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009700" y="2151595"/>
            <a:ext cx="2104615" cy="210461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762000" dist="254000" dir="5400000" algn="t" rotWithShape="0">
              <a:prstClr val="black">
                <a:alpha val="30000"/>
              </a:prstClr>
            </a:outerShdw>
          </a:effectLst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398115" y="2151595"/>
            <a:ext cx="2104615" cy="2104615"/>
          </a:xfrm>
          <a:prstGeom prst="ellipse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786530" y="2151595"/>
            <a:ext cx="2104615" cy="2104615"/>
          </a:xfrm>
          <a:prstGeom prst="ellipse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621285" y="2148390"/>
            <a:ext cx="2104615" cy="2104615"/>
          </a:xfrm>
          <a:prstGeom prst="ellipse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4172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50000" decel="5000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mph" presetSubtype="0" accel="50000" decel="50000" autoRev="1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mph" presetSubtype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7" grpId="0" animBg="1"/>
      <p:bldP spid="7" grpId="1" animBg="1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6B31180B-D27B-49BA-B411-1ED0D6A231C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2027300" y="1125538"/>
            <a:ext cx="2303462" cy="2303462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2E1553D6-1DEC-4C3C-9DE1-9BDD1DD62804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2027300" y="3575957"/>
            <a:ext cx="2830450" cy="2697843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607B0349-B996-4D43-A51A-890FFA32862D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8342374" y="3575957"/>
            <a:ext cx="2830450" cy="2697843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B043AB8B-7EAE-409D-ACA6-7B218F1EF83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909542" y="1125538"/>
            <a:ext cx="4263283" cy="2303462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9189B9FD-5B0C-4540-9969-CDE20BD730F3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007263" y="3575957"/>
            <a:ext cx="3185597" cy="2697843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8171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50000" decel="50000" autoRev="1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mph" presetSubtype="0" accel="50000" decel="50000" autoRev="1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Scale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mph" presetSubtype="0" accel="50000" decel="50000" autoRev="1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accel="50000" decel="50000" autoRev="1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219B21D2-43BF-44BE-8F5F-2A5834A9A25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095999" y="3429000"/>
            <a:ext cx="5076825" cy="3429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69792BF1-2F1C-4104-963B-7CBA016ED877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2027238" y="0"/>
            <a:ext cx="4068761" cy="3429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0422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50000" decel="50000" autoRev="1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016000" y="0"/>
            <a:ext cx="11176000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B6F0C670-BB95-47F5-BB08-C913FD10E41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035301" y="3429000"/>
            <a:ext cx="3060700" cy="3429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4318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1016000" y="0"/>
            <a:ext cx="5080000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2109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43B44CB7-8865-4225-8490-953C9C5513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35299" y="3429000"/>
            <a:ext cx="3060699" cy="3428999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975DCF0-B58E-4E01-B5DD-E877186DC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1840" y="946702"/>
            <a:ext cx="4079681" cy="124984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E9354BC-A38D-49AC-B33C-37DBC74E764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35299" y="1"/>
            <a:ext cx="3060699" cy="3428999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5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6" grpId="1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1016000" y="0"/>
            <a:ext cx="305816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BA3C448-7127-4C1F-83F9-532BB7FF5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7300" y="946702"/>
            <a:ext cx="6114221" cy="124984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10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8825" y="946702"/>
            <a:ext cx="4067176" cy="124984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028825" y="3429000"/>
            <a:ext cx="4067176" cy="3429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64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2028823" y="2426287"/>
            <a:ext cx="2196553" cy="2086719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344640" y="2426287"/>
            <a:ext cx="2196553" cy="2086719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658870" y="2426287"/>
            <a:ext cx="2196553" cy="2086719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976272" y="2426287"/>
            <a:ext cx="2196553" cy="2086719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8833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50000" decel="5000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mph" presetSubtype="0" accel="50000" decel="50000" autoRev="1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mph" presetSubtype="0" accel="50000" decel="5000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0085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8825" y="946702"/>
            <a:ext cx="4067176" cy="124984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124823" y="0"/>
            <a:ext cx="4067176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43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EB08AF2B-9319-4541-AA19-78303FAF9F4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19175" y="0"/>
            <a:ext cx="5076825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4E89130-46DD-4D27-B764-E36966867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5953" y="558434"/>
            <a:ext cx="4560047" cy="124984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5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8825" y="946702"/>
            <a:ext cx="4067176" cy="124984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375A5718-5D74-4E87-80EC-F2110E5ADA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16654" y="1125538"/>
            <a:ext cx="1811382" cy="1689294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06C01F3E-9E36-4C94-9547-62C82056E6A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621215" y="4478369"/>
            <a:ext cx="2551610" cy="2379631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362C07-870E-4BE5-8813-72DDF19A066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2179130"/>
            <a:ext cx="1811382" cy="16892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dist="254000" dir="5400000" algn="t" rotWithShape="0">
              <a:prstClr val="black">
                <a:alpha val="30000"/>
              </a:prstClr>
            </a:outerShdw>
          </a:effectLst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9992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50000" decel="50000" autoRev="1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mph" presetSubtype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BC4B43A9-69B6-4ABF-8419-3D2002EE445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19175" y="0"/>
            <a:ext cx="5076825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2764D54-A742-427B-8CCD-413C0B71F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0850" y="946702"/>
            <a:ext cx="4380671" cy="124984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33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6256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ualt title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11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4146641" y="1479640"/>
            <a:ext cx="3898720" cy="3898720"/>
          </a:xfrm>
          <a:prstGeom prst="ellipse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028825" y="946702"/>
            <a:ext cx="4067176" cy="1750146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98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24971" y="2605294"/>
            <a:ext cx="10146612" cy="1647411"/>
          </a:xfrm>
          <a:effectLst>
            <a:outerShdw blurRad="762000" dist="381000" dir="5400000" algn="t" rotWithShape="0">
              <a:prstClr val="black">
                <a:alpha val="30000"/>
              </a:prstClr>
            </a:outerShdw>
          </a:effectLst>
        </p:spPr>
        <p:txBody>
          <a:bodyPr/>
          <a:lstStyle>
            <a:lvl1pPr algn="ctr">
              <a:defRPr sz="96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5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repeatCount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mph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0" fill="hold"/>
                                        <p:tgtEl>
                                          <p:spTgt spid="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7300" y="946702"/>
            <a:ext cx="6114221" cy="124984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1023580" y="0"/>
            <a:ext cx="3043596" cy="4572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2209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7300" y="946702"/>
            <a:ext cx="6114221" cy="124984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1019175" y="0"/>
            <a:ext cx="3048001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1801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8825" y="946702"/>
            <a:ext cx="5083176" cy="1249845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8128000" y="0"/>
            <a:ext cx="4064000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128000" y="3217090"/>
            <a:ext cx="1561920" cy="1561920"/>
          </a:xfrm>
          <a:prstGeom prst="ellipse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45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50000" decel="50000" autoRev="1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9148404" y="0"/>
            <a:ext cx="3043596" cy="6858000"/>
          </a:xfrm>
          <a:prstGeom prst="rect">
            <a:avLst/>
          </a:prstGeom>
          <a:gradFill>
            <a:gsLst>
              <a:gs pos="0">
                <a:schemeClr val="tx1">
                  <a:alpha val="40000"/>
                </a:schemeClr>
              </a:gs>
              <a:gs pos="99000">
                <a:schemeClr val="tx1">
                  <a:alpha val="2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2814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8824" y="946702"/>
            <a:ext cx="9152697" cy="1249845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/>
          <a:p>
            <a:r>
              <a:rPr lang="en-US" dirty="0"/>
              <a:t>Your title here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28824" y="2514600"/>
            <a:ext cx="9152698" cy="3429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Write here subtitle</a:t>
            </a:r>
          </a:p>
          <a:p>
            <a:pPr lvl="1"/>
            <a:r>
              <a:rPr lang="en-US" dirty="0"/>
              <a:t>Write here subtitle</a:t>
            </a:r>
          </a:p>
          <a:p>
            <a:pPr lvl="1"/>
            <a:r>
              <a:rPr lang="en-US" dirty="0"/>
              <a:t>Write here subtitle</a:t>
            </a:r>
          </a:p>
          <a:p>
            <a:pPr lvl="2"/>
            <a:r>
              <a:rPr lang="en-US" dirty="0"/>
              <a:t>Write here text</a:t>
            </a:r>
          </a:p>
          <a:p>
            <a:pPr lvl="3"/>
            <a:r>
              <a:rPr lang="en-US" dirty="0"/>
              <a:t>Write here text</a:t>
            </a:r>
          </a:p>
          <a:p>
            <a:pPr lvl="4"/>
            <a:r>
              <a:rPr lang="en-US" dirty="0"/>
              <a:t>Write here text 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91470"/>
            <a:ext cx="1003853" cy="5665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 rot="16200000">
            <a:off x="-658190" y="887375"/>
            <a:ext cx="22896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1" i="0" dirty="0">
                <a:solidFill>
                  <a:schemeClr val="tx1"/>
                </a:solidFill>
                <a:latin typeface="Calibri" panose="020F0502020204030204" pitchFamily="34" charset="0"/>
                <a:ea typeface="Montserrat SemiBold" charset="0"/>
                <a:cs typeface="Calibri" panose="020F0502020204030204" pitchFamily="34" charset="0"/>
              </a:rPr>
              <a:t>ROAD VEHICLE STANDARDS</a:t>
            </a:r>
          </a:p>
        </p:txBody>
      </p:sp>
      <p:sp>
        <p:nvSpPr>
          <p:cNvPr id="26" name="Slide Number Placeholder 24"/>
          <p:cNvSpPr txBox="1">
            <a:spLocks/>
          </p:cNvSpPr>
          <p:nvPr userDrawn="1"/>
        </p:nvSpPr>
        <p:spPr>
          <a:xfrm>
            <a:off x="0" y="6376228"/>
            <a:ext cx="1003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6C48702-E445-134E-B960-6F692773524F}" type="slidenum">
              <a:rPr lang="en-US" sz="800" b="1" i="0" smtClean="0">
                <a:solidFill>
                  <a:schemeClr val="tx1"/>
                </a:solidFill>
                <a:latin typeface="Open Sans SemiBold" charset="0"/>
                <a:ea typeface="Open Sans SemiBold" charset="0"/>
                <a:cs typeface="Open Sans SemiBold" charset="0"/>
              </a:rPr>
              <a:pPr algn="ctr"/>
              <a:t>‹#›</a:t>
            </a:fld>
            <a:endParaRPr lang="en-US" sz="800" b="1" i="0" dirty="0">
              <a:solidFill>
                <a:schemeClr val="tx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18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106" r:id="rId3"/>
    <p:sldLayoutId id="2147484104" r:id="rId4"/>
    <p:sldLayoutId id="2147484037" r:id="rId5"/>
    <p:sldLayoutId id="2147484038" r:id="rId6"/>
    <p:sldLayoutId id="2147484103" r:id="rId7"/>
    <p:sldLayoutId id="2147484051" r:id="rId8"/>
    <p:sldLayoutId id="2147484039" r:id="rId9"/>
    <p:sldLayoutId id="2147484040" r:id="rId10"/>
    <p:sldLayoutId id="2147484041" r:id="rId11"/>
    <p:sldLayoutId id="2147484042" r:id="rId12"/>
    <p:sldLayoutId id="2147484043" r:id="rId13"/>
    <p:sldLayoutId id="2147484046" r:id="rId14"/>
    <p:sldLayoutId id="2147484048" r:id="rId15"/>
    <p:sldLayoutId id="2147484101" r:id="rId16"/>
    <p:sldLayoutId id="2147484049" r:id="rId17"/>
    <p:sldLayoutId id="2147484050" r:id="rId18"/>
    <p:sldLayoutId id="2147484076" r:id="rId19"/>
    <p:sldLayoutId id="2147484077" r:id="rId20"/>
    <p:sldLayoutId id="2147484089" r:id="rId21"/>
    <p:sldLayoutId id="2147484102" r:id="rId22"/>
    <p:sldLayoutId id="2147484115" r:id="rId23"/>
    <p:sldLayoutId id="2147484117" r:id="rId24"/>
    <p:sldLayoutId id="2147484118" r:id="rId25"/>
    <p:sldLayoutId id="2147484119" r:id="rId26"/>
    <p:sldLayoutId id="2147484121" r:id="rId27"/>
    <p:sldLayoutId id="2147484136" r:id="rId28"/>
    <p:sldLayoutId id="2147484139" r:id="rId29"/>
    <p:sldLayoutId id="2147484142" r:id="rId30"/>
    <p:sldLayoutId id="2147484143" r:id="rId31"/>
    <p:sldLayoutId id="2147484145" r:id="rId32"/>
    <p:sldLayoutId id="2147484146" r:id="rId33"/>
    <p:sldLayoutId id="2147484148" r:id="rId34"/>
    <p:sldLayoutId id="2147484171" r:id="rId35"/>
    <p:sldLayoutId id="2147484184" r:id="rId3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</p:bldLst>
  </p:timing>
  <p:hf hdr="0" ftr="0" dt="0"/>
  <p:txStyles>
    <p:titleStyle>
      <a:lvl1pPr algn="l" defTabSz="914318" rtl="0" eaLnBrk="1" latinLnBrk="0" hangingPunct="1">
        <a:lnSpc>
          <a:spcPct val="80000"/>
        </a:lnSpc>
        <a:spcBef>
          <a:spcPct val="0"/>
        </a:spcBef>
        <a:buNone/>
        <a:defRPr sz="3600" b="1" i="0" kern="1200" spc="-100" baseline="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914318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None/>
        <a:defRPr sz="2800" b="1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000" kern="1200">
          <a:solidFill>
            <a:schemeClr val="tx1">
              <a:alpha val="7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000" kern="1200" baseline="0">
          <a:solidFill>
            <a:schemeClr val="tx1">
              <a:alpha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37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2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0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3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2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1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840">
          <p15:clr>
            <a:srgbClr val="F26B43"/>
          </p15:clr>
        </p15:guide>
        <p15:guide id="1" orient="horz" pos="2160">
          <p15:clr>
            <a:srgbClr val="F26B43"/>
          </p15:clr>
        </p15:guide>
        <p15:guide id="14" orient="horz" pos="346" userDrawn="1">
          <p15:clr>
            <a:srgbClr val="F26B43"/>
          </p15:clr>
        </p15:guide>
        <p15:guide id="27" orient="horz" pos="3952" userDrawn="1">
          <p15:clr>
            <a:srgbClr val="F26B43"/>
          </p15:clr>
        </p15:guide>
        <p15:guide id="28" pos="642" userDrawn="1">
          <p15:clr>
            <a:srgbClr val="F26B43"/>
          </p15:clr>
        </p15:guide>
        <p15:guide id="29" pos="7038" userDrawn="1">
          <p15:clr>
            <a:srgbClr val="F26B43"/>
          </p15:clr>
        </p15:guide>
        <p15:guide id="44">
          <p15:clr>
            <a:srgbClr val="F26B43"/>
          </p15:clr>
        </p15:guide>
        <p15:guide id="45" pos="7680">
          <p15:clr>
            <a:srgbClr val="F26B43"/>
          </p15:clr>
        </p15:guide>
        <p15:guide id="46" orient="horz">
          <p15:clr>
            <a:srgbClr val="F26B43"/>
          </p15:clr>
        </p15:guide>
        <p15:guide id="47" orient="horz" pos="4320">
          <p15:clr>
            <a:srgbClr val="F26B43"/>
          </p15:clr>
        </p15:guide>
        <p15:guide id="48" pos="1277" userDrawn="1">
          <p15:clr>
            <a:srgbClr val="F26B43"/>
          </p15:clr>
        </p15:guide>
        <p15:guide id="51" orient="horz" pos="709" userDrawn="1">
          <p15:clr>
            <a:srgbClr val="F26B43"/>
          </p15:clr>
        </p15:guide>
        <p15:guide id="52" pos="191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8824" y="946702"/>
            <a:ext cx="9152697" cy="1249845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/>
          <a:p>
            <a:r>
              <a:rPr lang="en-US" dirty="0"/>
              <a:t>Your title here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28824" y="2514600"/>
            <a:ext cx="9152698" cy="3429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Write here subtitle</a:t>
            </a:r>
          </a:p>
          <a:p>
            <a:pPr lvl="1"/>
            <a:r>
              <a:rPr lang="en-US" dirty="0"/>
              <a:t>Write here subtitle</a:t>
            </a:r>
          </a:p>
          <a:p>
            <a:pPr lvl="1"/>
            <a:r>
              <a:rPr lang="en-US" dirty="0"/>
              <a:t>Write here subtitle</a:t>
            </a:r>
          </a:p>
          <a:p>
            <a:pPr lvl="2"/>
            <a:r>
              <a:rPr lang="en-US" dirty="0"/>
              <a:t>Write here text</a:t>
            </a:r>
          </a:p>
          <a:p>
            <a:pPr lvl="3"/>
            <a:r>
              <a:rPr lang="en-US" dirty="0"/>
              <a:t>Write here text</a:t>
            </a:r>
          </a:p>
          <a:p>
            <a:pPr lvl="4"/>
            <a:r>
              <a:rPr lang="en-US" dirty="0"/>
              <a:t>Write here text 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11181521" y="6291470"/>
            <a:ext cx="1003853" cy="5665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lide Number Placeholder 24"/>
          <p:cNvSpPr txBox="1">
            <a:spLocks/>
          </p:cNvSpPr>
          <p:nvPr userDrawn="1"/>
        </p:nvSpPr>
        <p:spPr>
          <a:xfrm>
            <a:off x="11181521" y="6376228"/>
            <a:ext cx="1003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6C48702-E445-134E-B960-6F692773524F}" type="slidenum">
              <a:rPr lang="en-US" sz="800" b="1" i="0" smtClean="0">
                <a:solidFill>
                  <a:schemeClr val="tx1"/>
                </a:solidFill>
                <a:latin typeface="Open Sans SemiBold" charset="0"/>
                <a:ea typeface="Open Sans SemiBold" charset="0"/>
                <a:cs typeface="Open Sans SemiBold" charset="0"/>
              </a:rPr>
              <a:pPr algn="ctr"/>
              <a:t>‹#›</a:t>
            </a:fld>
            <a:endParaRPr lang="en-US" sz="800" b="1" i="0" dirty="0">
              <a:solidFill>
                <a:schemeClr val="tx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0585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318" rtl="0" eaLnBrk="1" latinLnBrk="0" hangingPunct="1">
        <a:lnSpc>
          <a:spcPct val="80000"/>
        </a:lnSpc>
        <a:spcBef>
          <a:spcPct val="0"/>
        </a:spcBef>
        <a:buNone/>
        <a:defRPr sz="3600" b="1" i="0" kern="1200" spc="-151" baseline="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914318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None/>
        <a:defRPr sz="2800" b="1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000" kern="1200">
          <a:solidFill>
            <a:schemeClr val="tx1">
              <a:alpha val="7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000" kern="1200" baseline="0">
          <a:solidFill>
            <a:schemeClr val="tx1">
              <a:alpha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37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2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0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3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2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1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840">
          <p15:clr>
            <a:srgbClr val="F26B43"/>
          </p15:clr>
        </p15:guide>
        <p15:guide id="1" orient="horz" pos="2160">
          <p15:clr>
            <a:srgbClr val="F26B43"/>
          </p15:clr>
        </p15:guide>
        <p15:guide id="14" orient="horz" pos="346">
          <p15:clr>
            <a:srgbClr val="F26B43"/>
          </p15:clr>
        </p15:guide>
        <p15:guide id="27" orient="horz" pos="3952">
          <p15:clr>
            <a:srgbClr val="F26B43"/>
          </p15:clr>
        </p15:guide>
        <p15:guide id="28" pos="642">
          <p15:clr>
            <a:srgbClr val="F26B43"/>
          </p15:clr>
        </p15:guide>
        <p15:guide id="29" pos="7038">
          <p15:clr>
            <a:srgbClr val="F26B43"/>
          </p15:clr>
        </p15:guide>
        <p15:guide id="44">
          <p15:clr>
            <a:srgbClr val="F26B43"/>
          </p15:clr>
        </p15:guide>
        <p15:guide id="45" pos="7680">
          <p15:clr>
            <a:srgbClr val="F26B43"/>
          </p15:clr>
        </p15:guide>
        <p15:guide id="46" orient="horz">
          <p15:clr>
            <a:srgbClr val="F26B43"/>
          </p15:clr>
        </p15:guide>
        <p15:guide id="47" orient="horz" pos="4320">
          <p15:clr>
            <a:srgbClr val="F26B43"/>
          </p15:clr>
        </p15:guide>
        <p15:guide id="48" pos="1277">
          <p15:clr>
            <a:srgbClr val="F26B43"/>
          </p15:clr>
        </p15:guide>
        <p15:guide id="51" orient="horz" pos="709">
          <p15:clr>
            <a:srgbClr val="F26B43"/>
          </p15:clr>
        </p15:guide>
        <p15:guide id="52" pos="1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34588" y="2754586"/>
            <a:ext cx="4769411" cy="1479211"/>
          </a:xfrm>
        </p:spPr>
        <p:txBody>
          <a:bodyPr/>
          <a:lstStyle/>
          <a:p>
            <a:pPr algn="l"/>
            <a:r>
              <a:rPr lang="en-US" sz="4800" b="1" dirty="0">
                <a:solidFill>
                  <a:schemeClr val="bg2"/>
                </a:solidFill>
              </a:rPr>
              <a:t>Children Left In Vehicles (CLIV) IWG </a:t>
            </a:r>
            <a:endParaRPr lang="en-US" sz="4800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4824" y="5747002"/>
            <a:ext cx="638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December 2024</a:t>
            </a:r>
            <a:r>
              <a:rPr lang="en-US" sz="1200" dirty="0">
                <a:solidFill>
                  <a:srgbClr val="031E3F"/>
                </a:solidFill>
              </a:rPr>
              <a:t> </a:t>
            </a:r>
            <a:r>
              <a:rPr lang="en-US" sz="1200" dirty="0">
                <a:solidFill>
                  <a:srgbClr val="79D2F3"/>
                </a:solidFill>
              </a:rPr>
              <a:t>/</a:t>
            </a:r>
            <a:r>
              <a:rPr lang="en-US" sz="1200" dirty="0">
                <a:solidFill>
                  <a:srgbClr val="031E3F"/>
                </a:solidFill>
              </a:rPr>
              <a:t>  </a:t>
            </a:r>
            <a:r>
              <a:rPr lang="en-US" sz="1200" dirty="0">
                <a:solidFill>
                  <a:srgbClr val="FFFFFF"/>
                </a:solidFill>
              </a:rPr>
              <a:t>Presentation</a:t>
            </a:r>
          </a:p>
        </p:txBody>
      </p:sp>
      <p:pic>
        <p:nvPicPr>
          <p:cNvPr id="3" name="Picture 2" descr="Department of Infrastructure, Transport, Regional Development, Communications and the Arts" title="Logo">
            <a:extLst>
              <a:ext uri="{FF2B5EF4-FFF2-40B4-BE49-F238E27FC236}">
                <a16:creationId xmlns:a16="http://schemas.microsoft.com/office/drawing/2014/main" id="{BDBFC6C9-1F72-48DB-87D4-BB360CEE7C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712" y="1576102"/>
            <a:ext cx="4271137" cy="78364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A69E255-41E8-496B-A9F5-80E93EB142ED}"/>
              </a:ext>
            </a:extLst>
          </p:cNvPr>
          <p:cNvSpPr txBox="1">
            <a:spLocks/>
          </p:cNvSpPr>
          <p:nvPr/>
        </p:nvSpPr>
        <p:spPr>
          <a:xfrm>
            <a:off x="1774824" y="4628641"/>
            <a:ext cx="5866053" cy="1479211"/>
          </a:xfrm>
          <a:prstGeom prst="rect">
            <a:avLst/>
          </a:prstGeom>
          <a:effectLst>
            <a:outerShdw blurRad="762000" dist="381000" dir="5400000" algn="t" rotWithShape="0">
              <a:prstClr val="black">
                <a:alpha val="30000"/>
              </a:prstClr>
            </a:outerShdw>
          </a:effectLst>
        </p:spPr>
        <p:txBody>
          <a:bodyPr vert="horz" lIns="0" tIns="192024" rIns="0" bIns="0" rtlCol="0" anchor="t" anchorCtr="0">
            <a:noAutofit/>
          </a:bodyPr>
          <a:lstStyle>
            <a:lvl1pPr algn="ctr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9600" b="0" i="0" kern="1200" spc="-10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l"/>
            <a:r>
              <a:rPr lang="en-US" sz="3200" dirty="0">
                <a:solidFill>
                  <a:schemeClr val="bg2"/>
                </a:solidFill>
              </a:rPr>
              <a:t>Status Update and Recommendations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F844C10-AA86-0BC6-B54D-8D8F63601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208369"/>
              </p:ext>
            </p:extLst>
          </p:nvPr>
        </p:nvGraphicFramePr>
        <p:xfrm>
          <a:off x="3959066" y="250991"/>
          <a:ext cx="6301105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0870">
                  <a:extLst>
                    <a:ext uri="{9D8B030D-6E8A-4147-A177-3AD203B41FA5}">
                      <a16:colId xmlns:a16="http://schemas.microsoft.com/office/drawing/2014/main" val="1996066414"/>
                    </a:ext>
                  </a:extLst>
                </a:gridCol>
                <a:gridCol w="3150235">
                  <a:extLst>
                    <a:ext uri="{9D8B030D-6E8A-4147-A177-3AD203B41FA5}">
                      <a16:colId xmlns:a16="http://schemas.microsoft.com/office/drawing/2014/main" val="16343073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Submitted by the expert from Australia</a:t>
                      </a:r>
                      <a:endParaRPr lang="en-GB" sz="900">
                        <a:effectLst/>
                      </a:endParaRPr>
                    </a:p>
                    <a:p>
                      <a:r>
                        <a:rPr lang="en-GB" sz="1000">
                          <a:effectLst/>
                        </a:rPr>
                        <a:t> </a:t>
                      </a:r>
                      <a:endParaRPr lang="en-GB" sz="900">
                        <a:effectLst/>
                      </a:endParaRPr>
                    </a:p>
                    <a:p>
                      <a:r>
                        <a:rPr lang="en-GB" sz="800">
                          <a:effectLst/>
                        </a:rPr>
                        <a:t> </a:t>
                      </a:r>
                      <a:endParaRPr lang="en-GB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88950" marR="454660" algn="r"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Informal document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GB" sz="900">
                          <a:effectLst/>
                        </a:rPr>
                        <a:t>GRSP-76-37</a:t>
                      </a:r>
                      <a:endParaRPr lang="en-GB" sz="900" dirty="0">
                        <a:effectLst/>
                      </a:endParaRPr>
                    </a:p>
                    <a:p>
                      <a:pPr marL="471170" marR="454660"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(76</a:t>
                      </a:r>
                      <a:r>
                        <a:rPr lang="en-US" sz="1000" baseline="30000" dirty="0">
                          <a:effectLst/>
                        </a:rPr>
                        <a:t>th</a:t>
                      </a:r>
                      <a:r>
                        <a:rPr lang="en-US" sz="1000" dirty="0">
                          <a:effectLst/>
                        </a:rPr>
                        <a:t> GRSP, 2 – 6 December 2024</a:t>
                      </a:r>
                      <a:endParaRPr lang="en-GB" sz="900" dirty="0">
                        <a:effectLst/>
                      </a:endParaRPr>
                    </a:p>
                    <a:p>
                      <a:pPr marL="471170" marR="454660" algn="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agenda item 24)</a:t>
                      </a:r>
                      <a:endParaRPr lang="en-GB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3609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08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BEFA7-58C3-478D-B48E-B730E25D2509}"/>
              </a:ext>
            </a:extLst>
          </p:cNvPr>
          <p:cNvSpPr txBox="1">
            <a:spLocks/>
          </p:cNvSpPr>
          <p:nvPr/>
        </p:nvSpPr>
        <p:spPr>
          <a:xfrm>
            <a:off x="1043940" y="1489105"/>
            <a:ext cx="5920196" cy="1009166"/>
          </a:xfrm>
          <a:prstGeom prst="rect">
            <a:avLst/>
          </a:prstGeom>
        </p:spPr>
        <p:txBody>
          <a:bodyPr/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1" i="0" kern="1200" spc="-100" baseline="0">
                <a:solidFill>
                  <a:schemeClr val="tx1"/>
                </a:solidFill>
                <a:latin typeface="+mj-lt"/>
                <a:ea typeface="Montserrat" charset="0"/>
                <a:cs typeface="Montserrat" charset="0"/>
              </a:defRPr>
            </a:lvl1pPr>
          </a:lstStyle>
          <a:p>
            <a:r>
              <a:rPr lang="en-US" sz="48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CLIV IWG</a:t>
            </a:r>
            <a:r>
              <a:rPr lang="en-US" sz="4800" dirty="0">
                <a:solidFill>
                  <a:srgbClr val="18181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Creation 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431D18-AD2C-4132-BA63-B3234DE973D9}"/>
              </a:ext>
            </a:extLst>
          </p:cNvPr>
          <p:cNvSpPr txBox="1"/>
          <p:nvPr/>
        </p:nvSpPr>
        <p:spPr>
          <a:xfrm>
            <a:off x="1292679" y="2341988"/>
            <a:ext cx="9855381" cy="4378497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marL="457200" indent="-4572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>
                    <a:alpha val="7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CLIV Ad-hoc Group formed in GRSP 74</a:t>
            </a:r>
            <a:r>
              <a:rPr lang="en-US" sz="2600" baseline="30000" dirty="0">
                <a:solidFill>
                  <a:schemeClr val="tx1">
                    <a:alpha val="7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600" dirty="0">
                <a:solidFill>
                  <a:schemeClr val="tx1">
                    <a:alpha val="7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Session, December 2023</a:t>
            </a:r>
          </a:p>
          <a:p>
            <a:pPr marL="457200" indent="-4572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>
                    <a:alpha val="7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Terms of Reference (</a:t>
            </a:r>
            <a:r>
              <a:rPr lang="en-US" sz="2600" dirty="0" err="1">
                <a:solidFill>
                  <a:schemeClr val="tx1">
                    <a:alpha val="7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</a:t>
            </a:r>
            <a:r>
              <a:rPr lang="en-US" sz="2600" dirty="0">
                <a:solidFill>
                  <a:schemeClr val="tx1">
                    <a:alpha val="7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Developed</a:t>
            </a:r>
          </a:p>
          <a:p>
            <a:pPr marL="457200" indent="-4572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>
                    <a:alpha val="7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Upgraded to status of IWG CLIV following WP.29 192</a:t>
            </a:r>
            <a:r>
              <a:rPr lang="en-US" sz="2600" baseline="30000" dirty="0">
                <a:solidFill>
                  <a:schemeClr val="tx1">
                    <a:alpha val="7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2600" dirty="0">
                <a:solidFill>
                  <a:schemeClr val="tx1">
                    <a:alpha val="7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Session, May 2024</a:t>
            </a:r>
          </a:p>
          <a:p>
            <a:pPr marL="457200" indent="-4572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>
                    <a:alpha val="7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phases for the CLIV IWG:</a:t>
            </a:r>
          </a:p>
          <a:p>
            <a:pPr marL="914365" lvl="1" indent="-4572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>
                    <a:alpha val="7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Phase 1 – Preliminary Findings, Recommendations, Scope, Definition</a:t>
            </a:r>
          </a:p>
          <a:p>
            <a:pPr marL="914365" lvl="1" indent="-4572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>
                    <a:alpha val="7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Phase 2 – </a:t>
            </a:r>
            <a:r>
              <a:rPr lang="en-AU" sz="2200" dirty="0">
                <a:solidFill>
                  <a:schemeClr val="tx1">
                    <a:alpha val="7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Developing regulatory countermeasures while maximising harmonisation</a:t>
            </a:r>
            <a:endParaRPr lang="en-US" sz="2200" dirty="0">
              <a:solidFill>
                <a:schemeClr val="tx1">
                  <a:alpha val="7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95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BEFA7-58C3-478D-B48E-B730E25D2509}"/>
              </a:ext>
            </a:extLst>
          </p:cNvPr>
          <p:cNvSpPr txBox="1">
            <a:spLocks/>
          </p:cNvSpPr>
          <p:nvPr/>
        </p:nvSpPr>
        <p:spPr>
          <a:xfrm>
            <a:off x="1043939" y="1489105"/>
            <a:ext cx="6797353" cy="1009166"/>
          </a:xfrm>
          <a:prstGeom prst="rect">
            <a:avLst/>
          </a:prstGeom>
        </p:spPr>
        <p:txBody>
          <a:bodyPr/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1" i="0" kern="1200" spc="-100" baseline="0">
                <a:solidFill>
                  <a:schemeClr val="tx1"/>
                </a:solidFill>
                <a:latin typeface="+mj-lt"/>
                <a:ea typeface="Montserrat" charset="0"/>
                <a:cs typeface="Montserrat" charset="0"/>
              </a:defRPr>
            </a:lvl1pPr>
          </a:lstStyle>
          <a:p>
            <a:r>
              <a:rPr lang="en-US" sz="48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CLIV IWG</a:t>
            </a:r>
            <a:r>
              <a:rPr lang="en-US" sz="4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Phase 1 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431D18-AD2C-4132-BA63-B3234DE973D9}"/>
              </a:ext>
            </a:extLst>
          </p:cNvPr>
          <p:cNvSpPr txBox="1"/>
          <p:nvPr/>
        </p:nvSpPr>
        <p:spPr>
          <a:xfrm>
            <a:off x="1168310" y="2197702"/>
            <a:ext cx="10230376" cy="4309248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CLIV IWG – Four Meetings prior to GRSP 76</a:t>
            </a:r>
            <a:r>
              <a:rPr lang="en-US" sz="240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Session, December 2024</a:t>
            </a:r>
          </a:p>
          <a:p>
            <a:pPr marL="971515" lvl="1" indent="-514350">
              <a:lnSpc>
                <a:spcPct val="130000"/>
              </a:lnSpc>
              <a:spcBef>
                <a:spcPts val="600"/>
              </a:spcBef>
              <a:buFont typeface="+mj-lt"/>
              <a:buAutoNum type="romanUcPeriod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Session 3 – Discussion of </a:t>
            </a:r>
            <a:r>
              <a:rPr lang="en-US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Objective Questions 1 and 2                                                         	</a:t>
            </a: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(Q1 - Driving and Leading Factors of the Three Typical CLIV scenarios. Q2 – Categories of Vehicles PVH Occurs in)</a:t>
            </a:r>
          </a:p>
          <a:p>
            <a:pPr marL="971515" lvl="1" indent="-514350">
              <a:lnSpc>
                <a:spcPct val="130000"/>
              </a:lnSpc>
              <a:spcBef>
                <a:spcPts val="600"/>
              </a:spcBef>
              <a:buFont typeface="+mj-lt"/>
              <a:buAutoNum type="romanUcPeriod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Session 4 – Discussion of </a:t>
            </a:r>
            <a:r>
              <a:rPr lang="en-US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Objective Questions 3 and 4                               </a:t>
            </a: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	(Q3 – Environmental and Vehicle Conditions. Q4 – Age and Orientation of CLIV PVH Victims)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marL="971515" lvl="1" indent="-514350">
              <a:lnSpc>
                <a:spcPct val="130000"/>
              </a:lnSpc>
              <a:spcBef>
                <a:spcPts val="600"/>
              </a:spcBef>
              <a:buFont typeface="+mj-lt"/>
              <a:buAutoNum type="romanUcPeriod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Session 5 – Review of Previous </a:t>
            </a:r>
            <a:r>
              <a:rPr lang="en-US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Questions, Discussion of </a:t>
            </a:r>
            <a:r>
              <a:rPr lang="en-US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Questions 5 and 6, Consensus, Problem Statement and Recommendation Development</a:t>
            </a: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                                                                                                         	(Q5 – Countermeasures Addressing the Underlying Safety Concerns. Q6 – Structure of the CLIV IWG)</a:t>
            </a: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71515" lvl="1" indent="-514350">
              <a:lnSpc>
                <a:spcPct val="130000"/>
              </a:lnSpc>
              <a:spcBef>
                <a:spcPts val="600"/>
              </a:spcBef>
              <a:buFont typeface="+mj-lt"/>
              <a:buAutoNum type="romanUcPeriod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Session 6 – Review of Agreed Recommendations, Developing Status Report and Contracting Party Positions</a:t>
            </a:r>
          </a:p>
        </p:txBody>
      </p:sp>
    </p:spTree>
    <p:extLst>
      <p:ext uri="{BB962C8B-B14F-4D97-AF65-F5344CB8AC3E}">
        <p14:creationId xmlns:p14="http://schemas.microsoft.com/office/powerpoint/2010/main" val="220845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616075" y="4171968"/>
            <a:ext cx="4566638" cy="1710895"/>
            <a:chOff x="2028825" y="4562905"/>
            <a:chExt cx="4566638" cy="1710895"/>
          </a:xfrm>
        </p:grpSpPr>
        <p:sp>
          <p:nvSpPr>
            <p:cNvPr id="40" name="Rectangle 39"/>
            <p:cNvSpPr/>
            <p:nvPr/>
          </p:nvSpPr>
          <p:spPr>
            <a:xfrm>
              <a:off x="2028825" y="4562905"/>
              <a:ext cx="4566638" cy="171089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8100" dist="127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052000" tIns="0" rtlCol="0" anchor="ctr"/>
            <a:lstStyle/>
            <a:p>
              <a:pPr>
                <a:lnSpc>
                  <a:spcPct val="150000"/>
                </a:lnSpc>
              </a:pPr>
              <a:r>
                <a:rPr lang="en-US" sz="1400" b="1" dirty="0">
                  <a:solidFill>
                    <a:srgbClr val="000000">
                      <a:alpha val="80000"/>
                    </a:srgb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Contracting Parties agreed to there being sufficient information and data available to move to Phase 2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032201" y="4564412"/>
              <a:ext cx="68400" cy="1709388"/>
            </a:xfrm>
            <a:prstGeom prst="rect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53411" y="2247108"/>
            <a:ext cx="4606090" cy="1710895"/>
            <a:chOff x="1966161" y="2638045"/>
            <a:chExt cx="4606090" cy="1710895"/>
          </a:xfrm>
        </p:grpSpPr>
        <p:sp>
          <p:nvSpPr>
            <p:cNvPr id="36" name="Rectangle 35"/>
            <p:cNvSpPr/>
            <p:nvPr/>
          </p:nvSpPr>
          <p:spPr>
            <a:xfrm>
              <a:off x="2028825" y="2638045"/>
              <a:ext cx="4543426" cy="171089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052000" tIns="0" rtlCol="0" anchor="ctr"/>
            <a:lstStyle/>
            <a:p>
              <a:pPr>
                <a:lnSpc>
                  <a:spcPct val="150000"/>
                </a:lnSpc>
              </a:pPr>
              <a:r>
                <a:rPr lang="en-US" sz="1400" b="1" dirty="0">
                  <a:solidFill>
                    <a:srgbClr val="000000">
                      <a:alpha val="80000"/>
                    </a:srgb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Determined the group had adequate answers to the research questions to move to the next phase of the IWG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032201" y="2639552"/>
              <a:ext cx="68400" cy="17093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966161" y="2890060"/>
              <a:ext cx="2143415" cy="11348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spcBef>
                  <a:spcPts val="1000"/>
                </a:spcBef>
              </a:pPr>
              <a:r>
                <a:rPr lang="en-US" b="1" dirty="0"/>
                <a:t>Terms of Reference</a:t>
              </a:r>
            </a:p>
            <a:p>
              <a:pPr algn="ctr">
                <a:lnSpc>
                  <a:spcPct val="130000"/>
                </a:lnSpc>
              </a:pPr>
              <a:r>
                <a:rPr lang="en-US" b="1" dirty="0"/>
                <a:t>Objectives</a:t>
              </a:r>
            </a:p>
          </p:txBody>
        </p:sp>
      </p:grpSp>
      <p:sp>
        <p:nvSpPr>
          <p:cNvPr id="34" name="Title 1">
            <a:extLst>
              <a:ext uri="{FF2B5EF4-FFF2-40B4-BE49-F238E27FC236}">
                <a16:creationId xmlns:a16="http://schemas.microsoft.com/office/drawing/2014/main" id="{6C06B0F9-130A-4C85-8FC4-E375EFB16DD0}"/>
              </a:ext>
            </a:extLst>
          </p:cNvPr>
          <p:cNvSpPr txBox="1">
            <a:spLocks/>
          </p:cNvSpPr>
          <p:nvPr/>
        </p:nvSpPr>
        <p:spPr>
          <a:xfrm>
            <a:off x="1431925" y="1070609"/>
            <a:ext cx="6203014" cy="1249845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0" i="0" kern="1200" spc="-10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>
                <a:solidFill>
                  <a:srgbClr val="081E3F"/>
                </a:solidFill>
              </a:rPr>
              <a:t>CLIV IWG</a:t>
            </a:r>
            <a:br>
              <a:rPr lang="en-US" dirty="0">
                <a:solidFill>
                  <a:srgbClr val="181818"/>
                </a:solidFill>
              </a:rPr>
            </a:br>
            <a:r>
              <a:rPr lang="en-US" sz="2800" dirty="0">
                <a:solidFill>
                  <a:schemeClr val="accent1"/>
                </a:solidFill>
              </a:rPr>
              <a:t>Session 5 – In-person Meeting Outcomes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CD54F98-D08C-491F-9826-A00882017795}"/>
              </a:ext>
            </a:extLst>
          </p:cNvPr>
          <p:cNvSpPr/>
          <p:nvPr/>
        </p:nvSpPr>
        <p:spPr>
          <a:xfrm>
            <a:off x="1553410" y="4594649"/>
            <a:ext cx="2143415" cy="774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/>
              <a:t>Consensus on Next Steps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47AF01B-2F40-47E0-BAE3-FB971726CDAA}"/>
              </a:ext>
            </a:extLst>
          </p:cNvPr>
          <p:cNvGrpSpPr/>
          <p:nvPr/>
        </p:nvGrpSpPr>
        <p:grpSpPr>
          <a:xfrm>
            <a:off x="6315923" y="2247107"/>
            <a:ext cx="4486681" cy="1710895"/>
            <a:chOff x="6273394" y="4171968"/>
            <a:chExt cx="4486681" cy="1710895"/>
          </a:xfrm>
        </p:grpSpPr>
        <p:grpSp>
          <p:nvGrpSpPr>
            <p:cNvPr id="7" name="Group 6"/>
            <p:cNvGrpSpPr/>
            <p:nvPr/>
          </p:nvGrpSpPr>
          <p:grpSpPr>
            <a:xfrm>
              <a:off x="6273394" y="4171968"/>
              <a:ext cx="4486681" cy="1710895"/>
              <a:chOff x="6686144" y="4562905"/>
              <a:chExt cx="4486681" cy="1710895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6686144" y="4562905"/>
                <a:ext cx="4486681" cy="171089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>
                <a:outerShdw blurRad="38100" dist="127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052000" tIns="0" rtlCol="0" anchor="ctr"/>
              <a:lstStyle/>
              <a:p>
                <a:pPr>
                  <a:lnSpc>
                    <a:spcPct val="150000"/>
                  </a:lnSpc>
                </a:pPr>
                <a:r>
                  <a:rPr lang="en-US" sz="1400" b="1" dirty="0">
                    <a:solidFill>
                      <a:srgbClr val="000000">
                        <a:alpha val="80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Determined there were several mature technologies available to prevent or reduce the occurrence of CLIV fatalities and serious injuries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6686146" y="4564412"/>
                <a:ext cx="68400" cy="1709388"/>
              </a:xfrm>
              <a:prstGeom prst="rect">
                <a:avLst/>
              </a:prstGeom>
              <a:solidFill>
                <a:schemeClr val="tx1">
                  <a:alpha val="2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FB031C4-06FC-4C2E-BF4D-78B614DA7D2E}"/>
                </a:ext>
              </a:extLst>
            </p:cNvPr>
            <p:cNvSpPr/>
            <p:nvPr/>
          </p:nvSpPr>
          <p:spPr>
            <a:xfrm>
              <a:off x="6441553" y="4459984"/>
              <a:ext cx="1726752" cy="11348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b="1" dirty="0"/>
                <a:t>Counter-measures for CLIV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A4DE60-4DF3-4E5B-ADF5-4EF0BA0E0C33}"/>
              </a:ext>
            </a:extLst>
          </p:cNvPr>
          <p:cNvGrpSpPr/>
          <p:nvPr/>
        </p:nvGrpSpPr>
        <p:grpSpPr>
          <a:xfrm>
            <a:off x="6245378" y="4173475"/>
            <a:ext cx="4523022" cy="1710895"/>
            <a:chOff x="6237053" y="2248615"/>
            <a:chExt cx="4523022" cy="1710895"/>
          </a:xfrm>
        </p:grpSpPr>
        <p:grpSp>
          <p:nvGrpSpPr>
            <p:cNvPr id="5" name="Group 4"/>
            <p:cNvGrpSpPr/>
            <p:nvPr/>
          </p:nvGrpSpPr>
          <p:grpSpPr>
            <a:xfrm>
              <a:off x="6273396" y="2248615"/>
              <a:ext cx="4486679" cy="1710895"/>
              <a:chOff x="6686146" y="2639552"/>
              <a:chExt cx="4486679" cy="1710895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6686146" y="2639552"/>
                <a:ext cx="4486679" cy="171089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>
                <a:outerShdw blurRad="38100" dist="127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052000" tIns="0" rtlCol="0" anchor="ctr"/>
              <a:lstStyle/>
              <a:p>
                <a:pPr>
                  <a:lnSpc>
                    <a:spcPct val="150000"/>
                  </a:lnSpc>
                </a:pPr>
                <a:r>
                  <a:rPr lang="en-US" sz="1400" b="1" dirty="0">
                    <a:solidFill>
                      <a:srgbClr val="000000">
                        <a:alpha val="80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 experience of other countries coincides with that of Australia, indicating that PVH incidents require extensive and collective international action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6686148" y="2641059"/>
                <a:ext cx="68400" cy="1709388"/>
              </a:xfrm>
              <a:prstGeom prst="rect">
                <a:avLst/>
              </a:prstGeom>
              <a:solidFill>
                <a:schemeClr val="tx1">
                  <a:alpha val="2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786325C-0FE9-4CDE-BD5F-DB16298A5B5E}"/>
                </a:ext>
              </a:extLst>
            </p:cNvPr>
            <p:cNvSpPr/>
            <p:nvPr/>
          </p:nvSpPr>
          <p:spPr>
            <a:xfrm>
              <a:off x="6237053" y="2535124"/>
              <a:ext cx="2143415" cy="11348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b="1" dirty="0"/>
                <a:t>Problem</a:t>
              </a:r>
            </a:p>
            <a:p>
              <a:pPr algn="ctr">
                <a:lnSpc>
                  <a:spcPct val="130000"/>
                </a:lnSpc>
              </a:pPr>
              <a:r>
                <a:rPr lang="en-US" b="1" dirty="0"/>
                <a:t>Statement </a:t>
              </a:r>
            </a:p>
            <a:p>
              <a:pPr algn="ctr">
                <a:lnSpc>
                  <a:spcPct val="130000"/>
                </a:lnSpc>
              </a:pPr>
              <a:r>
                <a:rPr lang="en-US" b="1" dirty="0"/>
                <a:t>Formulation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901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F3BAA8A9-60BA-48AB-88E3-7B3E3D4B6D66}"/>
              </a:ext>
            </a:extLst>
          </p:cNvPr>
          <p:cNvSpPr txBox="1">
            <a:spLocks/>
          </p:cNvSpPr>
          <p:nvPr/>
        </p:nvSpPr>
        <p:spPr>
          <a:xfrm>
            <a:off x="6676282" y="337215"/>
            <a:ext cx="5134341" cy="1249845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0" i="0" kern="1200" spc="-10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b="1" dirty="0">
                <a:solidFill>
                  <a:srgbClr val="081E3F"/>
                </a:solidFill>
              </a:rPr>
              <a:t>CLIV IWG</a:t>
            </a:r>
            <a:br>
              <a:rPr lang="en-US" b="1" dirty="0">
                <a:solidFill>
                  <a:srgbClr val="181818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Phase 1 Recommendation</a:t>
            </a:r>
            <a:endParaRPr lang="en-US" b="1" dirty="0">
              <a:solidFill>
                <a:srgbClr val="008089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BFA703-85AF-406C-9C10-F759C2D76CFB}"/>
              </a:ext>
            </a:extLst>
          </p:cNvPr>
          <p:cNvSpPr/>
          <p:nvPr/>
        </p:nvSpPr>
        <p:spPr>
          <a:xfrm>
            <a:off x="961659" y="-28184"/>
            <a:ext cx="5134341" cy="6914367"/>
          </a:xfrm>
          <a:prstGeom prst="rect">
            <a:avLst/>
          </a:prstGeom>
          <a:gradFill>
            <a:gsLst>
              <a:gs pos="0">
                <a:schemeClr val="tx1">
                  <a:alpha val="50000"/>
                </a:schemeClr>
              </a:gs>
              <a:gs pos="99000">
                <a:schemeClr val="tx1">
                  <a:alpha val="40000"/>
                </a:schemeClr>
              </a:gs>
            </a:gsLst>
            <a:lin ang="5400000" scaled="1"/>
          </a:gradFill>
          <a:ln>
            <a:noFill/>
          </a:ln>
          <a:effectLst>
            <a:outerShdw blurRad="38100" dist="12700" dir="5400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828000" rIns="288000" bIns="0" rtlCol="0" anchor="t">
            <a:no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GB" dirty="0">
                <a:latin typeface="+mj-lt"/>
              </a:rPr>
              <a:t>Australia, Korea, China, the United States and Canada recommend initiating Phase 2. 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GB" dirty="0">
                <a:latin typeface="+mj-lt"/>
              </a:rPr>
              <a:t>This would involve setting requirements for </a:t>
            </a:r>
            <a:r>
              <a:rPr lang="en-US" dirty="0">
                <a:latin typeface="+mj-lt"/>
              </a:rPr>
              <a:t>M-category and Category 1.</a:t>
            </a:r>
            <a:r>
              <a:rPr lang="en-GB" dirty="0">
                <a:latin typeface="+mj-lt"/>
              </a:rPr>
              <a:t> </a:t>
            </a:r>
            <a:r>
              <a:rPr lang="en-US" dirty="0">
                <a:latin typeface="+mj-lt"/>
              </a:rPr>
              <a:t>The need is  underlined by the fact that there is variation internationally between tests used both in regulation and new car assessment programs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GB" dirty="0">
                <a:latin typeface="+mj-lt"/>
              </a:rPr>
              <a:t>The NGOs present (OICA, CLEPA, Consumers International, Kids and Car Safety, RACQ, BIC) support this recommendation.</a:t>
            </a:r>
            <a:endParaRPr lang="en-AU" sz="1400" b="1" dirty="0">
              <a:solidFill>
                <a:schemeClr val="bg2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8C94C9B-11CB-433E-A0B7-91955D353CE8}"/>
              </a:ext>
            </a:extLst>
          </p:cNvPr>
          <p:cNvSpPr txBox="1"/>
          <p:nvPr/>
        </p:nvSpPr>
        <p:spPr>
          <a:xfrm>
            <a:off x="6676283" y="1566277"/>
            <a:ext cx="5134341" cy="4304631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Contracting parties agreed to move to draft regulatory requirements</a:t>
            </a: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CLIV can be reduced with the adoption of mature technology available in the market today</a:t>
            </a: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Proposes the joint development of a Global Technical Regulation (GTR) and a United Nations Regulation (UN R) to provide 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harmonised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standard for CLIV</a:t>
            </a: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Extension of mandate</a:t>
            </a:r>
          </a:p>
        </p:txBody>
      </p:sp>
    </p:spTree>
    <p:extLst>
      <p:ext uri="{BB962C8B-B14F-4D97-AF65-F5344CB8AC3E}">
        <p14:creationId xmlns:p14="http://schemas.microsoft.com/office/powerpoint/2010/main" val="178910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04B8995-8FF8-48B5-9DFC-765A5C9F693B}"/>
              </a:ext>
            </a:extLst>
          </p:cNvPr>
          <p:cNvSpPr txBox="1"/>
          <p:nvPr/>
        </p:nvSpPr>
        <p:spPr>
          <a:xfrm>
            <a:off x="4653978" y="6448345"/>
            <a:ext cx="336502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accent5"/>
                </a:solidFill>
                <a:ea typeface="Montserrat SemiBold" charset="0"/>
                <a:cs typeface="Montserrat SemiBold" charset="0"/>
              </a:rPr>
              <a:t>Department of Infrastructure, Transport, </a:t>
            </a:r>
            <a:br>
              <a:rPr lang="en-US" sz="1050" dirty="0">
                <a:solidFill>
                  <a:schemeClr val="accent5"/>
                </a:solidFill>
                <a:ea typeface="Montserrat SemiBold" charset="0"/>
                <a:cs typeface="Montserrat SemiBold" charset="0"/>
              </a:rPr>
            </a:br>
            <a:r>
              <a:rPr lang="en-US" sz="1050" dirty="0">
                <a:solidFill>
                  <a:schemeClr val="accent5"/>
                </a:solidFill>
                <a:ea typeface="Montserrat SemiBold" charset="0"/>
                <a:cs typeface="Montserrat SemiBold" charset="0"/>
              </a:rPr>
              <a:t>Regional Development, Communications and the Arts</a:t>
            </a:r>
            <a:endParaRPr lang="en-US" sz="1050" i="0" dirty="0">
              <a:solidFill>
                <a:schemeClr val="accent5"/>
              </a:solidFill>
              <a:ea typeface="Montserrat SemiBold" charset="0"/>
              <a:cs typeface="Montserrat SemiBold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B15DAD3-D13D-4E5C-AB8A-A796F0E1C7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639780"/>
              </p:ext>
            </p:extLst>
          </p:nvPr>
        </p:nvGraphicFramePr>
        <p:xfrm>
          <a:off x="683195" y="783613"/>
          <a:ext cx="11319875" cy="487642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924803">
                  <a:extLst>
                    <a:ext uri="{9D8B030D-6E8A-4147-A177-3AD203B41FA5}">
                      <a16:colId xmlns:a16="http://schemas.microsoft.com/office/drawing/2014/main" val="678145868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2546219830"/>
                    </a:ext>
                  </a:extLst>
                </a:gridCol>
                <a:gridCol w="372206">
                  <a:extLst>
                    <a:ext uri="{9D8B030D-6E8A-4147-A177-3AD203B41FA5}">
                      <a16:colId xmlns:a16="http://schemas.microsoft.com/office/drawing/2014/main" val="3241617668"/>
                    </a:ext>
                  </a:extLst>
                </a:gridCol>
                <a:gridCol w="277486">
                  <a:extLst>
                    <a:ext uri="{9D8B030D-6E8A-4147-A177-3AD203B41FA5}">
                      <a16:colId xmlns:a16="http://schemas.microsoft.com/office/drawing/2014/main" val="1326703181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370409250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3327446588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2912576181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3623347528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118625052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153617182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1207835987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938159846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1158165495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2495244646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1884534317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2246237522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802368288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3031880192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3586829232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4168574360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237023951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360750240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1821840579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2501425062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3857446226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3992848341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480629299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1970937982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3709973005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4168306985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4195650858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3844735486"/>
                    </a:ext>
                  </a:extLst>
                </a:gridCol>
                <a:gridCol w="324846">
                  <a:extLst>
                    <a:ext uri="{9D8B030D-6E8A-4147-A177-3AD203B41FA5}">
                      <a16:colId xmlns:a16="http://schemas.microsoft.com/office/drawing/2014/main" val="2342169509"/>
                    </a:ext>
                  </a:extLst>
                </a:gridCol>
              </a:tblGrid>
              <a:tr h="465682">
                <a:tc>
                  <a:txBody>
                    <a:bodyPr/>
                    <a:lstStyle/>
                    <a:p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</a:rPr>
                        <a:t>2025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</a:rPr>
                        <a:t>2027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365488"/>
                  </a:ext>
                </a:extLst>
              </a:tr>
              <a:tr h="323083">
                <a:tc>
                  <a:txBody>
                    <a:bodyPr/>
                    <a:lstStyle/>
                    <a:p>
                      <a:endParaRPr lang="en-A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  2</a:t>
                      </a:r>
                      <a:endParaRPr lang="en-AU" sz="1400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129575"/>
                  </a:ext>
                </a:extLst>
              </a:tr>
              <a:tr h="1385647">
                <a:tc>
                  <a:txBody>
                    <a:bodyPr/>
                    <a:lstStyle/>
                    <a:p>
                      <a:r>
                        <a:rPr lang="en-AU" sz="1600" b="1" dirty="0">
                          <a:solidFill>
                            <a:schemeClr val="tx1"/>
                          </a:solidFill>
                        </a:rPr>
                        <a:t>WP.29 Session</a:t>
                      </a: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12">
                  <a:txBody>
                    <a:bodyPr/>
                    <a:lstStyle/>
                    <a:p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12">
                  <a:txBody>
                    <a:bodyPr/>
                    <a:lstStyle/>
                    <a:p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6">
                  <a:txBody>
                    <a:bodyPr/>
                    <a:lstStyle/>
                    <a:p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72368"/>
                  </a:ext>
                </a:extLst>
              </a:tr>
              <a:tr h="1385647">
                <a:tc>
                  <a:txBody>
                    <a:bodyPr/>
                    <a:lstStyle/>
                    <a:p>
                      <a:r>
                        <a:rPr lang="en-AU" sz="1600" b="1" dirty="0">
                          <a:solidFill>
                            <a:schemeClr val="tx1"/>
                          </a:solidFill>
                        </a:rPr>
                        <a:t>GRSP Session</a:t>
                      </a: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2" vMerge="1">
                  <a:txBody>
                    <a:bodyPr/>
                    <a:lstStyle/>
                    <a:p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2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862883"/>
                  </a:ext>
                </a:extLst>
              </a:tr>
              <a:tr h="1316367">
                <a:tc>
                  <a:txBody>
                    <a:bodyPr/>
                    <a:lstStyle/>
                    <a:p>
                      <a:r>
                        <a:rPr lang="en-AU" sz="1600" b="1" dirty="0">
                          <a:solidFill>
                            <a:schemeClr val="tx1"/>
                          </a:solidFill>
                        </a:rPr>
                        <a:t>CLIV IWG Session</a:t>
                      </a: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2" vMerge="1">
                  <a:txBody>
                    <a:bodyPr/>
                    <a:lstStyle/>
                    <a:p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2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6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73868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59BD7B03-8293-49F5-A899-1D138F336FD4}"/>
              </a:ext>
            </a:extLst>
          </p:cNvPr>
          <p:cNvGrpSpPr/>
          <p:nvPr/>
        </p:nvGrpSpPr>
        <p:grpSpPr>
          <a:xfrm>
            <a:off x="1277493" y="1602578"/>
            <a:ext cx="8689718" cy="4811076"/>
            <a:chOff x="1170912" y="1215892"/>
            <a:chExt cx="10507399" cy="4811076"/>
          </a:xfrm>
        </p:grpSpPr>
        <p:cxnSp>
          <p:nvCxnSpPr>
            <p:cNvPr id="40" name="Connector: Elbow 39">
              <a:extLst>
                <a:ext uri="{FF2B5EF4-FFF2-40B4-BE49-F238E27FC236}">
                  <a16:creationId xmlns:a16="http://schemas.microsoft.com/office/drawing/2014/main" id="{174851C8-19BB-4F7A-BBC6-0EC38E5CAEEF}"/>
                </a:ext>
              </a:extLst>
            </p:cNvPr>
            <p:cNvCxnSpPr>
              <a:cxnSpLocks/>
              <a:stCxn id="12" idx="2"/>
              <a:endCxn id="14" idx="1"/>
            </p:cNvCxnSpPr>
            <p:nvPr/>
          </p:nvCxnSpPr>
          <p:spPr>
            <a:xfrm flipV="1">
              <a:off x="2375781" y="2433314"/>
              <a:ext cx="961116" cy="791700"/>
            </a:xfrm>
            <a:prstGeom prst="bentConnector2">
              <a:avLst/>
            </a:prstGeom>
            <a:ln w="28575">
              <a:solidFill>
                <a:srgbClr val="4382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or: Elbow 5">
              <a:extLst>
                <a:ext uri="{FF2B5EF4-FFF2-40B4-BE49-F238E27FC236}">
                  <a16:creationId xmlns:a16="http://schemas.microsoft.com/office/drawing/2014/main" id="{D00923BA-757B-469A-B6D0-D6829EEFACCF}"/>
                </a:ext>
              </a:extLst>
            </p:cNvPr>
            <p:cNvCxnSpPr>
              <a:cxnSpLocks/>
              <a:stCxn id="24" idx="2"/>
              <a:endCxn id="17" idx="0"/>
            </p:cNvCxnSpPr>
            <p:nvPr/>
          </p:nvCxnSpPr>
          <p:spPr>
            <a:xfrm flipV="1">
              <a:off x="7095222" y="1899994"/>
              <a:ext cx="770564" cy="1312321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4382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or: Elbow 6">
              <a:extLst>
                <a:ext uri="{FF2B5EF4-FFF2-40B4-BE49-F238E27FC236}">
                  <a16:creationId xmlns:a16="http://schemas.microsoft.com/office/drawing/2014/main" id="{1FEA6E1C-8DCB-45B7-88A1-EF598486D3E8}"/>
                </a:ext>
              </a:extLst>
            </p:cNvPr>
            <p:cNvCxnSpPr>
              <a:cxnSpLocks/>
              <a:stCxn id="22" idx="2"/>
              <a:endCxn id="15" idx="1"/>
            </p:cNvCxnSpPr>
            <p:nvPr/>
          </p:nvCxnSpPr>
          <p:spPr>
            <a:xfrm flipV="1">
              <a:off x="4290300" y="2433311"/>
              <a:ext cx="227178" cy="764043"/>
            </a:xfrm>
            <a:prstGeom prst="bentConnector4">
              <a:avLst>
                <a:gd name="adj1" fmla="val 102012"/>
                <a:gd name="adj2" fmla="val 84044"/>
              </a:avLst>
            </a:prstGeom>
            <a:ln w="28575">
              <a:solidFill>
                <a:srgbClr val="4382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CEC69353-F90C-4429-84E4-B8E284FC5629}"/>
                </a:ext>
              </a:extLst>
            </p:cNvPr>
            <p:cNvCxnSpPr>
              <a:cxnSpLocks/>
              <a:stCxn id="76" idx="3"/>
              <a:endCxn id="12" idx="0"/>
            </p:cNvCxnSpPr>
            <p:nvPr/>
          </p:nvCxnSpPr>
          <p:spPr>
            <a:xfrm rot="5400000" flipH="1" flipV="1">
              <a:off x="1450284" y="3665591"/>
              <a:ext cx="1039033" cy="157881"/>
            </a:xfrm>
            <a:prstGeom prst="bentConnector4">
              <a:avLst>
                <a:gd name="adj1" fmla="val 61249"/>
                <a:gd name="adj2" fmla="val -140761"/>
              </a:avLst>
            </a:prstGeom>
            <a:ln w="28575">
              <a:solidFill>
                <a:srgbClr val="4382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1F2DC6-E338-41B6-89B8-38FC3163AD70}"/>
                </a:ext>
              </a:extLst>
            </p:cNvPr>
            <p:cNvCxnSpPr>
              <a:cxnSpLocks/>
            </p:cNvCxnSpPr>
            <p:nvPr/>
          </p:nvCxnSpPr>
          <p:spPr>
            <a:xfrm>
              <a:off x="2212261" y="1215892"/>
              <a:ext cx="0" cy="4471809"/>
            </a:xfrm>
            <a:prstGeom prst="line">
              <a:avLst/>
            </a:prstGeom>
            <a:ln w="28575">
              <a:solidFill>
                <a:srgbClr val="002F8E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5C6B1032-6488-4F98-AC24-4B1E5A4C45D1}"/>
                </a:ext>
              </a:extLst>
            </p:cNvPr>
            <p:cNvSpPr/>
            <p:nvPr/>
          </p:nvSpPr>
          <p:spPr>
            <a:xfrm rot="16200000">
              <a:off x="1736011" y="3061495"/>
              <a:ext cx="952501" cy="327040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76th</a:t>
              </a:r>
            </a:p>
          </p:txBody>
        </p:sp>
        <p:sp>
          <p:nvSpPr>
            <p:cNvPr id="13" name="Flowchart: Predefined Process 12">
              <a:extLst>
                <a:ext uri="{FF2B5EF4-FFF2-40B4-BE49-F238E27FC236}">
                  <a16:creationId xmlns:a16="http://schemas.microsoft.com/office/drawing/2014/main" id="{5463B481-380C-4C1B-9A2B-74E92C588B4C}"/>
                </a:ext>
              </a:extLst>
            </p:cNvPr>
            <p:cNvSpPr/>
            <p:nvPr/>
          </p:nvSpPr>
          <p:spPr>
            <a:xfrm rot="16200000">
              <a:off x="1239740" y="1724735"/>
              <a:ext cx="1054104" cy="343563"/>
            </a:xfrm>
            <a:prstGeom prst="flowChartPredefinedProcess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194th</a:t>
              </a:r>
            </a:p>
          </p:txBody>
        </p:sp>
        <p:sp>
          <p:nvSpPr>
            <p:cNvPr id="14" name="Flowchart: Predefined Process 13">
              <a:extLst>
                <a:ext uri="{FF2B5EF4-FFF2-40B4-BE49-F238E27FC236}">
                  <a16:creationId xmlns:a16="http://schemas.microsoft.com/office/drawing/2014/main" id="{E6FFA1F7-5BB8-4C01-B960-C28FB06B68C0}"/>
                </a:ext>
              </a:extLst>
            </p:cNvPr>
            <p:cNvSpPr/>
            <p:nvPr/>
          </p:nvSpPr>
          <p:spPr>
            <a:xfrm rot="16200000">
              <a:off x="2809843" y="1734478"/>
              <a:ext cx="1054106" cy="343564"/>
            </a:xfrm>
            <a:prstGeom prst="flowChartPredefinedProcess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195th</a:t>
              </a:r>
            </a:p>
          </p:txBody>
        </p:sp>
        <p:sp>
          <p:nvSpPr>
            <p:cNvPr id="15" name="Flowchart: Predefined Process 14">
              <a:extLst>
                <a:ext uri="{FF2B5EF4-FFF2-40B4-BE49-F238E27FC236}">
                  <a16:creationId xmlns:a16="http://schemas.microsoft.com/office/drawing/2014/main" id="{3DADE728-5879-4498-A4A4-B0A56945836B}"/>
                </a:ext>
              </a:extLst>
            </p:cNvPr>
            <p:cNvSpPr/>
            <p:nvPr/>
          </p:nvSpPr>
          <p:spPr>
            <a:xfrm rot="16200000">
              <a:off x="3990425" y="1734477"/>
              <a:ext cx="1054103" cy="343563"/>
            </a:xfrm>
            <a:prstGeom prst="flowChartPredefinedProcess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196th</a:t>
              </a:r>
            </a:p>
          </p:txBody>
        </p:sp>
        <p:sp>
          <p:nvSpPr>
            <p:cNvPr id="16" name="Flowchart: Predefined Process 15">
              <a:extLst>
                <a:ext uri="{FF2B5EF4-FFF2-40B4-BE49-F238E27FC236}">
                  <a16:creationId xmlns:a16="http://schemas.microsoft.com/office/drawing/2014/main" id="{5F14638B-FEFF-4E5C-A291-011708D846E3}"/>
                </a:ext>
              </a:extLst>
            </p:cNvPr>
            <p:cNvSpPr/>
            <p:nvPr/>
          </p:nvSpPr>
          <p:spPr>
            <a:xfrm rot="16200000">
              <a:off x="5958341" y="1734477"/>
              <a:ext cx="1054103" cy="343563"/>
            </a:xfrm>
            <a:prstGeom prst="flowChartPredefinedProcess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197th</a:t>
              </a:r>
            </a:p>
          </p:txBody>
        </p:sp>
        <p:sp>
          <p:nvSpPr>
            <p:cNvPr id="17" name="Flowchart: Predefined Process 16">
              <a:extLst>
                <a:ext uri="{FF2B5EF4-FFF2-40B4-BE49-F238E27FC236}">
                  <a16:creationId xmlns:a16="http://schemas.microsoft.com/office/drawing/2014/main" id="{F2B74646-49D0-4D61-BEFD-A8736DD17A7F}"/>
                </a:ext>
              </a:extLst>
            </p:cNvPr>
            <p:cNvSpPr/>
            <p:nvPr/>
          </p:nvSpPr>
          <p:spPr>
            <a:xfrm rot="16200000">
              <a:off x="7510515" y="1728212"/>
              <a:ext cx="1054104" cy="343563"/>
            </a:xfrm>
            <a:prstGeom prst="flowChartPredefinedProcess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198th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6AC221A-AF14-44A1-9B1A-8FEFAD9CD0D2}"/>
                </a:ext>
              </a:extLst>
            </p:cNvPr>
            <p:cNvCxnSpPr>
              <a:cxnSpLocks/>
            </p:cNvCxnSpPr>
            <p:nvPr/>
          </p:nvCxnSpPr>
          <p:spPr>
            <a:xfrm>
              <a:off x="6931702" y="1215892"/>
              <a:ext cx="0" cy="4471809"/>
            </a:xfrm>
            <a:prstGeom prst="line">
              <a:avLst/>
            </a:prstGeom>
            <a:ln w="28575">
              <a:solidFill>
                <a:srgbClr val="002F8E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E4530F8-35B7-4EEF-9347-983F880EDB4E}"/>
                </a:ext>
              </a:extLst>
            </p:cNvPr>
            <p:cNvCxnSpPr>
              <a:cxnSpLocks/>
            </p:cNvCxnSpPr>
            <p:nvPr/>
          </p:nvCxnSpPr>
          <p:spPr>
            <a:xfrm>
              <a:off x="4131333" y="1215892"/>
              <a:ext cx="0" cy="4471809"/>
            </a:xfrm>
            <a:prstGeom prst="line">
              <a:avLst/>
            </a:prstGeom>
            <a:ln w="28575">
              <a:solidFill>
                <a:srgbClr val="038B85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lowchart: Predefined Process 19">
              <a:extLst>
                <a:ext uri="{FF2B5EF4-FFF2-40B4-BE49-F238E27FC236}">
                  <a16:creationId xmlns:a16="http://schemas.microsoft.com/office/drawing/2014/main" id="{54AFEAAA-6B92-4092-9957-89BD35F6D6E2}"/>
                </a:ext>
              </a:extLst>
            </p:cNvPr>
            <p:cNvSpPr/>
            <p:nvPr/>
          </p:nvSpPr>
          <p:spPr>
            <a:xfrm rot="16200000">
              <a:off x="8652748" y="1731900"/>
              <a:ext cx="1054104" cy="329234"/>
            </a:xfrm>
            <a:prstGeom prst="flowChartPredefinedProcess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199th</a:t>
              </a:r>
            </a:p>
          </p:txBody>
        </p:sp>
        <p:cxnSp>
          <p:nvCxnSpPr>
            <p:cNvPr id="21" name="Connector: Elbow 20">
              <a:extLst>
                <a:ext uri="{FF2B5EF4-FFF2-40B4-BE49-F238E27FC236}">
                  <a16:creationId xmlns:a16="http://schemas.microsoft.com/office/drawing/2014/main" id="{E36F93E9-A2E1-4227-805F-DE1FA827EF60}"/>
                </a:ext>
              </a:extLst>
            </p:cNvPr>
            <p:cNvCxnSpPr>
              <a:cxnSpLocks/>
              <a:stCxn id="54" idx="3"/>
              <a:endCxn id="25" idx="0"/>
            </p:cNvCxnSpPr>
            <p:nvPr/>
          </p:nvCxnSpPr>
          <p:spPr>
            <a:xfrm rot="5400000" flipH="1" flipV="1">
              <a:off x="7912288" y="3537828"/>
              <a:ext cx="1044139" cy="435418"/>
            </a:xfrm>
            <a:prstGeom prst="bentConnector2">
              <a:avLst/>
            </a:prstGeom>
            <a:ln w="28575">
              <a:solidFill>
                <a:srgbClr val="24944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D0AE942A-2CA7-4F73-AA68-88634C5DA643}"/>
                </a:ext>
              </a:extLst>
            </p:cNvPr>
            <p:cNvSpPr/>
            <p:nvPr/>
          </p:nvSpPr>
          <p:spPr>
            <a:xfrm rot="16200000">
              <a:off x="3650529" y="3033835"/>
              <a:ext cx="952501" cy="327040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77th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37DA7A4-A3E6-44AF-895B-AD8BA47D968C}"/>
                </a:ext>
              </a:extLst>
            </p:cNvPr>
            <p:cNvCxnSpPr>
              <a:cxnSpLocks/>
            </p:cNvCxnSpPr>
            <p:nvPr/>
          </p:nvCxnSpPr>
          <p:spPr>
            <a:xfrm>
              <a:off x="8815585" y="1224344"/>
              <a:ext cx="0" cy="4471809"/>
            </a:xfrm>
            <a:prstGeom prst="line">
              <a:avLst/>
            </a:prstGeom>
            <a:ln w="28575">
              <a:solidFill>
                <a:srgbClr val="04B4AC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rapezoid 23">
              <a:extLst>
                <a:ext uri="{FF2B5EF4-FFF2-40B4-BE49-F238E27FC236}">
                  <a16:creationId xmlns:a16="http://schemas.microsoft.com/office/drawing/2014/main" id="{1D15617B-A8D5-43BC-8FBC-FEF4944077B0}"/>
                </a:ext>
              </a:extLst>
            </p:cNvPr>
            <p:cNvSpPr/>
            <p:nvPr/>
          </p:nvSpPr>
          <p:spPr>
            <a:xfrm rot="16200000">
              <a:off x="6455452" y="3048796"/>
              <a:ext cx="952501" cy="327038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78th</a:t>
              </a:r>
            </a:p>
          </p:txBody>
        </p:sp>
        <p:sp>
          <p:nvSpPr>
            <p:cNvPr id="25" name="Trapezoid 24">
              <a:extLst>
                <a:ext uri="{FF2B5EF4-FFF2-40B4-BE49-F238E27FC236}">
                  <a16:creationId xmlns:a16="http://schemas.microsoft.com/office/drawing/2014/main" id="{D9E6EE6E-3D71-4D61-AF46-ABF6FFEA3B86}"/>
                </a:ext>
              </a:extLst>
            </p:cNvPr>
            <p:cNvSpPr/>
            <p:nvPr/>
          </p:nvSpPr>
          <p:spPr>
            <a:xfrm rot="16200000">
              <a:off x="8339335" y="3069947"/>
              <a:ext cx="952501" cy="327040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79th</a:t>
              </a:r>
            </a:p>
          </p:txBody>
        </p: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E75C6844-A404-4D6C-8212-15AC23F11B7E}"/>
                </a:ext>
              </a:extLst>
            </p:cNvPr>
            <p:cNvCxnSpPr>
              <a:cxnSpLocks/>
              <a:stCxn id="72" idx="3"/>
              <a:endCxn id="22" idx="0"/>
            </p:cNvCxnSpPr>
            <p:nvPr/>
          </p:nvCxnSpPr>
          <p:spPr>
            <a:xfrm rot="5400000" flipH="1" flipV="1">
              <a:off x="3342394" y="3645546"/>
              <a:ext cx="1069056" cy="172674"/>
            </a:xfrm>
            <a:prstGeom prst="bentConnector4">
              <a:avLst>
                <a:gd name="adj1" fmla="val 61370"/>
                <a:gd name="adj2" fmla="val -159637"/>
              </a:avLst>
            </a:prstGeom>
            <a:ln w="28575">
              <a:solidFill>
                <a:srgbClr val="4382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5EB73A6-5C20-49CA-A89A-552173A175EE}"/>
                </a:ext>
              </a:extLst>
            </p:cNvPr>
            <p:cNvGrpSpPr/>
            <p:nvPr/>
          </p:nvGrpSpPr>
          <p:grpSpPr>
            <a:xfrm>
              <a:off x="1595009" y="4092596"/>
              <a:ext cx="383307" cy="1054102"/>
              <a:chOff x="2362202" y="4495799"/>
              <a:chExt cx="864319" cy="1054102"/>
            </a:xfrm>
          </p:grpSpPr>
          <p:sp>
            <p:nvSpPr>
              <p:cNvPr id="75" name="Arrow: Pentagon 74">
                <a:extLst>
                  <a:ext uri="{FF2B5EF4-FFF2-40B4-BE49-F238E27FC236}">
                    <a16:creationId xmlns:a16="http://schemas.microsoft.com/office/drawing/2014/main" id="{24CBDD2F-C200-4C78-9FE6-F5A5F9FFEB2E}"/>
                  </a:ext>
                </a:extLst>
              </p:cNvPr>
              <p:cNvSpPr/>
              <p:nvPr/>
            </p:nvSpPr>
            <p:spPr>
              <a:xfrm rot="16200000">
                <a:off x="2070101" y="4787900"/>
                <a:ext cx="1054102" cy="469900"/>
              </a:xfrm>
              <a:prstGeom prst="homePlate">
                <a:avLst>
                  <a:gd name="adj" fmla="val 60811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500" dirty="0">
                    <a:solidFill>
                      <a:schemeClr val="tx1"/>
                    </a:solidFill>
                  </a:rPr>
                  <a:t>6th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0EB2253C-91FB-4B6E-8DC9-1A733E3D6F8B}"/>
                  </a:ext>
                </a:extLst>
              </p:cNvPr>
              <p:cNvSpPr/>
              <p:nvPr/>
            </p:nvSpPr>
            <p:spPr>
              <a:xfrm rot="16200000">
                <a:off x="2587989" y="4911370"/>
                <a:ext cx="882651" cy="39441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050" dirty="0">
                    <a:solidFill>
                      <a:srgbClr val="002F8E"/>
                    </a:solidFill>
                  </a:rPr>
                  <a:t>Remote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918B872E-1DFA-49ED-9FC5-82FB43C84164}"/>
                </a:ext>
              </a:extLst>
            </p:cNvPr>
            <p:cNvGrpSpPr/>
            <p:nvPr/>
          </p:nvGrpSpPr>
          <p:grpSpPr>
            <a:xfrm>
              <a:off x="2415855" y="4108787"/>
              <a:ext cx="360233" cy="1037912"/>
              <a:chOff x="2458508" y="4495799"/>
              <a:chExt cx="812292" cy="1054103"/>
            </a:xfrm>
          </p:grpSpPr>
          <p:sp>
            <p:nvSpPr>
              <p:cNvPr id="73" name="Arrow: Pentagon 72">
                <a:extLst>
                  <a:ext uri="{FF2B5EF4-FFF2-40B4-BE49-F238E27FC236}">
                    <a16:creationId xmlns:a16="http://schemas.microsoft.com/office/drawing/2014/main" id="{47E11B7B-3616-46D1-A7C1-A21ABA8AAD1F}"/>
                  </a:ext>
                </a:extLst>
              </p:cNvPr>
              <p:cNvSpPr/>
              <p:nvPr/>
            </p:nvSpPr>
            <p:spPr>
              <a:xfrm rot="16200000">
                <a:off x="2166407" y="4787900"/>
                <a:ext cx="1054102" cy="469899"/>
              </a:xfrm>
              <a:prstGeom prst="homePlate">
                <a:avLst>
                  <a:gd name="adj" fmla="val 60811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500" dirty="0">
                    <a:solidFill>
                      <a:schemeClr val="tx1"/>
                    </a:solidFill>
                  </a:rPr>
                  <a:t>7th</a:t>
                </a: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D1C88FF0-C772-4D6C-A5BB-3C39252205A5}"/>
                  </a:ext>
                </a:extLst>
              </p:cNvPr>
              <p:cNvSpPr/>
              <p:nvPr/>
            </p:nvSpPr>
            <p:spPr>
              <a:xfrm rot="16200000">
                <a:off x="2658284" y="4937386"/>
                <a:ext cx="882650" cy="34238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050" dirty="0">
                    <a:solidFill>
                      <a:srgbClr val="002F8E"/>
                    </a:solidFill>
                  </a:rPr>
                  <a:t>Remote</a:t>
                </a:r>
                <a:endParaRPr lang="en-AU" sz="1100" dirty="0">
                  <a:solidFill>
                    <a:srgbClr val="002F8E"/>
                  </a:solidFill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A7D703D5-FE93-4F7E-ABBD-24ECF63F9288}"/>
                </a:ext>
              </a:extLst>
            </p:cNvPr>
            <p:cNvGrpSpPr/>
            <p:nvPr/>
          </p:nvGrpSpPr>
          <p:grpSpPr>
            <a:xfrm>
              <a:off x="3506024" y="4094956"/>
              <a:ext cx="360730" cy="1054102"/>
              <a:chOff x="4822840" y="4495797"/>
              <a:chExt cx="446709" cy="1054102"/>
            </a:xfrm>
          </p:grpSpPr>
          <p:sp>
            <p:nvSpPr>
              <p:cNvPr id="71" name="Arrow: Pentagon 70">
                <a:extLst>
                  <a:ext uri="{FF2B5EF4-FFF2-40B4-BE49-F238E27FC236}">
                    <a16:creationId xmlns:a16="http://schemas.microsoft.com/office/drawing/2014/main" id="{127DC8A5-64DC-4775-9188-83DED3838007}"/>
                  </a:ext>
                </a:extLst>
              </p:cNvPr>
              <p:cNvSpPr/>
              <p:nvPr/>
            </p:nvSpPr>
            <p:spPr>
              <a:xfrm rot="16200000">
                <a:off x="4424819" y="4893818"/>
                <a:ext cx="1054102" cy="258059"/>
              </a:xfrm>
              <a:prstGeom prst="homePlate">
                <a:avLst>
                  <a:gd name="adj" fmla="val 60811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500" dirty="0">
                    <a:solidFill>
                      <a:schemeClr val="tx1"/>
                    </a:solidFill>
                  </a:rPr>
                  <a:t>8th</a:t>
                </a:r>
              </a:p>
            </p:txBody>
          </p:sp>
          <p:sp>
            <p:nvSpPr>
              <p:cNvPr id="72" name="Rectangle: Folded Corner 71">
                <a:extLst>
                  <a:ext uri="{FF2B5EF4-FFF2-40B4-BE49-F238E27FC236}">
                    <a16:creationId xmlns:a16="http://schemas.microsoft.com/office/drawing/2014/main" id="{95D79B74-2767-4977-9AE4-370CDE449509}"/>
                  </a:ext>
                </a:extLst>
              </p:cNvPr>
              <p:cNvSpPr/>
              <p:nvPr/>
            </p:nvSpPr>
            <p:spPr>
              <a:xfrm rot="16200000">
                <a:off x="4733901" y="5014252"/>
                <a:ext cx="882649" cy="188646"/>
              </a:xfrm>
              <a:prstGeom prst="foldedCorner">
                <a:avLst>
                  <a:gd name="adj" fmla="val 34717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rtlCol="0" anchor="ctr"/>
              <a:lstStyle/>
              <a:p>
                <a:pPr algn="ctr"/>
                <a:r>
                  <a:rPr lang="en-AU" sz="1050" dirty="0">
                    <a:solidFill>
                      <a:srgbClr val="038B85"/>
                    </a:solidFill>
                  </a:rPr>
                  <a:t>In-person</a:t>
                </a:r>
                <a:endParaRPr lang="en-AU" sz="1100" dirty="0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E3AD37D-29BC-42AA-A1AC-9C5050CACF6F}"/>
                </a:ext>
              </a:extLst>
            </p:cNvPr>
            <p:cNvGrpSpPr/>
            <p:nvPr/>
          </p:nvGrpSpPr>
          <p:grpSpPr>
            <a:xfrm>
              <a:off x="7079739" y="4092596"/>
              <a:ext cx="376999" cy="1054102"/>
              <a:chOff x="4890563" y="4495797"/>
              <a:chExt cx="466855" cy="1054102"/>
            </a:xfrm>
          </p:grpSpPr>
          <p:sp>
            <p:nvSpPr>
              <p:cNvPr id="69" name="Arrow: Pentagon 68">
                <a:extLst>
                  <a:ext uri="{FF2B5EF4-FFF2-40B4-BE49-F238E27FC236}">
                    <a16:creationId xmlns:a16="http://schemas.microsoft.com/office/drawing/2014/main" id="{83EEF9B5-E3E3-4CB0-A8D9-01736C517659}"/>
                  </a:ext>
                </a:extLst>
              </p:cNvPr>
              <p:cNvSpPr/>
              <p:nvPr/>
            </p:nvSpPr>
            <p:spPr>
              <a:xfrm rot="16200000">
                <a:off x="4492542" y="4893818"/>
                <a:ext cx="1054102" cy="258060"/>
              </a:xfrm>
              <a:prstGeom prst="homePlate">
                <a:avLst>
                  <a:gd name="adj" fmla="val 60811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500" dirty="0">
                    <a:solidFill>
                      <a:schemeClr val="tx1"/>
                    </a:solidFill>
                  </a:rPr>
                  <a:t>13th</a:t>
                </a:r>
              </a:p>
            </p:txBody>
          </p:sp>
          <p:sp>
            <p:nvSpPr>
              <p:cNvPr id="70" name="Rectangle: Folded Corner 69">
                <a:extLst>
                  <a:ext uri="{FF2B5EF4-FFF2-40B4-BE49-F238E27FC236}">
                    <a16:creationId xmlns:a16="http://schemas.microsoft.com/office/drawing/2014/main" id="{218E00DA-8BE2-4645-995B-2BC476334693}"/>
                  </a:ext>
                </a:extLst>
              </p:cNvPr>
              <p:cNvSpPr/>
              <p:nvPr/>
            </p:nvSpPr>
            <p:spPr>
              <a:xfrm rot="16200000">
                <a:off x="4811695" y="5004177"/>
                <a:ext cx="882649" cy="208796"/>
              </a:xfrm>
              <a:prstGeom prst="foldedCorner">
                <a:avLst>
                  <a:gd name="adj" fmla="val 34717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rgbClr val="002F8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rtlCol="0" anchor="ctr"/>
              <a:lstStyle/>
              <a:p>
                <a:pPr algn="ctr"/>
                <a:r>
                  <a:rPr lang="en-AU" sz="1050" dirty="0">
                    <a:solidFill>
                      <a:srgbClr val="002F8E"/>
                    </a:solidFill>
                  </a:rPr>
                  <a:t>Remote</a:t>
                </a:r>
                <a:endParaRPr lang="en-AU" sz="1100" dirty="0">
                  <a:solidFill>
                    <a:srgbClr val="002F8E"/>
                  </a:solidFill>
                </a:endParaRP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426248D-131C-46E9-B7C4-65B507FA2218}"/>
                </a:ext>
              </a:extLst>
            </p:cNvPr>
            <p:cNvGrpSpPr/>
            <p:nvPr/>
          </p:nvGrpSpPr>
          <p:grpSpPr>
            <a:xfrm>
              <a:off x="5875371" y="4094956"/>
              <a:ext cx="376999" cy="1051742"/>
              <a:chOff x="4890563" y="4495797"/>
              <a:chExt cx="466855" cy="1054102"/>
            </a:xfrm>
          </p:grpSpPr>
          <p:sp>
            <p:nvSpPr>
              <p:cNvPr id="67" name="Arrow: Pentagon 66">
                <a:extLst>
                  <a:ext uri="{FF2B5EF4-FFF2-40B4-BE49-F238E27FC236}">
                    <a16:creationId xmlns:a16="http://schemas.microsoft.com/office/drawing/2014/main" id="{53292B1F-34EF-474E-A157-513A45D197F2}"/>
                  </a:ext>
                </a:extLst>
              </p:cNvPr>
              <p:cNvSpPr/>
              <p:nvPr/>
            </p:nvSpPr>
            <p:spPr>
              <a:xfrm rot="16200000">
                <a:off x="4492542" y="4893818"/>
                <a:ext cx="1054102" cy="258060"/>
              </a:xfrm>
              <a:prstGeom prst="homePlate">
                <a:avLst>
                  <a:gd name="adj" fmla="val 60811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500" dirty="0">
                    <a:solidFill>
                      <a:schemeClr val="tx1"/>
                    </a:solidFill>
                  </a:rPr>
                  <a:t>11th</a:t>
                </a:r>
              </a:p>
            </p:txBody>
          </p:sp>
          <p:sp>
            <p:nvSpPr>
              <p:cNvPr id="68" name="Rectangle: Folded Corner 67">
                <a:extLst>
                  <a:ext uri="{FF2B5EF4-FFF2-40B4-BE49-F238E27FC236}">
                    <a16:creationId xmlns:a16="http://schemas.microsoft.com/office/drawing/2014/main" id="{2F2EB86A-3DB6-45ED-9B43-53FDEAE6823D}"/>
                  </a:ext>
                </a:extLst>
              </p:cNvPr>
              <p:cNvSpPr/>
              <p:nvPr/>
            </p:nvSpPr>
            <p:spPr>
              <a:xfrm rot="16200000">
                <a:off x="4811695" y="5004177"/>
                <a:ext cx="882649" cy="208796"/>
              </a:xfrm>
              <a:prstGeom prst="foldedCorner">
                <a:avLst>
                  <a:gd name="adj" fmla="val 34717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rtlCol="0" anchor="ctr"/>
              <a:lstStyle/>
              <a:p>
                <a:pPr algn="ctr"/>
                <a:r>
                  <a:rPr lang="en-AU" sz="1050" dirty="0">
                    <a:solidFill>
                      <a:srgbClr val="038B85"/>
                    </a:solidFill>
                  </a:rPr>
                  <a:t>In-person</a:t>
                </a:r>
                <a:endParaRPr lang="en-AU" sz="1100" dirty="0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6097CC5D-EDEF-47A3-8C0D-C1A5145D8F18}"/>
                </a:ext>
              </a:extLst>
            </p:cNvPr>
            <p:cNvGrpSpPr/>
            <p:nvPr/>
          </p:nvGrpSpPr>
          <p:grpSpPr>
            <a:xfrm>
              <a:off x="5477926" y="4083204"/>
              <a:ext cx="360232" cy="1054103"/>
              <a:chOff x="2362202" y="4495799"/>
              <a:chExt cx="812289" cy="1054103"/>
            </a:xfrm>
          </p:grpSpPr>
          <p:sp>
            <p:nvSpPr>
              <p:cNvPr id="65" name="Arrow: Pentagon 64">
                <a:extLst>
                  <a:ext uri="{FF2B5EF4-FFF2-40B4-BE49-F238E27FC236}">
                    <a16:creationId xmlns:a16="http://schemas.microsoft.com/office/drawing/2014/main" id="{416783D9-B592-462F-80F4-85E3C9ACF6A8}"/>
                  </a:ext>
                </a:extLst>
              </p:cNvPr>
              <p:cNvSpPr/>
              <p:nvPr/>
            </p:nvSpPr>
            <p:spPr>
              <a:xfrm rot="16200000">
                <a:off x="2070101" y="4787900"/>
                <a:ext cx="1054102" cy="469900"/>
              </a:xfrm>
              <a:prstGeom prst="homePlate">
                <a:avLst>
                  <a:gd name="adj" fmla="val 60811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500" dirty="0">
                    <a:solidFill>
                      <a:schemeClr val="tx1"/>
                    </a:solidFill>
                  </a:rPr>
                  <a:t>10th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974BFD30-D6AD-4145-BBA9-D973E2328227}"/>
                  </a:ext>
                </a:extLst>
              </p:cNvPr>
              <p:cNvSpPr/>
              <p:nvPr/>
            </p:nvSpPr>
            <p:spPr>
              <a:xfrm rot="16200000">
                <a:off x="2561975" y="4937386"/>
                <a:ext cx="882650" cy="34238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050" dirty="0">
                    <a:solidFill>
                      <a:srgbClr val="002F8E"/>
                    </a:solidFill>
                  </a:rPr>
                  <a:t>Remote</a:t>
                </a:r>
                <a:endParaRPr lang="en-AU" sz="1100" dirty="0">
                  <a:solidFill>
                    <a:srgbClr val="002F8E"/>
                  </a:solidFill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DD61843-36D9-4B9E-9305-F4BAA9EA19C7}"/>
                </a:ext>
              </a:extLst>
            </p:cNvPr>
            <p:cNvGrpSpPr/>
            <p:nvPr/>
          </p:nvGrpSpPr>
          <p:grpSpPr>
            <a:xfrm>
              <a:off x="6289102" y="4087688"/>
              <a:ext cx="360232" cy="1054103"/>
              <a:chOff x="2362202" y="4495799"/>
              <a:chExt cx="812289" cy="1054103"/>
            </a:xfrm>
          </p:grpSpPr>
          <p:sp>
            <p:nvSpPr>
              <p:cNvPr id="63" name="Arrow: Pentagon 62">
                <a:extLst>
                  <a:ext uri="{FF2B5EF4-FFF2-40B4-BE49-F238E27FC236}">
                    <a16:creationId xmlns:a16="http://schemas.microsoft.com/office/drawing/2014/main" id="{48F96ABF-881F-4324-9BEC-B6A9E1F24339}"/>
                  </a:ext>
                </a:extLst>
              </p:cNvPr>
              <p:cNvSpPr/>
              <p:nvPr/>
            </p:nvSpPr>
            <p:spPr>
              <a:xfrm rot="16200000">
                <a:off x="2070101" y="4787900"/>
                <a:ext cx="1054102" cy="469900"/>
              </a:xfrm>
              <a:prstGeom prst="homePlate">
                <a:avLst>
                  <a:gd name="adj" fmla="val 60811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500" dirty="0">
                    <a:solidFill>
                      <a:schemeClr val="tx1"/>
                    </a:solidFill>
                  </a:rPr>
                  <a:t>12th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DBE42933-B05E-46AA-B70E-F9BE6DD6DA33}"/>
                  </a:ext>
                </a:extLst>
              </p:cNvPr>
              <p:cNvSpPr/>
              <p:nvPr/>
            </p:nvSpPr>
            <p:spPr>
              <a:xfrm rot="16200000">
                <a:off x="2561975" y="4937386"/>
                <a:ext cx="882650" cy="34238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050" dirty="0">
                    <a:solidFill>
                      <a:srgbClr val="002F8E"/>
                    </a:solidFill>
                  </a:rPr>
                  <a:t>Remote</a:t>
                </a:r>
                <a:endParaRPr lang="en-AU" sz="1100" dirty="0">
                  <a:solidFill>
                    <a:srgbClr val="002F8E"/>
                  </a:solidFill>
                </a:endParaRP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E0AAEE1E-2D8A-49DB-ACC0-4996E4A75317}"/>
                </a:ext>
              </a:extLst>
            </p:cNvPr>
            <p:cNvGrpSpPr/>
            <p:nvPr/>
          </p:nvGrpSpPr>
          <p:grpSpPr>
            <a:xfrm>
              <a:off x="4349861" y="4098376"/>
              <a:ext cx="360232" cy="1054101"/>
              <a:chOff x="2362202" y="4495799"/>
              <a:chExt cx="812289" cy="1054103"/>
            </a:xfrm>
          </p:grpSpPr>
          <p:sp>
            <p:nvSpPr>
              <p:cNvPr id="61" name="Arrow: Pentagon 60">
                <a:extLst>
                  <a:ext uri="{FF2B5EF4-FFF2-40B4-BE49-F238E27FC236}">
                    <a16:creationId xmlns:a16="http://schemas.microsoft.com/office/drawing/2014/main" id="{862E1E3A-C832-4266-A545-36A991A81A83}"/>
                  </a:ext>
                </a:extLst>
              </p:cNvPr>
              <p:cNvSpPr/>
              <p:nvPr/>
            </p:nvSpPr>
            <p:spPr>
              <a:xfrm rot="16200000">
                <a:off x="2070101" y="4787900"/>
                <a:ext cx="1054102" cy="469900"/>
              </a:xfrm>
              <a:prstGeom prst="homePlate">
                <a:avLst>
                  <a:gd name="adj" fmla="val 60811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500" dirty="0">
                    <a:solidFill>
                      <a:schemeClr val="tx1"/>
                    </a:solidFill>
                  </a:rPr>
                  <a:t>9th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0DB10D5-7CD2-4568-8537-50A845356325}"/>
                  </a:ext>
                </a:extLst>
              </p:cNvPr>
              <p:cNvSpPr/>
              <p:nvPr/>
            </p:nvSpPr>
            <p:spPr>
              <a:xfrm rot="16200000">
                <a:off x="2561975" y="4937386"/>
                <a:ext cx="882650" cy="34238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050" dirty="0">
                    <a:solidFill>
                      <a:srgbClr val="002F8E"/>
                    </a:solidFill>
                  </a:rPr>
                  <a:t>Remote</a:t>
                </a:r>
                <a:endParaRPr lang="en-AU" sz="1100" dirty="0">
                  <a:solidFill>
                    <a:srgbClr val="002F8E"/>
                  </a:solidFill>
                </a:endParaRP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C2075695-5A9F-458B-8596-9620ECFFA450}"/>
                </a:ext>
              </a:extLst>
            </p:cNvPr>
            <p:cNvGrpSpPr/>
            <p:nvPr/>
          </p:nvGrpSpPr>
          <p:grpSpPr>
            <a:xfrm>
              <a:off x="7505553" y="4092596"/>
              <a:ext cx="360232" cy="1054103"/>
              <a:chOff x="2362202" y="4495799"/>
              <a:chExt cx="812289" cy="1054103"/>
            </a:xfrm>
          </p:grpSpPr>
          <p:sp>
            <p:nvSpPr>
              <p:cNvPr id="59" name="Arrow: Pentagon 58">
                <a:extLst>
                  <a:ext uri="{FF2B5EF4-FFF2-40B4-BE49-F238E27FC236}">
                    <a16:creationId xmlns:a16="http://schemas.microsoft.com/office/drawing/2014/main" id="{129F0DB2-23CC-4376-97AD-F19F8434EE82}"/>
                  </a:ext>
                </a:extLst>
              </p:cNvPr>
              <p:cNvSpPr/>
              <p:nvPr/>
            </p:nvSpPr>
            <p:spPr>
              <a:xfrm rot="16200000">
                <a:off x="2070101" y="4787900"/>
                <a:ext cx="1054102" cy="469900"/>
              </a:xfrm>
              <a:prstGeom prst="homePlate">
                <a:avLst>
                  <a:gd name="adj" fmla="val 60811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500" dirty="0">
                    <a:solidFill>
                      <a:schemeClr val="tx1"/>
                    </a:solidFill>
                  </a:rPr>
                  <a:t>14th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5A8D00AA-EB06-48A7-AC80-C149F8665F02}"/>
                  </a:ext>
                </a:extLst>
              </p:cNvPr>
              <p:cNvSpPr/>
              <p:nvPr/>
            </p:nvSpPr>
            <p:spPr>
              <a:xfrm rot="16200000">
                <a:off x="2561975" y="4937386"/>
                <a:ext cx="882650" cy="34238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050" dirty="0">
                    <a:solidFill>
                      <a:srgbClr val="002F8E"/>
                    </a:solidFill>
                  </a:rPr>
                  <a:t>Remote</a:t>
                </a:r>
                <a:endParaRPr lang="en-AU" sz="1100" dirty="0">
                  <a:solidFill>
                    <a:srgbClr val="002F8E"/>
                  </a:solidFill>
                </a:endParaRPr>
              </a:p>
            </p:txBody>
          </p:sp>
        </p:grp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4575292-0E7C-4A18-ADAE-42231105FF3E}"/>
                </a:ext>
              </a:extLst>
            </p:cNvPr>
            <p:cNvSpPr/>
            <p:nvPr/>
          </p:nvSpPr>
          <p:spPr>
            <a:xfrm>
              <a:off x="1170912" y="5529989"/>
              <a:ext cx="1041348" cy="482504"/>
            </a:xfrm>
            <a:prstGeom prst="rect">
              <a:avLst/>
            </a:prstGeom>
            <a:noFill/>
            <a:ln w="19050">
              <a:solidFill>
                <a:srgbClr val="002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AU" sz="1100" dirty="0">
                  <a:solidFill>
                    <a:schemeClr val="tx1"/>
                  </a:solidFill>
                </a:rPr>
                <a:t>IWG Phase 2 Approved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A0CBDB8-F64F-4F97-8806-0B670B3DF436}"/>
                </a:ext>
              </a:extLst>
            </p:cNvPr>
            <p:cNvSpPr/>
            <p:nvPr/>
          </p:nvSpPr>
          <p:spPr>
            <a:xfrm>
              <a:off x="2490141" y="5529989"/>
              <a:ext cx="1641192" cy="482504"/>
            </a:xfrm>
            <a:prstGeom prst="rect">
              <a:avLst/>
            </a:prstGeom>
            <a:noFill/>
            <a:ln w="19050">
              <a:solidFill>
                <a:srgbClr val="038B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AU" sz="1100" dirty="0">
                  <a:solidFill>
                    <a:schemeClr val="tx1"/>
                  </a:solidFill>
                </a:rPr>
                <a:t>*Formal document deadline ~10/2/25</a:t>
              </a:r>
            </a:p>
          </p:txBody>
        </p:sp>
        <p:cxnSp>
          <p:nvCxnSpPr>
            <p:cNvPr id="43" name="Connector: Elbow 42">
              <a:extLst>
                <a:ext uri="{FF2B5EF4-FFF2-40B4-BE49-F238E27FC236}">
                  <a16:creationId xmlns:a16="http://schemas.microsoft.com/office/drawing/2014/main" id="{8E166140-8FBE-4DD1-8A0B-A8E055E3CD65}"/>
                </a:ext>
              </a:extLst>
            </p:cNvPr>
            <p:cNvCxnSpPr>
              <a:cxnSpLocks/>
              <a:stCxn id="25" idx="2"/>
              <a:endCxn id="49" idx="1"/>
            </p:cNvCxnSpPr>
            <p:nvPr/>
          </p:nvCxnSpPr>
          <p:spPr>
            <a:xfrm flipV="1">
              <a:off x="8979106" y="2423569"/>
              <a:ext cx="2207547" cy="809897"/>
            </a:xfrm>
            <a:prstGeom prst="bentConnector2">
              <a:avLst/>
            </a:prstGeom>
            <a:ln w="28575">
              <a:solidFill>
                <a:srgbClr val="24944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D95D729-A370-46A3-B1D9-75335E942A85}"/>
                </a:ext>
              </a:extLst>
            </p:cNvPr>
            <p:cNvSpPr txBox="1"/>
            <p:nvPr/>
          </p:nvSpPr>
          <p:spPr>
            <a:xfrm>
              <a:off x="9499153" y="3228807"/>
              <a:ext cx="889222" cy="4308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rgbClr val="249447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Informal Doc.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A764AB6-A3A2-40F6-91D9-B9F58985A19D}"/>
                </a:ext>
              </a:extLst>
            </p:cNvPr>
            <p:cNvGrpSpPr/>
            <p:nvPr/>
          </p:nvGrpSpPr>
          <p:grpSpPr>
            <a:xfrm>
              <a:off x="9449702" y="4108787"/>
              <a:ext cx="299642" cy="1028520"/>
              <a:chOff x="2398897" y="4495799"/>
              <a:chExt cx="675665" cy="1028520"/>
            </a:xfrm>
          </p:grpSpPr>
          <p:sp>
            <p:nvSpPr>
              <p:cNvPr id="57" name="Arrow: Pentagon 56">
                <a:extLst>
                  <a:ext uri="{FF2B5EF4-FFF2-40B4-BE49-F238E27FC236}">
                    <a16:creationId xmlns:a16="http://schemas.microsoft.com/office/drawing/2014/main" id="{57A85C67-7DCB-4A10-AE0F-2E6F331A3C65}"/>
                  </a:ext>
                </a:extLst>
              </p:cNvPr>
              <p:cNvSpPr/>
              <p:nvPr/>
            </p:nvSpPr>
            <p:spPr>
              <a:xfrm rot="16200000">
                <a:off x="2101240" y="4793456"/>
                <a:ext cx="1028518" cy="433203"/>
              </a:xfrm>
              <a:prstGeom prst="homePlate">
                <a:avLst>
                  <a:gd name="adj" fmla="val 60811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500" dirty="0">
                    <a:solidFill>
                      <a:schemeClr val="tx1"/>
                    </a:solidFill>
                  </a:rPr>
                  <a:t>16th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E89B87E0-8EB6-4C92-8E9D-626DC914B405}"/>
                  </a:ext>
                </a:extLst>
              </p:cNvPr>
              <p:cNvSpPr/>
              <p:nvPr/>
            </p:nvSpPr>
            <p:spPr>
              <a:xfrm rot="16200000">
                <a:off x="2524802" y="4974559"/>
                <a:ext cx="857067" cy="2424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050" dirty="0">
                    <a:solidFill>
                      <a:srgbClr val="038B85"/>
                    </a:solidFill>
                  </a:rPr>
                  <a:t>In-person</a:t>
                </a:r>
                <a:endParaRPr lang="en-AU" sz="1100" dirty="0">
                  <a:solidFill>
                    <a:srgbClr val="038B85"/>
                  </a:solidFill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C8810FA1-105C-41EF-AF12-801DD90AA34E}"/>
                </a:ext>
              </a:extLst>
            </p:cNvPr>
            <p:cNvGrpSpPr/>
            <p:nvPr/>
          </p:nvGrpSpPr>
          <p:grpSpPr>
            <a:xfrm>
              <a:off x="10202233" y="4092597"/>
              <a:ext cx="360232" cy="1054102"/>
              <a:chOff x="2079461" y="4495800"/>
              <a:chExt cx="812289" cy="1054102"/>
            </a:xfrm>
          </p:grpSpPr>
          <p:sp>
            <p:nvSpPr>
              <p:cNvPr id="55" name="Arrow: Pentagon 54">
                <a:extLst>
                  <a:ext uri="{FF2B5EF4-FFF2-40B4-BE49-F238E27FC236}">
                    <a16:creationId xmlns:a16="http://schemas.microsoft.com/office/drawing/2014/main" id="{E9E1DD21-BEFC-4ACC-AADF-7F64EFF47B13}"/>
                  </a:ext>
                </a:extLst>
              </p:cNvPr>
              <p:cNvSpPr/>
              <p:nvPr/>
            </p:nvSpPr>
            <p:spPr>
              <a:xfrm rot="16200000">
                <a:off x="1787360" y="4787901"/>
                <a:ext cx="1054102" cy="469899"/>
              </a:xfrm>
              <a:prstGeom prst="homePlate">
                <a:avLst>
                  <a:gd name="adj" fmla="val 60811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500" dirty="0">
                    <a:solidFill>
                      <a:schemeClr val="tx1"/>
                    </a:solidFill>
                  </a:rPr>
                  <a:t>17th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B4653B13-8FE5-4DF8-8675-0ED58B38B555}"/>
                  </a:ext>
                </a:extLst>
              </p:cNvPr>
              <p:cNvSpPr/>
              <p:nvPr/>
            </p:nvSpPr>
            <p:spPr>
              <a:xfrm rot="16200000">
                <a:off x="2279234" y="4937386"/>
                <a:ext cx="882650" cy="34238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050" dirty="0">
                    <a:solidFill>
                      <a:srgbClr val="002F8E"/>
                    </a:solidFill>
                  </a:rPr>
                  <a:t>Remote</a:t>
                </a:r>
                <a:endParaRPr lang="en-AU" sz="1100" dirty="0">
                  <a:solidFill>
                    <a:srgbClr val="002F8E"/>
                  </a:solidFill>
                </a:endParaRPr>
              </a:p>
            </p:txBody>
          </p: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C08772D-BE35-4464-B264-6EA6FE04633E}"/>
                </a:ext>
              </a:extLst>
            </p:cNvPr>
            <p:cNvSpPr/>
            <p:nvPr/>
          </p:nvSpPr>
          <p:spPr>
            <a:xfrm>
              <a:off x="5042051" y="5529989"/>
              <a:ext cx="1889651" cy="482504"/>
            </a:xfrm>
            <a:prstGeom prst="rect">
              <a:avLst/>
            </a:prstGeom>
            <a:noFill/>
            <a:ln w="19050">
              <a:solidFill>
                <a:srgbClr val="002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AU" sz="1100" dirty="0">
                  <a:solidFill>
                    <a:schemeClr val="tx1"/>
                  </a:solidFill>
                </a:rPr>
                <a:t>*Formal document deadline ~8/9/25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B1230B4-9E5C-4DBF-ADD4-3281C28D1077}"/>
                </a:ext>
              </a:extLst>
            </p:cNvPr>
            <p:cNvSpPr/>
            <p:nvPr/>
          </p:nvSpPr>
          <p:spPr>
            <a:xfrm>
              <a:off x="7029970" y="5544464"/>
              <a:ext cx="1785614" cy="482504"/>
            </a:xfrm>
            <a:prstGeom prst="rect">
              <a:avLst/>
            </a:prstGeom>
            <a:noFill/>
            <a:ln w="19050">
              <a:solidFill>
                <a:srgbClr val="04B4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AU" sz="1100" dirty="0">
                  <a:solidFill>
                    <a:schemeClr val="tx1"/>
                  </a:solidFill>
                </a:rPr>
                <a:t>*Formal document deadline ~February 2026</a:t>
              </a:r>
            </a:p>
          </p:txBody>
        </p:sp>
        <p:sp>
          <p:nvSpPr>
            <p:cNvPr id="49" name="Flowchart: Predefined Process 48">
              <a:extLst>
                <a:ext uri="{FF2B5EF4-FFF2-40B4-BE49-F238E27FC236}">
                  <a16:creationId xmlns:a16="http://schemas.microsoft.com/office/drawing/2014/main" id="{32B10793-48A3-45FF-A371-3C448165A9F9}"/>
                </a:ext>
              </a:extLst>
            </p:cNvPr>
            <p:cNvSpPr/>
            <p:nvPr/>
          </p:nvSpPr>
          <p:spPr>
            <a:xfrm rot="16200000">
              <a:off x="10659601" y="1731900"/>
              <a:ext cx="1054104" cy="329234"/>
            </a:xfrm>
            <a:prstGeom prst="flowChartPredefinedProcess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200th</a:t>
              </a:r>
            </a:p>
          </p:txBody>
        </p:sp>
        <p:sp>
          <p:nvSpPr>
            <p:cNvPr id="50" name="Trapezoid 49">
              <a:extLst>
                <a:ext uri="{FF2B5EF4-FFF2-40B4-BE49-F238E27FC236}">
                  <a16:creationId xmlns:a16="http://schemas.microsoft.com/office/drawing/2014/main" id="{37C7B905-BBE9-489E-B1EB-97E45793D388}"/>
                </a:ext>
              </a:extLst>
            </p:cNvPr>
            <p:cNvSpPr/>
            <p:nvPr/>
          </p:nvSpPr>
          <p:spPr>
            <a:xfrm rot="16200000">
              <a:off x="11038540" y="3048794"/>
              <a:ext cx="952501" cy="327040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600" dirty="0">
                  <a:solidFill>
                    <a:schemeClr val="tx1"/>
                  </a:solidFill>
                </a:rPr>
                <a:t>79th</a:t>
              </a:r>
            </a:p>
          </p:txBody>
        </p:sp>
        <p:cxnSp>
          <p:nvCxnSpPr>
            <p:cNvPr id="51" name="Connector: Elbow 50">
              <a:extLst>
                <a:ext uri="{FF2B5EF4-FFF2-40B4-BE49-F238E27FC236}">
                  <a16:creationId xmlns:a16="http://schemas.microsoft.com/office/drawing/2014/main" id="{1F8599AA-FA58-471E-A7D0-571174423D10}"/>
                </a:ext>
              </a:extLst>
            </p:cNvPr>
            <p:cNvCxnSpPr>
              <a:cxnSpLocks/>
              <a:endCxn id="24" idx="0"/>
            </p:cNvCxnSpPr>
            <p:nvPr/>
          </p:nvCxnSpPr>
          <p:spPr>
            <a:xfrm rot="5400000" flipH="1" flipV="1">
              <a:off x="6143932" y="3630406"/>
              <a:ext cx="1042343" cy="206162"/>
            </a:xfrm>
            <a:prstGeom prst="bentConnector4">
              <a:avLst>
                <a:gd name="adj1" fmla="val 42156"/>
                <a:gd name="adj2" fmla="val 1471"/>
              </a:avLst>
            </a:prstGeom>
            <a:ln w="28575">
              <a:solidFill>
                <a:srgbClr val="4382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D5C1A147-78D7-4F63-9E5B-06853FD2F933}"/>
                </a:ext>
              </a:extLst>
            </p:cNvPr>
            <p:cNvGrpSpPr/>
            <p:nvPr/>
          </p:nvGrpSpPr>
          <p:grpSpPr>
            <a:xfrm>
              <a:off x="7932335" y="4108787"/>
              <a:ext cx="360232" cy="1037912"/>
              <a:chOff x="2362202" y="4495799"/>
              <a:chExt cx="812289" cy="1054103"/>
            </a:xfrm>
          </p:grpSpPr>
          <p:sp>
            <p:nvSpPr>
              <p:cNvPr id="53" name="Arrow: Pentagon 52">
                <a:extLst>
                  <a:ext uri="{FF2B5EF4-FFF2-40B4-BE49-F238E27FC236}">
                    <a16:creationId xmlns:a16="http://schemas.microsoft.com/office/drawing/2014/main" id="{343A0827-478F-4749-A933-4667FA9B941E}"/>
                  </a:ext>
                </a:extLst>
              </p:cNvPr>
              <p:cNvSpPr/>
              <p:nvPr/>
            </p:nvSpPr>
            <p:spPr>
              <a:xfrm rot="16200000">
                <a:off x="2070101" y="4787900"/>
                <a:ext cx="1054102" cy="469900"/>
              </a:xfrm>
              <a:prstGeom prst="homePlate">
                <a:avLst>
                  <a:gd name="adj" fmla="val 60811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500" dirty="0">
                    <a:solidFill>
                      <a:schemeClr val="tx1"/>
                    </a:solidFill>
                  </a:rPr>
                  <a:t>15th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CA053FB1-5A2C-4559-89C9-8D05E256EFCF}"/>
                  </a:ext>
                </a:extLst>
              </p:cNvPr>
              <p:cNvSpPr/>
              <p:nvPr/>
            </p:nvSpPr>
            <p:spPr>
              <a:xfrm rot="16200000">
                <a:off x="2561975" y="4937386"/>
                <a:ext cx="882650" cy="34238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050" dirty="0">
                    <a:solidFill>
                      <a:srgbClr val="002F8E"/>
                    </a:solidFill>
                  </a:rPr>
                  <a:t>Remote</a:t>
                </a:r>
                <a:endParaRPr lang="en-AU" sz="1100" dirty="0">
                  <a:solidFill>
                    <a:srgbClr val="002F8E"/>
                  </a:solidFill>
                </a:endParaRPr>
              </a:p>
            </p:txBody>
          </p:sp>
        </p:grp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87CAE7D-35E7-4F77-9CF0-60FB6F6F583E}"/>
              </a:ext>
            </a:extLst>
          </p:cNvPr>
          <p:cNvGrpSpPr/>
          <p:nvPr/>
        </p:nvGrpSpPr>
        <p:grpSpPr>
          <a:xfrm>
            <a:off x="9550567" y="1596555"/>
            <a:ext cx="1958238" cy="4802624"/>
            <a:chOff x="7908455" y="1586605"/>
            <a:chExt cx="1958238" cy="4802624"/>
          </a:xfrm>
        </p:grpSpPr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37C6FD43-C020-407D-9B6E-017F8AE1174F}"/>
                </a:ext>
              </a:extLst>
            </p:cNvPr>
            <p:cNvCxnSpPr>
              <a:cxnSpLocks/>
            </p:cNvCxnSpPr>
            <p:nvPr/>
          </p:nvCxnSpPr>
          <p:spPr>
            <a:xfrm>
              <a:off x="9866692" y="1586605"/>
              <a:ext cx="0" cy="4471809"/>
            </a:xfrm>
            <a:prstGeom prst="line">
              <a:avLst/>
            </a:prstGeom>
            <a:ln w="28575">
              <a:solidFill>
                <a:srgbClr val="8E323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7FDADFD6-7FBC-4BF8-A88E-08C582B1333C}"/>
                </a:ext>
              </a:extLst>
            </p:cNvPr>
            <p:cNvSpPr/>
            <p:nvPr/>
          </p:nvSpPr>
          <p:spPr>
            <a:xfrm>
              <a:off x="7908455" y="5906725"/>
              <a:ext cx="1958238" cy="482504"/>
            </a:xfrm>
            <a:prstGeom prst="rect">
              <a:avLst/>
            </a:prstGeom>
            <a:noFill/>
            <a:ln w="19050">
              <a:solidFill>
                <a:srgbClr val="8E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AU" sz="1100" dirty="0">
                  <a:solidFill>
                    <a:schemeClr val="tx1"/>
                  </a:solidFill>
                </a:rPr>
                <a:t>*Formal document deadline ~February 2027</a:t>
              </a:r>
            </a:p>
          </p:txBody>
        </p:sp>
        <p:cxnSp>
          <p:nvCxnSpPr>
            <p:cNvPr id="90" name="Connector: Elbow 89">
              <a:extLst>
                <a:ext uri="{FF2B5EF4-FFF2-40B4-BE49-F238E27FC236}">
                  <a16:creationId xmlns:a16="http://schemas.microsoft.com/office/drawing/2014/main" id="{484DD758-A270-47DF-ACA3-A18DBA4C4FF3}"/>
                </a:ext>
              </a:extLst>
            </p:cNvPr>
            <p:cNvCxnSpPr>
              <a:cxnSpLocks/>
              <a:stCxn id="105" idx="3"/>
              <a:endCxn id="98" idx="0"/>
            </p:cNvCxnSpPr>
            <p:nvPr/>
          </p:nvCxnSpPr>
          <p:spPr>
            <a:xfrm rot="5400000" flipH="1" flipV="1">
              <a:off x="8819392" y="3727864"/>
              <a:ext cx="1071211" cy="735842"/>
            </a:xfrm>
            <a:prstGeom prst="bentConnector2">
              <a:avLst/>
            </a:prstGeom>
            <a:ln w="19050">
              <a:solidFill>
                <a:srgbClr val="8E323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4EF469F8-6417-414E-A986-9EE72722BFC1}"/>
                </a:ext>
              </a:extLst>
            </p:cNvPr>
            <p:cNvSpPr txBox="1"/>
            <p:nvPr/>
          </p:nvSpPr>
          <p:spPr>
            <a:xfrm>
              <a:off x="8987077" y="3859657"/>
              <a:ext cx="592068" cy="4308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rgbClr val="8E3232"/>
              </a:solidFill>
            </a:ln>
          </p:spPr>
          <p:txBody>
            <a:bodyPr wrap="square" rIns="36000" rtlCol="0">
              <a:spAutoFit/>
            </a:bodyPr>
            <a:lstStyle/>
            <a:p>
              <a:r>
                <a:rPr lang="en-AU" sz="1100" dirty="0"/>
                <a:t>Formal Doc.</a:t>
              </a:r>
            </a:p>
          </p:txBody>
        </p:sp>
      </p:grpSp>
      <p:sp>
        <p:nvSpPr>
          <p:cNvPr id="94" name="Arrow: Pentagon 93">
            <a:extLst>
              <a:ext uri="{FF2B5EF4-FFF2-40B4-BE49-F238E27FC236}">
                <a16:creationId xmlns:a16="http://schemas.microsoft.com/office/drawing/2014/main" id="{8E468510-C163-46B1-8BA1-BE6B9FD9E6F5}"/>
              </a:ext>
            </a:extLst>
          </p:cNvPr>
          <p:cNvSpPr/>
          <p:nvPr/>
        </p:nvSpPr>
        <p:spPr>
          <a:xfrm rot="16200000">
            <a:off x="9283423" y="4910769"/>
            <a:ext cx="1054102" cy="172340"/>
          </a:xfrm>
          <a:prstGeom prst="homePlate">
            <a:avLst>
              <a:gd name="adj" fmla="val 60811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500" dirty="0">
                <a:solidFill>
                  <a:schemeClr val="tx1"/>
                </a:solidFill>
              </a:rPr>
              <a:t>19th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2326068-984F-47E8-8678-45FDF85918E2}"/>
              </a:ext>
            </a:extLst>
          </p:cNvPr>
          <p:cNvSpPr/>
          <p:nvPr/>
        </p:nvSpPr>
        <p:spPr>
          <a:xfrm rot="16200000">
            <a:off x="9518108" y="5019880"/>
            <a:ext cx="882650" cy="12557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50" dirty="0">
                <a:solidFill>
                  <a:srgbClr val="002F8E"/>
                </a:solidFill>
              </a:rPr>
              <a:t>Remote</a:t>
            </a:r>
            <a:endParaRPr lang="en-AU" sz="1100" dirty="0">
              <a:solidFill>
                <a:srgbClr val="002F8E"/>
              </a:solidFill>
            </a:endParaRPr>
          </a:p>
        </p:txBody>
      </p:sp>
      <p:sp>
        <p:nvSpPr>
          <p:cNvPr id="96" name="Arrow: Pentagon 95">
            <a:extLst>
              <a:ext uri="{FF2B5EF4-FFF2-40B4-BE49-F238E27FC236}">
                <a16:creationId xmlns:a16="http://schemas.microsoft.com/office/drawing/2014/main" id="{762317B1-3367-4DA7-9AD8-3EFA87A0ADDB}"/>
              </a:ext>
            </a:extLst>
          </p:cNvPr>
          <p:cNvSpPr/>
          <p:nvPr/>
        </p:nvSpPr>
        <p:spPr>
          <a:xfrm rot="16200000">
            <a:off x="8978059" y="4910770"/>
            <a:ext cx="1054102" cy="172340"/>
          </a:xfrm>
          <a:prstGeom prst="homePlate">
            <a:avLst>
              <a:gd name="adj" fmla="val 60811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500" dirty="0">
                <a:solidFill>
                  <a:schemeClr val="tx1"/>
                </a:solidFill>
              </a:rPr>
              <a:t>18th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6BC2E8C-04D9-4215-9DA3-762F9B9A6026}"/>
              </a:ext>
            </a:extLst>
          </p:cNvPr>
          <p:cNvSpPr/>
          <p:nvPr/>
        </p:nvSpPr>
        <p:spPr>
          <a:xfrm rot="16200000">
            <a:off x="9212744" y="5019881"/>
            <a:ext cx="882650" cy="12557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50" dirty="0">
                <a:solidFill>
                  <a:srgbClr val="002F8E"/>
                </a:solidFill>
              </a:rPr>
              <a:t>Remote</a:t>
            </a:r>
            <a:endParaRPr lang="en-AU" sz="1100" dirty="0">
              <a:solidFill>
                <a:srgbClr val="002F8E"/>
              </a:solidFill>
            </a:endParaRPr>
          </a:p>
        </p:txBody>
      </p:sp>
      <p:sp>
        <p:nvSpPr>
          <p:cNvPr id="98" name="Trapezoid 97">
            <a:extLst>
              <a:ext uri="{FF2B5EF4-FFF2-40B4-BE49-F238E27FC236}">
                <a16:creationId xmlns:a16="http://schemas.microsoft.com/office/drawing/2014/main" id="{0EEB813D-BFED-462A-A451-A24303C3F9FB}"/>
              </a:ext>
            </a:extLst>
          </p:cNvPr>
          <p:cNvSpPr/>
          <p:nvPr/>
        </p:nvSpPr>
        <p:spPr>
          <a:xfrm rot="16200000">
            <a:off x="11024012" y="3434897"/>
            <a:ext cx="952501" cy="270465"/>
          </a:xfrm>
          <a:prstGeom prst="trapezoid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>
                <a:solidFill>
                  <a:schemeClr val="tx1"/>
                </a:solidFill>
              </a:rPr>
              <a:t>80th</a:t>
            </a:r>
          </a:p>
        </p:txBody>
      </p:sp>
      <p:sp>
        <p:nvSpPr>
          <p:cNvPr id="102" name="Arrow: Pentagon 101">
            <a:extLst>
              <a:ext uri="{FF2B5EF4-FFF2-40B4-BE49-F238E27FC236}">
                <a16:creationId xmlns:a16="http://schemas.microsoft.com/office/drawing/2014/main" id="{738091E5-86B9-46E6-A453-E633D6E71900}"/>
              </a:ext>
            </a:extLst>
          </p:cNvPr>
          <p:cNvSpPr/>
          <p:nvPr/>
        </p:nvSpPr>
        <p:spPr>
          <a:xfrm rot="16200000">
            <a:off x="9625773" y="4920165"/>
            <a:ext cx="1054102" cy="172340"/>
          </a:xfrm>
          <a:prstGeom prst="homePlate">
            <a:avLst>
              <a:gd name="adj" fmla="val 60811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500" dirty="0">
                <a:solidFill>
                  <a:schemeClr val="tx1"/>
                </a:solidFill>
              </a:rPr>
              <a:t>20th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DB36B1D7-4053-49EC-9035-4AA649ED2128}"/>
              </a:ext>
            </a:extLst>
          </p:cNvPr>
          <p:cNvSpPr/>
          <p:nvPr/>
        </p:nvSpPr>
        <p:spPr>
          <a:xfrm rot="16200000">
            <a:off x="9860458" y="5029276"/>
            <a:ext cx="882650" cy="12557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50" dirty="0">
                <a:solidFill>
                  <a:srgbClr val="002F8E"/>
                </a:solidFill>
              </a:rPr>
              <a:t>Remote</a:t>
            </a:r>
            <a:endParaRPr lang="en-AU" sz="1100" dirty="0">
              <a:solidFill>
                <a:srgbClr val="002F8E"/>
              </a:solidFill>
            </a:endParaRPr>
          </a:p>
        </p:txBody>
      </p:sp>
      <p:sp>
        <p:nvSpPr>
          <p:cNvPr id="104" name="Arrow: Pentagon 103">
            <a:extLst>
              <a:ext uri="{FF2B5EF4-FFF2-40B4-BE49-F238E27FC236}">
                <a16:creationId xmlns:a16="http://schemas.microsoft.com/office/drawing/2014/main" id="{243B95CD-A88C-4061-8A27-412F6B24656F}"/>
              </a:ext>
            </a:extLst>
          </p:cNvPr>
          <p:cNvSpPr/>
          <p:nvPr/>
        </p:nvSpPr>
        <p:spPr>
          <a:xfrm rot="16200000">
            <a:off x="9953178" y="4910768"/>
            <a:ext cx="1054102" cy="172340"/>
          </a:xfrm>
          <a:prstGeom prst="homePlate">
            <a:avLst>
              <a:gd name="adj" fmla="val 60811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500" dirty="0">
                <a:solidFill>
                  <a:schemeClr val="tx1"/>
                </a:solidFill>
              </a:rPr>
              <a:t>21st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8F91F86-D29C-4685-A883-92137F98F502}"/>
              </a:ext>
            </a:extLst>
          </p:cNvPr>
          <p:cNvSpPr/>
          <p:nvPr/>
        </p:nvSpPr>
        <p:spPr>
          <a:xfrm rot="16200000">
            <a:off x="10187863" y="5019879"/>
            <a:ext cx="882650" cy="12557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50" dirty="0">
                <a:solidFill>
                  <a:srgbClr val="002F8E"/>
                </a:solidFill>
              </a:rPr>
              <a:t>Remote</a:t>
            </a:r>
            <a:endParaRPr lang="en-AU" sz="1100" dirty="0">
              <a:solidFill>
                <a:srgbClr val="002F8E"/>
              </a:solidFill>
            </a:endParaRPr>
          </a:p>
        </p:txBody>
      </p:sp>
      <p:sp>
        <p:nvSpPr>
          <p:cNvPr id="109" name="Flowchart: Predefined Process 108">
            <a:extLst>
              <a:ext uri="{FF2B5EF4-FFF2-40B4-BE49-F238E27FC236}">
                <a16:creationId xmlns:a16="http://schemas.microsoft.com/office/drawing/2014/main" id="{5875A4FF-8479-4EB8-B745-54022B85A84A}"/>
              </a:ext>
            </a:extLst>
          </p:cNvPr>
          <p:cNvSpPr/>
          <p:nvPr/>
        </p:nvSpPr>
        <p:spPr>
          <a:xfrm rot="16200000">
            <a:off x="10319428" y="2166113"/>
            <a:ext cx="1054104" cy="272280"/>
          </a:xfrm>
          <a:prstGeom prst="flowChartPredefinedProcess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>
                <a:solidFill>
                  <a:schemeClr val="tx1"/>
                </a:solidFill>
              </a:rPr>
              <a:t>201st</a:t>
            </a:r>
          </a:p>
        </p:txBody>
      </p:sp>
      <p:sp>
        <p:nvSpPr>
          <p:cNvPr id="113" name="Title 1">
            <a:extLst>
              <a:ext uri="{FF2B5EF4-FFF2-40B4-BE49-F238E27FC236}">
                <a16:creationId xmlns:a16="http://schemas.microsoft.com/office/drawing/2014/main" id="{E6131C66-FF68-48F0-9E74-0C37D74FD6E3}"/>
              </a:ext>
            </a:extLst>
          </p:cNvPr>
          <p:cNvSpPr txBox="1">
            <a:spLocks/>
          </p:cNvSpPr>
          <p:nvPr/>
        </p:nvSpPr>
        <p:spPr>
          <a:xfrm>
            <a:off x="44745" y="101983"/>
            <a:ext cx="11775793" cy="1009166"/>
          </a:xfrm>
          <a:prstGeom prst="rect">
            <a:avLst/>
          </a:prstGeom>
        </p:spPr>
        <p:txBody>
          <a:bodyPr/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1" i="0" kern="1200" spc="-100" baseline="0">
                <a:solidFill>
                  <a:schemeClr val="tx1"/>
                </a:solidFill>
                <a:latin typeface="+mj-lt"/>
                <a:ea typeface="Montserrat" charset="0"/>
                <a:cs typeface="Montserrat" charset="0"/>
              </a:defRPr>
            </a:lvl1pPr>
          </a:lstStyle>
          <a:p>
            <a:pPr algn="ctr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CLIV IWG Phase 2 - Suggested Timeline</a:t>
            </a:r>
          </a:p>
        </p:txBody>
      </p:sp>
    </p:spTree>
    <p:extLst>
      <p:ext uri="{BB962C8B-B14F-4D97-AF65-F5344CB8AC3E}">
        <p14:creationId xmlns:p14="http://schemas.microsoft.com/office/powerpoint/2010/main" val="360924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BEFA7-58C3-478D-B48E-B730E25D2509}"/>
              </a:ext>
            </a:extLst>
          </p:cNvPr>
          <p:cNvSpPr txBox="1">
            <a:spLocks/>
          </p:cNvSpPr>
          <p:nvPr/>
        </p:nvSpPr>
        <p:spPr>
          <a:xfrm>
            <a:off x="1043939" y="1677077"/>
            <a:ext cx="6797353" cy="1009166"/>
          </a:xfrm>
          <a:prstGeom prst="rect">
            <a:avLst/>
          </a:prstGeom>
        </p:spPr>
        <p:txBody>
          <a:bodyPr/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1" i="0" kern="1200" spc="-100" baseline="0">
                <a:solidFill>
                  <a:schemeClr val="tx1"/>
                </a:solidFill>
                <a:latin typeface="+mj-lt"/>
                <a:ea typeface="Montserrat" charset="0"/>
                <a:cs typeface="Montserrat" charset="0"/>
              </a:defRPr>
            </a:lvl1pPr>
          </a:lstStyle>
          <a:p>
            <a:r>
              <a:rPr lang="en-US" sz="60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en-US" sz="6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431D18-AD2C-4132-BA63-B3234DE973D9}"/>
              </a:ext>
            </a:extLst>
          </p:cNvPr>
          <p:cNvSpPr txBox="1"/>
          <p:nvPr/>
        </p:nvSpPr>
        <p:spPr>
          <a:xfrm>
            <a:off x="1168310" y="2438334"/>
            <a:ext cx="10230376" cy="3059033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marL="457200" indent="-45720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CLIV IWG requests the extension of its mandate until May 2027 and recommends moving to Phase 2</a:t>
            </a:r>
          </a:p>
          <a:p>
            <a:pPr marL="457200" indent="-45720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Involves the development of </a:t>
            </a:r>
            <a:r>
              <a:rPr lang="en-US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harmonised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regulatory requirements for the affected vehicle categories</a:t>
            </a: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Further details found in IWG CLIV Mandate Extension Document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B61ED-D6E7-40F5-B501-53D37CA74DF6}"/>
              </a:ext>
            </a:extLst>
          </p:cNvPr>
          <p:cNvSpPr txBox="1"/>
          <p:nvPr/>
        </p:nvSpPr>
        <p:spPr>
          <a:xfrm>
            <a:off x="4413488" y="6032847"/>
            <a:ext cx="336502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bg2"/>
                </a:solidFill>
                <a:ea typeface="Montserrat SemiBold" charset="0"/>
                <a:cs typeface="Montserrat SemiBold" charset="0"/>
              </a:rPr>
              <a:t>Department of Infrastructure, Transport, </a:t>
            </a:r>
            <a:br>
              <a:rPr lang="en-US" sz="1050" dirty="0">
                <a:solidFill>
                  <a:schemeClr val="bg2"/>
                </a:solidFill>
                <a:ea typeface="Montserrat SemiBold" charset="0"/>
                <a:cs typeface="Montserrat SemiBold" charset="0"/>
              </a:rPr>
            </a:br>
            <a:r>
              <a:rPr lang="en-US" sz="1050" dirty="0">
                <a:solidFill>
                  <a:schemeClr val="bg2"/>
                </a:solidFill>
                <a:ea typeface="Montserrat SemiBold" charset="0"/>
                <a:cs typeface="Montserrat SemiBold" charset="0"/>
              </a:rPr>
              <a:t>Regional Development, Communications and the Arts</a:t>
            </a:r>
            <a:endParaRPr lang="en-US" sz="1050" i="0" dirty="0">
              <a:solidFill>
                <a:schemeClr val="bg2"/>
              </a:solidFill>
              <a:ea typeface="Montserrat SemiBold" charset="0"/>
              <a:cs typeface="Montserrat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4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Voodoo Powerpoint Template">
  <a:themeElements>
    <a:clrScheme name="Custom 4">
      <a:dk1>
        <a:srgbClr val="071E3E"/>
      </a:dk1>
      <a:lt1>
        <a:srgbClr val="F0F0F0"/>
      </a:lt1>
      <a:dk2>
        <a:srgbClr val="222222"/>
      </a:dk2>
      <a:lt2>
        <a:srgbClr val="FEFFFF"/>
      </a:lt2>
      <a:accent1>
        <a:srgbClr val="008089"/>
      </a:accent1>
      <a:accent2>
        <a:srgbClr val="4EB2B5"/>
      </a:accent2>
      <a:accent3>
        <a:srgbClr val="C0D28F"/>
      </a:accent3>
      <a:accent4>
        <a:srgbClr val="70C096"/>
      </a:accent4>
      <a:accent5>
        <a:srgbClr val="081E3F"/>
      </a:accent5>
      <a:accent6>
        <a:srgbClr val="79D2F3"/>
      </a:accent6>
      <a:hlink>
        <a:srgbClr val="008089"/>
      </a:hlink>
      <a:folHlink>
        <a:srgbClr val="BFBFBF"/>
      </a:folHlink>
    </a:clrScheme>
    <a:fontScheme name="Custom 4">
      <a:majorFont>
        <a:latin typeface="Montserrat Bold"/>
        <a:ea typeface=""/>
        <a:cs typeface=""/>
      </a:majorFont>
      <a:minorFont>
        <a:latin typeface="Open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>
          <a:outerShdw blurRad="38100" dist="12700" dir="5400000" algn="ctr" rotWithShape="0">
            <a:prstClr val="black">
              <a:alpha val="15000"/>
            </a:prstClr>
          </a:outerShdw>
        </a:effectLst>
      </a:spPr>
      <a:bodyPr wrap="square" lIns="0" tIns="0" rIns="0" bIns="0" rtlCol="0" anchor="t">
        <a:noAutofit/>
      </a:bodyPr>
      <a:lstStyle>
        <a:defPPr algn="ctr">
          <a:spcBef>
            <a:spcPts val="1000"/>
          </a:spcBef>
          <a:defRPr sz="14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36000" rIns="216000" bIns="36000" rtlCol="0">
        <a:spAutoFit/>
      </a:bodyPr>
      <a:lstStyle>
        <a:defPPr algn="r">
          <a:lnSpc>
            <a:spcPct val="130000"/>
          </a:lnSpc>
          <a:spcBef>
            <a:spcPts val="1000"/>
          </a:spcBef>
          <a:defRPr sz="16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RVS PowerPoint Presentation.potx" id="{891B86CD-4441-4DF2-806E-9B794CF9E0A4}" vid="{2DE392A3-404D-4DDF-BD71-EAFD367A054A}"/>
    </a:ext>
  </a:extLst>
</a:theme>
</file>

<file path=ppt/theme/theme2.xml><?xml version="1.0" encoding="utf-8"?>
<a:theme xmlns:a="http://schemas.openxmlformats.org/drawingml/2006/main" name="Voodoo2 Powerpoint Template">
  <a:themeElements>
    <a:clrScheme name="Voodoo Color">
      <a:dk1>
        <a:srgbClr val="222222"/>
      </a:dk1>
      <a:lt1>
        <a:srgbClr val="F0F0F0"/>
      </a:lt1>
      <a:dk2>
        <a:srgbClr val="222222"/>
      </a:dk2>
      <a:lt2>
        <a:srgbClr val="FEFFFF"/>
      </a:lt2>
      <a:accent1>
        <a:srgbClr val="1D46F3"/>
      </a:accent1>
      <a:accent2>
        <a:srgbClr val="FE5757"/>
      </a:accent2>
      <a:accent3>
        <a:srgbClr val="FE0061"/>
      </a:accent3>
      <a:accent4>
        <a:srgbClr val="A905B7"/>
      </a:accent4>
      <a:accent5>
        <a:srgbClr val="7030BD"/>
      </a:accent5>
      <a:accent6>
        <a:srgbClr val="3C4EBC"/>
      </a:accent6>
      <a:hlink>
        <a:srgbClr val="5352F5"/>
      </a:hlink>
      <a:folHlink>
        <a:srgbClr val="BFBFBF"/>
      </a:folHlink>
    </a:clrScheme>
    <a:fontScheme name="Montserrat_OpenSans">
      <a:majorFont>
        <a:latin typeface="Montserrat-Bold"/>
        <a:ea typeface=""/>
        <a:cs typeface=""/>
      </a:majorFont>
      <a:minorFont>
        <a:latin typeface="Open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36000" rIns="144000" bIns="36000" rtlCol="0">
        <a:spAutoFit/>
      </a:bodyPr>
      <a:lstStyle>
        <a:defPPr>
          <a:lnSpc>
            <a:spcPct val="120000"/>
          </a:lnSpc>
          <a:spcBef>
            <a:spcPts val="1000"/>
          </a:spcBef>
          <a:defRPr sz="140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VS PowerPoint Presentation.potx" id="{891B86CD-4441-4DF2-806E-9B794CF9E0A4}" vid="{6A50C16F-8A3E-43CE-8B79-77D5BE5FDAE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9" ma:contentTypeDescription="Create a new document." ma:contentTypeScope="" ma:versionID="957983f112ff70deb4ba3514eaba81b6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226e8c697896011a9f0e61e90df53f9c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Props1.xml><?xml version="1.0" encoding="utf-8"?>
<ds:datastoreItem xmlns:ds="http://schemas.openxmlformats.org/officeDocument/2006/customXml" ds:itemID="{F6802609-B855-46FD-A42C-6B9A942C66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C46747-7864-485C-9739-8911204D94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AE0085-60EF-41CC-ABF6-4F7099AB5551}">
  <ds:schemaRefs>
    <ds:schemaRef ds:uri="http://schemas.microsoft.com/office/2006/metadata/properties"/>
    <ds:schemaRef ds:uri="http://schemas.microsoft.com/office/infopath/2007/PartnerControls"/>
    <ds:schemaRef ds:uri="acccb6d4-dbe5-46d2-b4d3-5733603d8cc6"/>
    <ds:schemaRef ds:uri="985ec44e-1bab-4c0b-9df0-6ba128686fc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RVS PowerPoint Presentation</Template>
  <TotalTime>867</TotalTime>
  <Words>682</Words>
  <Application>Microsoft Office PowerPoint</Application>
  <PresentationFormat>Widescreen</PresentationFormat>
  <Paragraphs>141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Montserrat SemiBold</vt:lpstr>
      <vt:lpstr>Open Sans</vt:lpstr>
      <vt:lpstr>Open Sans SemiBold</vt:lpstr>
      <vt:lpstr>Times New Roman</vt:lpstr>
      <vt:lpstr>Wingdings</vt:lpstr>
      <vt:lpstr>Voodoo Powerpoint Template</vt:lpstr>
      <vt:lpstr>Voodoo2 Powerpoint Template</vt:lpstr>
      <vt:lpstr>Children Left In Vehicles (CLIV) IWG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Department of Infrastructure &amp; Regional Development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 Left In Vehicles (CLIV) IWG</dc:title>
  <dc:subject/>
  <dc:creator>ROYDS, Matthew</dc:creator>
  <cp:keywords/>
  <dc:description/>
  <cp:lastModifiedBy>Edoardo Gianotti</cp:lastModifiedBy>
  <cp:revision>36</cp:revision>
  <dcterms:created xsi:type="dcterms:W3CDTF">2024-11-25T03:06:38Z</dcterms:created>
  <dcterms:modified xsi:type="dcterms:W3CDTF">2024-12-01T22:27:39Z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  <property fmtid="{D5CDD505-2E9C-101B-9397-08002B2CF9AE}" pid="4" name="MediaServiceImageTags">
    <vt:lpwstr/>
  </property>
  <property fmtid="{D5CDD505-2E9C-101B-9397-08002B2CF9AE}" pid="5" name="gba66df640194346a5267c50f24d4797">
    <vt:lpwstr/>
  </property>
  <property fmtid="{D5CDD505-2E9C-101B-9397-08002B2CF9AE}" pid="6" name="Office_x0020_of_x0020_Origin">
    <vt:lpwstr/>
  </property>
  <property fmtid="{D5CDD505-2E9C-101B-9397-08002B2CF9AE}" pid="7" name="Office of Origin">
    <vt:lpwstr/>
  </property>
</Properties>
</file>