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9" r:id="rId5"/>
  </p:sldMasterIdLst>
  <p:notesMasterIdLst>
    <p:notesMasterId r:id="rId12"/>
  </p:notesMasterIdLst>
  <p:handoutMasterIdLst>
    <p:handoutMasterId r:id="rId13"/>
  </p:handoutMasterIdLst>
  <p:sldIdLst>
    <p:sldId id="287" r:id="rId6"/>
    <p:sldId id="326" r:id="rId7"/>
    <p:sldId id="327" r:id="rId8"/>
    <p:sldId id="329" r:id="rId9"/>
    <p:sldId id="328" r:id="rId10"/>
    <p:sldId id="273" r:id="rId11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E4D1"/>
    <a:srgbClr val="FFFAEB"/>
    <a:srgbClr val="FFF2C9"/>
    <a:srgbClr val="E7FFE7"/>
    <a:srgbClr val="0000FF"/>
    <a:srgbClr val="FF0000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5" autoAdjust="0"/>
    <p:restoredTop sz="94737" autoAdjust="0"/>
  </p:normalViewPr>
  <p:slideViewPr>
    <p:cSldViewPr>
      <p:cViewPr varScale="1">
        <p:scale>
          <a:sx n="94" d="100"/>
          <a:sy n="94" d="100"/>
        </p:scale>
        <p:origin x="667" y="86"/>
      </p:cViewPr>
      <p:guideLst>
        <p:guide orient="horz" pos="206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948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20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320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099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9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344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271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36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488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736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48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24711" y="346118"/>
            <a:ext cx="1522825" cy="60226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191250" y="332656"/>
            <a:ext cx="1566813" cy="506919"/>
            <a:chOff x="7649247" y="19050"/>
            <a:chExt cx="2237469" cy="723900"/>
          </a:xfrm>
        </p:grpSpPr>
        <p:pic>
          <p:nvPicPr>
            <p:cNvPr id="10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11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FE62-EB65-4521-8EE1-E6E48534FFB3}" type="datetimeFigureOut">
              <a:rPr lang="de-DE" smtClean="0"/>
              <a:t>15.10.2024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10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216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069" y="4072732"/>
            <a:ext cx="11109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Considerations</a:t>
            </a:r>
            <a:r>
              <a:rPr lang="de-DE" dirty="0"/>
              <a:t> on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ADS Regulation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1384" y="3933056"/>
            <a:ext cx="11089232" cy="1752600"/>
          </a:xfrm>
        </p:spPr>
        <p:txBody>
          <a:bodyPr/>
          <a:lstStyle/>
          <a:p>
            <a:r>
              <a:rPr lang="de-DE" dirty="0"/>
              <a:t>- Update 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585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err="1"/>
              <a:t>Submitted</a:t>
            </a:r>
            <a:r>
              <a:rPr lang="de-DE" sz="1600" dirty="0"/>
              <a:t> by the </a:t>
            </a:r>
            <a:r>
              <a:rPr lang="de-DE" sz="1600" dirty="0" err="1"/>
              <a:t>experts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CLEPA and OICA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748001-AFED-4B4A-8CE6-8E03FF40EF1D}"/>
              </a:ext>
            </a:extLst>
          </p:cNvPr>
          <p:cNvSpPr txBox="1"/>
          <p:nvPr/>
        </p:nvSpPr>
        <p:spPr>
          <a:xfrm>
            <a:off x="8328248" y="34556"/>
            <a:ext cx="43204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u="sng" dirty="0"/>
              <a:t>Informal </a:t>
            </a:r>
            <a:r>
              <a:rPr lang="en-GB" sz="1600" u="sng"/>
              <a:t>document</a:t>
            </a:r>
            <a:r>
              <a:rPr lang="en-GB" sz="1600"/>
              <a:t> </a:t>
            </a:r>
            <a:r>
              <a:rPr lang="en-GB" sz="1600" b="1"/>
              <a:t>GRVA-WS03-10</a:t>
            </a:r>
            <a:endParaRPr lang="en-GB" sz="1600" b="1" dirty="0"/>
          </a:p>
          <a:p>
            <a:r>
              <a:rPr lang="en-GB" sz="1600" dirty="0"/>
              <a:t>3</a:t>
            </a:r>
            <a:r>
              <a:rPr lang="en-GB" sz="1600" baseline="30000" dirty="0"/>
              <a:t>rd</a:t>
            </a:r>
            <a:r>
              <a:rPr lang="en-GB" sz="1600" dirty="0"/>
              <a:t> GRVA WS on ADS, 15-16 Oct. 2024</a:t>
            </a:r>
          </a:p>
        </p:txBody>
      </p:sp>
    </p:spTree>
    <p:extLst>
      <p:ext uri="{BB962C8B-B14F-4D97-AF65-F5344CB8AC3E}">
        <p14:creationId xmlns:p14="http://schemas.microsoft.com/office/powerpoint/2010/main" val="140755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12618"/>
            <a:ext cx="1097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>
                <a:solidFill>
                  <a:srgbClr val="5B9BD5">
                    <a:lumMod val="75000"/>
                  </a:srgbClr>
                </a:solidFill>
              </a:rPr>
              <a:t>Benefit of the new Regulation Approach 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599" y="1227276"/>
            <a:ext cx="1130808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Modification of registered vehicles, </a:t>
            </a:r>
            <a:r>
              <a:rPr lang="en-GB" sz="2400" dirty="0" err="1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e.g</a:t>
            </a: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adding new features via software updates (w/o modifying vehicle registration data)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=&gt; Important for ADS deployment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Allow smooth integration of ADS features into ADS vehicle types</a:t>
            </a:r>
            <a:b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</a:b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	=&gt; e.g. also in cases of different manufacturers (vehicle vs feature)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Reduce administrative burden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	=&gt; Double work to be avoided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Improved readability and clustering of requirements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	=&gt; Manufacturer/Organization vs. Product related elements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		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A8936244-B8DA-1CBB-338F-E667221F7C08}"/>
              </a:ext>
            </a:extLst>
          </p:cNvPr>
          <p:cNvSpPr/>
          <p:nvPr/>
        </p:nvSpPr>
        <p:spPr>
          <a:xfrm rot="10800000">
            <a:off x="4511824" y="5588078"/>
            <a:ext cx="2736304" cy="504056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57007B-C19E-F7F0-5837-F041D273A9BA}"/>
              </a:ext>
            </a:extLst>
          </p:cNvPr>
          <p:cNvSpPr/>
          <p:nvPr/>
        </p:nvSpPr>
        <p:spPr>
          <a:xfrm>
            <a:off x="515379" y="6102647"/>
            <a:ext cx="10729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algun Gothic" panose="020B0503020000020004" pitchFamily="34" charset="-127"/>
                <a:cs typeface="+mn-cs"/>
              </a:rPr>
              <a:t>The new Regulation Approach structure supports above mentioned aims</a:t>
            </a:r>
          </a:p>
        </p:txBody>
      </p:sp>
    </p:spTree>
    <p:extLst>
      <p:ext uri="{BB962C8B-B14F-4D97-AF65-F5344CB8AC3E}">
        <p14:creationId xmlns:p14="http://schemas.microsoft.com/office/powerpoint/2010/main" val="385220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12618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Possibilities</a:t>
            </a:r>
            <a:r>
              <a:rPr lang="en-US" sz="2400" i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 the new approach offers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8DCEF3-705B-AE55-0585-6354BBFFFB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0"/>
          <a:stretch/>
        </p:blipFill>
        <p:spPr>
          <a:xfrm>
            <a:off x="7836914" y="1340768"/>
            <a:ext cx="3875710" cy="259228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03FD1DE-398C-75A1-9E12-B33E3D874259}"/>
              </a:ext>
            </a:extLst>
          </p:cNvPr>
          <p:cNvSpPr/>
          <p:nvPr/>
        </p:nvSpPr>
        <p:spPr>
          <a:xfrm>
            <a:off x="609599" y="1227276"/>
            <a:ext cx="112470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Basic split into three parts with dedicated </a:t>
            </a:r>
            <a:b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</a:b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approvals/certificates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SMS: all manufacturer capabilities incl. </a:t>
            </a:r>
            <a:b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</a:b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processes, etc. are included in this part/</a:t>
            </a:r>
            <a:b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</a:b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module (similar approach as for CSMS / UN R 155,</a:t>
            </a:r>
            <a:b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</a:b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and SUMS /UN R 156)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ADS vehicle type:  description of the ADS </a:t>
            </a:r>
            <a:b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</a:b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relevant architecture (hardware)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ADS feature: Assessment of the ADS application (linked to S/W) for a dedicated ODD and to be operated on a given ADS vehicle type (hardware)</a:t>
            </a:r>
          </a:p>
        </p:txBody>
      </p:sp>
    </p:spTree>
    <p:extLst>
      <p:ext uri="{BB962C8B-B14F-4D97-AF65-F5344CB8AC3E}">
        <p14:creationId xmlns:p14="http://schemas.microsoft.com/office/powerpoint/2010/main" val="18462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12618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</a:t>
            </a:r>
            <a:r>
              <a:rPr lang="en-US" sz="2400" i="1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might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requirements end up?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A37985C0-7771-CFAB-AFF9-E105D91552C0}"/>
              </a:ext>
            </a:extLst>
          </p:cNvPr>
          <p:cNvSpPr txBox="1">
            <a:spLocks/>
          </p:cNvSpPr>
          <p:nvPr/>
        </p:nvSpPr>
        <p:spPr>
          <a:xfrm>
            <a:off x="504197" y="1052736"/>
            <a:ext cx="3398168" cy="53055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Purpose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Scope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Definitions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[Documentation/General] Requirements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General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Safety Management System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Safety Case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Demonstrate ADS meets requirements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Demonstrate ADS is free of unreasonable risk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Reporting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Other Documentation</a:t>
            </a:r>
          </a:p>
          <a:p>
            <a:pPr>
              <a:spcBef>
                <a:spcPts val="0"/>
              </a:spcBef>
            </a:pPr>
            <a:r>
              <a:rPr lang="en-CA" dirty="0"/>
              <a:t>Requirements/Specifications</a:t>
            </a:r>
          </a:p>
          <a:p>
            <a:pPr lvl="1"/>
            <a:r>
              <a:rPr lang="en-CA" dirty="0"/>
              <a:t>SMS processes applied to ADS</a:t>
            </a:r>
          </a:p>
          <a:p>
            <a:pPr lvl="1"/>
            <a:r>
              <a:rPr lang="en-CA" dirty="0"/>
              <a:t>ADS performance of the DDT</a:t>
            </a:r>
          </a:p>
          <a:p>
            <a:pPr lvl="1"/>
            <a:r>
              <a:rPr lang="en-CA" dirty="0"/>
              <a:t>Absence of unreasonable risk</a:t>
            </a:r>
          </a:p>
          <a:p>
            <a:pPr lvl="1"/>
            <a:r>
              <a:rPr lang="en-CA" dirty="0"/>
              <a:t>ADS interaction with users</a:t>
            </a:r>
          </a:p>
          <a:p>
            <a:pPr lvl="1"/>
            <a:r>
              <a:rPr lang="en-CA" dirty="0"/>
              <a:t>Cybersecurity </a:t>
            </a:r>
          </a:p>
          <a:p>
            <a:pPr lvl="1"/>
            <a:r>
              <a:rPr lang="en-CA" dirty="0"/>
              <a:t>Data storage system</a:t>
            </a:r>
          </a:p>
          <a:p>
            <a:pPr lvl="1"/>
            <a:r>
              <a:rPr lang="en-CA" dirty="0"/>
              <a:t>Software updates</a:t>
            </a:r>
          </a:p>
          <a:p>
            <a:pPr lvl="1"/>
            <a:r>
              <a:rPr lang="en-CA" dirty="0"/>
              <a:t>Credibility &amp; suitability of tools (Test Environment)</a:t>
            </a:r>
          </a:p>
          <a:p>
            <a:pPr lvl="1"/>
            <a:r>
              <a:rPr lang="en-CA" dirty="0"/>
              <a:t>Monitoring of in-service performance</a:t>
            </a:r>
          </a:p>
          <a:p>
            <a:pPr lvl="1"/>
            <a:r>
              <a:rPr lang="en-CA" dirty="0"/>
              <a:t>Reporting</a:t>
            </a:r>
          </a:p>
          <a:p>
            <a:pPr>
              <a:spcBef>
                <a:spcPts val="0"/>
              </a:spcBef>
            </a:pPr>
            <a:r>
              <a:rPr lang="en-CA" dirty="0"/>
              <a:t>Compliance Assessment</a:t>
            </a:r>
          </a:p>
          <a:p>
            <a:pPr lvl="1"/>
            <a:r>
              <a:rPr lang="en-CA" dirty="0"/>
              <a:t>Audit of SMS</a:t>
            </a:r>
          </a:p>
          <a:p>
            <a:pPr lvl="1"/>
            <a:r>
              <a:rPr lang="en-CA" dirty="0"/>
              <a:t>Safety Case (Claims, Arguments &amp; Evidence are sound &amp; complete)</a:t>
            </a:r>
          </a:p>
          <a:p>
            <a:pPr lvl="1"/>
            <a:r>
              <a:rPr lang="en-CA" dirty="0"/>
              <a:t>Reporting system</a:t>
            </a:r>
          </a:p>
          <a:p>
            <a:pPr lvl="1"/>
            <a:r>
              <a:rPr lang="en-CA" dirty="0"/>
              <a:t>Conditions for Track and Real-world testing</a:t>
            </a:r>
          </a:p>
          <a:p>
            <a:pPr lvl="1"/>
            <a:r>
              <a:rPr lang="en-CA" dirty="0"/>
              <a:t>Verification tests (reproducibility of some safety case evidence)</a:t>
            </a:r>
          </a:p>
          <a:p>
            <a:pPr lvl="1"/>
            <a:r>
              <a:rPr lang="en-CA" dirty="0"/>
              <a:t>Other tests (minimum mandatory/targeted)</a:t>
            </a:r>
          </a:p>
          <a:p>
            <a:pPr>
              <a:spcBef>
                <a:spcPts val="0"/>
              </a:spcBef>
            </a:pPr>
            <a:r>
              <a:rPr lang="en-CA" dirty="0"/>
              <a:t>Annexes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FC139F-CBFA-F79C-9AF7-13B9DA8251A4}"/>
              </a:ext>
            </a:extLst>
          </p:cNvPr>
          <p:cNvSpPr txBox="1"/>
          <p:nvPr/>
        </p:nvSpPr>
        <p:spPr>
          <a:xfrm>
            <a:off x="2326101" y="1052736"/>
            <a:ext cx="157626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CA" sz="1100" dirty="0"/>
              <a:t>ADS-04-09</a:t>
            </a:r>
            <a:endParaRPr lang="de-DE" sz="11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49146DB-232D-92EB-AEFE-33C565F88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30846"/>
              </p:ext>
            </p:extLst>
          </p:nvPr>
        </p:nvGraphicFramePr>
        <p:xfrm>
          <a:off x="4367808" y="764704"/>
          <a:ext cx="7416824" cy="557424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416544191"/>
                    </a:ext>
                  </a:extLst>
                </a:gridCol>
                <a:gridCol w="636887">
                  <a:extLst>
                    <a:ext uri="{9D8B030D-6E8A-4147-A177-3AD203B41FA5}">
                      <a16:colId xmlns:a16="http://schemas.microsoft.com/office/drawing/2014/main" val="659930349"/>
                    </a:ext>
                  </a:extLst>
                </a:gridCol>
                <a:gridCol w="875281">
                  <a:extLst>
                    <a:ext uri="{9D8B030D-6E8A-4147-A177-3AD203B41FA5}">
                      <a16:colId xmlns:a16="http://schemas.microsoft.com/office/drawing/2014/main" val="335301087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7424466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466651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147472466"/>
                    </a:ext>
                  </a:extLst>
                </a:gridCol>
              </a:tblGrid>
              <a:tr h="517992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General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Management System (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Manufacturer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Capability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ADS Vehicle Type (Architecture)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ADS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features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Application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Comments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0707688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Purpose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5457328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marL="0" indent="93663" algn="l" rtl="0" fontAlgn="ctr"/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Scope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5896638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Definitions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3603368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[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Documentation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/General]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Requirements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312828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General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be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clarified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4783299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Safety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Management System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6099463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>
                          <a:solidFill>
                            <a:srgbClr val="000000"/>
                          </a:solidFill>
                          <a:effectLst/>
                        </a:rPr>
                        <a:t>Safety Case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4904437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Demonstrate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ADS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meets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requirements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659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170171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Demonstrate ADS is free of unreasonable risk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2659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4188970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Reporting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4287199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Other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Documentation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(X)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(X)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(X)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needs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clarification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on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details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4954501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Requirements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Specifications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2078180"/>
                  </a:ext>
                </a:extLst>
              </a:tr>
              <a:tr h="2892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SMS processes applied to ADS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About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process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application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9702342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u="none" strike="noStrike">
                          <a:solidFill>
                            <a:srgbClr val="000000"/>
                          </a:solidFill>
                          <a:effectLst/>
                        </a:rPr>
                        <a:t>ADS performance of the DDT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9220843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>
                          <a:solidFill>
                            <a:srgbClr val="000000"/>
                          </a:solidFill>
                          <a:effectLst/>
                        </a:rPr>
                        <a:t>Absence of unreasonable risk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1375420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ADS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interaction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with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users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3241129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>
                          <a:solidFill>
                            <a:srgbClr val="000000"/>
                          </a:solidFill>
                          <a:effectLst/>
                        </a:rPr>
                        <a:t>Cybersecurity 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(X)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(X)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4889764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Data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storage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system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7671698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>
                          <a:solidFill>
                            <a:srgbClr val="000000"/>
                          </a:solidFill>
                          <a:effectLst/>
                        </a:rPr>
                        <a:t>Software updates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(X)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(X)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75922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u="none" strike="noStrike">
                          <a:solidFill>
                            <a:srgbClr val="000000"/>
                          </a:solidFill>
                          <a:effectLst/>
                        </a:rPr>
                        <a:t>Credibility &amp; suitability of tools (Test Environment)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3970769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Monitoring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of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in-service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performance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7552564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>
                          <a:solidFill>
                            <a:srgbClr val="000000"/>
                          </a:solidFill>
                          <a:effectLst/>
                        </a:rPr>
                        <a:t>Reporting</a:t>
                      </a:r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3922748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Compliance Assessment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2243362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Audit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of</a:t>
                      </a:r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SMS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200962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Safety Case (Claims, Arguments &amp; Evidence are sound &amp; complete)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0217399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Reporting </a:t>
                      </a:r>
                      <a:r>
                        <a:rPr lang="de-DE" sz="7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system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0238354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Conditions for Track and Real-world testing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4082489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Verification tests (reproducibility of some safety case evidence)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9357041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Other tests (minimum mandatory/targeted)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1330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2962727"/>
                  </a:ext>
                </a:extLst>
              </a:tr>
              <a:tr h="155909">
                <a:tc>
                  <a:txBody>
                    <a:bodyPr/>
                    <a:lstStyle/>
                    <a:p>
                      <a:pPr marL="177800" indent="-84138" algn="l" rtl="0" fontAlgn="ctr"/>
                      <a:r>
                        <a:rPr lang="de-DE" sz="7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Annexes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As relevant</a:t>
                      </a:r>
                    </a:p>
                  </a:txBody>
                  <a:tcPr marL="4463" marR="4463" marT="44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8337180"/>
                  </a:ext>
                </a:extLst>
              </a:tr>
            </a:tbl>
          </a:graphicData>
        </a:graphic>
      </p:graphicFrame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0FA11ED9-6222-9173-EC9E-7991BC725E7F}"/>
              </a:ext>
            </a:extLst>
          </p:cNvPr>
          <p:cNvSpPr/>
          <p:nvPr/>
        </p:nvSpPr>
        <p:spPr>
          <a:xfrm rot="5400000">
            <a:off x="3439828" y="3681028"/>
            <a:ext cx="1440160" cy="21602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6EBFB2-B4F6-B8AF-3009-2FC11217EBBC}"/>
              </a:ext>
            </a:extLst>
          </p:cNvPr>
          <p:cNvSpPr txBox="1"/>
          <p:nvPr/>
        </p:nvSpPr>
        <p:spPr>
          <a:xfrm>
            <a:off x="4367807" y="6309320"/>
            <a:ext cx="74168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+ Administrative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chapters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(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considering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needs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for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GTR and UN R) </a:t>
            </a:r>
          </a:p>
          <a:p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+ Additional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requirements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for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the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ADS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vehicle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and ADS feature, e.g. on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compatibility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of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ADS </a:t>
            </a:r>
            <a:r>
              <a:rPr lang="de-DE" sz="1200" dirty="0" err="1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vehicle</a:t>
            </a:r>
            <a:r>
              <a:rPr lang="de-DE" sz="1200" dirty="0">
                <a:solidFill>
                  <a:srgbClr val="00B0F0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 type and feature </a:t>
            </a:r>
            <a:endParaRPr lang="de-DE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8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12618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Elements to be considered in context of the new Regulation approach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 if not already included)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C4DCF6-6914-EE1F-866A-3F3C50BBF771}"/>
              </a:ext>
            </a:extLst>
          </p:cNvPr>
          <p:cNvSpPr/>
          <p:nvPr/>
        </p:nvSpPr>
        <p:spPr>
          <a:xfrm>
            <a:off x="609599" y="1227276"/>
            <a:ext cx="112470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Requirement for ADS vehicle type to have a </a:t>
            </a:r>
            <a:r>
              <a:rPr lang="sv-SE" sz="2400" dirty="0">
                <a:latin typeface="Calibri" panose="020F0502020204030204"/>
              </a:rPr>
              <a:t>(software) mechanism implemented 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ensure that only type approved ADS features (for the considered vehicle type) can operate on the vehicle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  <a:ea typeface="Malgun Gothic" panose="020B0503020000020004" pitchFamily="34" charset="-127"/>
              </a:rPr>
              <a:t>Documentation requirement for the ADS vehicle type to describe the ADS architecture (ADS relevant hardware)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>
              <a:solidFill>
                <a:prstClr val="black"/>
              </a:solidFill>
              <a:latin typeface="Calibri" panose="020F0502020204030204"/>
              <a:ea typeface="Malgun Gothic" panose="020B0503020000020004" pitchFamily="34" charset="-127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Requirement for the ADS feature(s) to have </a:t>
            </a:r>
            <a:r>
              <a:rPr kumimoji="0" lang="sv-SE" sz="24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(software) mechanism implemented to identify the valid ADS vehicle type the feature can operate on </a:t>
            </a:r>
            <a:endParaRPr lang="en-GB" sz="2400" dirty="0">
              <a:solidFill>
                <a:prstClr val="black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957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8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489931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ée un document." ma:contentTypeScope="" ma:versionID="e18bef637d0f1ddca225288e0d432ec3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a115814b681581b4d823fe6aeb4d21e0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2DD80E-BCDA-4DB7-8778-CA9C5429AEBF}">
  <ds:schemaRefs>
    <ds:schemaRef ds:uri="3daed8bb-7431-419c-9121-9a00c47eced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b9a5ab0f-0f29-4b36-b1b2-3a21ab8b560f"/>
    <ds:schemaRef ds:uri="http://schemas.microsoft.com/office/2006/metadata/properties"/>
    <ds:schemaRef ds:uri="http://www.w3.org/XML/1998/namespace"/>
    <ds:schemaRef ds:uri="985ec44e-1bab-4c0b-9df0-6ba128686fc9"/>
    <ds:schemaRef ds:uri="acccb6d4-dbe5-46d2-b4d3-5733603d8cc6"/>
  </ds:schemaRefs>
</ds:datastoreItem>
</file>

<file path=customXml/itemProps2.xml><?xml version="1.0" encoding="utf-8"?>
<ds:datastoreItem xmlns:ds="http://schemas.openxmlformats.org/officeDocument/2006/customXml" ds:itemID="{AD03B0C0-75D6-405C-ADF3-EC8DCE9B1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2FAAAD-C702-44E0-A31C-DDFAA9896A48}"/>
</file>

<file path=docMetadata/LabelInfo.xml><?xml version="1.0" encoding="utf-8"?>
<clbl:labelList xmlns:clbl="http://schemas.microsoft.com/office/2020/mipLabelMetadata">
  <clbl:label id="{55da706b-7baf-417f-824a-8d6d03ee3e01}" enabled="1" method="Privileged" siteId="{7bed5601-97bf-4483-9b1a-0307a2fd81b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0</TotalTime>
  <Words>684</Words>
  <Application>Microsoft Office PowerPoint</Application>
  <PresentationFormat>Widescreen</PresentationFormat>
  <Paragraphs>142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 Narrow</vt:lpstr>
      <vt:lpstr>Arial</vt:lpstr>
      <vt:lpstr>Calibri</vt:lpstr>
      <vt:lpstr>Calibri Light</vt:lpstr>
      <vt:lpstr>Courier New</vt:lpstr>
      <vt:lpstr>Wingdings</vt:lpstr>
      <vt:lpstr>Masque présentation OICA</vt:lpstr>
      <vt:lpstr>Office Theme</vt:lpstr>
      <vt:lpstr>Considerations on a new approach for the ADS Regulation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CLUSTER ITS</dc:title>
  <dc:creator>Luehmann, Jan (ETB/6)</dc:creator>
  <cp:lastModifiedBy>Francois Guichard</cp:lastModifiedBy>
  <cp:revision>141</cp:revision>
  <dcterms:created xsi:type="dcterms:W3CDTF">2021-12-07T12:42:05Z</dcterms:created>
  <dcterms:modified xsi:type="dcterms:W3CDTF">2024-10-15T04:01:11Z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galHoldTag">
    <vt:lpwstr/>
  </property>
  <property fmtid="{D5CDD505-2E9C-101B-9397-08002B2CF9AE}" pid="3" name="RevIMBCS">
    <vt:lpwstr>1;#0.1 Initial category|0239cc7a-0c96-48a8-9e0e-a383e362571c</vt:lpwstr>
  </property>
  <property fmtid="{D5CDD505-2E9C-101B-9397-08002B2CF9AE}" pid="4" name="TriggerFlowInfo">
    <vt:lpwstr/>
  </property>
  <property fmtid="{D5CDD505-2E9C-101B-9397-08002B2CF9AE}" pid="5" name="MSIP_Label_b1c9b508-7c6e-42bd-bedf-808292653d6c_Enabled">
    <vt:lpwstr>true</vt:lpwstr>
  </property>
  <property fmtid="{D5CDD505-2E9C-101B-9397-08002B2CF9AE}" pid="6" name="MSIP_Label_b1c9b508-7c6e-42bd-bedf-808292653d6c_SetDate">
    <vt:lpwstr>2022-06-07T09:34:54Z</vt:lpwstr>
  </property>
  <property fmtid="{D5CDD505-2E9C-101B-9397-08002B2CF9AE}" pid="7" name="MSIP_Label_b1c9b508-7c6e-42bd-bedf-808292653d6c_Method">
    <vt:lpwstr>Standard</vt:lpwstr>
  </property>
  <property fmtid="{D5CDD505-2E9C-101B-9397-08002B2CF9AE}" pid="8" name="MSIP_Label_b1c9b508-7c6e-42bd-bedf-808292653d6c_Name">
    <vt:lpwstr>b1c9b508-7c6e-42bd-bedf-808292653d6c</vt:lpwstr>
  </property>
  <property fmtid="{D5CDD505-2E9C-101B-9397-08002B2CF9AE}" pid="9" name="MSIP_Label_b1c9b508-7c6e-42bd-bedf-808292653d6c_SiteId">
    <vt:lpwstr>2882be50-2012-4d88-ac86-544124e120c8</vt:lpwstr>
  </property>
  <property fmtid="{D5CDD505-2E9C-101B-9397-08002B2CF9AE}" pid="10" name="MSIP_Label_b1c9b508-7c6e-42bd-bedf-808292653d6c_ActionId">
    <vt:lpwstr>b5e9bfc2-da4d-4e42-bd57-d0133dc2afc5</vt:lpwstr>
  </property>
  <property fmtid="{D5CDD505-2E9C-101B-9397-08002B2CF9AE}" pid="11" name="MSIP_Label_b1c9b508-7c6e-42bd-bedf-808292653d6c_ContentBits">
    <vt:lpwstr>3</vt:lpwstr>
  </property>
  <property fmtid="{D5CDD505-2E9C-101B-9397-08002B2CF9AE}" pid="12" name="MediaServiceImageTags">
    <vt:lpwstr/>
  </property>
  <property fmtid="{D5CDD505-2E9C-101B-9397-08002B2CF9AE}" pid="13" name="gba66df640194346a5267c50f24d4797">
    <vt:lpwstr/>
  </property>
  <property fmtid="{D5CDD505-2E9C-101B-9397-08002B2CF9AE}" pid="14" name="Office_x0020_of_x0020_Origin">
    <vt:lpwstr/>
  </property>
  <property fmtid="{D5CDD505-2E9C-101B-9397-08002B2CF9AE}" pid="15" name="Office of Origin">
    <vt:lpwstr/>
  </property>
  <property fmtid="{D5CDD505-2E9C-101B-9397-08002B2CF9AE}" pid="16" name="ContentTypeId">
    <vt:lpwstr>0x0101003B8422D08C252547BB1CFA7F78E2CB83</vt:lpwstr>
  </property>
</Properties>
</file>