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9" r:id="rId5"/>
    <p:sldId id="279" r:id="rId6"/>
    <p:sldId id="286" r:id="rId7"/>
    <p:sldId id="281" r:id="rId8"/>
    <p:sldId id="288" r:id="rId9"/>
    <p:sldId id="28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69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E223-058F-93C0-ACB8-4BE259422C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9FCB70C-2589-1989-494C-56F8EC6FE6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5CB35D-D654-918E-642C-F9CE63D96DC6}"/>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5" name="Footer Placeholder 4">
            <a:extLst>
              <a:ext uri="{FF2B5EF4-FFF2-40B4-BE49-F238E27FC236}">
                <a16:creationId xmlns:a16="http://schemas.microsoft.com/office/drawing/2014/main" id="{432D5AE4-81E5-8618-659D-AAC885DA6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C9FB92-C3AC-A6E5-D5F9-C57D98173AD7}"/>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121290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22890-57E4-EA64-37AB-5E93D3984F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A42EE4-7939-144E-9EE2-76B7F35917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46EB05-5725-B641-691E-308C012C5946}"/>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5" name="Footer Placeholder 4">
            <a:extLst>
              <a:ext uri="{FF2B5EF4-FFF2-40B4-BE49-F238E27FC236}">
                <a16:creationId xmlns:a16="http://schemas.microsoft.com/office/drawing/2014/main" id="{DAABB910-5FA1-7D45-9BD3-A56F5BC9C3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E50FD1-16FF-E67F-A31F-97A7969E90B4}"/>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2536089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2477A4-F5B0-A1BB-45E5-DADCDA1715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B518BB-974C-3850-DAAB-1E9E796020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D5E2E8-F1D4-ABB3-6143-2D41825ABA30}"/>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5" name="Footer Placeholder 4">
            <a:extLst>
              <a:ext uri="{FF2B5EF4-FFF2-40B4-BE49-F238E27FC236}">
                <a16:creationId xmlns:a16="http://schemas.microsoft.com/office/drawing/2014/main" id="{A33550CD-5BB2-9E83-A329-3764242D42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C9B8C1-F049-FFFE-532A-BF2C014D7C43}"/>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69350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2B50A-E869-2F5D-4077-278825B0BB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E0C46B-0A1A-9769-7D0D-2CEF4FF1ED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520D60-D83F-DD48-84CA-460042524D6C}"/>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5" name="Footer Placeholder 4">
            <a:extLst>
              <a:ext uri="{FF2B5EF4-FFF2-40B4-BE49-F238E27FC236}">
                <a16:creationId xmlns:a16="http://schemas.microsoft.com/office/drawing/2014/main" id="{48521C2E-2DE1-2C0B-ACCE-89D479D277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519AC1-A63A-B5CC-6E3C-71A41B369E20}"/>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2525715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126D6-F8C8-3288-DEF4-4C9598DC1E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B4327CF-A296-0B50-B941-146AC24079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366C68-4AF5-38F4-4CE6-D7AECD82247D}"/>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5" name="Footer Placeholder 4">
            <a:extLst>
              <a:ext uri="{FF2B5EF4-FFF2-40B4-BE49-F238E27FC236}">
                <a16:creationId xmlns:a16="http://schemas.microsoft.com/office/drawing/2014/main" id="{5C39E027-BE61-30CB-ED73-7E15AF62D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B6681B-A723-DC31-8FD1-9AA28870213D}"/>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888999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506FF-38CB-9D35-67C5-0DB41864CC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6C811C-963F-D7A3-A817-EA3C262E83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9B2AABB-35B6-D87D-2B56-5402A98F13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1178DE-4B3C-2403-2178-CA0B9AF94F37}"/>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6" name="Footer Placeholder 5">
            <a:extLst>
              <a:ext uri="{FF2B5EF4-FFF2-40B4-BE49-F238E27FC236}">
                <a16:creationId xmlns:a16="http://schemas.microsoft.com/office/drawing/2014/main" id="{2A139F24-120C-CC79-3735-2B7BBB712C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B56429-4A76-61C9-1AE9-82D47FAE572A}"/>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12197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C52-A067-464E-9ECE-89A77EAEB42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5100D2-F4BB-A11C-DE96-EDE3C8EA1B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BD6E67-D671-7723-1270-6F1D34DDEB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E78673-025C-687B-F78B-4AE7D7700F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307738-0CD0-8572-B6D0-1AC76A8B1A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F6F9A06-873C-2334-9E9F-234CD576561E}"/>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8" name="Footer Placeholder 7">
            <a:extLst>
              <a:ext uri="{FF2B5EF4-FFF2-40B4-BE49-F238E27FC236}">
                <a16:creationId xmlns:a16="http://schemas.microsoft.com/office/drawing/2014/main" id="{9E1C7484-F295-8D5B-6862-19C2792CACF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6536E9F-1AA0-11ED-1FBD-A8C342378C37}"/>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1244131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729C8-2907-3612-D3B1-540B606787B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0B160B-C41E-15D0-FB1D-EF072F163091}"/>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4" name="Footer Placeholder 3">
            <a:extLst>
              <a:ext uri="{FF2B5EF4-FFF2-40B4-BE49-F238E27FC236}">
                <a16:creationId xmlns:a16="http://schemas.microsoft.com/office/drawing/2014/main" id="{6DED8E23-F6AB-A34C-0CBA-7DFB7F4278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8FCCA2F-4BB1-516F-B14F-76FDCBD9E81E}"/>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332132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8977BF-4914-2203-7E2E-4676FF0B48A7}"/>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3" name="Footer Placeholder 2">
            <a:extLst>
              <a:ext uri="{FF2B5EF4-FFF2-40B4-BE49-F238E27FC236}">
                <a16:creationId xmlns:a16="http://schemas.microsoft.com/office/drawing/2014/main" id="{554D4588-828C-3775-869E-3E60BB2E2D9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1F3D6F-1101-97D3-3214-10A746C2615C}"/>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256329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E2673-C1F4-A622-B302-B4E091957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039AAE-E2B8-656E-219E-41937F525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F82471-F3D1-EFD0-60E8-6CA10151C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D0D9F8-72C9-2A12-8312-59C215952B9E}"/>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6" name="Footer Placeholder 5">
            <a:extLst>
              <a:ext uri="{FF2B5EF4-FFF2-40B4-BE49-F238E27FC236}">
                <a16:creationId xmlns:a16="http://schemas.microsoft.com/office/drawing/2014/main" id="{71DA5E5C-E55C-C0DD-3943-8A4203FD1A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6ED3B1-7EA8-8CBF-9D67-750F5F83C8C0}"/>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287753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C729C-3633-7120-0538-DEC598D44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D60745-DAB3-96B8-2D01-EB23E6C19D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B338E8-84AD-8F74-A59B-B4017F23A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FE2E9B-2FFC-8DAC-0E22-8F7BC1A4BBCB}"/>
              </a:ext>
            </a:extLst>
          </p:cNvPr>
          <p:cNvSpPr>
            <a:spLocks noGrp="1"/>
          </p:cNvSpPr>
          <p:nvPr>
            <p:ph type="dt" sz="half" idx="10"/>
          </p:nvPr>
        </p:nvSpPr>
        <p:spPr/>
        <p:txBody>
          <a:bodyPr/>
          <a:lstStyle/>
          <a:p>
            <a:fld id="{EF615FBA-0E2C-4305-ADB3-336EF448CE94}" type="datetimeFigureOut">
              <a:rPr lang="en-GB" smtClean="0"/>
              <a:t>14/10/2024</a:t>
            </a:fld>
            <a:endParaRPr lang="en-GB"/>
          </a:p>
        </p:txBody>
      </p:sp>
      <p:sp>
        <p:nvSpPr>
          <p:cNvPr id="6" name="Footer Placeholder 5">
            <a:extLst>
              <a:ext uri="{FF2B5EF4-FFF2-40B4-BE49-F238E27FC236}">
                <a16:creationId xmlns:a16="http://schemas.microsoft.com/office/drawing/2014/main" id="{08BCC474-3A8A-E198-98D7-431D437FC5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8D51DD-3600-1A19-3AF9-C3ED79187027}"/>
              </a:ext>
            </a:extLst>
          </p:cNvPr>
          <p:cNvSpPr>
            <a:spLocks noGrp="1"/>
          </p:cNvSpPr>
          <p:nvPr>
            <p:ph type="sldNum" sz="quarter" idx="12"/>
          </p:nvPr>
        </p:nvSpPr>
        <p:spPr/>
        <p:txBody>
          <a:bodyPr/>
          <a:lstStyle/>
          <a:p>
            <a:fld id="{05089420-39BD-4482-8841-90F6CAF3B23B}" type="slidenum">
              <a:rPr lang="en-GB" smtClean="0"/>
              <a:t>‹#›</a:t>
            </a:fld>
            <a:endParaRPr lang="en-GB"/>
          </a:p>
        </p:txBody>
      </p:sp>
    </p:spTree>
    <p:extLst>
      <p:ext uri="{BB962C8B-B14F-4D97-AF65-F5344CB8AC3E}">
        <p14:creationId xmlns:p14="http://schemas.microsoft.com/office/powerpoint/2010/main" val="2492943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1E8E7-8C48-EB8E-F60E-C3B1C930B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B6B536-5AAE-7486-596E-5D93D79E91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A1F331-7EA2-9AC2-95BF-F51A2E79A0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15FBA-0E2C-4305-ADB3-336EF448CE94}" type="datetimeFigureOut">
              <a:rPr lang="en-GB" smtClean="0"/>
              <a:t>14/10/2024</a:t>
            </a:fld>
            <a:endParaRPr lang="en-GB"/>
          </a:p>
        </p:txBody>
      </p:sp>
      <p:sp>
        <p:nvSpPr>
          <p:cNvPr id="5" name="Footer Placeholder 4">
            <a:extLst>
              <a:ext uri="{FF2B5EF4-FFF2-40B4-BE49-F238E27FC236}">
                <a16:creationId xmlns:a16="http://schemas.microsoft.com/office/drawing/2014/main" id="{E8184C49-7F14-08BD-21AE-A2F667E7DE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5AABDA6-3BF5-2BD5-79A0-AA3002E828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89420-39BD-4482-8841-90F6CAF3B23B}" type="slidenum">
              <a:rPr lang="en-GB" smtClean="0"/>
              <a:t>‹#›</a:t>
            </a:fld>
            <a:endParaRPr lang="en-GB"/>
          </a:p>
        </p:txBody>
      </p:sp>
    </p:spTree>
    <p:extLst>
      <p:ext uri="{BB962C8B-B14F-4D97-AF65-F5344CB8AC3E}">
        <p14:creationId xmlns:p14="http://schemas.microsoft.com/office/powerpoint/2010/main" val="2442098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9DB2E4-F5D5-B48F-7D22-92848AEC1039}"/>
              </a:ext>
            </a:extLst>
          </p:cNvPr>
          <p:cNvSpPr txBox="1">
            <a:spLocks/>
          </p:cNvSpPr>
          <p:nvPr>
            <p:custDataLst>
              <p:tags r:id="rId1"/>
            </p:custDataLst>
          </p:nvPr>
        </p:nvSpPr>
        <p:spPr>
          <a:xfrm>
            <a:off x="497150" y="2299317"/>
            <a:ext cx="11323182" cy="27698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5600" dirty="0"/>
              <a:t>Information sharing, peer review and mutual recognition of ADS approvals</a:t>
            </a:r>
          </a:p>
        </p:txBody>
      </p:sp>
      <p:sp>
        <p:nvSpPr>
          <p:cNvPr id="5" name="TextBox 4">
            <a:extLst>
              <a:ext uri="{FF2B5EF4-FFF2-40B4-BE49-F238E27FC236}">
                <a16:creationId xmlns:a16="http://schemas.microsoft.com/office/drawing/2014/main" id="{662C337A-B8D3-6E12-A83A-8CE861A6E23F}"/>
              </a:ext>
            </a:extLst>
          </p:cNvPr>
          <p:cNvSpPr txBox="1"/>
          <p:nvPr/>
        </p:nvSpPr>
        <p:spPr>
          <a:xfrm>
            <a:off x="8647386" y="408214"/>
            <a:ext cx="3172946" cy="1200329"/>
          </a:xfrm>
          <a:prstGeom prst="rect">
            <a:avLst/>
          </a:prstGeom>
          <a:noFill/>
        </p:spPr>
        <p:txBody>
          <a:bodyPr wrap="square" rtlCol="0">
            <a:spAutoFit/>
          </a:bodyPr>
          <a:lstStyle/>
          <a:p>
            <a:r>
              <a:rPr lang="en-GB" b="1" u="sng" dirty="0"/>
              <a:t>GRVA-WS03-06</a:t>
            </a:r>
          </a:p>
          <a:p>
            <a:r>
              <a:rPr lang="en-GB" dirty="0"/>
              <a:t>3rd GRVA Workshop on ADS</a:t>
            </a:r>
          </a:p>
          <a:p>
            <a:r>
              <a:rPr lang="en-GB" dirty="0"/>
              <a:t>15-16 October 2024</a:t>
            </a:r>
          </a:p>
          <a:p>
            <a:endParaRPr lang="en-GB" dirty="0"/>
          </a:p>
        </p:txBody>
      </p:sp>
      <p:sp>
        <p:nvSpPr>
          <p:cNvPr id="7" name="TextBox 6">
            <a:extLst>
              <a:ext uri="{FF2B5EF4-FFF2-40B4-BE49-F238E27FC236}">
                <a16:creationId xmlns:a16="http://schemas.microsoft.com/office/drawing/2014/main" id="{4631A3E1-B7BF-2D94-075B-9C7F38670ED5}"/>
              </a:ext>
            </a:extLst>
          </p:cNvPr>
          <p:cNvSpPr txBox="1"/>
          <p:nvPr/>
        </p:nvSpPr>
        <p:spPr>
          <a:xfrm>
            <a:off x="371668" y="408213"/>
            <a:ext cx="3719483" cy="646331"/>
          </a:xfrm>
          <a:prstGeom prst="rect">
            <a:avLst/>
          </a:prstGeom>
          <a:noFill/>
        </p:spPr>
        <p:txBody>
          <a:bodyPr wrap="square" rtlCol="0">
            <a:spAutoFit/>
          </a:bodyPr>
          <a:lstStyle/>
          <a:p>
            <a:r>
              <a:rPr lang="en-GB" dirty="0"/>
              <a:t>Submitted by the OPI (UK)</a:t>
            </a:r>
          </a:p>
          <a:p>
            <a:endParaRPr lang="en-GB" dirty="0"/>
          </a:p>
        </p:txBody>
      </p:sp>
    </p:spTree>
    <p:extLst>
      <p:ext uri="{BB962C8B-B14F-4D97-AF65-F5344CB8AC3E}">
        <p14:creationId xmlns:p14="http://schemas.microsoft.com/office/powerpoint/2010/main" val="2118345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5BB1FC-D258-41F4-9423-8A75E04EA39E}"/>
              </a:ext>
            </a:extLst>
          </p:cNvPr>
          <p:cNvSpPr>
            <a:spLocks noGrp="1"/>
          </p:cNvSpPr>
          <p:nvPr>
            <p:ph type="title"/>
          </p:nvPr>
        </p:nvSpPr>
        <p:spPr>
          <a:xfrm>
            <a:off x="371476" y="440268"/>
            <a:ext cx="10298266" cy="738084"/>
          </a:xfrm>
        </p:spPr>
        <p:txBody>
          <a:bodyPr/>
          <a:lstStyle/>
          <a:p>
            <a:r>
              <a:rPr lang="en-GB" dirty="0"/>
              <a:t>Background</a:t>
            </a:r>
          </a:p>
        </p:txBody>
      </p:sp>
      <p:sp>
        <p:nvSpPr>
          <p:cNvPr id="6" name="Content Placeholder 5">
            <a:extLst>
              <a:ext uri="{FF2B5EF4-FFF2-40B4-BE49-F238E27FC236}">
                <a16:creationId xmlns:a16="http://schemas.microsoft.com/office/drawing/2014/main" id="{3292AC19-A7F3-440A-BB7B-2EBB88188ABF}"/>
              </a:ext>
            </a:extLst>
          </p:cNvPr>
          <p:cNvSpPr>
            <a:spLocks noGrp="1"/>
          </p:cNvSpPr>
          <p:nvPr>
            <p:ph idx="1"/>
          </p:nvPr>
        </p:nvSpPr>
        <p:spPr>
          <a:xfrm>
            <a:off x="274129" y="1848386"/>
            <a:ext cx="11643741" cy="5169184"/>
          </a:xfrm>
        </p:spPr>
        <p:txBody>
          <a:bodyPr vert="horz" lIns="0" tIns="0" rIns="0" bIns="0" rtlCol="0" anchor="t">
            <a:noAutofit/>
          </a:bodyPr>
          <a:lstStyle/>
          <a:p>
            <a:pPr marL="287020" lvl="1" indent="-285750"/>
            <a:r>
              <a:rPr lang="en-GB" sz="2000" b="1" dirty="0">
                <a:cs typeface="Arial" panose="020B0604020202020204" pitchFamily="34" charset="0"/>
              </a:rPr>
              <a:t>R155 introduced two novel concepts to address concerns about diverging approaches between Approval Authorities, given the high-level of the requirements and scope for interpretation:</a:t>
            </a:r>
            <a:endParaRPr lang="en-US" sz="2000" dirty="0"/>
          </a:p>
          <a:p>
            <a:pPr marL="287020" lvl="1" indent="-285750"/>
            <a:endParaRPr lang="en-GB" sz="2000" b="1" dirty="0">
              <a:cs typeface="Arial" panose="020B0604020202020204" pitchFamily="34" charset="0"/>
            </a:endParaRPr>
          </a:p>
          <a:p>
            <a:pPr marL="683895" lvl="2" indent="-285750"/>
            <a:r>
              <a:rPr lang="en-GB" sz="2000" b="1" dirty="0">
                <a:cs typeface="Arial" panose="020B0604020202020204" pitchFamily="34" charset="0"/>
              </a:rPr>
              <a:t>Publication of ‘Methods &amp; Criteria’ outlining how each Authority would go about the assessment process, prior to a TAA issuing its first approval. These could be reviewed and challenged by other CPs.</a:t>
            </a:r>
          </a:p>
          <a:p>
            <a:pPr marL="683895" lvl="2" indent="-285750"/>
            <a:endParaRPr lang="en-GB" sz="2000" b="1" dirty="0">
              <a:cs typeface="Arial" panose="020B0604020202020204" pitchFamily="34" charset="0"/>
            </a:endParaRPr>
          </a:p>
          <a:p>
            <a:pPr marL="683895" lvl="2" indent="-285750"/>
            <a:r>
              <a:rPr lang="en-GB" sz="2000" b="1" dirty="0">
                <a:cs typeface="Arial" panose="020B0604020202020204" pitchFamily="34" charset="0"/>
              </a:rPr>
              <a:t>Circulation of approval documentation with 14 days of granting an approval, with the opportunity for peer review and challenge by other Approval Authorities.</a:t>
            </a:r>
          </a:p>
          <a:p>
            <a:pPr marL="1270" lvl="1" indent="0">
              <a:buNone/>
            </a:pPr>
            <a:endParaRPr lang="en-GB" sz="2000" b="1" dirty="0">
              <a:cs typeface="Arial" panose="020B0604020202020204" pitchFamily="34" charset="0"/>
            </a:endParaRPr>
          </a:p>
          <a:p>
            <a:pPr marL="287020" lvl="1" indent="-285750"/>
            <a:r>
              <a:rPr lang="en-GB" sz="2000" b="1" dirty="0">
                <a:cs typeface="Arial" panose="020B0604020202020204" pitchFamily="34" charset="0"/>
              </a:rPr>
              <a:t>The UNR on ADS presents similar challenges, with the additional issue that each country has differences in traffic rules, driving behaviours, and context for being ‘free of unreasonable risk’.</a:t>
            </a:r>
            <a:br>
              <a:rPr lang="en-GB" sz="2000" b="1" dirty="0">
                <a:cs typeface="Arial" panose="020B0604020202020204" pitchFamily="34" charset="0"/>
              </a:rPr>
            </a:br>
            <a:endParaRPr lang="en-GB" sz="2000" b="1" dirty="0">
              <a:cs typeface="Arial" panose="020B0604020202020204" pitchFamily="34" charset="0"/>
            </a:endParaRPr>
          </a:p>
          <a:p>
            <a:pPr marL="287020" lvl="1" indent="-285750"/>
            <a:r>
              <a:rPr lang="en-GB" sz="2000" b="1" dirty="0">
                <a:cs typeface="Arial"/>
              </a:rPr>
              <a:t>A similar approach to that taken R155 is therefore potentially needed in the UNR on ADS to facilitate mutual recognition.</a:t>
            </a:r>
          </a:p>
          <a:p>
            <a:pPr marL="1270" lvl="1" indent="0">
              <a:buNone/>
            </a:pPr>
            <a:endParaRPr lang="en-GB" b="1" dirty="0">
              <a:cs typeface="Arial" panose="020B0604020202020204" pitchFamily="34" charset="0"/>
            </a:endParaRPr>
          </a:p>
          <a:p>
            <a:pPr marL="1270" lvl="1" indent="0">
              <a:buNone/>
            </a:pPr>
            <a:br>
              <a:rPr lang="en-GB" b="1" dirty="0">
                <a:cs typeface="Arial" panose="020B0604020202020204" pitchFamily="34" charset="0"/>
              </a:rPr>
            </a:br>
            <a:r>
              <a:rPr lang="en-GB" b="1" dirty="0">
                <a:cs typeface="Arial" panose="020B0604020202020204" pitchFamily="34" charset="0"/>
              </a:rPr>
              <a:t> </a:t>
            </a:r>
          </a:p>
          <a:p>
            <a:pPr marL="1270" lvl="1" indent="0">
              <a:buNone/>
            </a:pPr>
            <a:endParaRPr lang="en-GB" b="1" dirty="0">
              <a:cs typeface="Arial" panose="020B0604020202020204" pitchFamily="34" charset="0"/>
            </a:endParaRPr>
          </a:p>
        </p:txBody>
      </p:sp>
    </p:spTree>
    <p:extLst>
      <p:ext uri="{BB962C8B-B14F-4D97-AF65-F5344CB8AC3E}">
        <p14:creationId xmlns:p14="http://schemas.microsoft.com/office/powerpoint/2010/main" val="412500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5BB1FC-D258-41F4-9423-8A75E04EA39E}"/>
              </a:ext>
            </a:extLst>
          </p:cNvPr>
          <p:cNvSpPr>
            <a:spLocks noGrp="1"/>
          </p:cNvSpPr>
          <p:nvPr>
            <p:ph type="title"/>
          </p:nvPr>
        </p:nvSpPr>
        <p:spPr>
          <a:xfrm>
            <a:off x="371476" y="440267"/>
            <a:ext cx="10298266" cy="742147"/>
          </a:xfrm>
        </p:spPr>
        <p:txBody>
          <a:bodyPr/>
          <a:lstStyle/>
          <a:p>
            <a:r>
              <a:rPr lang="en-GB" dirty="0"/>
              <a:t>Specific potential issues for ADS</a:t>
            </a:r>
          </a:p>
        </p:txBody>
      </p:sp>
      <p:sp>
        <p:nvSpPr>
          <p:cNvPr id="6" name="Content Placeholder 5">
            <a:extLst>
              <a:ext uri="{FF2B5EF4-FFF2-40B4-BE49-F238E27FC236}">
                <a16:creationId xmlns:a16="http://schemas.microsoft.com/office/drawing/2014/main" id="{3292AC19-A7F3-440A-BB7B-2EBB88188ABF}"/>
              </a:ext>
            </a:extLst>
          </p:cNvPr>
          <p:cNvSpPr>
            <a:spLocks noGrp="1"/>
          </p:cNvSpPr>
          <p:nvPr>
            <p:ph idx="1"/>
          </p:nvPr>
        </p:nvSpPr>
        <p:spPr>
          <a:xfrm>
            <a:off x="567559" y="1349406"/>
            <a:ext cx="11130455" cy="5289137"/>
          </a:xfrm>
        </p:spPr>
        <p:txBody>
          <a:bodyPr vert="horz" lIns="0" tIns="0" rIns="0" bIns="0" rtlCol="0" anchor="t">
            <a:noAutofit/>
          </a:bodyPr>
          <a:lstStyle/>
          <a:p>
            <a:pPr marL="1270" lvl="1" indent="0">
              <a:buNone/>
            </a:pPr>
            <a:endParaRPr lang="en-GB" b="1" dirty="0">
              <a:cs typeface="Arial" panose="020B0604020202020204" pitchFamily="34" charset="0"/>
            </a:endParaRPr>
          </a:p>
          <a:p>
            <a:pPr marL="1270" lvl="1" indent="0">
              <a:buNone/>
            </a:pPr>
            <a:r>
              <a:rPr lang="en-GB" sz="2400" b="1" dirty="0">
                <a:cs typeface="Arial" panose="020B0604020202020204" pitchFamily="34" charset="0"/>
              </a:rPr>
              <a:t>Two distinct issues:</a:t>
            </a:r>
          </a:p>
          <a:p>
            <a:pPr marL="1270" lvl="1" indent="0">
              <a:buNone/>
            </a:pPr>
            <a:endParaRPr lang="en-US" sz="2400" dirty="0"/>
          </a:p>
          <a:p>
            <a:pPr marL="287232" lvl="1" indent="-285750"/>
            <a:r>
              <a:rPr lang="en-GB" sz="2400" b="1" dirty="0">
                <a:cs typeface="Arial"/>
              </a:rPr>
              <a:t>Approval Authorities might find it challenging to be sufficiently confident to issue approvals for an ADS which can operate in another Contracting Party’s territory, as they might have limited knowledge of the unique aspects of that territory and the expectations of its authorities</a:t>
            </a:r>
          </a:p>
          <a:p>
            <a:pPr marL="287232" lvl="1" indent="-285750"/>
            <a:endParaRPr lang="en-GB" sz="2400" b="1" dirty="0">
              <a:cs typeface="Arial"/>
            </a:endParaRPr>
          </a:p>
          <a:p>
            <a:pPr marL="287232" lvl="1" indent="-285750"/>
            <a:r>
              <a:rPr lang="en-GB" sz="2400" b="1" dirty="0">
                <a:cs typeface="Arial" panose="020B0604020202020204" pitchFamily="34" charset="0"/>
              </a:rPr>
              <a:t>Contracting Parties might be hesitant to allow vehicles onto their roads where the performance of the Automated Driving System has been assessed by a Technical Service that their own Approval Authority has not been involved in the designation of.</a:t>
            </a:r>
            <a:br>
              <a:rPr lang="en-GB" b="1" dirty="0">
                <a:cs typeface="Arial" panose="020B0604020202020204" pitchFamily="34" charset="0"/>
              </a:rPr>
            </a:br>
            <a:endParaRPr lang="en-GB" b="1" dirty="0">
              <a:cs typeface="Arial" panose="020B0604020202020204" pitchFamily="34" charset="0"/>
            </a:endParaRPr>
          </a:p>
          <a:p>
            <a:pPr marL="683895" lvl="2" indent="-285750"/>
            <a:endParaRPr lang="en-GB" b="1" dirty="0">
              <a:cs typeface="Arial" panose="020B0604020202020204" pitchFamily="34" charset="0"/>
            </a:endParaRPr>
          </a:p>
          <a:p>
            <a:pPr marL="683895" lvl="2" indent="-285750"/>
            <a:endParaRPr lang="en-GB" b="1" dirty="0">
              <a:cs typeface="Arial" panose="020B0604020202020204" pitchFamily="34" charset="0"/>
            </a:endParaRPr>
          </a:p>
          <a:p>
            <a:pPr marL="1270" lvl="1" indent="0">
              <a:buNone/>
            </a:pPr>
            <a:endParaRPr lang="en-GB" b="1" dirty="0">
              <a:cs typeface="Arial" panose="020B0604020202020204" pitchFamily="34" charset="0"/>
            </a:endParaRPr>
          </a:p>
          <a:p>
            <a:pPr marL="1270" lvl="1" indent="0">
              <a:buNone/>
            </a:pPr>
            <a:endParaRPr lang="en-GB" b="1" dirty="0">
              <a:cs typeface="Arial" panose="020B0604020202020204" pitchFamily="34" charset="0"/>
            </a:endParaRPr>
          </a:p>
          <a:p>
            <a:pPr marL="1270" lvl="1" indent="0">
              <a:buNone/>
            </a:pPr>
            <a:br>
              <a:rPr lang="en-GB" b="1" dirty="0">
                <a:cs typeface="Arial" panose="020B0604020202020204" pitchFamily="34" charset="0"/>
              </a:rPr>
            </a:br>
            <a:r>
              <a:rPr lang="en-GB" b="1" dirty="0">
                <a:cs typeface="Arial" panose="020B0604020202020204" pitchFamily="34" charset="0"/>
              </a:rPr>
              <a:t> </a:t>
            </a:r>
          </a:p>
          <a:p>
            <a:pPr marL="1270" lvl="1" indent="0">
              <a:buNone/>
            </a:pPr>
            <a:endParaRPr lang="en-GB" b="1" dirty="0">
              <a:cs typeface="Arial" panose="020B0604020202020204" pitchFamily="34" charset="0"/>
            </a:endParaRPr>
          </a:p>
        </p:txBody>
      </p:sp>
    </p:spTree>
    <p:extLst>
      <p:ext uri="{BB962C8B-B14F-4D97-AF65-F5344CB8AC3E}">
        <p14:creationId xmlns:p14="http://schemas.microsoft.com/office/powerpoint/2010/main" val="276404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5BB1FC-D258-41F4-9423-8A75E04EA39E}"/>
              </a:ext>
            </a:extLst>
          </p:cNvPr>
          <p:cNvSpPr>
            <a:spLocks noGrp="1"/>
          </p:cNvSpPr>
          <p:nvPr>
            <p:ph type="title"/>
          </p:nvPr>
        </p:nvSpPr>
        <p:spPr>
          <a:xfrm>
            <a:off x="542924" y="440267"/>
            <a:ext cx="11435825" cy="738591"/>
          </a:xfrm>
        </p:spPr>
        <p:txBody>
          <a:bodyPr/>
          <a:lstStyle/>
          <a:p>
            <a:r>
              <a:rPr lang="en-GB" dirty="0"/>
              <a:t>Potential options</a:t>
            </a:r>
          </a:p>
        </p:txBody>
      </p:sp>
      <p:sp>
        <p:nvSpPr>
          <p:cNvPr id="12" name="Trapezoid 11">
            <a:extLst>
              <a:ext uri="{FF2B5EF4-FFF2-40B4-BE49-F238E27FC236}">
                <a16:creationId xmlns:a16="http://schemas.microsoft.com/office/drawing/2014/main" id="{5DAEC8DF-D012-9AC1-C68E-40422CF025E2}"/>
              </a:ext>
            </a:extLst>
          </p:cNvPr>
          <p:cNvSpPr/>
          <p:nvPr/>
        </p:nvSpPr>
        <p:spPr>
          <a:xfrm rot="10800000">
            <a:off x="291054" y="3669681"/>
            <a:ext cx="567160" cy="2379025"/>
          </a:xfrm>
          <a:prstGeom prst="trapezoid">
            <a:avLst/>
          </a:prstGeom>
          <a:gradFill>
            <a:gsLst>
              <a:gs pos="0">
                <a:srgbClr val="00B050"/>
              </a:gs>
              <a:gs pos="100000">
                <a:srgbClr val="FF0000"/>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rapezoid 12">
            <a:extLst>
              <a:ext uri="{FF2B5EF4-FFF2-40B4-BE49-F238E27FC236}">
                <a16:creationId xmlns:a16="http://schemas.microsoft.com/office/drawing/2014/main" id="{97508600-F089-81C7-1DF9-5354C76B070D}"/>
              </a:ext>
            </a:extLst>
          </p:cNvPr>
          <p:cNvSpPr/>
          <p:nvPr/>
        </p:nvSpPr>
        <p:spPr>
          <a:xfrm rot="10800000">
            <a:off x="907194" y="3669676"/>
            <a:ext cx="567160" cy="2379025"/>
          </a:xfrm>
          <a:prstGeom prst="trapezoid">
            <a:avLst/>
          </a:prstGeom>
          <a:gradFill>
            <a:gsLst>
              <a:gs pos="0">
                <a:srgbClr val="FF0000"/>
              </a:gs>
              <a:gs pos="100000">
                <a:srgbClr val="00B050"/>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ontent Placeholder 5">
            <a:extLst>
              <a:ext uri="{FF2B5EF4-FFF2-40B4-BE49-F238E27FC236}">
                <a16:creationId xmlns:a16="http://schemas.microsoft.com/office/drawing/2014/main" id="{3292AC19-A7F3-440A-BB7B-2EBB88188ABF}"/>
              </a:ext>
            </a:extLst>
          </p:cNvPr>
          <p:cNvSpPr>
            <a:spLocks noGrp="1"/>
          </p:cNvSpPr>
          <p:nvPr>
            <p:ph idx="1"/>
          </p:nvPr>
        </p:nvSpPr>
        <p:spPr>
          <a:xfrm>
            <a:off x="542924" y="1316737"/>
            <a:ext cx="11189155" cy="5048324"/>
          </a:xfrm>
        </p:spPr>
        <p:txBody>
          <a:bodyPr>
            <a:normAutofit lnSpcReduction="10000"/>
          </a:bodyPr>
          <a:lstStyle/>
          <a:p>
            <a:pPr marL="1800" lvl="1" indent="0">
              <a:buNone/>
            </a:pPr>
            <a:r>
              <a:rPr lang="en-GB" b="1" dirty="0">
                <a:cs typeface="Arial" panose="020B0604020202020204" pitchFamily="34" charset="0"/>
              </a:rPr>
              <a:t>The 1958 Agreement offers the opportunity for variations in the application of Mutual Recognition in Article 2(3):</a:t>
            </a:r>
          </a:p>
          <a:p>
            <a:pPr marL="398463" lvl="2" indent="0">
              <a:buNone/>
            </a:pPr>
            <a:r>
              <a:rPr lang="en-GB" i="1" dirty="0">
                <a:cs typeface="Arial" panose="020B0604020202020204" pitchFamily="34" charset="0"/>
              </a:rPr>
              <a:t>Contracting Parties applying UN Regulations shall, by mutual recognition, accept for the placement in their markets, and subject to the provisions of Articles 1, 8 and 12 </a:t>
            </a:r>
            <a:r>
              <a:rPr lang="en-GB" b="1" i="1" dirty="0">
                <a:cs typeface="Arial" panose="020B0604020202020204" pitchFamily="34" charset="0"/>
              </a:rPr>
              <a:t>as well as any special provisions within these UN Regulations</a:t>
            </a:r>
            <a:r>
              <a:rPr lang="en-GB" i="1" dirty="0">
                <a:cs typeface="Arial" panose="020B0604020202020204" pitchFamily="34" charset="0"/>
              </a:rPr>
              <a:t>, type approvals granted pursuant to these UN Regulations, without requiring any further testing, documentation, certification or marking concerning these type approvals.</a:t>
            </a:r>
          </a:p>
          <a:p>
            <a:pPr marL="398463" lvl="2" indent="0">
              <a:buNone/>
            </a:pPr>
            <a:endParaRPr lang="en-GB" i="1" dirty="0">
              <a:cs typeface="Arial" panose="020B0604020202020204" pitchFamily="34" charset="0"/>
            </a:endParaRPr>
          </a:p>
          <a:p>
            <a:pPr marL="1270" lvl="1" indent="0">
              <a:buNone/>
            </a:pPr>
            <a:r>
              <a:rPr lang="en-GB" b="1" dirty="0">
                <a:cs typeface="Arial" panose="020B0604020202020204" pitchFamily="34" charset="0"/>
              </a:rPr>
              <a:t>Some possible options for the UNR on ADS include:</a:t>
            </a:r>
          </a:p>
          <a:p>
            <a:pPr marL="1317307" lvl="4" indent="-285750">
              <a:lnSpc>
                <a:spcPct val="110000"/>
              </a:lnSpc>
            </a:pPr>
            <a:r>
              <a:rPr lang="en-GB" b="1" dirty="0">
                <a:cs typeface="Arial" panose="020B0604020202020204" pitchFamily="34" charset="0"/>
              </a:rPr>
              <a:t>Normal approach - approvals issued unilaterally by one TAA and must be accepted by all CPs</a:t>
            </a:r>
          </a:p>
          <a:p>
            <a:pPr marL="1317307" lvl="4" indent="-285750">
              <a:lnSpc>
                <a:spcPct val="110000"/>
              </a:lnSpc>
            </a:pPr>
            <a:r>
              <a:rPr lang="en-GB" b="1" dirty="0">
                <a:cs typeface="Arial" panose="020B0604020202020204" pitchFamily="34" charset="0"/>
              </a:rPr>
              <a:t>R155 approach - TAAs must publish details of how they go about assessing ADS, and then subsequently publish all approvals they grant for review and challenge</a:t>
            </a:r>
          </a:p>
          <a:p>
            <a:pPr marL="1317307" lvl="4" indent="-285750">
              <a:lnSpc>
                <a:spcPct val="110000"/>
              </a:lnSpc>
            </a:pPr>
            <a:r>
              <a:rPr lang="en-GB" b="1" dirty="0">
                <a:cs typeface="Arial" panose="020B0604020202020204" pitchFamily="34" charset="0"/>
              </a:rPr>
              <a:t>Develop a new mechanism where Approval Authorities from other relevant CPs can be engaged in the approval process </a:t>
            </a:r>
            <a:r>
              <a:rPr lang="en-GB" b="1" i="1" dirty="0">
                <a:cs typeface="Arial" panose="020B0604020202020204" pitchFamily="34" charset="0"/>
              </a:rPr>
              <a:t>before</a:t>
            </a:r>
            <a:r>
              <a:rPr lang="en-GB" b="1" dirty="0">
                <a:cs typeface="Arial" panose="020B0604020202020204" pitchFamily="34" charset="0"/>
              </a:rPr>
              <a:t> an approval is granted </a:t>
            </a:r>
          </a:p>
          <a:p>
            <a:pPr marL="1317307" lvl="4" indent="-285750">
              <a:lnSpc>
                <a:spcPct val="110000"/>
              </a:lnSpc>
            </a:pPr>
            <a:r>
              <a:rPr lang="en-GB" b="1" dirty="0">
                <a:solidFill>
                  <a:schemeClr val="tx1"/>
                </a:solidFill>
              </a:rPr>
              <a:t>Require TS to be accredited by the respective TAA of each receiving CP</a:t>
            </a:r>
          </a:p>
          <a:p>
            <a:pPr marL="1317307" lvl="4" indent="-285750">
              <a:lnSpc>
                <a:spcPct val="110000"/>
              </a:lnSpc>
            </a:pPr>
            <a:r>
              <a:rPr lang="en-GB" b="1" dirty="0"/>
              <a:t>No mandatory mutual recognition – manufacturer must apply to TAA in each CP</a:t>
            </a:r>
            <a:endParaRPr lang="en-GB" b="1" dirty="0">
              <a:solidFill>
                <a:schemeClr val="tx1"/>
              </a:solidFill>
            </a:endParaRPr>
          </a:p>
          <a:p>
            <a:pPr lvl="2"/>
            <a:endParaRPr lang="en-GB" sz="1400" b="1" dirty="0"/>
          </a:p>
          <a:p>
            <a:pPr lvl="1"/>
            <a:endParaRPr lang="en-GB" sz="1400" b="1" dirty="0">
              <a:solidFill>
                <a:schemeClr val="tx1"/>
              </a:solidFill>
            </a:endParaRPr>
          </a:p>
        </p:txBody>
      </p:sp>
      <p:sp>
        <p:nvSpPr>
          <p:cNvPr id="10" name="TextBox 9">
            <a:extLst>
              <a:ext uri="{FF2B5EF4-FFF2-40B4-BE49-F238E27FC236}">
                <a16:creationId xmlns:a16="http://schemas.microsoft.com/office/drawing/2014/main" id="{31663A99-FB37-A322-87E1-DB7DF3C7C422}"/>
              </a:ext>
            </a:extLst>
          </p:cNvPr>
          <p:cNvSpPr txBox="1"/>
          <p:nvPr/>
        </p:nvSpPr>
        <p:spPr>
          <a:xfrm rot="16200000">
            <a:off x="-901175" y="4683423"/>
            <a:ext cx="2963122" cy="369332"/>
          </a:xfrm>
          <a:prstGeom prst="rect">
            <a:avLst/>
          </a:prstGeom>
          <a:noFill/>
        </p:spPr>
        <p:txBody>
          <a:bodyPr wrap="square" rtlCol="0">
            <a:spAutoFit/>
          </a:bodyPr>
          <a:lstStyle/>
          <a:p>
            <a:pPr algn="ctr"/>
            <a:r>
              <a:rPr lang="en-GB" b="1" dirty="0"/>
              <a:t>Risks for CP / TAA</a:t>
            </a:r>
          </a:p>
        </p:txBody>
      </p:sp>
      <p:sp>
        <p:nvSpPr>
          <p:cNvPr id="11" name="TextBox 10">
            <a:extLst>
              <a:ext uri="{FF2B5EF4-FFF2-40B4-BE49-F238E27FC236}">
                <a16:creationId xmlns:a16="http://schemas.microsoft.com/office/drawing/2014/main" id="{C7FFF248-91D1-E1AF-3A75-62B919856BAA}"/>
              </a:ext>
            </a:extLst>
          </p:cNvPr>
          <p:cNvSpPr txBox="1"/>
          <p:nvPr/>
        </p:nvSpPr>
        <p:spPr>
          <a:xfrm rot="16200000">
            <a:off x="222" y="4660489"/>
            <a:ext cx="2379023" cy="369332"/>
          </a:xfrm>
          <a:prstGeom prst="rect">
            <a:avLst/>
          </a:prstGeom>
          <a:noFill/>
        </p:spPr>
        <p:txBody>
          <a:bodyPr wrap="square" lIns="91440" tIns="45720" rIns="91440" bIns="45720" rtlCol="0" anchor="t">
            <a:spAutoFit/>
          </a:bodyPr>
          <a:lstStyle/>
          <a:p>
            <a:pPr algn="ctr"/>
            <a:r>
              <a:rPr lang="en-GB" b="1" dirty="0"/>
              <a:t>Scope of approval</a:t>
            </a:r>
          </a:p>
        </p:txBody>
      </p:sp>
    </p:spTree>
    <p:extLst>
      <p:ext uri="{BB962C8B-B14F-4D97-AF65-F5344CB8AC3E}">
        <p14:creationId xmlns:p14="http://schemas.microsoft.com/office/powerpoint/2010/main" val="189700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4FEF1-4907-3A80-69E9-B72B9197734C}"/>
              </a:ext>
            </a:extLst>
          </p:cNvPr>
          <p:cNvSpPr>
            <a:spLocks noGrp="1"/>
          </p:cNvSpPr>
          <p:nvPr>
            <p:ph type="title"/>
          </p:nvPr>
        </p:nvSpPr>
        <p:spPr>
          <a:xfrm>
            <a:off x="2455409" y="2803789"/>
            <a:ext cx="7281182" cy="1250421"/>
          </a:xfrm>
        </p:spPr>
        <p:txBody>
          <a:bodyPr/>
          <a:lstStyle/>
          <a:p>
            <a:pPr algn="ctr"/>
            <a:r>
              <a:rPr lang="en-GB" dirty="0"/>
              <a:t>Backup</a:t>
            </a:r>
          </a:p>
        </p:txBody>
      </p:sp>
    </p:spTree>
    <p:extLst>
      <p:ext uri="{BB962C8B-B14F-4D97-AF65-F5344CB8AC3E}">
        <p14:creationId xmlns:p14="http://schemas.microsoft.com/office/powerpoint/2010/main" val="128084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5BB1FC-D258-41F4-9423-8A75E04EA39E}"/>
              </a:ext>
            </a:extLst>
          </p:cNvPr>
          <p:cNvSpPr>
            <a:spLocks noGrp="1"/>
          </p:cNvSpPr>
          <p:nvPr>
            <p:ph type="title"/>
          </p:nvPr>
        </p:nvSpPr>
        <p:spPr>
          <a:xfrm>
            <a:off x="371475" y="440268"/>
            <a:ext cx="11435825" cy="876470"/>
          </a:xfrm>
        </p:spPr>
        <p:txBody>
          <a:bodyPr/>
          <a:lstStyle/>
          <a:p>
            <a:r>
              <a:rPr lang="en-GB" dirty="0"/>
              <a:t>Ideas for ‘option 3’</a:t>
            </a:r>
          </a:p>
        </p:txBody>
      </p:sp>
      <p:sp>
        <p:nvSpPr>
          <p:cNvPr id="6" name="Content Placeholder 5">
            <a:extLst>
              <a:ext uri="{FF2B5EF4-FFF2-40B4-BE49-F238E27FC236}">
                <a16:creationId xmlns:a16="http://schemas.microsoft.com/office/drawing/2014/main" id="{3292AC19-A7F3-440A-BB7B-2EBB88188ABF}"/>
              </a:ext>
            </a:extLst>
          </p:cNvPr>
          <p:cNvSpPr>
            <a:spLocks noGrp="1"/>
          </p:cNvSpPr>
          <p:nvPr>
            <p:ph idx="1"/>
          </p:nvPr>
        </p:nvSpPr>
        <p:spPr>
          <a:xfrm>
            <a:off x="906236" y="1316738"/>
            <a:ext cx="10999252" cy="5048323"/>
          </a:xfrm>
        </p:spPr>
        <p:txBody>
          <a:bodyPr/>
          <a:lstStyle/>
          <a:p>
            <a:endParaRPr lang="en-GB" sz="2000" dirty="0">
              <a:solidFill>
                <a:schemeClr val="tx1"/>
              </a:solidFill>
            </a:endParaRPr>
          </a:p>
          <a:p>
            <a:r>
              <a:rPr lang="en-GB" sz="2000" dirty="0">
                <a:solidFill>
                  <a:schemeClr val="tx1"/>
                </a:solidFill>
              </a:rPr>
              <a:t>Granting Approval Authority notifies the Authority from each country in which the ADS can operate</a:t>
            </a:r>
            <a:br>
              <a:rPr lang="en-GB" sz="2000" dirty="0">
                <a:solidFill>
                  <a:schemeClr val="tx1"/>
                </a:solidFill>
              </a:rPr>
            </a:br>
            <a:endParaRPr lang="en-GB" sz="2000" dirty="0">
              <a:solidFill>
                <a:schemeClr val="tx1"/>
              </a:solidFill>
            </a:endParaRPr>
          </a:p>
          <a:p>
            <a:r>
              <a:rPr lang="en-GB" sz="2000" dirty="0">
                <a:solidFill>
                  <a:schemeClr val="tx1"/>
                </a:solidFill>
              </a:rPr>
              <a:t>Authorities in ‘receiving’ countries can (optionally) be involved in the approval process, review documentation / test reports, and notify the granting TAA of any concerns </a:t>
            </a:r>
            <a:r>
              <a:rPr lang="en-GB" sz="2000" i="1" dirty="0">
                <a:solidFill>
                  <a:schemeClr val="tx1"/>
                </a:solidFill>
              </a:rPr>
              <a:t>before</a:t>
            </a:r>
            <a:r>
              <a:rPr lang="en-GB" sz="2000" dirty="0">
                <a:solidFill>
                  <a:schemeClr val="tx1"/>
                </a:solidFill>
              </a:rPr>
              <a:t> the approval is issued</a:t>
            </a:r>
            <a:br>
              <a:rPr lang="en-GB" sz="2000" dirty="0">
                <a:solidFill>
                  <a:schemeClr val="tx1"/>
                </a:solidFill>
              </a:rPr>
            </a:br>
            <a:endParaRPr lang="en-GB" sz="2000" dirty="0">
              <a:solidFill>
                <a:schemeClr val="tx1"/>
              </a:solidFill>
            </a:endParaRPr>
          </a:p>
          <a:p>
            <a:r>
              <a:rPr lang="en-GB" sz="2000" dirty="0">
                <a:solidFill>
                  <a:schemeClr val="tx1"/>
                </a:solidFill>
              </a:rPr>
              <a:t>If no concerns are raised, or if all concerns are resolved, the granting Authority can have confidence in the validity of the approval they are granting</a:t>
            </a:r>
            <a:br>
              <a:rPr lang="en-GB" sz="2000" dirty="0">
                <a:solidFill>
                  <a:schemeClr val="tx1"/>
                </a:solidFill>
              </a:rPr>
            </a:br>
            <a:endParaRPr lang="en-GB" sz="2000" dirty="0">
              <a:solidFill>
                <a:schemeClr val="tx1"/>
              </a:solidFill>
            </a:endParaRPr>
          </a:p>
          <a:p>
            <a:r>
              <a:rPr lang="en-GB" sz="2000" dirty="0">
                <a:solidFill>
                  <a:schemeClr val="tx1"/>
                </a:solidFill>
              </a:rPr>
              <a:t>Communication form to list countries in which the ADS can operate</a:t>
            </a:r>
          </a:p>
          <a:p>
            <a:endParaRPr lang="en-GB" sz="2000" dirty="0">
              <a:solidFill>
                <a:schemeClr val="tx1"/>
              </a:solidFill>
            </a:endParaRPr>
          </a:p>
          <a:p>
            <a:r>
              <a:rPr lang="en-GB" sz="2000" dirty="0">
                <a:solidFill>
                  <a:schemeClr val="tx1"/>
                </a:solidFill>
              </a:rPr>
              <a:t>If concerns cannot be resolved bilaterally, the issues should be resolved according to Schedule 6</a:t>
            </a:r>
          </a:p>
          <a:p>
            <a:pPr lvl="2"/>
            <a:r>
              <a:rPr lang="en-GB" sz="1600" dirty="0">
                <a:solidFill>
                  <a:schemeClr val="tx1"/>
                </a:solidFill>
              </a:rPr>
              <a:t>The receiving CP should be excluded from the scope of the approval until the issues are resolved</a:t>
            </a:r>
          </a:p>
          <a:p>
            <a:pPr lvl="2"/>
            <a:endParaRPr lang="en-GB" b="1" dirty="0"/>
          </a:p>
          <a:p>
            <a:pPr lvl="1"/>
            <a:endParaRPr lang="en-GB" sz="1400" b="1" dirty="0">
              <a:solidFill>
                <a:schemeClr val="tx1"/>
              </a:solidFill>
            </a:endParaRPr>
          </a:p>
        </p:txBody>
      </p:sp>
    </p:spTree>
    <p:extLst>
      <p:ext uri="{BB962C8B-B14F-4D97-AF65-F5344CB8AC3E}">
        <p14:creationId xmlns:p14="http://schemas.microsoft.com/office/powerpoint/2010/main" val="15841733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ONE_MU_TITLE 1" val="Top=273.7835|Left=98.14008|Width=832.6097|Height=69.385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ée un document." ma:contentTypeScope="" ma:versionID="e18bef637d0f1ddca225288e0d432ec3">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a115814b681581b4d823fe6aeb4d21e0"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1E8E8BE6-C889-4FB9-946E-C61D1DED3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6C4C3B-296E-4441-89D9-F9D05742F1DB}">
  <ds:schemaRefs>
    <ds:schemaRef ds:uri="http://schemas.microsoft.com/sharepoint/v3/contenttype/forms"/>
  </ds:schemaRefs>
</ds:datastoreItem>
</file>

<file path=customXml/itemProps3.xml><?xml version="1.0" encoding="utf-8"?>
<ds:datastoreItem xmlns:ds="http://schemas.openxmlformats.org/officeDocument/2006/customXml" ds:itemID="{C02E92D3-1DE4-48CB-95FC-88230EA5D66D}">
  <ds:schemaRefs>
    <ds:schemaRef ds:uri="http://schemas.microsoft.com/office/2006/metadata/properties"/>
    <ds:schemaRef ds:uri="http://schemas.microsoft.com/office/infopath/2007/PartnerControls"/>
    <ds:schemaRef ds:uri="acccb6d4-dbe5-46d2-b4d3-5733603d8cc6"/>
    <ds:schemaRef ds:uri="985ec44e-1bab-4c0b-9df0-6ba128686fc9"/>
  </ds:schemaRefs>
</ds:datastoreItem>
</file>

<file path=docProps/app.xml><?xml version="1.0" encoding="utf-8"?>
<Properties xmlns="http://schemas.openxmlformats.org/officeDocument/2006/extended-properties" xmlns:vt="http://schemas.openxmlformats.org/officeDocument/2006/docPropsVTypes">
  <TotalTime>8</TotalTime>
  <Words>600</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Background</vt:lpstr>
      <vt:lpstr>Specific potential issues for ADS</vt:lpstr>
      <vt:lpstr>Potential options</vt:lpstr>
      <vt:lpstr>Backup</vt:lpstr>
      <vt:lpstr>Ideas for ‘option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OPI</dc:creator>
  <cp:lastModifiedBy>Benedicte Boudol</cp:lastModifiedBy>
  <cp:revision>2</cp:revision>
  <dcterms:created xsi:type="dcterms:W3CDTF">2024-10-12T11:24:41Z</dcterms:created>
  <dcterms:modified xsi:type="dcterms:W3CDTF">2024-10-14T09:42:18Z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ies>
</file>