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64" r:id="rId6"/>
    <p:sldId id="257" r:id="rId7"/>
    <p:sldId id="270" r:id="rId8"/>
    <p:sldId id="278" r:id="rId9"/>
    <p:sldId id="279" r:id="rId10"/>
    <p:sldId id="280" r:id="rId11"/>
    <p:sldId id="281" r:id="rId12"/>
    <p:sldId id="277" r:id="rId13"/>
    <p:sldId id="282" r:id="rId14"/>
    <p:sldId id="262"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66A977-DBB0-4281-95C5-F64EE9946029}" type="datetimeFigureOut">
              <a:rPr lang="nl-NL" smtClean="0"/>
              <a:t>9-10-2024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83DCDF-4854-4261-9369-F2AECADF35BB}" type="slidenum">
              <a:rPr lang="nl-NL" smtClean="0"/>
              <a:t>‹#›</a:t>
            </a:fld>
            <a:endParaRPr lang="nl-NL"/>
          </a:p>
        </p:txBody>
      </p:sp>
    </p:spTree>
    <p:extLst>
      <p:ext uri="{BB962C8B-B14F-4D97-AF65-F5344CB8AC3E}">
        <p14:creationId xmlns:p14="http://schemas.microsoft.com/office/powerpoint/2010/main" val="315268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9-10-2024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81404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9-10-2024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263587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9-10-2024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310076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9-10-2024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403077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9-10-2024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23101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9-10-2024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73123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18E1590-86DB-4370-BAFB-C873669718A9}" type="datetimeFigureOut">
              <a:rPr lang="nl-NL" smtClean="0"/>
              <a:t>9-10-2024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46256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18E1590-86DB-4370-BAFB-C873669718A9}" type="datetimeFigureOut">
              <a:rPr lang="nl-NL" smtClean="0"/>
              <a:t>9-10-2024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51991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18E1590-86DB-4370-BAFB-C873669718A9}" type="datetimeFigureOut">
              <a:rPr lang="nl-NL" smtClean="0"/>
              <a:t>9-10-2024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91989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9-10-2024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49064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9-10-2024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39099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E1590-86DB-4370-BAFB-C873669718A9}" type="datetimeFigureOut">
              <a:rPr lang="nl-NL" smtClean="0"/>
              <a:t>9-10-2024</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C290F-2210-48C5-8F94-BC63CE607ABF}" type="slidenum">
              <a:rPr lang="nl-NL" smtClean="0"/>
              <a:t>‹#›</a:t>
            </a:fld>
            <a:endParaRPr lang="nl-NL"/>
          </a:p>
        </p:txBody>
      </p:sp>
    </p:spTree>
    <p:extLst>
      <p:ext uri="{BB962C8B-B14F-4D97-AF65-F5344CB8AC3E}">
        <p14:creationId xmlns:p14="http://schemas.microsoft.com/office/powerpoint/2010/main" val="142664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1"/>
          <p:cNvSpPr txBox="1"/>
          <p:nvPr/>
        </p:nvSpPr>
        <p:spPr>
          <a:xfrm>
            <a:off x="1660328" y="2698340"/>
            <a:ext cx="8423640" cy="1872208"/>
          </a:xfrm>
          <a:prstGeom prst="rect">
            <a:avLst/>
          </a:prstGeom>
          <a:noFill/>
          <a:ln>
            <a:noFill/>
          </a:ln>
        </p:spPr>
        <p:txBody>
          <a:bodyPr anchor="ctr"/>
          <a:lstStyle/>
          <a:p>
            <a:pPr algn="ctr">
              <a:lnSpc>
                <a:spcPct val="100000"/>
              </a:lnSpc>
            </a:pPr>
            <a:r>
              <a:rPr lang="nl-NL" sz="4000" b="1" spc="-1" dirty="0">
                <a:solidFill>
                  <a:srgbClr val="000000"/>
                </a:solidFill>
                <a:latin typeface="Calibri"/>
              </a:rPr>
              <a:t>TF-AVRS</a:t>
            </a:r>
          </a:p>
          <a:p>
            <a:pPr algn="ctr">
              <a:lnSpc>
                <a:spcPct val="100000"/>
              </a:lnSpc>
            </a:pPr>
            <a:r>
              <a:rPr lang="en-US" altLang="ja-JP" sz="4000" b="1" strike="noStrike" spc="-1" dirty="0">
                <a:solidFill>
                  <a:srgbClr val="000000"/>
                </a:solidFill>
                <a:latin typeface="Calibri"/>
              </a:rPr>
              <a:t>Status</a:t>
            </a:r>
            <a:r>
              <a:rPr lang="ja-JP" altLang="en-US" sz="4000" b="1" strike="noStrike" spc="-1" dirty="0">
                <a:solidFill>
                  <a:srgbClr val="000000"/>
                </a:solidFill>
                <a:latin typeface="Calibri"/>
              </a:rPr>
              <a:t> </a:t>
            </a:r>
            <a:r>
              <a:rPr lang="en-US" altLang="ja-JP" sz="4000" b="1" strike="noStrike" spc="-1" dirty="0">
                <a:solidFill>
                  <a:srgbClr val="000000"/>
                </a:solidFill>
                <a:latin typeface="Calibri"/>
              </a:rPr>
              <a:t>Update</a:t>
            </a:r>
            <a:br>
              <a:rPr lang="en-US" altLang="ja-JP" sz="4000" b="1" strike="noStrike" spc="-1" dirty="0">
                <a:solidFill>
                  <a:srgbClr val="000000"/>
                </a:solidFill>
                <a:latin typeface="Calibri"/>
              </a:rPr>
            </a:br>
            <a:br>
              <a:rPr lang="en-US" altLang="ja-JP" sz="2000" b="1" strike="noStrike" spc="-1" dirty="0">
                <a:solidFill>
                  <a:srgbClr val="000000"/>
                </a:solidFill>
                <a:latin typeface="Calibri"/>
              </a:rPr>
            </a:br>
            <a:r>
              <a:rPr lang="en-US" altLang="ja-JP" sz="2000" b="1" strike="noStrike" spc="-1" dirty="0">
                <a:solidFill>
                  <a:srgbClr val="000000"/>
                </a:solidFill>
                <a:latin typeface="Calibri"/>
              </a:rPr>
              <a:t>October 2024</a:t>
            </a:r>
            <a:endParaRPr lang="nl-NL" sz="2000" b="1" strike="noStrike" spc="-1" dirty="0">
              <a:solidFill>
                <a:srgbClr val="000000"/>
              </a:solidFill>
              <a:latin typeface="Calibri"/>
            </a:endParaRPr>
          </a:p>
        </p:txBody>
      </p:sp>
      <p:sp>
        <p:nvSpPr>
          <p:cNvPr id="5" name="CustomShape 4"/>
          <p:cNvSpPr/>
          <p:nvPr/>
        </p:nvSpPr>
        <p:spPr>
          <a:xfrm>
            <a:off x="467544" y="181835"/>
            <a:ext cx="4265985" cy="79889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dirty="0">
                <a:solidFill>
                  <a:srgbClr val="000000"/>
                </a:solidFill>
                <a:latin typeface="Times New Roman" panose="02020603050405020304" pitchFamily="18" charset="0"/>
                <a:cs typeface="Times New Roman" panose="02020603050405020304" pitchFamily="18" charset="0"/>
              </a:rPr>
              <a:t>Transmitted by the expert of the Netherlands</a:t>
            </a:r>
            <a:endParaRPr lang="en-US" altLang="ja-JP" sz="1200" spc="-1" dirty="0">
              <a:solidFill>
                <a:srgbClr val="000000"/>
              </a:solidFill>
              <a:latin typeface="Times New Roman" panose="02020603050405020304" pitchFamily="18" charset="0"/>
              <a:cs typeface="Times New Roman" panose="02020603050405020304" pitchFamily="18" charset="0"/>
            </a:endParaRPr>
          </a:p>
        </p:txBody>
      </p:sp>
      <p:sp>
        <p:nvSpPr>
          <p:cNvPr id="6" name="CustomShape 3"/>
          <p:cNvSpPr/>
          <p:nvPr/>
        </p:nvSpPr>
        <p:spPr>
          <a:xfrm>
            <a:off x="8775792" y="181835"/>
            <a:ext cx="3099376" cy="51086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1200" b="1" u="sng" strike="noStrike" spc="-1" dirty="0">
                <a:solidFill>
                  <a:srgbClr val="000000"/>
                </a:solidFill>
                <a:latin typeface="Times New Roman" panose="02020603050405020304" pitchFamily="18" charset="0"/>
                <a:cs typeface="Times New Roman" panose="02020603050405020304" pitchFamily="18" charset="0"/>
              </a:rPr>
              <a:t>Informal document</a:t>
            </a:r>
            <a:r>
              <a:rPr lang="en-US" sz="1200" b="1" strike="noStrike" spc="-1" dirty="0">
                <a:solidFill>
                  <a:srgbClr val="000000"/>
                </a:solidFill>
                <a:latin typeface="Times New Roman" panose="02020603050405020304" pitchFamily="18" charset="0"/>
                <a:cs typeface="Times New Roman" panose="02020603050405020304" pitchFamily="18" charset="0"/>
              </a:rPr>
              <a:t> GRSG-128-34</a:t>
            </a:r>
            <a:br>
              <a:rPr lang="en-US" sz="1200" b="0" strike="noStrike" spc="-1" dirty="0">
                <a:solidFill>
                  <a:srgbClr val="000000"/>
                </a:solidFill>
                <a:latin typeface="Times New Roman" panose="02020603050405020304" pitchFamily="18" charset="0"/>
                <a:cs typeface="Times New Roman" panose="02020603050405020304" pitchFamily="18" charset="0"/>
              </a:rPr>
            </a:br>
            <a:r>
              <a:rPr lang="en-US" sz="1200" b="0" strike="noStrike" spc="-1" dirty="0">
                <a:solidFill>
                  <a:srgbClr val="000000"/>
                </a:solidFill>
                <a:latin typeface="Times New Roman" panose="02020603050405020304" pitchFamily="18" charset="0"/>
                <a:cs typeface="Times New Roman" panose="02020603050405020304" pitchFamily="18" charset="0"/>
              </a:rPr>
              <a:t>GRSG 128</a:t>
            </a:r>
            <a:r>
              <a:rPr lang="en-US" sz="1200" b="0" strike="noStrike" spc="-1" baseline="30000" dirty="0">
                <a:solidFill>
                  <a:srgbClr val="000000"/>
                </a:solidFill>
                <a:latin typeface="Times New Roman" panose="02020603050405020304" pitchFamily="18" charset="0"/>
                <a:cs typeface="Times New Roman" panose="02020603050405020304" pitchFamily="18" charset="0"/>
              </a:rPr>
              <a:t>th</a:t>
            </a:r>
            <a:r>
              <a:rPr lang="en-US" sz="1200" b="0" strike="noStrike" spc="-1" dirty="0">
                <a:solidFill>
                  <a:srgbClr val="000000"/>
                </a:solidFill>
                <a:latin typeface="Times New Roman" panose="02020603050405020304" pitchFamily="18" charset="0"/>
                <a:cs typeface="Times New Roman" panose="02020603050405020304" pitchFamily="18" charset="0"/>
              </a:rPr>
              <a:t> session, 7 – 11 October 2024</a:t>
            </a:r>
            <a:br>
              <a:rPr lang="en-US" sz="1200" b="0" strike="noStrike" spc="-1" dirty="0">
                <a:solidFill>
                  <a:srgbClr val="000000"/>
                </a:solidFill>
                <a:latin typeface="Times New Roman" panose="02020603050405020304" pitchFamily="18" charset="0"/>
                <a:cs typeface="Times New Roman" panose="02020603050405020304" pitchFamily="18" charset="0"/>
              </a:rPr>
            </a:br>
            <a:r>
              <a:rPr lang="en-US" sz="1200" b="0" strike="noStrike" spc="-1" dirty="0">
                <a:solidFill>
                  <a:srgbClr val="000000"/>
                </a:solidFill>
                <a:latin typeface="Times New Roman" panose="02020603050405020304" pitchFamily="18" charset="0"/>
                <a:cs typeface="Times New Roman" panose="02020603050405020304" pitchFamily="18" charset="0"/>
              </a:rPr>
              <a:t>Agenda Item 16b</a:t>
            </a:r>
          </a:p>
        </p:txBody>
      </p:sp>
    </p:spTree>
    <p:extLst>
      <p:ext uri="{BB962C8B-B14F-4D97-AF65-F5344CB8AC3E}">
        <p14:creationId xmlns:p14="http://schemas.microsoft.com/office/powerpoint/2010/main" val="735717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BEE173-7BE6-8429-D8CB-71101EF2B1B5}"/>
              </a:ext>
            </a:extLst>
          </p:cNvPr>
          <p:cNvSpPr>
            <a:spLocks noGrp="1"/>
          </p:cNvSpPr>
          <p:nvPr>
            <p:ph type="title"/>
          </p:nvPr>
        </p:nvSpPr>
        <p:spPr/>
        <p:txBody>
          <a:bodyPr/>
          <a:lstStyle/>
          <a:p>
            <a:r>
              <a:rPr lang="nl-NL" sz="2800" b="1" dirty="0" err="1">
                <a:latin typeface="+mn-lt"/>
                <a:ea typeface="+mn-ea"/>
                <a:cs typeface="+mn-cs"/>
              </a:rPr>
              <a:t>Conclusion</a:t>
            </a:r>
            <a:endParaRPr lang="nl-NL" sz="2800" b="1" dirty="0">
              <a:latin typeface="+mn-lt"/>
              <a:ea typeface="+mn-ea"/>
              <a:cs typeface="+mn-cs"/>
            </a:endParaRPr>
          </a:p>
        </p:txBody>
      </p:sp>
      <p:sp>
        <p:nvSpPr>
          <p:cNvPr id="3" name="Tijdelijke aanduiding voor inhoud 2">
            <a:extLst>
              <a:ext uri="{FF2B5EF4-FFF2-40B4-BE49-F238E27FC236}">
                <a16:creationId xmlns:a16="http://schemas.microsoft.com/office/drawing/2014/main" id="{079B578E-9506-2686-990C-A25284FC7F4E}"/>
              </a:ext>
            </a:extLst>
          </p:cNvPr>
          <p:cNvSpPr>
            <a:spLocks noGrp="1"/>
          </p:cNvSpPr>
          <p:nvPr>
            <p:ph idx="1"/>
          </p:nvPr>
        </p:nvSpPr>
        <p:spPr/>
        <p:txBody>
          <a:bodyPr>
            <a:normAutofit/>
          </a:bodyPr>
          <a:lstStyle/>
          <a:p>
            <a:r>
              <a:rPr lang="nl-NL" sz="2000" dirty="0" err="1">
                <a:latin typeface="Aptos" panose="020B0004020202020204" pitchFamily="34" charset="0"/>
                <a:cs typeface="Arial" panose="020B0604020202020204" pitchFamily="34" charset="0"/>
              </a:rPr>
              <a:t>With</a:t>
            </a:r>
            <a:r>
              <a:rPr lang="nl-NL" sz="2000" dirty="0">
                <a:latin typeface="Aptos" panose="020B0004020202020204" pitchFamily="34" charset="0"/>
                <a:cs typeface="Arial" panose="020B0604020202020204" pitchFamily="34" charset="0"/>
              </a:rPr>
              <a:t> </a:t>
            </a:r>
            <a:r>
              <a:rPr lang="nl-NL" sz="2000" dirty="0" err="1">
                <a:latin typeface="Aptos" panose="020B0004020202020204" pitchFamily="34" charset="0"/>
                <a:cs typeface="Arial" panose="020B0604020202020204" pitchFamily="34" charset="0"/>
              </a:rPr>
              <a:t>the</a:t>
            </a:r>
            <a:r>
              <a:rPr lang="nl-NL" sz="2000" dirty="0">
                <a:latin typeface="Aptos" panose="020B0004020202020204" pitchFamily="34" charset="0"/>
                <a:cs typeface="Arial" panose="020B0604020202020204" pitchFamily="34" charset="0"/>
              </a:rPr>
              <a:t> </a:t>
            </a:r>
            <a:r>
              <a:rPr lang="nl-NL" sz="2000" dirty="0" err="1">
                <a:latin typeface="Aptos" panose="020B0004020202020204" pitchFamily="34" charset="0"/>
                <a:cs typeface="Arial" panose="020B0604020202020204" pitchFamily="34" charset="0"/>
              </a:rPr>
              <a:t>current</a:t>
            </a:r>
            <a:r>
              <a:rPr lang="nl-NL" sz="2000" dirty="0">
                <a:latin typeface="Aptos" panose="020B0004020202020204" pitchFamily="34" charset="0"/>
                <a:cs typeface="Arial" panose="020B0604020202020204" pitchFamily="34" charset="0"/>
              </a:rPr>
              <a:t> state of </a:t>
            </a:r>
            <a:r>
              <a:rPr lang="nl-NL" sz="2000" dirty="0" err="1">
                <a:latin typeface="Aptos" panose="020B0004020202020204" pitchFamily="34" charset="0"/>
                <a:cs typeface="Arial" panose="020B0604020202020204" pitchFamily="34" charset="0"/>
              </a:rPr>
              <a:t>play</a:t>
            </a:r>
            <a:r>
              <a:rPr lang="nl-NL" sz="2000" dirty="0">
                <a:latin typeface="Aptos" panose="020B0004020202020204" pitchFamily="34" charset="0"/>
                <a:cs typeface="Arial" panose="020B0604020202020204" pitchFamily="34" charset="0"/>
              </a:rPr>
              <a:t>, </a:t>
            </a:r>
            <a:r>
              <a:rPr lang="nl-NL" sz="2000" dirty="0" err="1">
                <a:latin typeface="Aptos" panose="020B0004020202020204" pitchFamily="34" charset="0"/>
                <a:cs typeface="Arial" panose="020B0604020202020204" pitchFamily="34" charset="0"/>
              </a:rPr>
              <a:t>it</a:t>
            </a:r>
            <a:r>
              <a:rPr lang="nl-NL" sz="2000" dirty="0">
                <a:latin typeface="Aptos" panose="020B0004020202020204" pitchFamily="34" charset="0"/>
                <a:cs typeface="Arial" panose="020B0604020202020204" pitchFamily="34" charset="0"/>
              </a:rPr>
              <a:t> is </a:t>
            </a:r>
            <a:r>
              <a:rPr lang="nl-NL" sz="2000" dirty="0" err="1">
                <a:latin typeface="Aptos" panose="020B0004020202020204" pitchFamily="34" charset="0"/>
                <a:cs typeface="Arial" panose="020B0604020202020204" pitchFamily="34" charset="0"/>
              </a:rPr>
              <a:t>possible</a:t>
            </a:r>
            <a:r>
              <a:rPr lang="nl-NL" sz="2000" dirty="0">
                <a:latin typeface="Aptos" panose="020B0004020202020204" pitchFamily="34" charset="0"/>
                <a:cs typeface="Arial" panose="020B0604020202020204" pitchFamily="34" charset="0"/>
              </a:rPr>
              <a:t> </a:t>
            </a:r>
            <a:r>
              <a:rPr lang="nl-NL" sz="2000" dirty="0" err="1">
                <a:latin typeface="Aptos" panose="020B0004020202020204" pitchFamily="34" charset="0"/>
                <a:cs typeface="Arial" panose="020B0604020202020204" pitchFamily="34" charset="0"/>
              </a:rPr>
              <a:t>to</a:t>
            </a:r>
            <a:r>
              <a:rPr lang="nl-NL" sz="2000" dirty="0">
                <a:latin typeface="Aptos" panose="020B0004020202020204" pitchFamily="34" charset="0"/>
                <a:cs typeface="Arial" panose="020B0604020202020204" pitchFamily="34" charset="0"/>
              </a:rPr>
              <a:t> continue </a:t>
            </a:r>
            <a:r>
              <a:rPr lang="nl-NL" sz="2000" dirty="0" err="1">
                <a:latin typeface="Aptos" panose="020B0004020202020204" pitchFamily="34" charset="0"/>
                <a:cs typeface="Arial" panose="020B0604020202020204" pitchFamily="34" charset="0"/>
              </a:rPr>
              <a:t>the</a:t>
            </a:r>
            <a:r>
              <a:rPr lang="nl-NL" sz="2000" dirty="0">
                <a:latin typeface="Aptos" panose="020B0004020202020204" pitchFamily="34" charset="0"/>
                <a:cs typeface="Arial" panose="020B0604020202020204" pitchFamily="34" charset="0"/>
              </a:rPr>
              <a:t> </a:t>
            </a:r>
            <a:r>
              <a:rPr lang="nl-NL" sz="2000" dirty="0" err="1">
                <a:latin typeface="Aptos" panose="020B0004020202020204" pitchFamily="34" charset="0"/>
                <a:cs typeface="Arial" panose="020B0604020202020204" pitchFamily="34" charset="0"/>
              </a:rPr>
              <a:t>work</a:t>
            </a:r>
            <a:r>
              <a:rPr lang="nl-NL" sz="2000" dirty="0">
                <a:latin typeface="Aptos" panose="020B0004020202020204" pitchFamily="34" charset="0"/>
                <a:cs typeface="Arial" panose="020B0604020202020204" pitchFamily="34" charset="0"/>
              </a:rPr>
              <a:t> of </a:t>
            </a:r>
            <a:r>
              <a:rPr lang="nl-NL" sz="2000" dirty="0" err="1">
                <a:latin typeface="Aptos" panose="020B0004020202020204" pitchFamily="34" charset="0"/>
                <a:cs typeface="Arial" panose="020B0604020202020204" pitchFamily="34" charset="0"/>
              </a:rPr>
              <a:t>the</a:t>
            </a:r>
            <a:r>
              <a:rPr lang="nl-NL" sz="2000" dirty="0">
                <a:latin typeface="Aptos" panose="020B0004020202020204" pitchFamily="34" charset="0"/>
                <a:cs typeface="Arial" panose="020B0604020202020204" pitchFamily="34" charset="0"/>
              </a:rPr>
              <a:t> TF-AVRS and update </a:t>
            </a:r>
            <a:r>
              <a:rPr lang="nl-NL" sz="2000" dirty="0" err="1">
                <a:latin typeface="Aptos" panose="020B0004020202020204" pitchFamily="34" charset="0"/>
                <a:cs typeface="Arial" panose="020B0604020202020204" pitchFamily="34" charset="0"/>
              </a:rPr>
              <a:t>the</a:t>
            </a:r>
            <a:r>
              <a:rPr lang="nl-NL" sz="2000" dirty="0">
                <a:latin typeface="Aptos" panose="020B0004020202020204" pitchFamily="34" charset="0"/>
                <a:cs typeface="Arial" panose="020B0604020202020204" pitchFamily="34" charset="0"/>
              </a:rPr>
              <a:t> </a:t>
            </a:r>
            <a:r>
              <a:rPr lang="nl-NL" sz="2000" dirty="0" err="1">
                <a:latin typeface="Aptos" panose="020B0004020202020204" pitchFamily="34" charset="0"/>
                <a:cs typeface="Arial" panose="020B0604020202020204" pitchFamily="34" charset="0"/>
              </a:rPr>
              <a:t>Regulations</a:t>
            </a:r>
            <a:r>
              <a:rPr lang="nl-NL" sz="2000" dirty="0">
                <a:latin typeface="Aptos" panose="020B0004020202020204" pitchFamily="34" charset="0"/>
                <a:cs typeface="Arial" panose="020B0604020202020204" pitchFamily="34" charset="0"/>
              </a:rPr>
              <a:t> </a:t>
            </a:r>
            <a:r>
              <a:rPr lang="nl-NL" sz="2000" dirty="0" err="1">
                <a:latin typeface="Aptos" panose="020B0004020202020204" pitchFamily="34" charset="0"/>
                <a:cs typeface="Arial" panose="020B0604020202020204" pitchFamily="34" charset="0"/>
              </a:rPr>
              <a:t>with</a:t>
            </a:r>
            <a:r>
              <a:rPr lang="nl-NL" sz="2000" dirty="0">
                <a:latin typeface="Aptos" panose="020B0004020202020204" pitchFamily="34" charset="0"/>
                <a:cs typeface="Arial" panose="020B0604020202020204" pitchFamily="34" charset="0"/>
              </a:rPr>
              <a:t> priority </a:t>
            </a:r>
            <a:r>
              <a:rPr lang="nl-NL" sz="2000" dirty="0" err="1">
                <a:latin typeface="Aptos" panose="020B0004020202020204" pitchFamily="34" charset="0"/>
                <a:cs typeface="Arial" panose="020B0604020202020204" pitchFamily="34" charset="0"/>
              </a:rPr>
              <a:t>indication</a:t>
            </a:r>
            <a:r>
              <a:rPr lang="nl-NL" sz="2000" dirty="0">
                <a:latin typeface="Aptos" panose="020B0004020202020204" pitchFamily="34" charset="0"/>
                <a:cs typeface="Arial" panose="020B0604020202020204" pitchFamily="34" charset="0"/>
              </a:rPr>
              <a:t>.</a:t>
            </a:r>
            <a:br>
              <a:rPr lang="nl-NL" sz="2000" dirty="0">
                <a:latin typeface="Aptos" panose="020B0004020202020204" pitchFamily="34" charset="0"/>
                <a:cs typeface="Arial" panose="020B0604020202020204" pitchFamily="34" charset="0"/>
              </a:rPr>
            </a:br>
            <a:endParaRPr lang="nl-NL" sz="2000" dirty="0">
              <a:latin typeface="Aptos" panose="020B0004020202020204" pitchFamily="34" charset="0"/>
              <a:cs typeface="Arial" panose="020B0604020202020204" pitchFamily="34" charset="0"/>
            </a:endParaRPr>
          </a:p>
          <a:p>
            <a:r>
              <a:rPr lang="nl-NL" sz="2000" dirty="0" err="1">
                <a:latin typeface="Aptos" panose="020B0004020202020204" pitchFamily="34" charset="0"/>
                <a:cs typeface="Arial" panose="020B0604020202020204" pitchFamily="34" charset="0"/>
              </a:rPr>
              <a:t>Proposal</a:t>
            </a:r>
            <a:r>
              <a:rPr lang="nl-NL" sz="2000" dirty="0">
                <a:latin typeface="Aptos" panose="020B0004020202020204" pitchFamily="34" charset="0"/>
                <a:cs typeface="Arial" panose="020B0604020202020204" pitchFamily="34" charset="0"/>
              </a:rPr>
              <a:t> </a:t>
            </a:r>
            <a:r>
              <a:rPr lang="nl-NL" sz="2000" dirty="0" err="1">
                <a:latin typeface="Aptos" panose="020B0004020202020204" pitchFamily="34" charset="0"/>
                <a:cs typeface="Arial" panose="020B0604020202020204" pitchFamily="34" charset="0"/>
              </a:rPr>
              <a:t>to</a:t>
            </a:r>
            <a:r>
              <a:rPr lang="nl-NL" sz="2000" dirty="0">
                <a:latin typeface="Aptos" panose="020B0004020202020204" pitchFamily="34" charset="0"/>
                <a:cs typeface="Arial" panose="020B0604020202020204" pitchFamily="34" charset="0"/>
              </a:rPr>
              <a:t> present </a:t>
            </a:r>
            <a:r>
              <a:rPr lang="nl-NL" sz="2000" dirty="0" err="1">
                <a:latin typeface="Aptos" panose="020B0004020202020204" pitchFamily="34" charset="0"/>
                <a:cs typeface="Arial" panose="020B0604020202020204" pitchFamily="34" charset="0"/>
              </a:rPr>
              <a:t>them</a:t>
            </a:r>
            <a:r>
              <a:rPr lang="nl-NL" sz="2000" dirty="0">
                <a:latin typeface="Aptos" panose="020B0004020202020204" pitchFamily="34" charset="0"/>
                <a:cs typeface="Arial" panose="020B0604020202020204" pitchFamily="34" charset="0"/>
              </a:rPr>
              <a:t> as </a:t>
            </a:r>
            <a:r>
              <a:rPr lang="nl-NL" sz="2000" dirty="0" err="1">
                <a:latin typeface="Aptos" panose="020B0004020202020204" pitchFamily="34" charset="0"/>
                <a:cs typeface="Arial" panose="020B0604020202020204" pitchFamily="34" charset="0"/>
              </a:rPr>
              <a:t>informal</a:t>
            </a:r>
            <a:r>
              <a:rPr lang="nl-NL" sz="2000" dirty="0">
                <a:latin typeface="Aptos" panose="020B0004020202020204" pitchFamily="34" charset="0"/>
                <a:cs typeface="Arial" panose="020B0604020202020204" pitchFamily="34" charset="0"/>
              </a:rPr>
              <a:t> </a:t>
            </a:r>
            <a:r>
              <a:rPr lang="nl-NL" sz="2000" dirty="0" err="1">
                <a:latin typeface="Aptos" panose="020B0004020202020204" pitchFamily="34" charset="0"/>
                <a:cs typeface="Arial" panose="020B0604020202020204" pitchFamily="34" charset="0"/>
              </a:rPr>
              <a:t>documents</a:t>
            </a:r>
            <a:r>
              <a:rPr lang="nl-NL" sz="2000" dirty="0">
                <a:latin typeface="Aptos" panose="020B0004020202020204" pitchFamily="34" charset="0"/>
                <a:cs typeface="Arial" panose="020B0604020202020204" pitchFamily="34" charset="0"/>
              </a:rPr>
              <a:t> at </a:t>
            </a:r>
            <a:r>
              <a:rPr lang="nl-NL" sz="2000" dirty="0" err="1">
                <a:latin typeface="Aptos" panose="020B0004020202020204" pitchFamily="34" charset="0"/>
                <a:cs typeface="Arial" panose="020B0604020202020204" pitchFamily="34" charset="0"/>
              </a:rPr>
              <a:t>the</a:t>
            </a:r>
            <a:r>
              <a:rPr lang="nl-NL" sz="2000" dirty="0">
                <a:latin typeface="Aptos" panose="020B0004020202020204" pitchFamily="34" charset="0"/>
                <a:cs typeface="Arial" panose="020B0604020202020204" pitchFamily="34" charset="0"/>
              </a:rPr>
              <a:t> April 2025 </a:t>
            </a:r>
            <a:r>
              <a:rPr lang="nl-NL" sz="2000" dirty="0" err="1">
                <a:latin typeface="Aptos" panose="020B0004020202020204" pitchFamily="34" charset="0"/>
                <a:cs typeface="Arial" panose="020B0604020202020204" pitchFamily="34" charset="0"/>
              </a:rPr>
              <a:t>session</a:t>
            </a:r>
            <a:r>
              <a:rPr lang="nl-NL" sz="2000" dirty="0">
                <a:latin typeface="Aptos" panose="020B0004020202020204" pitchFamily="34" charset="0"/>
                <a:cs typeface="Arial" panose="020B0604020202020204" pitchFamily="34" charset="0"/>
              </a:rPr>
              <a:t> of GRSG.</a:t>
            </a:r>
          </a:p>
        </p:txBody>
      </p:sp>
    </p:spTree>
    <p:extLst>
      <p:ext uri="{BB962C8B-B14F-4D97-AF65-F5344CB8AC3E}">
        <p14:creationId xmlns:p14="http://schemas.microsoft.com/office/powerpoint/2010/main" val="163769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3512319" y="2999929"/>
            <a:ext cx="4705250" cy="68866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800" b="1" dirty="0" err="1">
                <a:latin typeface="Calibri" panose="020F0502020204030204" pitchFamily="34" charset="0"/>
                <a:cs typeface="Calibri" panose="020F0502020204030204" pitchFamily="34" charset="0"/>
              </a:rPr>
              <a:t>Thank</a:t>
            </a:r>
            <a:r>
              <a:rPr lang="nl-NL" sz="2800" b="1" dirty="0">
                <a:latin typeface="Calibri" panose="020F0502020204030204" pitchFamily="34" charset="0"/>
                <a:cs typeface="Calibri" panose="020F0502020204030204" pitchFamily="34" charset="0"/>
              </a:rPr>
              <a:t> </a:t>
            </a:r>
            <a:r>
              <a:rPr lang="nl-NL" sz="2800" b="1" dirty="0" err="1">
                <a:latin typeface="Calibri" panose="020F0502020204030204" pitchFamily="34" charset="0"/>
                <a:cs typeface="Calibri" panose="020F0502020204030204" pitchFamily="34" charset="0"/>
              </a:rPr>
              <a:t>you</a:t>
            </a:r>
            <a:r>
              <a:rPr lang="nl-NL" sz="2800" b="1" dirty="0">
                <a:latin typeface="Calibri" panose="020F0502020204030204" pitchFamily="34" charset="0"/>
                <a:cs typeface="Calibri" panose="020F0502020204030204" pitchFamily="34" charset="0"/>
              </a:rPr>
              <a:t> for </a:t>
            </a:r>
            <a:r>
              <a:rPr lang="nl-NL" sz="2800" b="1" dirty="0" err="1">
                <a:latin typeface="Calibri" panose="020F0502020204030204" pitchFamily="34" charset="0"/>
                <a:cs typeface="Calibri" panose="020F0502020204030204" pitchFamily="34" charset="0"/>
              </a:rPr>
              <a:t>your</a:t>
            </a:r>
            <a:r>
              <a:rPr lang="nl-NL" sz="2800" b="1" dirty="0">
                <a:latin typeface="Calibri" panose="020F0502020204030204" pitchFamily="34" charset="0"/>
                <a:cs typeface="Calibri" panose="020F0502020204030204" pitchFamily="34" charset="0"/>
              </a:rPr>
              <a:t> attention !</a:t>
            </a:r>
          </a:p>
        </p:txBody>
      </p:sp>
    </p:spTree>
    <p:extLst>
      <p:ext uri="{BB962C8B-B14F-4D97-AF65-F5344CB8AC3E}">
        <p14:creationId xmlns:p14="http://schemas.microsoft.com/office/powerpoint/2010/main" val="2439126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680484" y="581581"/>
            <a:ext cx="7801665" cy="68866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800" b="1" dirty="0" err="1">
                <a:latin typeface="Calibri" panose="020F0502020204030204" pitchFamily="34" charset="0"/>
                <a:cs typeface="Calibri" panose="020F0502020204030204" pitchFamily="34" charset="0"/>
              </a:rPr>
              <a:t>Recapture</a:t>
            </a:r>
            <a:r>
              <a:rPr lang="nl-NL" sz="2800" b="1" dirty="0">
                <a:latin typeface="Calibri" panose="020F0502020204030204" pitchFamily="34" charset="0"/>
                <a:cs typeface="Calibri" panose="020F0502020204030204" pitchFamily="34" charset="0"/>
              </a:rPr>
              <a:t> GRVA-14-54r1</a:t>
            </a:r>
          </a:p>
        </p:txBody>
      </p:sp>
      <p:pic>
        <p:nvPicPr>
          <p:cNvPr id="6" name="Afbeelding 5"/>
          <p:cNvPicPr>
            <a:picLocks noChangeAspect="1"/>
          </p:cNvPicPr>
          <p:nvPr/>
        </p:nvPicPr>
        <p:blipFill>
          <a:blip r:embed="rId2"/>
          <a:stretch>
            <a:fillRect/>
          </a:stretch>
        </p:blipFill>
        <p:spPr>
          <a:xfrm>
            <a:off x="500875" y="990600"/>
            <a:ext cx="10925556" cy="749808"/>
          </a:xfrm>
          <a:prstGeom prst="rect">
            <a:avLst/>
          </a:prstGeom>
        </p:spPr>
      </p:pic>
      <p:pic>
        <p:nvPicPr>
          <p:cNvPr id="7" name="Afbeelding 6"/>
          <p:cNvPicPr>
            <a:picLocks noChangeAspect="1"/>
          </p:cNvPicPr>
          <p:nvPr/>
        </p:nvPicPr>
        <p:blipFill>
          <a:blip r:embed="rId3"/>
          <a:stretch>
            <a:fillRect/>
          </a:stretch>
        </p:blipFill>
        <p:spPr>
          <a:xfrm>
            <a:off x="-154445" y="1679261"/>
            <a:ext cx="11580876" cy="4803648"/>
          </a:xfrm>
          <a:prstGeom prst="rect">
            <a:avLst/>
          </a:prstGeom>
        </p:spPr>
      </p:pic>
    </p:spTree>
    <p:extLst>
      <p:ext uri="{BB962C8B-B14F-4D97-AF65-F5344CB8AC3E}">
        <p14:creationId xmlns:p14="http://schemas.microsoft.com/office/powerpoint/2010/main" val="1776480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680484" y="581581"/>
            <a:ext cx="7801665" cy="688661"/>
          </a:xfrm>
          <a:prstGeom prst="rect">
            <a:avLst/>
          </a:prstGeom>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800" b="1" dirty="0">
                <a:latin typeface="Calibri" panose="020F0502020204030204" pitchFamily="34" charset="0"/>
                <a:cs typeface="Calibri" panose="020F0502020204030204" pitchFamily="34" charset="0"/>
              </a:rPr>
              <a:t>Status Update TF-AVRS </a:t>
            </a:r>
            <a:br>
              <a:rPr lang="nl-NL" sz="2800" b="1" dirty="0">
                <a:latin typeface="Calibri" panose="020F0502020204030204" pitchFamily="34" charset="0"/>
                <a:cs typeface="Calibri" panose="020F0502020204030204" pitchFamily="34" charset="0"/>
              </a:rPr>
            </a:br>
            <a:r>
              <a:rPr lang="nl-NL" sz="2800" b="1" dirty="0">
                <a:latin typeface="Calibri" panose="020F0502020204030204" pitchFamily="34" charset="0"/>
                <a:cs typeface="Calibri" panose="020F0502020204030204" pitchFamily="34" charset="0"/>
              </a:rPr>
              <a:t>(</a:t>
            </a:r>
            <a:r>
              <a:rPr lang="nl-NL" sz="2800" b="1" dirty="0" err="1">
                <a:latin typeface="Calibri" panose="020F0502020204030204" pitchFamily="34" charset="0"/>
                <a:cs typeface="Calibri" panose="020F0502020204030204" pitchFamily="34" charset="0"/>
              </a:rPr>
              <a:t>Automated</a:t>
            </a:r>
            <a:r>
              <a:rPr lang="nl-NL" sz="2800" b="1" dirty="0">
                <a:latin typeface="Calibri" panose="020F0502020204030204" pitchFamily="34" charset="0"/>
                <a:cs typeface="Calibri" panose="020F0502020204030204" pitchFamily="34" charset="0"/>
              </a:rPr>
              <a:t> </a:t>
            </a:r>
            <a:r>
              <a:rPr lang="nl-NL" sz="2800" b="1" dirty="0" err="1">
                <a:latin typeface="Calibri" panose="020F0502020204030204" pitchFamily="34" charset="0"/>
                <a:cs typeface="Calibri" panose="020F0502020204030204" pitchFamily="34" charset="0"/>
              </a:rPr>
              <a:t>Vehicles</a:t>
            </a:r>
            <a:r>
              <a:rPr lang="nl-NL" sz="2800" b="1" dirty="0">
                <a:latin typeface="Calibri" panose="020F0502020204030204" pitchFamily="34" charset="0"/>
                <a:cs typeface="Calibri" panose="020F0502020204030204" pitchFamily="34" charset="0"/>
              </a:rPr>
              <a:t> </a:t>
            </a:r>
            <a:r>
              <a:rPr lang="nl-NL" sz="2800" b="1" dirty="0" err="1">
                <a:latin typeface="Calibri" panose="020F0502020204030204" pitchFamily="34" charset="0"/>
                <a:cs typeface="Calibri" panose="020F0502020204030204" pitchFamily="34" charset="0"/>
              </a:rPr>
              <a:t>Regulatory</a:t>
            </a:r>
            <a:r>
              <a:rPr lang="nl-NL" sz="2800" b="1" dirty="0">
                <a:latin typeface="Calibri" panose="020F0502020204030204" pitchFamily="34" charset="0"/>
                <a:cs typeface="Calibri" panose="020F0502020204030204" pitchFamily="34" charset="0"/>
              </a:rPr>
              <a:t> Screening)</a:t>
            </a:r>
          </a:p>
        </p:txBody>
      </p:sp>
      <p:sp>
        <p:nvSpPr>
          <p:cNvPr id="4" name="Tijdelijke aanduiding voor tekst 2"/>
          <p:cNvSpPr txBox="1">
            <a:spLocks/>
          </p:cNvSpPr>
          <p:nvPr/>
        </p:nvSpPr>
        <p:spPr>
          <a:xfrm>
            <a:off x="1003170" y="1396377"/>
            <a:ext cx="10440867" cy="497035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400" dirty="0">
                <a:latin typeface="Calibri" panose="020F0502020204030204" pitchFamily="34" charset="0"/>
                <a:cs typeface="Calibri" panose="020F0502020204030204" pitchFamily="34" charset="0"/>
              </a:rPr>
              <a:t>Since GRSG-127, 1 physical (hybrid) meeting took place: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13/14 May 2024 in Brussels</a:t>
            </a:r>
          </a:p>
          <a:p>
            <a:pPr marL="457200" indent="-457200">
              <a:buFont typeface="+mj-lt"/>
              <a:buAutoNum type="arabicPeriod"/>
            </a:pPr>
            <a:r>
              <a:rPr lang="en-US" sz="2400" dirty="0">
                <a:latin typeface="Calibri" panose="020F0502020204030204" pitchFamily="34" charset="0"/>
                <a:cs typeface="Calibri" panose="020F0502020204030204" pitchFamily="34" charset="0"/>
              </a:rPr>
              <a:t>Concentrated on UN R107 (buses) and UN R116 (theft protection)</a:t>
            </a:r>
          </a:p>
          <a:p>
            <a:pPr marL="457200" indent="-457200">
              <a:buFont typeface="+mj-lt"/>
              <a:buAutoNum type="arabicPeriod"/>
            </a:pPr>
            <a:r>
              <a:rPr lang="en-US" sz="2400" dirty="0">
                <a:latin typeface="Calibri" panose="020F0502020204030204" pitchFamily="34" charset="0"/>
                <a:cs typeface="Calibri" panose="020F0502020204030204" pitchFamily="34" charset="0"/>
              </a:rPr>
              <a:t>Development and decisions taken in TF-AVC crucial for our work in TF-AVRS</a:t>
            </a:r>
          </a:p>
          <a:p>
            <a:pPr marL="457200" indent="-457200">
              <a:buFont typeface="+mj-lt"/>
              <a:buAutoNum type="arabicPeriod"/>
            </a:pPr>
            <a:r>
              <a:rPr lang="en-US" sz="2400" dirty="0">
                <a:latin typeface="Calibri" panose="020F0502020204030204" pitchFamily="34" charset="0"/>
                <a:cs typeface="Calibri" panose="020F0502020204030204" pitchFamily="34" charset="0"/>
              </a:rPr>
              <a:t>After June meeting of TF-AVC in London, it was decided that focus is to align scope and definitions within this TF-AVC, before continuing the work in the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TF-AVRS.</a:t>
            </a:r>
            <a:br>
              <a:rPr lang="en-US" sz="2400" dirty="0">
                <a:latin typeface="Calibri" panose="020F0502020204030204" pitchFamily="34" charset="0"/>
                <a:cs typeface="Calibri" panose="020F0502020204030204" pitchFamily="34" charset="0"/>
              </a:rPr>
            </a:br>
            <a:endParaRPr lang="en-US" sz="2400" dirty="0">
              <a:latin typeface="Calibri" panose="020F0502020204030204" pitchFamily="34" charset="0"/>
              <a:cs typeface="Calibri" panose="020F0502020204030204" pitchFamily="34" charset="0"/>
            </a:endParaRPr>
          </a:p>
          <a:p>
            <a:pPr marL="457200" indent="-457200">
              <a:buFont typeface="+mj-lt"/>
              <a:buAutoNum type="arabicPeriod"/>
            </a:pPr>
            <a:endParaRPr lang="en-US" sz="2400" dirty="0">
              <a:latin typeface="Calibri" panose="020F0502020204030204" pitchFamily="34" charset="0"/>
              <a:cs typeface="Calibri" panose="020F0502020204030204" pitchFamily="34" charset="0"/>
            </a:endParaRPr>
          </a:p>
          <a:p>
            <a:pPr marL="457200" indent="-457200">
              <a:buFont typeface="+mj-lt"/>
              <a:buAutoNum type="arabicPeriod"/>
            </a:pPr>
            <a:endParaRPr lang="en-US" sz="2400" dirty="0">
              <a:latin typeface="Calibri" panose="020F0502020204030204" pitchFamily="34" charset="0"/>
              <a:cs typeface="Calibri" panose="020F0502020204030204" pitchFamily="34" charset="0"/>
            </a:endParaRPr>
          </a:p>
          <a:p>
            <a:pPr marL="0" indent="0">
              <a:buFont typeface="Arial" panose="020B0604020202020204" pitchFamily="34" charset="0"/>
              <a:buNone/>
            </a:pP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109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70513" y="298438"/>
            <a:ext cx="10145830" cy="6247864"/>
          </a:xfrm>
          <a:prstGeom prst="rect">
            <a:avLst/>
          </a:prstGeom>
          <a:noFill/>
        </p:spPr>
        <p:txBody>
          <a:bodyPr wrap="square" rtlCol="0">
            <a:spAutoFit/>
          </a:bodyPr>
          <a:lstStyle/>
          <a:p>
            <a:r>
              <a:rPr lang="nl-NL" sz="2800" b="1" dirty="0"/>
              <a:t>State of Play (GRSG relevant </a:t>
            </a:r>
            <a:r>
              <a:rPr lang="nl-NL" sz="2800" b="1" dirty="0" err="1"/>
              <a:t>from</a:t>
            </a:r>
            <a:r>
              <a:rPr lang="nl-NL" sz="2800" b="1" dirty="0"/>
              <a:t> TF-AVC):</a:t>
            </a:r>
          </a:p>
          <a:p>
            <a:endParaRPr lang="nl-NL" sz="2000" dirty="0"/>
          </a:p>
          <a:p>
            <a:pPr marL="457200" indent="-457200">
              <a:buFont typeface="Arial" panose="020B0604020202020204" pitchFamily="34" charset="0"/>
              <a:buChar char="•"/>
            </a:pPr>
            <a:r>
              <a:rPr lang="nl-NL" sz="2000" dirty="0"/>
              <a:t>Consensus on (sub)</a:t>
            </a:r>
            <a:r>
              <a:rPr lang="nl-NL" sz="2000" dirty="0" err="1"/>
              <a:t>Category</a:t>
            </a:r>
            <a:r>
              <a:rPr lang="nl-NL" sz="2000" dirty="0"/>
              <a:t> X and Y</a:t>
            </a:r>
            <a:br>
              <a:rPr lang="nl-NL" sz="2000" dirty="0"/>
            </a:br>
            <a:endParaRPr lang="nl-NL" sz="2000" dirty="0"/>
          </a:p>
          <a:p>
            <a:pPr marL="457200" indent="-457200">
              <a:buFont typeface="Arial" panose="020B0604020202020204" pitchFamily="34" charset="0"/>
              <a:buChar char="•"/>
            </a:pPr>
            <a:r>
              <a:rPr lang="nl-NL" sz="2000" dirty="0"/>
              <a:t>Agreement </a:t>
            </a:r>
            <a:r>
              <a:rPr lang="nl-NL" sz="2000" dirty="0" err="1"/>
              <a:t>that</a:t>
            </a:r>
            <a:r>
              <a:rPr lang="nl-NL" sz="2000" dirty="0"/>
              <a:t> ADS Type I versus Type II must </a:t>
            </a:r>
            <a:r>
              <a:rPr lang="nl-NL" sz="2000" dirty="0" err="1"/>
              <a:t>be</a:t>
            </a:r>
            <a:r>
              <a:rPr lang="nl-NL" sz="2000" dirty="0"/>
              <a:t> </a:t>
            </a:r>
            <a:r>
              <a:rPr lang="nl-NL" sz="2000" dirty="0" err="1"/>
              <a:t>distinguished</a:t>
            </a:r>
            <a:r>
              <a:rPr lang="nl-NL" sz="2000" dirty="0"/>
              <a:t> and </a:t>
            </a:r>
            <a:r>
              <a:rPr lang="nl-NL" sz="2000" dirty="0" err="1"/>
              <a:t>defined</a:t>
            </a:r>
            <a:r>
              <a:rPr lang="nl-NL" sz="2000" dirty="0"/>
              <a:t>. </a:t>
            </a:r>
            <a:br>
              <a:rPr lang="nl-NL" sz="2000" dirty="0"/>
            </a:br>
            <a:r>
              <a:rPr lang="nl-NL" sz="2000" dirty="0"/>
              <a:t>- </a:t>
            </a:r>
            <a:r>
              <a:rPr lang="nl-NL" sz="1600" dirty="0" err="1"/>
              <a:t>n.b.</a:t>
            </a:r>
            <a:r>
              <a:rPr lang="nl-NL" sz="1600" dirty="0"/>
              <a:t> (sub)</a:t>
            </a:r>
            <a:r>
              <a:rPr lang="nl-NL" sz="1600" dirty="0" err="1"/>
              <a:t>Category</a:t>
            </a:r>
            <a:r>
              <a:rPr lang="nl-NL" sz="1600" dirty="0"/>
              <a:t> X and Y have ADS type II</a:t>
            </a:r>
            <a:br>
              <a:rPr lang="nl-NL" sz="1600" dirty="0"/>
            </a:br>
            <a:r>
              <a:rPr lang="nl-NL" sz="1600" dirty="0"/>
              <a:t>- Type I has </a:t>
            </a:r>
            <a:r>
              <a:rPr lang="nl-NL" sz="1600" dirty="0" err="1"/>
              <a:t>fall</a:t>
            </a:r>
            <a:r>
              <a:rPr lang="nl-NL" sz="1600" dirty="0"/>
              <a:t>-back user and </a:t>
            </a:r>
            <a:r>
              <a:rPr lang="nl-NL" sz="1600" dirty="0" err="1"/>
              <a:t>may</a:t>
            </a:r>
            <a:r>
              <a:rPr lang="nl-NL" sz="1600" dirty="0"/>
              <a:t> issue </a:t>
            </a:r>
            <a:r>
              <a:rPr lang="nl-NL" sz="1600" dirty="0" err="1"/>
              <a:t>transition</a:t>
            </a:r>
            <a:r>
              <a:rPr lang="nl-NL" sz="1600" dirty="0"/>
              <a:t> </a:t>
            </a:r>
            <a:r>
              <a:rPr lang="nl-NL" sz="1600" dirty="0" err="1"/>
              <a:t>demand</a:t>
            </a:r>
            <a:r>
              <a:rPr lang="nl-NL" sz="1600" dirty="0"/>
              <a:t>; </a:t>
            </a:r>
            <a:br>
              <a:rPr lang="nl-NL" sz="1600" dirty="0"/>
            </a:br>
            <a:r>
              <a:rPr lang="nl-NL" sz="1600" dirty="0"/>
              <a:t>- Type II has no </a:t>
            </a:r>
            <a:r>
              <a:rPr lang="nl-NL" sz="1600" dirty="0" err="1"/>
              <a:t>fall</a:t>
            </a:r>
            <a:r>
              <a:rPr lang="nl-NL" sz="1600" dirty="0"/>
              <a:t>-back user and </a:t>
            </a:r>
            <a:r>
              <a:rPr lang="nl-NL" sz="1600" dirty="0" err="1"/>
              <a:t>will</a:t>
            </a:r>
            <a:r>
              <a:rPr lang="nl-NL" sz="1600" dirty="0"/>
              <a:t> </a:t>
            </a:r>
            <a:r>
              <a:rPr lang="nl-NL" sz="1600" dirty="0" err="1"/>
              <a:t>not</a:t>
            </a:r>
            <a:r>
              <a:rPr lang="nl-NL" sz="1600" dirty="0"/>
              <a:t> issue </a:t>
            </a:r>
            <a:r>
              <a:rPr lang="nl-NL" sz="1600" dirty="0" err="1"/>
              <a:t>transition</a:t>
            </a:r>
            <a:r>
              <a:rPr lang="nl-NL" sz="1600" dirty="0"/>
              <a:t> </a:t>
            </a:r>
            <a:r>
              <a:rPr lang="nl-NL" sz="1600" dirty="0" err="1"/>
              <a:t>demand</a:t>
            </a:r>
            <a:r>
              <a:rPr lang="nl-NL" sz="1600" dirty="0"/>
              <a:t>.</a:t>
            </a:r>
          </a:p>
          <a:p>
            <a:pPr marL="457200" indent="-457200">
              <a:buFont typeface="Arial" panose="020B0604020202020204" pitchFamily="34" charset="0"/>
              <a:buChar char="•"/>
            </a:pPr>
            <a:endParaRPr lang="nl-NL" sz="2000" dirty="0"/>
          </a:p>
          <a:p>
            <a:pPr marL="457200" indent="-457200">
              <a:buFont typeface="Arial" panose="020B0604020202020204" pitchFamily="34" charset="0"/>
              <a:buChar char="•"/>
            </a:pPr>
            <a:r>
              <a:rPr lang="nl-NL" sz="2000" dirty="0" err="1"/>
              <a:t>Industry</a:t>
            </a:r>
            <a:r>
              <a:rPr lang="nl-NL" sz="2000" dirty="0"/>
              <a:t> and </a:t>
            </a:r>
            <a:r>
              <a:rPr lang="nl-NL" sz="2000" dirty="0" err="1"/>
              <a:t>several</a:t>
            </a:r>
            <a:r>
              <a:rPr lang="nl-NL" sz="2000" dirty="0"/>
              <a:t> </a:t>
            </a:r>
            <a:r>
              <a:rPr lang="nl-NL" sz="2000" dirty="0" err="1"/>
              <a:t>CPs</a:t>
            </a:r>
            <a:r>
              <a:rPr lang="nl-NL" sz="2000" dirty="0"/>
              <a:t> do </a:t>
            </a:r>
            <a:r>
              <a:rPr lang="nl-NL" sz="2000" dirty="0" err="1"/>
              <a:t>not</a:t>
            </a:r>
            <a:r>
              <a:rPr lang="nl-NL" sz="2000" dirty="0"/>
              <a:t> </a:t>
            </a:r>
            <a:r>
              <a:rPr lang="nl-NL" sz="2000" dirty="0" err="1"/>
              <a:t>see</a:t>
            </a:r>
            <a:r>
              <a:rPr lang="nl-NL" sz="2000" dirty="0"/>
              <a:t> a </a:t>
            </a:r>
            <a:r>
              <a:rPr lang="nl-NL" sz="2000" dirty="0" err="1"/>
              <a:t>need</a:t>
            </a:r>
            <a:r>
              <a:rPr lang="nl-NL" sz="2000" dirty="0"/>
              <a:t> </a:t>
            </a:r>
            <a:r>
              <a:rPr lang="nl-NL" sz="2000" dirty="0" err="1"/>
              <a:t>to</a:t>
            </a:r>
            <a:r>
              <a:rPr lang="nl-NL" sz="2000" dirty="0"/>
              <a:t> </a:t>
            </a:r>
            <a:r>
              <a:rPr lang="nl-NL" sz="2000" dirty="0" err="1"/>
              <a:t>define</a:t>
            </a:r>
            <a:r>
              <a:rPr lang="nl-NL" sz="2000" dirty="0"/>
              <a:t> </a:t>
            </a:r>
            <a:r>
              <a:rPr lang="nl-NL" sz="2000" dirty="0" err="1"/>
              <a:t>subcategory</a:t>
            </a:r>
            <a:r>
              <a:rPr lang="nl-NL" sz="2000" dirty="0"/>
              <a:t> </a:t>
            </a:r>
            <a:r>
              <a:rPr lang="nl-NL" sz="2000" dirty="0" err="1"/>
              <a:t>for</a:t>
            </a:r>
            <a:r>
              <a:rPr lang="nl-NL" sz="2000" dirty="0"/>
              <a:t> </a:t>
            </a:r>
            <a:br>
              <a:rPr lang="nl-NL" sz="2000" dirty="0"/>
            </a:br>
            <a:r>
              <a:rPr lang="nl-NL" sz="2000" dirty="0" err="1"/>
              <a:t>dual</a:t>
            </a:r>
            <a:r>
              <a:rPr lang="nl-NL" sz="2000" dirty="0"/>
              <a:t>-mode </a:t>
            </a:r>
            <a:r>
              <a:rPr lang="nl-NL" sz="2000" dirty="0" err="1"/>
              <a:t>vehicles</a:t>
            </a:r>
            <a:r>
              <a:rPr lang="nl-NL" sz="2000" dirty="0"/>
              <a:t> </a:t>
            </a:r>
            <a:r>
              <a:rPr lang="nl-NL" sz="2000" dirty="0" err="1"/>
              <a:t>because</a:t>
            </a:r>
            <a:r>
              <a:rPr lang="nl-NL" sz="2000" dirty="0"/>
              <a:t>:</a:t>
            </a:r>
            <a:br>
              <a:rPr lang="nl-NL" sz="2000" dirty="0"/>
            </a:br>
            <a:r>
              <a:rPr lang="nl-NL" sz="2000" dirty="0"/>
              <a:t>- </a:t>
            </a:r>
            <a:r>
              <a:rPr lang="nl-NL" sz="2000" dirty="0" err="1"/>
              <a:t>Some</a:t>
            </a:r>
            <a:r>
              <a:rPr lang="nl-NL" sz="2000" dirty="0"/>
              <a:t> </a:t>
            </a:r>
            <a:r>
              <a:rPr lang="nl-NL" sz="2000" dirty="0" err="1"/>
              <a:t>exemptions</a:t>
            </a:r>
            <a:r>
              <a:rPr lang="nl-NL" sz="2000" dirty="0"/>
              <a:t> </a:t>
            </a:r>
            <a:r>
              <a:rPr lang="nl-NL" sz="2000" dirty="0" err="1"/>
              <a:t>may</a:t>
            </a:r>
            <a:r>
              <a:rPr lang="nl-NL" sz="2000" dirty="0"/>
              <a:t> </a:t>
            </a:r>
            <a:r>
              <a:rPr lang="nl-NL" sz="2000" dirty="0" err="1"/>
              <a:t>apply</a:t>
            </a:r>
            <a:r>
              <a:rPr lang="nl-NL" sz="2000" dirty="0"/>
              <a:t> </a:t>
            </a:r>
            <a:r>
              <a:rPr lang="nl-NL" sz="2000" dirty="0" err="1"/>
              <a:t>for</a:t>
            </a:r>
            <a:r>
              <a:rPr lang="nl-NL" sz="2000" dirty="0"/>
              <a:t> X and Y </a:t>
            </a:r>
            <a:r>
              <a:rPr lang="nl-NL" sz="2000" dirty="0" err="1"/>
              <a:t>category</a:t>
            </a:r>
            <a:r>
              <a:rPr lang="nl-NL" sz="2000" dirty="0"/>
              <a:t>, </a:t>
            </a:r>
            <a:r>
              <a:rPr lang="nl-NL" sz="2000" dirty="0" err="1"/>
              <a:t>whereas</a:t>
            </a:r>
            <a:r>
              <a:rPr lang="nl-NL" sz="2000" dirty="0"/>
              <a:t> </a:t>
            </a:r>
            <a:r>
              <a:rPr lang="nl-NL" sz="2000" dirty="0" err="1"/>
              <a:t>for</a:t>
            </a:r>
            <a:r>
              <a:rPr lang="nl-NL" sz="2000" dirty="0"/>
              <a:t> </a:t>
            </a:r>
            <a:r>
              <a:rPr lang="nl-NL" sz="2000" dirty="0" err="1"/>
              <a:t>dual</a:t>
            </a:r>
            <a:r>
              <a:rPr lang="nl-NL" sz="2000" dirty="0"/>
              <a:t> mode </a:t>
            </a:r>
            <a:r>
              <a:rPr lang="nl-NL" sz="2000" dirty="0" err="1"/>
              <a:t>vehicles</a:t>
            </a:r>
            <a:r>
              <a:rPr lang="nl-NL" sz="2000" dirty="0"/>
              <a:t>, </a:t>
            </a:r>
            <a:br>
              <a:rPr lang="nl-NL" sz="2000" dirty="0"/>
            </a:br>
            <a:r>
              <a:rPr lang="nl-NL" sz="2000" dirty="0"/>
              <a:t>  </a:t>
            </a:r>
            <a:r>
              <a:rPr lang="nl-NL" sz="2000" dirty="0" err="1"/>
              <a:t>they</a:t>
            </a:r>
            <a:r>
              <a:rPr lang="nl-NL" sz="2000" dirty="0"/>
              <a:t> </a:t>
            </a:r>
            <a:r>
              <a:rPr lang="nl-NL" sz="2000" dirty="0" err="1"/>
              <a:t>would</a:t>
            </a:r>
            <a:r>
              <a:rPr lang="nl-NL" sz="2000" dirty="0"/>
              <a:t> have </a:t>
            </a:r>
            <a:r>
              <a:rPr lang="nl-NL" sz="2000" dirty="0" err="1"/>
              <a:t>to</a:t>
            </a:r>
            <a:r>
              <a:rPr lang="nl-NL" sz="2000" dirty="0"/>
              <a:t> </a:t>
            </a:r>
            <a:r>
              <a:rPr lang="nl-NL" sz="2000" dirty="0" err="1"/>
              <a:t>comply</a:t>
            </a:r>
            <a:r>
              <a:rPr lang="nl-NL" sz="2000" dirty="0"/>
              <a:t> </a:t>
            </a:r>
            <a:r>
              <a:rPr lang="nl-NL" sz="2000" dirty="0" err="1"/>
              <a:t>with</a:t>
            </a:r>
            <a:r>
              <a:rPr lang="nl-NL" sz="2000" dirty="0"/>
              <a:t> </a:t>
            </a:r>
            <a:r>
              <a:rPr lang="nl-NL" sz="2000" dirty="0" err="1"/>
              <a:t>all</a:t>
            </a:r>
            <a:r>
              <a:rPr lang="nl-NL" sz="2000" dirty="0"/>
              <a:t> </a:t>
            </a:r>
            <a:r>
              <a:rPr lang="nl-NL" sz="2000" dirty="0" err="1"/>
              <a:t>requirements</a:t>
            </a:r>
            <a:r>
              <a:rPr lang="nl-NL" sz="2000" dirty="0"/>
              <a:t> and </a:t>
            </a:r>
            <a:r>
              <a:rPr lang="nl-NL" sz="2000" dirty="0" err="1"/>
              <a:t>Regulations</a:t>
            </a:r>
            <a:r>
              <a:rPr lang="nl-NL" sz="2000" dirty="0"/>
              <a:t> </a:t>
            </a:r>
            <a:r>
              <a:rPr lang="nl-NL" sz="2000" dirty="0" err="1"/>
              <a:t>anyway</a:t>
            </a:r>
            <a:r>
              <a:rPr lang="nl-NL" sz="2000" dirty="0"/>
              <a:t>.</a:t>
            </a:r>
            <a:br>
              <a:rPr lang="nl-NL" sz="2000" dirty="0"/>
            </a:br>
            <a:r>
              <a:rPr lang="nl-NL" sz="2000" dirty="0"/>
              <a:t>- </a:t>
            </a:r>
            <a:r>
              <a:rPr lang="nl-NL" sz="2000" dirty="0" err="1"/>
              <a:t>defining</a:t>
            </a:r>
            <a:r>
              <a:rPr lang="nl-NL" sz="2000" dirty="0"/>
              <a:t> </a:t>
            </a:r>
            <a:r>
              <a:rPr lang="nl-NL" sz="2000" dirty="0" err="1"/>
              <a:t>subcategory</a:t>
            </a:r>
            <a:r>
              <a:rPr lang="nl-NL" sz="2000" dirty="0"/>
              <a:t> </a:t>
            </a:r>
            <a:r>
              <a:rPr lang="nl-NL" sz="2000" dirty="0" err="1"/>
              <a:t>might</a:t>
            </a:r>
            <a:r>
              <a:rPr lang="nl-NL" sz="2000" dirty="0"/>
              <a:t> </a:t>
            </a:r>
            <a:r>
              <a:rPr lang="nl-NL" sz="2000" dirty="0" err="1"/>
              <a:t>result</a:t>
            </a:r>
            <a:r>
              <a:rPr lang="nl-NL" sz="2000" dirty="0"/>
              <a:t> in </a:t>
            </a:r>
            <a:r>
              <a:rPr lang="nl-NL" sz="2000" dirty="0" err="1"/>
              <a:t>unwanted</a:t>
            </a:r>
            <a:r>
              <a:rPr lang="nl-NL" sz="2000" dirty="0"/>
              <a:t> side </a:t>
            </a:r>
            <a:r>
              <a:rPr lang="nl-NL" sz="2000" dirty="0" err="1"/>
              <a:t>effects</a:t>
            </a:r>
            <a:br>
              <a:rPr lang="nl-NL" sz="2000" dirty="0"/>
            </a:br>
            <a:endParaRPr lang="nl-NL" sz="2000" dirty="0"/>
          </a:p>
          <a:p>
            <a:pPr marL="457200" indent="-457200">
              <a:buFont typeface="Arial" panose="020B0604020202020204" pitchFamily="34" charset="0"/>
              <a:buChar char="•"/>
            </a:pPr>
            <a:r>
              <a:rPr lang="nl-NL" sz="2000" dirty="0"/>
              <a:t>No explicit </a:t>
            </a:r>
            <a:r>
              <a:rPr lang="nl-NL" sz="2000" dirty="0" err="1"/>
              <a:t>need</a:t>
            </a:r>
            <a:r>
              <a:rPr lang="nl-NL" sz="2000" dirty="0"/>
              <a:t> </a:t>
            </a:r>
            <a:r>
              <a:rPr lang="nl-NL" sz="2000" dirty="0" err="1"/>
              <a:t>to</a:t>
            </a:r>
            <a:r>
              <a:rPr lang="nl-NL" sz="2000" dirty="0"/>
              <a:t> </a:t>
            </a:r>
            <a:r>
              <a:rPr lang="nl-NL" sz="2000" dirty="0" err="1"/>
              <a:t>define</a:t>
            </a:r>
            <a:r>
              <a:rPr lang="nl-NL" sz="2000" dirty="0"/>
              <a:t> </a:t>
            </a:r>
            <a:r>
              <a:rPr lang="nl-NL" sz="2000" dirty="0" err="1"/>
              <a:t>dual</a:t>
            </a:r>
            <a:r>
              <a:rPr lang="nl-NL" sz="2000" dirty="0"/>
              <a:t> mode and/or a </a:t>
            </a:r>
            <a:r>
              <a:rPr lang="nl-NL" sz="2000" dirty="0" err="1"/>
              <a:t>subcategory</a:t>
            </a:r>
            <a:r>
              <a:rPr lang="nl-NL" sz="2000" dirty="0"/>
              <a:t> </a:t>
            </a:r>
            <a:r>
              <a:rPr lang="nl-NL" sz="2000" dirty="0" err="1"/>
              <a:t>for</a:t>
            </a:r>
            <a:r>
              <a:rPr lang="nl-NL" sz="2000" dirty="0"/>
              <a:t> </a:t>
            </a:r>
            <a:r>
              <a:rPr lang="nl-NL" sz="2000" dirty="0" err="1"/>
              <a:t>dual</a:t>
            </a:r>
            <a:r>
              <a:rPr lang="nl-NL" sz="2000" dirty="0"/>
              <a:t> mode</a:t>
            </a:r>
            <a:br>
              <a:rPr lang="nl-NL" sz="2000" dirty="0"/>
            </a:br>
            <a:r>
              <a:rPr lang="nl-NL" sz="2000" dirty="0"/>
              <a:t>- </a:t>
            </a:r>
            <a:r>
              <a:rPr lang="nl-NL" sz="2000" dirty="0" err="1"/>
              <a:t>if</a:t>
            </a:r>
            <a:r>
              <a:rPr lang="nl-NL" sz="2000" dirty="0"/>
              <a:t> </a:t>
            </a:r>
            <a:r>
              <a:rPr lang="nl-NL" sz="2000" dirty="0" err="1"/>
              <a:t>clear</a:t>
            </a:r>
            <a:r>
              <a:rPr lang="nl-NL" sz="2000" dirty="0"/>
              <a:t> </a:t>
            </a:r>
            <a:r>
              <a:rPr lang="nl-NL" sz="2000" dirty="0" err="1"/>
              <a:t>definition</a:t>
            </a:r>
            <a:r>
              <a:rPr lang="nl-NL" sz="2000" dirty="0"/>
              <a:t> of ADS Type I and II </a:t>
            </a:r>
            <a:r>
              <a:rPr lang="nl-NL" sz="2000" dirty="0" err="1"/>
              <a:t>exists</a:t>
            </a:r>
            <a:r>
              <a:rPr lang="nl-NL" sz="2000" dirty="0"/>
              <a:t>, </a:t>
            </a:r>
            <a:r>
              <a:rPr lang="nl-NL" sz="2000" dirty="0" err="1"/>
              <a:t>then</a:t>
            </a:r>
            <a:r>
              <a:rPr lang="nl-NL" sz="2000" dirty="0"/>
              <a:t> </a:t>
            </a:r>
            <a:r>
              <a:rPr lang="nl-NL" sz="2000" dirty="0" err="1"/>
              <a:t>dual</a:t>
            </a:r>
            <a:r>
              <a:rPr lang="nl-NL" sz="2000" dirty="0"/>
              <a:t> mode vehicle </a:t>
            </a:r>
            <a:r>
              <a:rPr lang="nl-NL" sz="2000" dirty="0" err="1"/>
              <a:t>can</a:t>
            </a:r>
            <a:r>
              <a:rPr lang="nl-NL" sz="2000" dirty="0"/>
              <a:t> </a:t>
            </a:r>
            <a:r>
              <a:rPr lang="nl-NL" sz="2000" dirty="0" err="1"/>
              <a:t>be</a:t>
            </a:r>
            <a:r>
              <a:rPr lang="nl-NL" sz="2000" dirty="0"/>
              <a:t> </a:t>
            </a:r>
            <a:r>
              <a:rPr lang="nl-NL" sz="2000" dirty="0" err="1"/>
              <a:t>referred</a:t>
            </a:r>
            <a:r>
              <a:rPr lang="nl-NL" sz="2000" dirty="0"/>
              <a:t> </a:t>
            </a:r>
            <a:r>
              <a:rPr lang="nl-NL" sz="2000" dirty="0" err="1"/>
              <a:t>to</a:t>
            </a:r>
            <a:r>
              <a:rPr lang="nl-NL" sz="2000" dirty="0"/>
              <a:t> as: </a:t>
            </a:r>
            <a:br>
              <a:rPr lang="nl-NL" sz="2000" dirty="0"/>
            </a:br>
            <a:r>
              <a:rPr lang="nl-NL" sz="2000" dirty="0"/>
              <a:t>  vehicle </a:t>
            </a:r>
            <a:r>
              <a:rPr lang="nl-NL" sz="2000" dirty="0" err="1"/>
              <a:t>equipped</a:t>
            </a:r>
            <a:r>
              <a:rPr lang="nl-NL" sz="2000" dirty="0"/>
              <a:t> </a:t>
            </a:r>
            <a:r>
              <a:rPr lang="nl-NL" sz="2000" dirty="0" err="1"/>
              <a:t>with</a:t>
            </a:r>
            <a:r>
              <a:rPr lang="nl-NL" sz="2000" dirty="0"/>
              <a:t> ADS Type II and manual </a:t>
            </a:r>
            <a:r>
              <a:rPr lang="nl-NL" sz="2000" dirty="0" err="1"/>
              <a:t>driving</a:t>
            </a:r>
            <a:r>
              <a:rPr lang="nl-NL" sz="2000" dirty="0"/>
              <a:t> </a:t>
            </a:r>
            <a:r>
              <a:rPr lang="nl-NL" sz="2000" dirty="0" err="1"/>
              <a:t>capabilities</a:t>
            </a:r>
            <a:r>
              <a:rPr lang="nl-NL" sz="2000" dirty="0"/>
              <a:t> at speeds &gt; 6 km/h</a:t>
            </a:r>
            <a:br>
              <a:rPr lang="nl-NL" sz="2000" dirty="0"/>
            </a:br>
            <a:r>
              <a:rPr lang="nl-NL" sz="2000" dirty="0"/>
              <a:t>- UN </a:t>
            </a:r>
            <a:r>
              <a:rPr lang="nl-NL" sz="2000" dirty="0" err="1"/>
              <a:t>Regs</a:t>
            </a:r>
            <a:r>
              <a:rPr lang="nl-NL" sz="2000" dirty="0"/>
              <a:t> are </a:t>
            </a:r>
            <a:r>
              <a:rPr lang="nl-NL" sz="2000" dirty="0" err="1"/>
              <a:t>technical</a:t>
            </a:r>
            <a:r>
              <a:rPr lang="nl-NL" sz="2000" dirty="0"/>
              <a:t> </a:t>
            </a:r>
            <a:r>
              <a:rPr lang="nl-NL" sz="2000" dirty="0" err="1"/>
              <a:t>Regulations</a:t>
            </a:r>
            <a:r>
              <a:rPr lang="nl-NL" sz="2000" dirty="0"/>
              <a:t>; in </a:t>
            </a:r>
            <a:r>
              <a:rPr lang="nl-NL" sz="2000" dirty="0" err="1"/>
              <a:t>regional</a:t>
            </a:r>
            <a:r>
              <a:rPr lang="nl-NL" sz="2000" dirty="0"/>
              <a:t>/</a:t>
            </a:r>
            <a:r>
              <a:rPr lang="nl-NL" sz="2000" dirty="0" err="1"/>
              <a:t>national</a:t>
            </a:r>
            <a:r>
              <a:rPr lang="nl-NL" sz="2000" dirty="0"/>
              <a:t> </a:t>
            </a:r>
            <a:r>
              <a:rPr lang="nl-NL" sz="2000" dirty="0" err="1"/>
              <a:t>Regulations</a:t>
            </a:r>
            <a:r>
              <a:rPr lang="nl-NL" sz="2000" dirty="0"/>
              <a:t> </a:t>
            </a:r>
            <a:r>
              <a:rPr lang="nl-NL" sz="2000" dirty="0" err="1"/>
              <a:t>it</a:t>
            </a:r>
            <a:r>
              <a:rPr lang="nl-NL" sz="2000" dirty="0"/>
              <a:t> </a:t>
            </a:r>
            <a:r>
              <a:rPr lang="nl-NL" sz="2000" dirty="0" err="1"/>
              <a:t>can</a:t>
            </a:r>
            <a:r>
              <a:rPr lang="nl-NL" sz="2000" dirty="0"/>
              <a:t> </a:t>
            </a:r>
            <a:r>
              <a:rPr lang="nl-NL" sz="2000" dirty="0" err="1"/>
              <a:t>still</a:t>
            </a:r>
            <a:r>
              <a:rPr lang="nl-NL" sz="2000" dirty="0"/>
              <a:t> </a:t>
            </a:r>
            <a:r>
              <a:rPr lang="nl-NL" sz="2000" dirty="0" err="1"/>
              <a:t>be</a:t>
            </a:r>
            <a:br>
              <a:rPr lang="nl-NL" sz="2000" dirty="0"/>
            </a:br>
            <a:r>
              <a:rPr lang="nl-NL" sz="2000" dirty="0"/>
              <a:t>  </a:t>
            </a:r>
            <a:r>
              <a:rPr lang="nl-NL" sz="2000" dirty="0" err="1"/>
              <a:t>decided</a:t>
            </a:r>
            <a:r>
              <a:rPr lang="nl-NL" sz="2000" dirty="0"/>
              <a:t> </a:t>
            </a:r>
            <a:r>
              <a:rPr lang="nl-NL" sz="2000" dirty="0" err="1"/>
              <a:t>to</a:t>
            </a:r>
            <a:r>
              <a:rPr lang="nl-NL" sz="2000" dirty="0"/>
              <a:t> </a:t>
            </a:r>
            <a:r>
              <a:rPr lang="nl-NL" sz="2000" dirty="0" err="1"/>
              <a:t>define</a:t>
            </a:r>
            <a:r>
              <a:rPr lang="nl-NL" sz="2000" dirty="0"/>
              <a:t> </a:t>
            </a:r>
            <a:r>
              <a:rPr lang="nl-NL" sz="2000" dirty="0" err="1"/>
              <a:t>subcategory</a:t>
            </a:r>
            <a:r>
              <a:rPr lang="nl-NL" sz="2000" dirty="0"/>
              <a:t> (</a:t>
            </a:r>
            <a:r>
              <a:rPr lang="nl-NL" sz="2000" dirty="0" err="1"/>
              <a:t>compare</a:t>
            </a:r>
            <a:r>
              <a:rPr lang="nl-NL" sz="2000" dirty="0"/>
              <a:t> </a:t>
            </a:r>
            <a:r>
              <a:rPr lang="nl-NL" sz="2000" dirty="0" err="1"/>
              <a:t>to</a:t>
            </a:r>
            <a:r>
              <a:rPr lang="nl-NL" sz="2000" dirty="0"/>
              <a:t> EU 2018/858 </a:t>
            </a:r>
            <a:r>
              <a:rPr lang="nl-NL" sz="2000" dirty="0" err="1"/>
              <a:t>where</a:t>
            </a:r>
            <a:r>
              <a:rPr lang="nl-NL" sz="2000" dirty="0"/>
              <a:t> e.g. M1 SH </a:t>
            </a:r>
            <a:r>
              <a:rPr lang="nl-NL" sz="2000" dirty="0" err="1"/>
              <a:t>exists</a:t>
            </a:r>
            <a:r>
              <a:rPr lang="nl-NL" sz="2000" dirty="0"/>
              <a:t> </a:t>
            </a:r>
            <a:r>
              <a:rPr lang="nl-NL" sz="2000" dirty="0" err="1"/>
              <a:t>for</a:t>
            </a:r>
            <a:r>
              <a:rPr lang="nl-NL" sz="2000" dirty="0"/>
              <a:t> WAV)</a:t>
            </a:r>
            <a:endParaRPr lang="nl-NL" dirty="0"/>
          </a:p>
        </p:txBody>
      </p:sp>
    </p:spTree>
    <p:extLst>
      <p:ext uri="{BB962C8B-B14F-4D97-AF65-F5344CB8AC3E}">
        <p14:creationId xmlns:p14="http://schemas.microsoft.com/office/powerpoint/2010/main" val="209369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B77B29F1-5E14-5A45-BAF8-678F6743B720}"/>
              </a:ext>
            </a:extLst>
          </p:cNvPr>
          <p:cNvSpPr txBox="1"/>
          <p:nvPr/>
        </p:nvSpPr>
        <p:spPr>
          <a:xfrm>
            <a:off x="1480456" y="1281394"/>
            <a:ext cx="9309463" cy="5324535"/>
          </a:xfrm>
          <a:prstGeom prst="rect">
            <a:avLst/>
          </a:prstGeom>
          <a:noFill/>
        </p:spPr>
        <p:txBody>
          <a:bodyPr wrap="square">
            <a:spAutoFit/>
          </a:bodyPr>
          <a:lstStyle/>
          <a:p>
            <a:pPr marL="457200" indent="-457200">
              <a:buFont typeface="Arial" panose="020B0604020202020204" pitchFamily="34" charset="0"/>
              <a:buChar char="•"/>
            </a:pPr>
            <a:r>
              <a:rPr lang="nl-NL" sz="2000" dirty="0"/>
              <a:t>Idea </a:t>
            </a:r>
            <a:r>
              <a:rPr lang="nl-NL" sz="2000" dirty="0" err="1"/>
              <a:t>for</a:t>
            </a:r>
            <a:r>
              <a:rPr lang="nl-NL" sz="2000" dirty="0"/>
              <a:t> a UN GSR (GRSP) </a:t>
            </a:r>
            <a:r>
              <a:rPr lang="nl-NL" sz="2000" dirty="0" err="1"/>
              <a:t>to</a:t>
            </a:r>
            <a:r>
              <a:rPr lang="nl-NL" sz="2000" dirty="0"/>
              <a:t> </a:t>
            </a:r>
            <a:r>
              <a:rPr lang="nl-NL" sz="2000" dirty="0" err="1"/>
              <a:t>include</a:t>
            </a:r>
            <a:r>
              <a:rPr lang="nl-NL" sz="2000" dirty="0"/>
              <a:t> Y </a:t>
            </a:r>
            <a:r>
              <a:rPr lang="nl-NL" sz="2000" dirty="0" err="1"/>
              <a:t>category</a:t>
            </a:r>
            <a:r>
              <a:rPr lang="nl-NL" sz="2000" dirty="0"/>
              <a:t> </a:t>
            </a:r>
            <a:r>
              <a:rPr lang="nl-NL" sz="2000" dirty="0" err="1"/>
              <a:t>frontal</a:t>
            </a:r>
            <a:r>
              <a:rPr lang="nl-NL" sz="2000" dirty="0"/>
              <a:t>/side crash </a:t>
            </a:r>
            <a:r>
              <a:rPr lang="nl-NL" sz="2000" dirty="0" err="1"/>
              <a:t>requirements</a:t>
            </a:r>
            <a:br>
              <a:rPr lang="nl-NL" sz="2000" dirty="0"/>
            </a:br>
            <a:endParaRPr lang="nl-NL" sz="2000" dirty="0"/>
          </a:p>
          <a:p>
            <a:pPr marL="457200" indent="-457200">
              <a:buFont typeface="Arial" panose="020B0604020202020204" pitchFamily="34" charset="0"/>
              <a:buChar char="•"/>
            </a:pPr>
            <a:r>
              <a:rPr lang="nl-NL" sz="2000" dirty="0"/>
              <a:t>Consensus </a:t>
            </a:r>
            <a:r>
              <a:rPr lang="nl-NL" sz="2000" dirty="0" err="1"/>
              <a:t>to</a:t>
            </a:r>
            <a:r>
              <a:rPr lang="nl-NL" sz="2000" dirty="0"/>
              <a:t> </a:t>
            </a:r>
            <a:r>
              <a:rPr lang="nl-NL" sz="2000" dirty="0" err="1"/>
              <a:t>include</a:t>
            </a:r>
            <a:r>
              <a:rPr lang="nl-NL" sz="2000" dirty="0"/>
              <a:t> </a:t>
            </a:r>
            <a:r>
              <a:rPr lang="nl-NL" sz="2000" dirty="0" err="1"/>
              <a:t>general</a:t>
            </a:r>
            <a:r>
              <a:rPr lang="nl-NL" sz="2000" dirty="0"/>
              <a:t> (</a:t>
            </a:r>
            <a:r>
              <a:rPr lang="nl-NL" sz="2000" dirty="0" err="1"/>
              <a:t>visibility</a:t>
            </a:r>
            <a:r>
              <a:rPr lang="nl-NL" sz="2000" dirty="0"/>
              <a:t> etc.) </a:t>
            </a:r>
            <a:r>
              <a:rPr lang="nl-NL" sz="2000" dirty="0" err="1"/>
              <a:t>requirements</a:t>
            </a:r>
            <a:r>
              <a:rPr lang="nl-NL" sz="2000" dirty="0"/>
              <a:t> at speeds ≤ 6 km/h in </a:t>
            </a:r>
            <a:r>
              <a:rPr lang="nl-NL" sz="2000" dirty="0" err="1"/>
              <a:t>the</a:t>
            </a:r>
            <a:r>
              <a:rPr lang="nl-NL" sz="2000" dirty="0"/>
              <a:t> </a:t>
            </a:r>
            <a:r>
              <a:rPr lang="nl-NL" sz="2000" dirty="0" err="1"/>
              <a:t>respective</a:t>
            </a:r>
            <a:r>
              <a:rPr lang="nl-NL" sz="2000" dirty="0"/>
              <a:t> </a:t>
            </a:r>
            <a:r>
              <a:rPr lang="nl-NL" sz="2000" dirty="0" err="1"/>
              <a:t>Regulations</a:t>
            </a:r>
            <a:r>
              <a:rPr lang="nl-NL" sz="2000" dirty="0"/>
              <a:t> </a:t>
            </a:r>
            <a:br>
              <a:rPr lang="nl-NL" sz="2000" dirty="0"/>
            </a:br>
            <a:r>
              <a:rPr lang="nl-NL" sz="2000" dirty="0"/>
              <a:t>- advantage: </a:t>
            </a:r>
            <a:r>
              <a:rPr lang="nl-NL" sz="2000" dirty="0" err="1"/>
              <a:t>harmonised</a:t>
            </a:r>
            <a:r>
              <a:rPr lang="nl-NL" sz="2000" dirty="0"/>
              <a:t> approach </a:t>
            </a:r>
            <a:r>
              <a:rPr lang="nl-NL" sz="2000" dirty="0" err="1"/>
              <a:t>within</a:t>
            </a:r>
            <a:r>
              <a:rPr lang="nl-NL" sz="2000" dirty="0"/>
              <a:t> 1958 Agreement</a:t>
            </a:r>
            <a:br>
              <a:rPr lang="nl-NL" sz="2000" dirty="0"/>
            </a:br>
            <a:r>
              <a:rPr lang="nl-NL" sz="2000" dirty="0"/>
              <a:t>- disadvantage: </a:t>
            </a:r>
            <a:r>
              <a:rPr lang="nl-NL" sz="2000" dirty="0" err="1"/>
              <a:t>still</a:t>
            </a:r>
            <a:r>
              <a:rPr lang="nl-NL" sz="2000" dirty="0"/>
              <a:t> </a:t>
            </a:r>
            <a:r>
              <a:rPr lang="nl-NL" sz="2000" dirty="0" err="1"/>
              <a:t>approval</a:t>
            </a:r>
            <a:r>
              <a:rPr lang="nl-NL" sz="2000" dirty="0"/>
              <a:t> </a:t>
            </a:r>
            <a:r>
              <a:rPr lang="nl-NL" sz="2000" dirty="0" err="1"/>
              <a:t>needed</a:t>
            </a:r>
            <a:r>
              <a:rPr lang="nl-NL" sz="2000" dirty="0"/>
              <a:t> </a:t>
            </a:r>
            <a:r>
              <a:rPr lang="nl-NL" sz="2000" dirty="0" err="1"/>
              <a:t>for</a:t>
            </a:r>
            <a:r>
              <a:rPr lang="nl-NL" sz="2000" dirty="0"/>
              <a:t> </a:t>
            </a:r>
            <a:r>
              <a:rPr lang="nl-NL" sz="2000" dirty="0" err="1"/>
              <a:t>those</a:t>
            </a:r>
            <a:r>
              <a:rPr lang="nl-NL" sz="2000" dirty="0"/>
              <a:t> subjects</a:t>
            </a:r>
            <a:br>
              <a:rPr lang="nl-NL" sz="2000" dirty="0"/>
            </a:br>
            <a:r>
              <a:rPr lang="nl-NL" sz="2000" dirty="0"/>
              <a:t>- </a:t>
            </a:r>
            <a:r>
              <a:rPr lang="nl-NL" sz="2000" dirty="0" err="1"/>
              <a:t>alternative</a:t>
            </a:r>
            <a:r>
              <a:rPr lang="nl-NL" sz="2000" dirty="0"/>
              <a:t>: </a:t>
            </a:r>
            <a:r>
              <a:rPr lang="nl-NL" sz="2000" dirty="0" err="1"/>
              <a:t>include</a:t>
            </a:r>
            <a:r>
              <a:rPr lang="nl-NL" sz="2000" dirty="0"/>
              <a:t> </a:t>
            </a:r>
            <a:r>
              <a:rPr lang="nl-NL" sz="2000" dirty="0" err="1"/>
              <a:t>those</a:t>
            </a:r>
            <a:r>
              <a:rPr lang="nl-NL" sz="2000" dirty="0"/>
              <a:t> </a:t>
            </a:r>
            <a:r>
              <a:rPr lang="nl-NL" sz="2000" dirty="0" err="1"/>
              <a:t>general</a:t>
            </a:r>
            <a:r>
              <a:rPr lang="nl-NL" sz="2000" dirty="0"/>
              <a:t> </a:t>
            </a:r>
            <a:r>
              <a:rPr lang="nl-NL" sz="2000" dirty="0" err="1"/>
              <a:t>requirements</a:t>
            </a:r>
            <a:r>
              <a:rPr lang="nl-NL" sz="2000" dirty="0"/>
              <a:t> in </a:t>
            </a:r>
            <a:r>
              <a:rPr lang="nl-NL" sz="2000" dirty="0" err="1"/>
              <a:t>the</a:t>
            </a:r>
            <a:r>
              <a:rPr lang="nl-NL" sz="2000" dirty="0"/>
              <a:t> new UN GSR</a:t>
            </a:r>
            <a:br>
              <a:rPr lang="nl-NL" sz="2000" dirty="0"/>
            </a:br>
            <a:endParaRPr lang="nl-NL" sz="2000" dirty="0"/>
          </a:p>
          <a:p>
            <a:pPr marL="457200" indent="-457200">
              <a:buFont typeface="Arial" panose="020B0604020202020204" pitchFamily="34" charset="0"/>
              <a:buChar char="•"/>
            </a:pPr>
            <a:r>
              <a:rPr lang="nl-NL" sz="2000" dirty="0" err="1"/>
              <a:t>Initial</a:t>
            </a:r>
            <a:r>
              <a:rPr lang="nl-NL" sz="2000" dirty="0"/>
              <a:t> </a:t>
            </a:r>
            <a:r>
              <a:rPr lang="nl-NL" sz="2000" dirty="0" err="1"/>
              <a:t>idea</a:t>
            </a:r>
            <a:r>
              <a:rPr lang="nl-NL" sz="2000" dirty="0"/>
              <a:t> of TF-AVRS (</a:t>
            </a:r>
            <a:r>
              <a:rPr lang="nl-NL" sz="2000" dirty="0" err="1"/>
              <a:t>example</a:t>
            </a:r>
            <a:r>
              <a:rPr lang="nl-NL" sz="2000" dirty="0"/>
              <a:t> </a:t>
            </a:r>
            <a:r>
              <a:rPr lang="nl-NL" sz="2000" dirty="0" err="1"/>
              <a:t>from</a:t>
            </a:r>
            <a:r>
              <a:rPr lang="nl-NL" sz="2000" dirty="0"/>
              <a:t> UN R107): </a:t>
            </a:r>
            <a:br>
              <a:rPr lang="nl-NL" sz="2000" dirty="0"/>
            </a:br>
            <a:br>
              <a:rPr lang="nl-NL" sz="2000" dirty="0"/>
            </a:br>
            <a:br>
              <a:rPr lang="nl-NL" sz="2000" dirty="0"/>
            </a:br>
            <a:br>
              <a:rPr lang="nl-NL" sz="2000" dirty="0"/>
            </a:br>
            <a:br>
              <a:rPr lang="nl-NL" sz="2000" dirty="0"/>
            </a:br>
            <a:br>
              <a:rPr lang="nl-NL" sz="2000" dirty="0"/>
            </a:br>
            <a:br>
              <a:rPr lang="nl-NL" sz="2000" dirty="0"/>
            </a:br>
            <a:r>
              <a:rPr lang="nl-NL" sz="2000" dirty="0"/>
              <a:t>But…</a:t>
            </a:r>
            <a:br>
              <a:rPr lang="nl-NL" sz="2000" dirty="0"/>
            </a:br>
            <a:endParaRPr lang="nl-NL" sz="2000" dirty="0"/>
          </a:p>
        </p:txBody>
      </p:sp>
      <p:sp>
        <p:nvSpPr>
          <p:cNvPr id="7" name="Tekstvak 6">
            <a:extLst>
              <a:ext uri="{FF2B5EF4-FFF2-40B4-BE49-F238E27FC236}">
                <a16:creationId xmlns:a16="http://schemas.microsoft.com/office/drawing/2014/main" id="{DEE4745B-7AB0-976F-B3A2-3B4CF77688EF}"/>
              </a:ext>
            </a:extLst>
          </p:cNvPr>
          <p:cNvSpPr txBox="1"/>
          <p:nvPr/>
        </p:nvSpPr>
        <p:spPr>
          <a:xfrm>
            <a:off x="1480457" y="451060"/>
            <a:ext cx="6096000" cy="523220"/>
          </a:xfrm>
          <a:prstGeom prst="rect">
            <a:avLst/>
          </a:prstGeom>
          <a:noFill/>
        </p:spPr>
        <p:txBody>
          <a:bodyPr wrap="square">
            <a:spAutoFit/>
          </a:bodyPr>
          <a:lstStyle/>
          <a:p>
            <a:r>
              <a:rPr lang="nl-NL" sz="2800" b="1" dirty="0"/>
              <a:t>State of Play (</a:t>
            </a:r>
            <a:r>
              <a:rPr lang="nl-NL" sz="2800" b="1" dirty="0" err="1"/>
              <a:t>continued</a:t>
            </a:r>
            <a:r>
              <a:rPr lang="nl-NL" sz="2800" b="1" dirty="0"/>
              <a:t>):</a:t>
            </a:r>
          </a:p>
        </p:txBody>
      </p:sp>
      <p:sp>
        <p:nvSpPr>
          <p:cNvPr id="9" name="Tekstvak 8">
            <a:extLst>
              <a:ext uri="{FF2B5EF4-FFF2-40B4-BE49-F238E27FC236}">
                <a16:creationId xmlns:a16="http://schemas.microsoft.com/office/drawing/2014/main" id="{1024C794-3814-3B89-D1A3-76340AED84DD}"/>
              </a:ext>
            </a:extLst>
          </p:cNvPr>
          <p:cNvSpPr txBox="1"/>
          <p:nvPr/>
        </p:nvSpPr>
        <p:spPr>
          <a:xfrm>
            <a:off x="844732" y="4217353"/>
            <a:ext cx="4911634" cy="1477328"/>
          </a:xfrm>
          <a:prstGeom prst="rect">
            <a:avLst/>
          </a:prstGeom>
          <a:noFill/>
        </p:spPr>
        <p:txBody>
          <a:bodyPr wrap="square">
            <a:spAutoFit/>
          </a:bodyPr>
          <a:lstStyle/>
          <a:p>
            <a:r>
              <a:rPr lang="nl-NL" dirty="0" err="1"/>
              <a:t>the</a:t>
            </a:r>
            <a:r>
              <a:rPr lang="nl-NL" dirty="0"/>
              <a:t> </a:t>
            </a:r>
            <a:r>
              <a:rPr lang="nl-NL" dirty="0" err="1"/>
              <a:t>compartment</a:t>
            </a:r>
            <a:r>
              <a:rPr lang="nl-NL" dirty="0"/>
              <a:t> </a:t>
            </a:r>
            <a:r>
              <a:rPr lang="nl-NL" dirty="0" err="1"/>
              <a:t>shall</a:t>
            </a:r>
            <a:r>
              <a:rPr lang="nl-NL" dirty="0"/>
              <a:t> </a:t>
            </a:r>
            <a:r>
              <a:rPr lang="nl-NL" dirty="0" err="1"/>
              <a:t>be</a:t>
            </a:r>
            <a:r>
              <a:rPr lang="nl-NL" dirty="0"/>
              <a:t> </a:t>
            </a:r>
            <a:r>
              <a:rPr lang="nl-NL" dirty="0" err="1"/>
              <a:t>equipped</a:t>
            </a:r>
            <a:endParaRPr lang="nl-NL" dirty="0"/>
          </a:p>
          <a:p>
            <a:r>
              <a:rPr lang="nl-NL" dirty="0" err="1"/>
              <a:t>with</a:t>
            </a:r>
            <a:r>
              <a:rPr lang="nl-NL" dirty="0"/>
              <a:t> </a:t>
            </a:r>
            <a:r>
              <a:rPr lang="nl-NL" dirty="0" err="1"/>
              <a:t>an</a:t>
            </a:r>
            <a:r>
              <a:rPr lang="nl-NL" dirty="0"/>
              <a:t> alarm system </a:t>
            </a:r>
            <a:r>
              <a:rPr lang="nl-NL" b="1" dirty="0" err="1"/>
              <a:t>providing</a:t>
            </a:r>
            <a:r>
              <a:rPr lang="nl-NL" b="1" dirty="0"/>
              <a:t> </a:t>
            </a:r>
            <a:r>
              <a:rPr lang="nl-NL" b="1" dirty="0" err="1"/>
              <a:t>the</a:t>
            </a:r>
            <a:r>
              <a:rPr lang="nl-NL" b="1" dirty="0"/>
              <a:t> driver </a:t>
            </a:r>
            <a:r>
              <a:rPr lang="nl-NL" b="1" dirty="0" err="1"/>
              <a:t>with</a:t>
            </a:r>
            <a:r>
              <a:rPr lang="nl-NL" b="1" dirty="0"/>
              <a:t> </a:t>
            </a:r>
            <a:r>
              <a:rPr lang="nl-NL" b="1" dirty="0" err="1"/>
              <a:t>both</a:t>
            </a:r>
            <a:r>
              <a:rPr lang="nl-NL" b="1" dirty="0"/>
              <a:t> </a:t>
            </a:r>
            <a:r>
              <a:rPr lang="nl-NL" b="1" dirty="0" err="1"/>
              <a:t>an</a:t>
            </a:r>
            <a:r>
              <a:rPr lang="nl-NL" b="1" dirty="0"/>
              <a:t> </a:t>
            </a:r>
            <a:r>
              <a:rPr lang="nl-NL" b="1" dirty="0" err="1"/>
              <a:t>acoustic</a:t>
            </a:r>
            <a:r>
              <a:rPr lang="nl-NL" b="1" dirty="0"/>
              <a:t> and a </a:t>
            </a:r>
            <a:r>
              <a:rPr lang="nl-NL" b="1" dirty="0" err="1"/>
              <a:t>visual</a:t>
            </a:r>
            <a:r>
              <a:rPr lang="nl-NL" b="1" dirty="0"/>
              <a:t> </a:t>
            </a:r>
            <a:r>
              <a:rPr lang="nl-NL" b="1" dirty="0" err="1"/>
              <a:t>signal</a:t>
            </a:r>
            <a:r>
              <a:rPr lang="nl-NL" dirty="0"/>
              <a:t>,</a:t>
            </a:r>
          </a:p>
          <a:p>
            <a:r>
              <a:rPr lang="nl-NL" dirty="0"/>
              <a:t>and </a:t>
            </a:r>
            <a:r>
              <a:rPr lang="nl-NL" dirty="0" err="1"/>
              <a:t>activating</a:t>
            </a:r>
            <a:r>
              <a:rPr lang="nl-NL" dirty="0"/>
              <a:t> </a:t>
            </a:r>
            <a:r>
              <a:rPr lang="nl-NL" dirty="0" err="1"/>
              <a:t>the</a:t>
            </a:r>
            <a:r>
              <a:rPr lang="nl-NL" dirty="0"/>
              <a:t> hazard </a:t>
            </a:r>
            <a:r>
              <a:rPr lang="nl-NL" dirty="0" err="1"/>
              <a:t>warning</a:t>
            </a:r>
            <a:r>
              <a:rPr lang="nl-NL" dirty="0"/>
              <a:t> </a:t>
            </a:r>
            <a:r>
              <a:rPr lang="nl-NL" dirty="0" err="1"/>
              <a:t>signal</a:t>
            </a:r>
            <a:r>
              <a:rPr lang="nl-NL" dirty="0"/>
              <a:t>, in </a:t>
            </a:r>
            <a:r>
              <a:rPr lang="nl-NL" dirty="0" err="1"/>
              <a:t>the</a:t>
            </a:r>
            <a:r>
              <a:rPr lang="nl-NL" dirty="0"/>
              <a:t> event of ….</a:t>
            </a:r>
          </a:p>
        </p:txBody>
      </p:sp>
      <p:sp>
        <p:nvSpPr>
          <p:cNvPr id="11" name="Tekstvak 10">
            <a:extLst>
              <a:ext uri="{FF2B5EF4-FFF2-40B4-BE49-F238E27FC236}">
                <a16:creationId xmlns:a16="http://schemas.microsoft.com/office/drawing/2014/main" id="{6ED6EDE0-5300-C77B-D2DF-B4A141E4344E}"/>
              </a:ext>
            </a:extLst>
          </p:cNvPr>
          <p:cNvSpPr txBox="1"/>
          <p:nvPr/>
        </p:nvSpPr>
        <p:spPr>
          <a:xfrm>
            <a:off x="6583681" y="4217353"/>
            <a:ext cx="5120640" cy="1200329"/>
          </a:xfrm>
          <a:prstGeom prst="rect">
            <a:avLst/>
          </a:prstGeom>
          <a:noFill/>
        </p:spPr>
        <p:txBody>
          <a:bodyPr wrap="square">
            <a:spAutoFit/>
          </a:bodyPr>
          <a:lstStyle/>
          <a:p>
            <a:r>
              <a:rPr lang="nl-NL" dirty="0"/>
              <a:t> </a:t>
            </a:r>
            <a:r>
              <a:rPr lang="nl-NL" dirty="0" err="1"/>
              <a:t>the</a:t>
            </a:r>
            <a:r>
              <a:rPr lang="nl-NL" dirty="0"/>
              <a:t> </a:t>
            </a:r>
            <a:r>
              <a:rPr lang="nl-NL" dirty="0" err="1"/>
              <a:t>compartment</a:t>
            </a:r>
            <a:r>
              <a:rPr lang="nl-NL" dirty="0"/>
              <a:t> </a:t>
            </a:r>
            <a:r>
              <a:rPr lang="nl-NL" dirty="0" err="1"/>
              <a:t>shall</a:t>
            </a:r>
            <a:r>
              <a:rPr lang="nl-NL" dirty="0"/>
              <a:t> </a:t>
            </a:r>
            <a:r>
              <a:rPr lang="nl-NL" dirty="0" err="1"/>
              <a:t>be</a:t>
            </a:r>
            <a:r>
              <a:rPr lang="nl-NL" dirty="0"/>
              <a:t> </a:t>
            </a:r>
            <a:r>
              <a:rPr lang="nl-NL" dirty="0" err="1"/>
              <a:t>equipped</a:t>
            </a:r>
            <a:r>
              <a:rPr lang="nl-NL" dirty="0"/>
              <a:t> </a:t>
            </a:r>
            <a:r>
              <a:rPr lang="nl-NL" dirty="0" err="1"/>
              <a:t>with</a:t>
            </a:r>
            <a:r>
              <a:rPr lang="nl-NL" dirty="0"/>
              <a:t> a system </a:t>
            </a:r>
            <a:r>
              <a:rPr lang="nl-NL" b="1" dirty="0" err="1"/>
              <a:t>transmitting</a:t>
            </a:r>
            <a:r>
              <a:rPr lang="nl-NL" b="1" dirty="0"/>
              <a:t> a logic </a:t>
            </a:r>
            <a:r>
              <a:rPr lang="nl-NL" b="1" dirty="0" err="1"/>
              <a:t>signal</a:t>
            </a:r>
            <a:r>
              <a:rPr lang="nl-NL" b="1" dirty="0"/>
              <a:t> </a:t>
            </a:r>
            <a:r>
              <a:rPr lang="nl-NL" b="1" dirty="0" err="1"/>
              <a:t>to</a:t>
            </a:r>
            <a:r>
              <a:rPr lang="nl-NL" b="1" dirty="0"/>
              <a:t> </a:t>
            </a:r>
            <a:r>
              <a:rPr lang="nl-NL" b="1" dirty="0" err="1"/>
              <a:t>the</a:t>
            </a:r>
            <a:r>
              <a:rPr lang="nl-NL" b="1" dirty="0"/>
              <a:t> ADS</a:t>
            </a:r>
            <a:r>
              <a:rPr lang="nl-NL" dirty="0"/>
              <a:t>,</a:t>
            </a:r>
          </a:p>
          <a:p>
            <a:r>
              <a:rPr lang="nl-NL" dirty="0"/>
              <a:t>and </a:t>
            </a:r>
            <a:r>
              <a:rPr lang="nl-NL" dirty="0" err="1"/>
              <a:t>activating</a:t>
            </a:r>
            <a:r>
              <a:rPr lang="nl-NL" dirty="0"/>
              <a:t> </a:t>
            </a:r>
            <a:r>
              <a:rPr lang="nl-NL" dirty="0" err="1"/>
              <a:t>the</a:t>
            </a:r>
            <a:r>
              <a:rPr lang="nl-NL" dirty="0"/>
              <a:t> hazard </a:t>
            </a:r>
            <a:r>
              <a:rPr lang="nl-NL" dirty="0" err="1"/>
              <a:t>warning</a:t>
            </a:r>
            <a:r>
              <a:rPr lang="nl-NL" dirty="0"/>
              <a:t> </a:t>
            </a:r>
            <a:r>
              <a:rPr lang="nl-NL" dirty="0" err="1"/>
              <a:t>signal</a:t>
            </a:r>
            <a:r>
              <a:rPr lang="nl-NL" dirty="0"/>
              <a:t>, in </a:t>
            </a:r>
            <a:r>
              <a:rPr lang="nl-NL" dirty="0" err="1"/>
              <a:t>the</a:t>
            </a:r>
            <a:r>
              <a:rPr lang="nl-NL" dirty="0"/>
              <a:t> event of ….</a:t>
            </a:r>
          </a:p>
        </p:txBody>
      </p:sp>
      <p:sp>
        <p:nvSpPr>
          <p:cNvPr id="12" name="Pijl: rechts 11">
            <a:extLst>
              <a:ext uri="{FF2B5EF4-FFF2-40B4-BE49-F238E27FC236}">
                <a16:creationId xmlns:a16="http://schemas.microsoft.com/office/drawing/2014/main" id="{4B23CB60-30CF-7C1B-DA18-92D115977CF2}"/>
              </a:ext>
            </a:extLst>
          </p:cNvPr>
          <p:cNvSpPr/>
          <p:nvPr/>
        </p:nvSpPr>
        <p:spPr>
          <a:xfrm>
            <a:off x="5756366" y="4641674"/>
            <a:ext cx="757645" cy="30563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91633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46ED5E7-17F1-8AFD-FFF4-CA0C7CE3B74A}"/>
              </a:ext>
            </a:extLst>
          </p:cNvPr>
          <p:cNvSpPr txBox="1"/>
          <p:nvPr/>
        </p:nvSpPr>
        <p:spPr>
          <a:xfrm>
            <a:off x="1140823" y="683810"/>
            <a:ext cx="9683931" cy="5816977"/>
          </a:xfrm>
          <a:prstGeom prst="rect">
            <a:avLst/>
          </a:prstGeom>
          <a:noFill/>
        </p:spPr>
        <p:txBody>
          <a:bodyPr wrap="square">
            <a:spAutoFit/>
          </a:bodyPr>
          <a:lstStyle/>
          <a:p>
            <a:r>
              <a:rPr lang="nl-NL" sz="2800" b="1" dirty="0"/>
              <a:t>State of Play (</a:t>
            </a:r>
            <a:r>
              <a:rPr lang="nl-NL" sz="2800" b="1" dirty="0" err="1"/>
              <a:t>continued</a:t>
            </a:r>
            <a:r>
              <a:rPr lang="nl-NL" sz="2800" b="1" dirty="0"/>
              <a:t>):</a:t>
            </a:r>
          </a:p>
          <a:p>
            <a:br>
              <a:rPr lang="nl-NL" sz="1800" dirty="0"/>
            </a:br>
            <a:r>
              <a:rPr lang="nl-NL" sz="2000" u="sng" dirty="0" err="1"/>
              <a:t>Definitions</a:t>
            </a:r>
            <a:r>
              <a:rPr lang="nl-NL" sz="2000" u="sng" dirty="0"/>
              <a:t> (</a:t>
            </a:r>
            <a:r>
              <a:rPr lang="nl-NL" sz="2000" u="sng" dirty="0" err="1"/>
              <a:t>from</a:t>
            </a:r>
            <a:r>
              <a:rPr lang="nl-NL" sz="2000" u="sng" dirty="0"/>
              <a:t> FRAV/VMAD and IWG-ADS)</a:t>
            </a:r>
            <a:r>
              <a:rPr lang="nl-NL" sz="2000" dirty="0"/>
              <a:t>:</a:t>
            </a:r>
          </a:p>
          <a:p>
            <a:pPr marL="457200" indent="-457200">
              <a:buFont typeface="Arial" panose="020B0604020202020204" pitchFamily="34" charset="0"/>
              <a:buChar char="•"/>
            </a:pPr>
            <a:endParaRPr lang="en-GB" sz="1800" i="1" dirty="0">
              <a:effectLst/>
              <a:latin typeface="Aptos" panose="020B0004020202020204" pitchFamily="34" charset="0"/>
              <a:ea typeface="Aptos" panose="020B0004020202020204" pitchFamily="34" charset="0"/>
              <a:cs typeface="Arial" panose="020B0604020202020204" pitchFamily="34" charset="0"/>
            </a:endParaRPr>
          </a:p>
          <a:p>
            <a:r>
              <a:rPr lang="en-GB" sz="1800" i="1" dirty="0">
                <a:effectLst/>
                <a:latin typeface="Aptos" panose="020B0004020202020204" pitchFamily="34" charset="0"/>
                <a:ea typeface="Aptos" panose="020B0004020202020204" pitchFamily="34" charset="0"/>
                <a:cs typeface="Arial" panose="020B0604020202020204" pitchFamily="34" charset="0"/>
              </a:rPr>
              <a:t>“Automated Driving System (ADS)”</a:t>
            </a:r>
            <a:r>
              <a:rPr lang="en-GB" sz="1800" dirty="0">
                <a:effectLst/>
                <a:latin typeface="Aptos" panose="020B0004020202020204" pitchFamily="34" charset="0"/>
                <a:ea typeface="Aptos" panose="020B0004020202020204" pitchFamily="34" charset="0"/>
                <a:cs typeface="Arial" panose="020B0604020202020204" pitchFamily="34" charset="0"/>
              </a:rPr>
              <a:t> means the vehicle hardware and software that are collectively capable of performing the entire Dynamic Driving Task (DDT) on a sustained basis.</a:t>
            </a:r>
            <a:endParaRPr lang="en-GB" dirty="0">
              <a:latin typeface="Aptos" panose="020B0004020202020204" pitchFamily="34" charset="0"/>
              <a:cs typeface="Arial" panose="020B0604020202020204" pitchFamily="34" charset="0"/>
            </a:endParaRPr>
          </a:p>
          <a:p>
            <a:r>
              <a:rPr lang="en-GB" i="1" dirty="0">
                <a:latin typeface="Aptos" panose="020B0004020202020204" pitchFamily="34" charset="0"/>
                <a:cs typeface="Arial" panose="020B0604020202020204" pitchFamily="34" charset="0"/>
              </a:rPr>
              <a:t>"Dynamic Driving Task (DDT)" </a:t>
            </a:r>
            <a:r>
              <a:rPr lang="en-GB" dirty="0">
                <a:latin typeface="Aptos" panose="020B0004020202020204" pitchFamily="34" charset="0"/>
                <a:cs typeface="Arial" panose="020B0604020202020204" pitchFamily="34" charset="0"/>
              </a:rPr>
              <a:t>means the real-time operational and tactical functions required to operate the vehicle</a:t>
            </a:r>
          </a:p>
          <a:p>
            <a:endParaRPr lang="en-GB" dirty="0">
              <a:latin typeface="Aptos" panose="020B00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ptos" panose="020B0004020202020204" pitchFamily="34" charset="0"/>
                <a:cs typeface="Arial" panose="020B0604020202020204" pitchFamily="34" charset="0"/>
              </a:rPr>
              <a:t>Driver performs DDT </a:t>
            </a:r>
            <a:r>
              <a:rPr lang="en-GB" u="sng" dirty="0">
                <a:latin typeface="Aptos" panose="020B0004020202020204" pitchFamily="34" charset="0"/>
                <a:cs typeface="Arial" panose="020B0604020202020204" pitchFamily="34" charset="0"/>
              </a:rPr>
              <a:t>and</a:t>
            </a:r>
            <a:r>
              <a:rPr lang="en-GB" dirty="0">
                <a:latin typeface="Aptos" panose="020B0004020202020204" pitchFamily="34" charset="0"/>
                <a:cs typeface="Arial" panose="020B0604020202020204" pitchFamily="34" charset="0"/>
              </a:rPr>
              <a:t> has some additional responsibilities e.g.</a:t>
            </a:r>
            <a:br>
              <a:rPr lang="en-GB" dirty="0">
                <a:latin typeface="Aptos" panose="020B0004020202020204" pitchFamily="34" charset="0"/>
                <a:cs typeface="Arial" panose="020B0604020202020204" pitchFamily="34" charset="0"/>
              </a:rPr>
            </a:br>
            <a:r>
              <a:rPr lang="en-GB" dirty="0">
                <a:latin typeface="Aptos" panose="020B0004020202020204" pitchFamily="34" charset="0"/>
                <a:cs typeface="Arial" panose="020B0604020202020204" pitchFamily="34" charset="0"/>
              </a:rPr>
              <a:t>- Are the doors closed ? </a:t>
            </a:r>
            <a:br>
              <a:rPr lang="en-GB" dirty="0">
                <a:latin typeface="Aptos" panose="020B0004020202020204" pitchFamily="34" charset="0"/>
                <a:cs typeface="Arial" panose="020B0604020202020204" pitchFamily="34" charset="0"/>
              </a:rPr>
            </a:br>
            <a:r>
              <a:rPr lang="en-GB" dirty="0">
                <a:latin typeface="Aptos" panose="020B0004020202020204" pitchFamily="34" charset="0"/>
                <a:cs typeface="Arial" panose="020B0604020202020204" pitchFamily="34" charset="0"/>
              </a:rPr>
              <a:t>- Who may operate doors and windows ? </a:t>
            </a:r>
            <a:br>
              <a:rPr lang="en-GB" dirty="0">
                <a:latin typeface="Aptos" panose="020B0004020202020204" pitchFamily="34" charset="0"/>
                <a:cs typeface="Arial" panose="020B0604020202020204" pitchFamily="34" charset="0"/>
              </a:rPr>
            </a:br>
            <a:r>
              <a:rPr lang="en-GB" dirty="0">
                <a:latin typeface="Aptos" panose="020B0004020202020204" pitchFamily="34" charset="0"/>
                <a:cs typeface="Arial" panose="020B0604020202020204" pitchFamily="34" charset="0"/>
              </a:rPr>
              <a:t>- Everybody buckled up ? What if somebody releases a safety belt during driving ? </a:t>
            </a:r>
            <a:br>
              <a:rPr lang="en-GB" dirty="0">
                <a:latin typeface="Aptos" panose="020B0004020202020204" pitchFamily="34" charset="0"/>
                <a:cs typeface="Arial" panose="020B0604020202020204" pitchFamily="34" charset="0"/>
              </a:rPr>
            </a:br>
            <a:r>
              <a:rPr lang="en-GB" dirty="0">
                <a:latin typeface="Aptos" panose="020B0004020202020204" pitchFamily="34" charset="0"/>
                <a:cs typeface="Arial" panose="020B0604020202020204" pitchFamily="34" charset="0"/>
              </a:rPr>
              <a:t>- Who watches small children ?</a:t>
            </a:r>
            <a:br>
              <a:rPr lang="en-GB" dirty="0">
                <a:latin typeface="Aptos" panose="020B0004020202020204" pitchFamily="34" charset="0"/>
                <a:cs typeface="Arial" panose="020B0604020202020204" pitchFamily="34" charset="0"/>
              </a:rPr>
            </a:br>
            <a:r>
              <a:rPr lang="en-GB" dirty="0">
                <a:latin typeface="Aptos" panose="020B0004020202020204" pitchFamily="34" charset="0"/>
                <a:cs typeface="Arial" panose="020B0604020202020204" pitchFamily="34" charset="0"/>
              </a:rPr>
              <a:t>- what responsibilities has a bus driver, other than driving the bus ?</a:t>
            </a:r>
            <a:br>
              <a:rPr lang="en-GB" dirty="0">
                <a:latin typeface="Aptos" panose="020B0004020202020204" pitchFamily="34" charset="0"/>
                <a:cs typeface="Arial" panose="020B0604020202020204" pitchFamily="34" charset="0"/>
              </a:rPr>
            </a:br>
            <a:r>
              <a:rPr lang="en-GB" dirty="0">
                <a:latin typeface="Aptos" panose="020B0004020202020204" pitchFamily="34" charset="0"/>
                <a:cs typeface="Arial" panose="020B0604020202020204" pitchFamily="34" charset="0"/>
              </a:rPr>
              <a:t>- etc.</a:t>
            </a:r>
            <a:br>
              <a:rPr lang="en-GB" dirty="0">
                <a:latin typeface="Aptos" panose="020B0004020202020204" pitchFamily="34" charset="0"/>
                <a:cs typeface="Arial" panose="020B0604020202020204" pitchFamily="34" charset="0"/>
              </a:rPr>
            </a:br>
            <a:endParaRPr lang="en-GB" dirty="0">
              <a:latin typeface="Aptos" panose="020B00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ptos" panose="020B0004020202020204" pitchFamily="34" charset="0"/>
                <a:cs typeface="Arial" panose="020B0604020202020204" pitchFamily="34" charset="0"/>
              </a:rPr>
              <a:t>Seems not lo make sense to send a logic signal to the ADS, in other words, to a system that is only responsible for performing the DDT, by definition.</a:t>
            </a:r>
            <a:br>
              <a:rPr lang="en-GB" dirty="0">
                <a:latin typeface="Aptos" panose="020B0004020202020204" pitchFamily="34" charset="0"/>
                <a:cs typeface="Arial" panose="020B0604020202020204" pitchFamily="34" charset="0"/>
              </a:rPr>
            </a:br>
            <a:r>
              <a:rPr lang="en-GB" dirty="0">
                <a:latin typeface="Aptos" panose="020B0004020202020204" pitchFamily="34" charset="0"/>
                <a:cs typeface="Arial" panose="020B0604020202020204" pitchFamily="34" charset="0"/>
              </a:rPr>
              <a:t>(in comparison, we are not sending such logic signal to e.g. the engine’s ECU)</a:t>
            </a:r>
          </a:p>
        </p:txBody>
      </p:sp>
    </p:spTree>
    <p:extLst>
      <p:ext uri="{BB962C8B-B14F-4D97-AF65-F5344CB8AC3E}">
        <p14:creationId xmlns:p14="http://schemas.microsoft.com/office/powerpoint/2010/main" val="3958123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46ED5E7-17F1-8AFD-FFF4-CA0C7CE3B74A}"/>
              </a:ext>
            </a:extLst>
          </p:cNvPr>
          <p:cNvSpPr txBox="1"/>
          <p:nvPr/>
        </p:nvSpPr>
        <p:spPr>
          <a:xfrm>
            <a:off x="1140823" y="683810"/>
            <a:ext cx="9683931" cy="4955203"/>
          </a:xfrm>
          <a:prstGeom prst="rect">
            <a:avLst/>
          </a:prstGeom>
          <a:noFill/>
        </p:spPr>
        <p:txBody>
          <a:bodyPr wrap="square">
            <a:spAutoFit/>
          </a:bodyPr>
          <a:lstStyle/>
          <a:p>
            <a:r>
              <a:rPr lang="nl-NL" sz="2800" b="1" dirty="0"/>
              <a:t>State of Play (</a:t>
            </a:r>
            <a:r>
              <a:rPr lang="nl-NL" sz="2800" b="1" dirty="0" err="1"/>
              <a:t>continued</a:t>
            </a:r>
            <a:r>
              <a:rPr lang="nl-NL" sz="2800" b="1" dirty="0"/>
              <a:t>):</a:t>
            </a:r>
          </a:p>
          <a:p>
            <a:endParaRPr lang="en-GB" dirty="0">
              <a:latin typeface="Aptos" panose="020B00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ptos" panose="020B0004020202020204" pitchFamily="34" charset="0"/>
                <a:cs typeface="Arial" panose="020B0604020202020204" pitchFamily="34" charset="0"/>
              </a:rPr>
              <a:t>Idea from IWG-ADS (mainly consisting of experts from GRVA): “just send the signal to the ADS and we’ll take care of it”</a:t>
            </a:r>
            <a:br>
              <a:rPr lang="en-GB" dirty="0">
                <a:latin typeface="Aptos" panose="020B0004020202020204" pitchFamily="34" charset="0"/>
                <a:cs typeface="Arial" panose="020B0604020202020204" pitchFamily="34" charset="0"/>
              </a:rPr>
            </a:br>
            <a:endParaRPr lang="en-GB" dirty="0">
              <a:latin typeface="Aptos" panose="020B00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ptos" panose="020B0004020202020204" pitchFamily="34" charset="0"/>
                <a:cs typeface="Arial" panose="020B0604020202020204" pitchFamily="34" charset="0"/>
              </a:rPr>
              <a:t>Responsibility of GRSG and GRSP to make sure high-level requirement is met. When e.g. red tell-tale is displayed towards the driver, it is the assumption that the driver takes appropriate action.</a:t>
            </a:r>
            <a:br>
              <a:rPr lang="en-GB" dirty="0">
                <a:latin typeface="Aptos" panose="020B0004020202020204" pitchFamily="34" charset="0"/>
                <a:cs typeface="Arial" panose="020B0604020202020204" pitchFamily="34" charset="0"/>
              </a:rPr>
            </a:br>
            <a:r>
              <a:rPr lang="en-GB" dirty="0">
                <a:latin typeface="Aptos" panose="020B0004020202020204" pitchFamily="34" charset="0"/>
                <a:cs typeface="Arial" panose="020B0604020202020204" pitchFamily="34" charset="0"/>
              </a:rPr>
              <a:t>- if red tell-tale coming from driving related malfunction, e.g. braking system =&gt; ADS becomes</a:t>
            </a:r>
            <a:br>
              <a:rPr lang="en-GB" dirty="0">
                <a:latin typeface="Aptos" panose="020B0004020202020204" pitchFamily="34" charset="0"/>
                <a:cs typeface="Arial" panose="020B0604020202020204" pitchFamily="34" charset="0"/>
              </a:rPr>
            </a:br>
            <a:r>
              <a:rPr lang="en-GB" dirty="0">
                <a:latin typeface="Aptos" panose="020B0004020202020204" pitchFamily="34" charset="0"/>
                <a:cs typeface="Arial" panose="020B0604020202020204" pitchFamily="34" charset="0"/>
              </a:rPr>
              <a:t>  responsible to take appropriate action</a:t>
            </a:r>
            <a:br>
              <a:rPr lang="en-GB" dirty="0">
                <a:latin typeface="Aptos" panose="020B0004020202020204" pitchFamily="34" charset="0"/>
                <a:cs typeface="Arial" panose="020B0604020202020204" pitchFamily="34" charset="0"/>
              </a:rPr>
            </a:br>
            <a:r>
              <a:rPr lang="en-GB" dirty="0">
                <a:latin typeface="Aptos" panose="020B0004020202020204" pitchFamily="34" charset="0"/>
                <a:cs typeface="Arial" panose="020B0604020202020204" pitchFamily="34" charset="0"/>
              </a:rPr>
              <a:t>- if red tell-tale coming from non-driving related, general safety issue, e.g. passenger not</a:t>
            </a:r>
            <a:br>
              <a:rPr lang="en-GB" dirty="0">
                <a:latin typeface="Aptos" panose="020B0004020202020204" pitchFamily="34" charset="0"/>
                <a:cs typeface="Arial" panose="020B0604020202020204" pitchFamily="34" charset="0"/>
              </a:rPr>
            </a:br>
            <a:r>
              <a:rPr lang="en-GB" dirty="0">
                <a:latin typeface="Aptos" panose="020B0004020202020204" pitchFamily="34" charset="0"/>
                <a:cs typeface="Arial" panose="020B0604020202020204" pitchFamily="34" charset="0"/>
              </a:rPr>
              <a:t>  properly seated, door not properly closed =&gt; vehicle safety concept becomes responsible to </a:t>
            </a:r>
            <a:br>
              <a:rPr lang="en-GB" dirty="0">
                <a:latin typeface="Aptos" panose="020B0004020202020204" pitchFamily="34" charset="0"/>
                <a:cs typeface="Arial" panose="020B0604020202020204" pitchFamily="34" charset="0"/>
              </a:rPr>
            </a:br>
            <a:r>
              <a:rPr lang="en-GB" dirty="0">
                <a:latin typeface="Aptos" panose="020B0004020202020204" pitchFamily="34" charset="0"/>
                <a:cs typeface="Arial" panose="020B0604020202020204" pitchFamily="34" charset="0"/>
              </a:rPr>
              <a:t>  take appropriate action. This is responsibility of GRSG and GRSP in conjunction with WP.1 </a:t>
            </a:r>
            <a:br>
              <a:rPr lang="en-GB" dirty="0">
                <a:latin typeface="Aptos" panose="020B0004020202020204" pitchFamily="34" charset="0"/>
                <a:cs typeface="Arial" panose="020B0604020202020204" pitchFamily="34" charset="0"/>
              </a:rPr>
            </a:br>
            <a:r>
              <a:rPr lang="en-GB" dirty="0">
                <a:latin typeface="Aptos" panose="020B0004020202020204" pitchFamily="34" charset="0"/>
                <a:cs typeface="Arial" panose="020B0604020202020204" pitchFamily="34" charset="0"/>
              </a:rPr>
              <a:t>  rather than GRVA.</a:t>
            </a:r>
            <a:br>
              <a:rPr lang="en-GB" dirty="0">
                <a:latin typeface="Aptos" panose="020B0004020202020204" pitchFamily="34" charset="0"/>
                <a:cs typeface="Arial" panose="020B0604020202020204" pitchFamily="34" charset="0"/>
              </a:rPr>
            </a:br>
            <a:endParaRPr lang="en-GB" dirty="0">
              <a:latin typeface="Aptos" panose="020B00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ptos" panose="020B0004020202020204" pitchFamily="34" charset="0"/>
                <a:cs typeface="Arial" panose="020B0604020202020204" pitchFamily="34" charset="0"/>
              </a:rPr>
              <a:t>Idea to introduce “VSCS” or “GSCS”: Vehicle/General Safety Concept System. This system operates next to, and may be combined with, the Automated Driving System i.e. ADS.</a:t>
            </a:r>
          </a:p>
        </p:txBody>
      </p:sp>
    </p:spTree>
    <p:extLst>
      <p:ext uri="{BB962C8B-B14F-4D97-AF65-F5344CB8AC3E}">
        <p14:creationId xmlns:p14="http://schemas.microsoft.com/office/powerpoint/2010/main" val="57004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46ED5E7-17F1-8AFD-FFF4-CA0C7CE3B74A}"/>
              </a:ext>
            </a:extLst>
          </p:cNvPr>
          <p:cNvSpPr txBox="1"/>
          <p:nvPr/>
        </p:nvSpPr>
        <p:spPr>
          <a:xfrm>
            <a:off x="1140823" y="683810"/>
            <a:ext cx="9683931" cy="1077218"/>
          </a:xfrm>
          <a:prstGeom prst="rect">
            <a:avLst/>
          </a:prstGeom>
          <a:noFill/>
        </p:spPr>
        <p:txBody>
          <a:bodyPr wrap="square">
            <a:spAutoFit/>
          </a:bodyPr>
          <a:lstStyle/>
          <a:p>
            <a:r>
              <a:rPr lang="nl-NL" sz="2800" b="1" dirty="0"/>
              <a:t>State of Play (</a:t>
            </a:r>
            <a:r>
              <a:rPr lang="nl-NL" sz="2800" b="1" dirty="0" err="1"/>
              <a:t>continued</a:t>
            </a:r>
            <a:r>
              <a:rPr lang="nl-NL" sz="2800" b="1" dirty="0"/>
              <a:t>):</a:t>
            </a:r>
          </a:p>
          <a:p>
            <a:endParaRPr lang="en-GB" dirty="0">
              <a:latin typeface="Aptos" panose="020B0004020202020204" pitchFamily="34" charset="0"/>
              <a:cs typeface="Arial" panose="020B0604020202020204" pitchFamily="34" charset="0"/>
            </a:endParaRPr>
          </a:p>
          <a:p>
            <a:endParaRPr lang="en-GB" dirty="0">
              <a:latin typeface="Aptos" panose="020B0004020202020204" pitchFamily="34" charset="0"/>
              <a:cs typeface="Arial" panose="020B0604020202020204" pitchFamily="34" charset="0"/>
            </a:endParaRPr>
          </a:p>
        </p:txBody>
      </p:sp>
      <p:sp>
        <p:nvSpPr>
          <p:cNvPr id="2" name="Tekstvak 1">
            <a:extLst>
              <a:ext uri="{FF2B5EF4-FFF2-40B4-BE49-F238E27FC236}">
                <a16:creationId xmlns:a16="http://schemas.microsoft.com/office/drawing/2014/main" id="{6B0C254F-FCFB-25B6-82BE-8A6A83AAE8B7}"/>
              </a:ext>
            </a:extLst>
          </p:cNvPr>
          <p:cNvSpPr txBox="1"/>
          <p:nvPr/>
        </p:nvSpPr>
        <p:spPr>
          <a:xfrm>
            <a:off x="1140823" y="1761028"/>
            <a:ext cx="4406537" cy="1477328"/>
          </a:xfrm>
          <a:prstGeom prst="rect">
            <a:avLst/>
          </a:prstGeom>
          <a:noFill/>
        </p:spPr>
        <p:txBody>
          <a:bodyPr wrap="square">
            <a:spAutoFit/>
          </a:bodyPr>
          <a:lstStyle/>
          <a:p>
            <a:r>
              <a:rPr lang="nl-NL" dirty="0" err="1"/>
              <a:t>the</a:t>
            </a:r>
            <a:r>
              <a:rPr lang="nl-NL" dirty="0"/>
              <a:t> </a:t>
            </a:r>
            <a:r>
              <a:rPr lang="nl-NL" dirty="0" err="1"/>
              <a:t>compartment</a:t>
            </a:r>
            <a:r>
              <a:rPr lang="nl-NL" dirty="0"/>
              <a:t> </a:t>
            </a:r>
            <a:r>
              <a:rPr lang="nl-NL" dirty="0" err="1"/>
              <a:t>shall</a:t>
            </a:r>
            <a:r>
              <a:rPr lang="nl-NL" dirty="0"/>
              <a:t> </a:t>
            </a:r>
            <a:r>
              <a:rPr lang="nl-NL" dirty="0" err="1"/>
              <a:t>be</a:t>
            </a:r>
            <a:r>
              <a:rPr lang="nl-NL" dirty="0"/>
              <a:t> </a:t>
            </a:r>
            <a:r>
              <a:rPr lang="nl-NL" dirty="0" err="1"/>
              <a:t>equipped</a:t>
            </a:r>
            <a:endParaRPr lang="nl-NL" dirty="0"/>
          </a:p>
          <a:p>
            <a:r>
              <a:rPr lang="nl-NL" dirty="0" err="1"/>
              <a:t>with</a:t>
            </a:r>
            <a:r>
              <a:rPr lang="nl-NL" dirty="0"/>
              <a:t> </a:t>
            </a:r>
            <a:r>
              <a:rPr lang="nl-NL" dirty="0" err="1"/>
              <a:t>an</a:t>
            </a:r>
            <a:r>
              <a:rPr lang="nl-NL" dirty="0"/>
              <a:t> alarm system </a:t>
            </a:r>
            <a:r>
              <a:rPr lang="nl-NL" b="1" dirty="0" err="1"/>
              <a:t>providing</a:t>
            </a:r>
            <a:r>
              <a:rPr lang="nl-NL" b="1" dirty="0"/>
              <a:t> </a:t>
            </a:r>
            <a:r>
              <a:rPr lang="nl-NL" b="1" dirty="0" err="1"/>
              <a:t>the</a:t>
            </a:r>
            <a:r>
              <a:rPr lang="nl-NL" b="1" dirty="0"/>
              <a:t> driver </a:t>
            </a:r>
            <a:r>
              <a:rPr lang="nl-NL" b="1" dirty="0" err="1"/>
              <a:t>with</a:t>
            </a:r>
            <a:r>
              <a:rPr lang="nl-NL" b="1" dirty="0"/>
              <a:t> </a:t>
            </a:r>
            <a:r>
              <a:rPr lang="nl-NL" b="1" dirty="0" err="1"/>
              <a:t>both</a:t>
            </a:r>
            <a:r>
              <a:rPr lang="nl-NL" b="1" dirty="0"/>
              <a:t> </a:t>
            </a:r>
            <a:r>
              <a:rPr lang="nl-NL" b="1" dirty="0" err="1"/>
              <a:t>an</a:t>
            </a:r>
            <a:r>
              <a:rPr lang="nl-NL" b="1" dirty="0"/>
              <a:t> </a:t>
            </a:r>
            <a:r>
              <a:rPr lang="nl-NL" b="1" dirty="0" err="1"/>
              <a:t>acoustic</a:t>
            </a:r>
            <a:r>
              <a:rPr lang="nl-NL" b="1" dirty="0"/>
              <a:t> and a </a:t>
            </a:r>
            <a:r>
              <a:rPr lang="nl-NL" b="1" dirty="0" err="1"/>
              <a:t>visual</a:t>
            </a:r>
            <a:r>
              <a:rPr lang="nl-NL" b="1" dirty="0"/>
              <a:t> </a:t>
            </a:r>
            <a:r>
              <a:rPr lang="nl-NL" b="1" dirty="0" err="1"/>
              <a:t>signal</a:t>
            </a:r>
            <a:r>
              <a:rPr lang="nl-NL" dirty="0"/>
              <a:t>,</a:t>
            </a:r>
          </a:p>
          <a:p>
            <a:r>
              <a:rPr lang="nl-NL" dirty="0"/>
              <a:t>and </a:t>
            </a:r>
            <a:r>
              <a:rPr lang="nl-NL" dirty="0" err="1"/>
              <a:t>activating</a:t>
            </a:r>
            <a:r>
              <a:rPr lang="nl-NL" dirty="0"/>
              <a:t> </a:t>
            </a:r>
            <a:r>
              <a:rPr lang="nl-NL" dirty="0" err="1"/>
              <a:t>the</a:t>
            </a:r>
            <a:r>
              <a:rPr lang="nl-NL" dirty="0"/>
              <a:t> hazard </a:t>
            </a:r>
            <a:r>
              <a:rPr lang="nl-NL" dirty="0" err="1"/>
              <a:t>warning</a:t>
            </a:r>
            <a:r>
              <a:rPr lang="nl-NL" dirty="0"/>
              <a:t> </a:t>
            </a:r>
            <a:r>
              <a:rPr lang="nl-NL" dirty="0" err="1"/>
              <a:t>signal</a:t>
            </a:r>
            <a:r>
              <a:rPr lang="nl-NL" dirty="0"/>
              <a:t>, in </a:t>
            </a:r>
            <a:r>
              <a:rPr lang="nl-NL" dirty="0" err="1"/>
              <a:t>the</a:t>
            </a:r>
            <a:r>
              <a:rPr lang="nl-NL" dirty="0"/>
              <a:t> event of ….</a:t>
            </a:r>
          </a:p>
        </p:txBody>
      </p:sp>
      <p:sp>
        <p:nvSpPr>
          <p:cNvPr id="4" name="Tekstvak 3">
            <a:extLst>
              <a:ext uri="{FF2B5EF4-FFF2-40B4-BE49-F238E27FC236}">
                <a16:creationId xmlns:a16="http://schemas.microsoft.com/office/drawing/2014/main" id="{86009899-E62A-EA1E-9727-724AF21C1CC3}"/>
              </a:ext>
            </a:extLst>
          </p:cNvPr>
          <p:cNvSpPr txBox="1"/>
          <p:nvPr/>
        </p:nvSpPr>
        <p:spPr>
          <a:xfrm>
            <a:off x="6723018" y="1761028"/>
            <a:ext cx="4511039" cy="2862322"/>
          </a:xfrm>
          <a:prstGeom prst="rect">
            <a:avLst/>
          </a:prstGeom>
          <a:noFill/>
        </p:spPr>
        <p:txBody>
          <a:bodyPr wrap="square">
            <a:spAutoFit/>
          </a:bodyPr>
          <a:lstStyle/>
          <a:p>
            <a:r>
              <a:rPr lang="nl-NL" dirty="0"/>
              <a:t> </a:t>
            </a:r>
            <a:r>
              <a:rPr lang="nl-NL" dirty="0" err="1"/>
              <a:t>the</a:t>
            </a:r>
            <a:r>
              <a:rPr lang="nl-NL" dirty="0"/>
              <a:t> </a:t>
            </a:r>
            <a:r>
              <a:rPr lang="nl-NL" dirty="0" err="1"/>
              <a:t>compartment</a:t>
            </a:r>
            <a:r>
              <a:rPr lang="nl-NL" dirty="0"/>
              <a:t> </a:t>
            </a:r>
            <a:r>
              <a:rPr lang="nl-NL" dirty="0" err="1"/>
              <a:t>shall</a:t>
            </a:r>
            <a:r>
              <a:rPr lang="nl-NL" dirty="0"/>
              <a:t> </a:t>
            </a:r>
            <a:r>
              <a:rPr lang="nl-NL" dirty="0" err="1"/>
              <a:t>be</a:t>
            </a:r>
            <a:r>
              <a:rPr lang="nl-NL" dirty="0"/>
              <a:t> </a:t>
            </a:r>
            <a:r>
              <a:rPr lang="nl-NL" dirty="0" err="1"/>
              <a:t>equipped</a:t>
            </a:r>
            <a:r>
              <a:rPr lang="nl-NL" dirty="0"/>
              <a:t> </a:t>
            </a:r>
            <a:r>
              <a:rPr lang="nl-NL" dirty="0" err="1"/>
              <a:t>with</a:t>
            </a:r>
            <a:r>
              <a:rPr lang="nl-NL" dirty="0"/>
              <a:t> a system </a:t>
            </a:r>
            <a:r>
              <a:rPr lang="nl-NL" b="1" dirty="0" err="1"/>
              <a:t>transmitting</a:t>
            </a:r>
            <a:r>
              <a:rPr lang="nl-NL" b="1" dirty="0"/>
              <a:t> a logic </a:t>
            </a:r>
            <a:r>
              <a:rPr lang="nl-NL" b="1" dirty="0" err="1"/>
              <a:t>signal</a:t>
            </a:r>
            <a:r>
              <a:rPr lang="nl-NL" b="1" dirty="0"/>
              <a:t> </a:t>
            </a:r>
            <a:r>
              <a:rPr lang="nl-NL" b="1" dirty="0" err="1"/>
              <a:t>to</a:t>
            </a:r>
            <a:r>
              <a:rPr lang="nl-NL" b="1" dirty="0"/>
              <a:t> </a:t>
            </a:r>
            <a:r>
              <a:rPr lang="nl-NL" b="1" dirty="0" err="1"/>
              <a:t>the</a:t>
            </a:r>
            <a:r>
              <a:rPr lang="nl-NL" b="1" dirty="0"/>
              <a:t> GSCS</a:t>
            </a:r>
            <a:r>
              <a:rPr lang="nl-NL" dirty="0"/>
              <a:t>,</a:t>
            </a:r>
          </a:p>
          <a:p>
            <a:r>
              <a:rPr lang="nl-NL" dirty="0"/>
              <a:t>and </a:t>
            </a:r>
            <a:r>
              <a:rPr lang="nl-NL" dirty="0" err="1"/>
              <a:t>activating</a:t>
            </a:r>
            <a:r>
              <a:rPr lang="nl-NL" dirty="0"/>
              <a:t> </a:t>
            </a:r>
            <a:r>
              <a:rPr lang="nl-NL" dirty="0" err="1"/>
              <a:t>the</a:t>
            </a:r>
            <a:r>
              <a:rPr lang="nl-NL" dirty="0"/>
              <a:t> hazard </a:t>
            </a:r>
            <a:r>
              <a:rPr lang="nl-NL" dirty="0" err="1"/>
              <a:t>warning</a:t>
            </a:r>
            <a:r>
              <a:rPr lang="nl-NL" dirty="0"/>
              <a:t> </a:t>
            </a:r>
            <a:r>
              <a:rPr lang="nl-NL" dirty="0" err="1"/>
              <a:t>signal</a:t>
            </a:r>
            <a:r>
              <a:rPr lang="nl-NL" dirty="0"/>
              <a:t>, in </a:t>
            </a:r>
            <a:r>
              <a:rPr lang="nl-NL" dirty="0" err="1"/>
              <a:t>the</a:t>
            </a:r>
            <a:r>
              <a:rPr lang="nl-NL" dirty="0"/>
              <a:t> event of …. </a:t>
            </a:r>
          </a:p>
          <a:p>
            <a:r>
              <a:rPr lang="nl-NL" b="1" dirty="0"/>
              <a:t>The Technical Service </a:t>
            </a:r>
            <a:r>
              <a:rPr lang="nl-NL" b="1" dirty="0" err="1"/>
              <a:t>shall</a:t>
            </a:r>
            <a:r>
              <a:rPr lang="nl-NL" b="1" dirty="0"/>
              <a:t> </a:t>
            </a:r>
            <a:r>
              <a:rPr lang="nl-NL" b="1" dirty="0" err="1"/>
              <a:t>verify</a:t>
            </a:r>
            <a:r>
              <a:rPr lang="nl-NL" b="1" dirty="0"/>
              <a:t> </a:t>
            </a:r>
            <a:r>
              <a:rPr lang="nl-NL" b="1" dirty="0" err="1"/>
              <a:t>that</a:t>
            </a:r>
            <a:r>
              <a:rPr lang="nl-NL" b="1" dirty="0"/>
              <a:t> </a:t>
            </a:r>
            <a:r>
              <a:rPr lang="nl-NL" b="1" dirty="0" err="1"/>
              <a:t>the</a:t>
            </a:r>
            <a:r>
              <a:rPr lang="nl-NL" b="1" dirty="0"/>
              <a:t> </a:t>
            </a:r>
            <a:r>
              <a:rPr lang="nl-NL" b="1" dirty="0" err="1"/>
              <a:t>technical</a:t>
            </a:r>
            <a:r>
              <a:rPr lang="nl-NL" b="1" dirty="0"/>
              <a:t> solution </a:t>
            </a:r>
            <a:r>
              <a:rPr lang="nl-NL" b="1" dirty="0" err="1"/>
              <a:t>implemented</a:t>
            </a:r>
            <a:r>
              <a:rPr lang="nl-NL" b="1" dirty="0"/>
              <a:t> </a:t>
            </a:r>
            <a:r>
              <a:rPr lang="nl-NL" b="1" dirty="0" err="1"/>
              <a:t>by</a:t>
            </a:r>
            <a:r>
              <a:rPr lang="nl-NL" b="1" dirty="0"/>
              <a:t> </a:t>
            </a:r>
            <a:r>
              <a:rPr lang="nl-NL" b="1" dirty="0" err="1"/>
              <a:t>the</a:t>
            </a:r>
            <a:r>
              <a:rPr lang="nl-NL" b="1" dirty="0"/>
              <a:t> GSCS </a:t>
            </a:r>
            <a:r>
              <a:rPr lang="nl-NL" b="1" dirty="0" err="1"/>
              <a:t>provides</a:t>
            </a:r>
            <a:r>
              <a:rPr lang="nl-NL" b="1" dirty="0"/>
              <a:t> at </a:t>
            </a:r>
            <a:r>
              <a:rPr lang="nl-NL" b="1" dirty="0" err="1"/>
              <a:t>least</a:t>
            </a:r>
            <a:r>
              <a:rPr lang="nl-NL" b="1" dirty="0"/>
              <a:t> </a:t>
            </a:r>
            <a:r>
              <a:rPr lang="nl-NL" b="1" dirty="0" err="1"/>
              <a:t>the</a:t>
            </a:r>
            <a:r>
              <a:rPr lang="nl-NL" b="1" dirty="0"/>
              <a:t> </a:t>
            </a:r>
            <a:r>
              <a:rPr lang="nl-NL" b="1" dirty="0" err="1"/>
              <a:t>same</a:t>
            </a:r>
            <a:r>
              <a:rPr lang="nl-NL" b="1" dirty="0"/>
              <a:t> level of </a:t>
            </a:r>
            <a:r>
              <a:rPr lang="nl-NL" b="1" dirty="0" err="1"/>
              <a:t>safety</a:t>
            </a:r>
            <a:r>
              <a:rPr lang="nl-NL" b="1" dirty="0"/>
              <a:t> </a:t>
            </a:r>
            <a:r>
              <a:rPr lang="nl-NL" b="1" dirty="0" err="1"/>
              <a:t>for</a:t>
            </a:r>
            <a:r>
              <a:rPr lang="nl-NL" b="1" dirty="0"/>
              <a:t> </a:t>
            </a:r>
            <a:r>
              <a:rPr lang="nl-NL" b="1" dirty="0" err="1"/>
              <a:t>the</a:t>
            </a:r>
            <a:r>
              <a:rPr lang="nl-NL" b="1" dirty="0"/>
              <a:t> </a:t>
            </a:r>
            <a:r>
              <a:rPr lang="nl-NL" b="1" dirty="0" err="1"/>
              <a:t>occupants</a:t>
            </a:r>
            <a:r>
              <a:rPr lang="nl-NL" b="1" dirty="0"/>
              <a:t> as </a:t>
            </a:r>
            <a:r>
              <a:rPr lang="nl-NL" b="1" dirty="0" err="1"/>
              <a:t>can</a:t>
            </a:r>
            <a:r>
              <a:rPr lang="nl-NL" b="1" dirty="0"/>
              <a:t> </a:t>
            </a:r>
            <a:r>
              <a:rPr lang="nl-NL" b="1" dirty="0" err="1"/>
              <a:t>be</a:t>
            </a:r>
            <a:r>
              <a:rPr lang="nl-NL" b="1" dirty="0"/>
              <a:t> </a:t>
            </a:r>
            <a:r>
              <a:rPr lang="nl-NL" b="1" dirty="0" err="1"/>
              <a:t>expected</a:t>
            </a:r>
            <a:r>
              <a:rPr lang="nl-NL" b="1" dirty="0"/>
              <a:t> </a:t>
            </a:r>
            <a:r>
              <a:rPr lang="nl-NL" b="1" dirty="0" err="1"/>
              <a:t>from</a:t>
            </a:r>
            <a:r>
              <a:rPr lang="nl-NL" b="1" dirty="0"/>
              <a:t> </a:t>
            </a:r>
            <a:r>
              <a:rPr lang="nl-NL" b="1" dirty="0" err="1"/>
              <a:t>an</a:t>
            </a:r>
            <a:r>
              <a:rPr lang="nl-NL" b="1" dirty="0"/>
              <a:t> alarm system in case of a </a:t>
            </a:r>
            <a:r>
              <a:rPr lang="nl-NL" b="1" dirty="0" err="1"/>
              <a:t>conventional</a:t>
            </a:r>
            <a:r>
              <a:rPr lang="nl-NL" b="1" dirty="0"/>
              <a:t> vehicle.</a:t>
            </a:r>
          </a:p>
        </p:txBody>
      </p:sp>
      <p:sp>
        <p:nvSpPr>
          <p:cNvPr id="5" name="Pijl: rechts 4">
            <a:extLst>
              <a:ext uri="{FF2B5EF4-FFF2-40B4-BE49-F238E27FC236}">
                <a16:creationId xmlns:a16="http://schemas.microsoft.com/office/drawing/2014/main" id="{780E042D-6754-02B1-A9D2-8A90765B2C28}"/>
              </a:ext>
            </a:extLst>
          </p:cNvPr>
          <p:cNvSpPr/>
          <p:nvPr/>
        </p:nvSpPr>
        <p:spPr>
          <a:xfrm>
            <a:off x="5468983" y="2208373"/>
            <a:ext cx="757645" cy="30563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a:extLst>
              <a:ext uri="{FF2B5EF4-FFF2-40B4-BE49-F238E27FC236}">
                <a16:creationId xmlns:a16="http://schemas.microsoft.com/office/drawing/2014/main" id="{8C086C85-D524-58E8-2269-E752C080412D}"/>
              </a:ext>
            </a:extLst>
          </p:cNvPr>
          <p:cNvSpPr txBox="1"/>
          <p:nvPr/>
        </p:nvSpPr>
        <p:spPr>
          <a:xfrm>
            <a:off x="1140823" y="4868819"/>
            <a:ext cx="10093234" cy="1200329"/>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a:spAutoFit/>
          </a:bodyPr>
          <a:lstStyle/>
          <a:p>
            <a:pPr marL="285750" indent="-285750">
              <a:buFont typeface="Arial" panose="020B0604020202020204" pitchFamily="34" charset="0"/>
              <a:buChar char="•"/>
            </a:pPr>
            <a:r>
              <a:rPr lang="en-GB" dirty="0">
                <a:latin typeface="Aptos" panose="020B0004020202020204" pitchFamily="34" charset="0"/>
                <a:cs typeface="Arial" panose="020B0604020202020204" pitchFamily="34" charset="0"/>
              </a:rPr>
              <a:t>This would mean, as a prerequisite, that relevant GRSG and GRSP approvals can only be issued after the ADS approval, incl. all descriptions and solutions, is available and can be studied by the Technical Service and Type Approval Authority. This is to make sure that each high-level safety provision is </a:t>
            </a:r>
            <a:r>
              <a:rPr lang="en-GB" dirty="0" err="1">
                <a:latin typeface="Aptos" panose="020B0004020202020204" pitchFamily="34" charset="0"/>
                <a:cs typeface="Arial" panose="020B0604020202020204" pitchFamily="34" charset="0"/>
              </a:rPr>
              <a:t>fullfilled</a:t>
            </a:r>
            <a:r>
              <a:rPr lang="en-GB" dirty="0">
                <a:latin typeface="Aptos" panose="020B0004020202020204" pitchFamily="34" charset="0"/>
                <a:cs typeface="Arial" panose="020B0604020202020204" pitchFamily="34" charset="0"/>
              </a:rPr>
              <a:t>, which in a conventional vehicle, is the responsibility of the driver.</a:t>
            </a:r>
          </a:p>
        </p:txBody>
      </p:sp>
    </p:spTree>
    <p:extLst>
      <p:ext uri="{BB962C8B-B14F-4D97-AF65-F5344CB8AC3E}">
        <p14:creationId xmlns:p14="http://schemas.microsoft.com/office/powerpoint/2010/main" val="2988453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a:extLst>
              <a:ext uri="{FF2B5EF4-FFF2-40B4-BE49-F238E27FC236}">
                <a16:creationId xmlns:a16="http://schemas.microsoft.com/office/drawing/2014/main" id="{58F9315E-1947-ADCD-5A72-6C766B823E9B}"/>
              </a:ext>
            </a:extLst>
          </p:cNvPr>
          <p:cNvCxnSpPr>
            <a:cxnSpLocks/>
          </p:cNvCxnSpPr>
          <p:nvPr/>
        </p:nvCxnSpPr>
        <p:spPr>
          <a:xfrm flipV="1">
            <a:off x="7720584" y="899160"/>
            <a:ext cx="0" cy="5483352"/>
          </a:xfrm>
          <a:prstGeom prst="line">
            <a:avLst/>
          </a:prstGeom>
          <a:ln w="57150">
            <a:solidFill>
              <a:schemeClr val="bg1">
                <a:lumMod val="95000"/>
              </a:schemeClr>
            </a:solidFill>
            <a:prstDash val="sysDot"/>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052DCC95-551A-53D2-E964-F8E295845225}"/>
              </a:ext>
            </a:extLst>
          </p:cNvPr>
          <p:cNvCxnSpPr>
            <a:cxnSpLocks/>
          </p:cNvCxnSpPr>
          <p:nvPr/>
        </p:nvCxnSpPr>
        <p:spPr>
          <a:xfrm flipV="1">
            <a:off x="4175760" y="746760"/>
            <a:ext cx="0" cy="3166872"/>
          </a:xfrm>
          <a:prstGeom prst="line">
            <a:avLst/>
          </a:prstGeom>
          <a:ln w="57150">
            <a:solidFill>
              <a:schemeClr val="bg1">
                <a:lumMod val="95000"/>
              </a:schemeClr>
            </a:solidFill>
            <a:prstDash val="sysDot"/>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8B4BF310-865C-D17F-E6AB-25744525A103}"/>
              </a:ext>
            </a:extLst>
          </p:cNvPr>
          <p:cNvCxnSpPr>
            <a:cxnSpLocks/>
          </p:cNvCxnSpPr>
          <p:nvPr/>
        </p:nvCxnSpPr>
        <p:spPr>
          <a:xfrm flipV="1">
            <a:off x="2807208" y="749808"/>
            <a:ext cx="0" cy="5632704"/>
          </a:xfrm>
          <a:prstGeom prst="line">
            <a:avLst/>
          </a:prstGeom>
          <a:ln w="57150">
            <a:solidFill>
              <a:schemeClr val="bg1">
                <a:lumMod val="95000"/>
              </a:schemeClr>
            </a:solidFill>
            <a:prstDash val="sysDot"/>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CCD86BA5-DF95-8B2F-DE60-2261DBEBA1F0}"/>
              </a:ext>
            </a:extLst>
          </p:cNvPr>
          <p:cNvSpPr txBox="1"/>
          <p:nvPr/>
        </p:nvSpPr>
        <p:spPr>
          <a:xfrm>
            <a:off x="228321" y="177282"/>
            <a:ext cx="11732769" cy="400110"/>
          </a:xfrm>
          <a:prstGeom prst="rect">
            <a:avLst/>
          </a:prstGeom>
          <a:noFill/>
        </p:spPr>
        <p:txBody>
          <a:bodyPr wrap="square" rtlCol="0">
            <a:spAutoFit/>
          </a:bodyPr>
          <a:lstStyle/>
          <a:p>
            <a:r>
              <a:rPr lang="de-DE" sz="2000" b="1" dirty="0" err="1"/>
              <a:t>Conclusion</a:t>
            </a:r>
            <a:r>
              <a:rPr lang="de-DE" sz="2000" b="1" dirty="0"/>
              <a:t> after TF-AVC#9 (1-2 </a:t>
            </a:r>
            <a:r>
              <a:rPr lang="de-DE" sz="2000" b="1" dirty="0" err="1"/>
              <a:t>October</a:t>
            </a:r>
            <a:r>
              <a:rPr lang="de-DE" sz="2000" b="1" dirty="0"/>
              <a:t> 2024 in Hamburg) (© OICA)</a:t>
            </a:r>
          </a:p>
        </p:txBody>
      </p:sp>
      <p:sp>
        <p:nvSpPr>
          <p:cNvPr id="5" name="TextBox 4">
            <a:extLst>
              <a:ext uri="{FF2B5EF4-FFF2-40B4-BE49-F238E27FC236}">
                <a16:creationId xmlns:a16="http://schemas.microsoft.com/office/drawing/2014/main" id="{0091E26B-B9B1-7F45-CD56-7D00C8CCFC7F}"/>
              </a:ext>
            </a:extLst>
          </p:cNvPr>
          <p:cNvSpPr txBox="1"/>
          <p:nvPr/>
        </p:nvSpPr>
        <p:spPr>
          <a:xfrm>
            <a:off x="2886639" y="3838921"/>
            <a:ext cx="4746195" cy="1169551"/>
          </a:xfrm>
          <a:prstGeom prst="rect">
            <a:avLst/>
          </a:prstGeom>
          <a:solidFill>
            <a:schemeClr val="bg1"/>
          </a:solidFill>
          <a:ln>
            <a:solidFill>
              <a:schemeClr val="accent1"/>
            </a:solidFill>
          </a:ln>
        </p:spPr>
        <p:txBody>
          <a:bodyPr wrap="square" rtlCol="0">
            <a:spAutoFit/>
          </a:bodyPr>
          <a:lstStyle/>
          <a:p>
            <a:r>
              <a:rPr lang="de-DE" sz="1400" dirty="0" err="1"/>
              <a:t>Category</a:t>
            </a:r>
            <a:r>
              <a:rPr lang="de-DE" sz="1400" dirty="0"/>
              <a:t> X</a:t>
            </a:r>
            <a:br>
              <a:rPr lang="de-DE" sz="1400" dirty="0"/>
            </a:br>
            <a:r>
              <a:rPr lang="en-US" sz="1400" kern="1200" dirty="0">
                <a:solidFill>
                  <a:prstClr val="black"/>
                </a:solidFill>
                <a:latin typeface="Calibri" panose="020F0502020204030204"/>
              </a:rPr>
              <a:t>(a) They are equipped with an ADS</a:t>
            </a:r>
            <a:br>
              <a:rPr lang="en-US" sz="1400" kern="1200" dirty="0">
                <a:solidFill>
                  <a:prstClr val="black"/>
                </a:solidFill>
                <a:latin typeface="Calibri" panose="020F0502020204030204"/>
              </a:rPr>
            </a:br>
            <a:r>
              <a:rPr lang="en-US" sz="1400" kern="1200" dirty="0">
                <a:solidFill>
                  <a:prstClr val="black"/>
                </a:solidFill>
                <a:latin typeface="Calibri" panose="020F0502020204030204"/>
              </a:rPr>
              <a:t>(b) They are not capable of being driven manually at speeds exceeding 6 km/h  </a:t>
            </a:r>
            <a:br>
              <a:rPr lang="en-US" sz="1400" kern="1200" dirty="0">
                <a:solidFill>
                  <a:prstClr val="black"/>
                </a:solidFill>
                <a:latin typeface="Calibri" panose="020F0502020204030204"/>
              </a:rPr>
            </a:br>
            <a:r>
              <a:rPr lang="en-US" sz="1400" kern="1200" dirty="0">
                <a:solidFill>
                  <a:prstClr val="black"/>
                </a:solidFill>
                <a:latin typeface="Calibri" panose="020F0502020204030204"/>
              </a:rPr>
              <a:t>(c) They are designed to carry occupants</a:t>
            </a:r>
            <a:endParaRPr lang="de-DE" sz="1400" dirty="0"/>
          </a:p>
        </p:txBody>
      </p:sp>
      <p:sp>
        <p:nvSpPr>
          <p:cNvPr id="4" name="TextBox 3">
            <a:extLst>
              <a:ext uri="{FF2B5EF4-FFF2-40B4-BE49-F238E27FC236}">
                <a16:creationId xmlns:a16="http://schemas.microsoft.com/office/drawing/2014/main" id="{CB90F884-B8BB-6244-EEFC-DA9B2FDB3287}"/>
              </a:ext>
            </a:extLst>
          </p:cNvPr>
          <p:cNvSpPr txBox="1"/>
          <p:nvPr/>
        </p:nvSpPr>
        <p:spPr>
          <a:xfrm>
            <a:off x="7815714" y="3838921"/>
            <a:ext cx="3363548" cy="1384995"/>
          </a:xfrm>
          <a:prstGeom prst="rect">
            <a:avLst/>
          </a:prstGeom>
          <a:solidFill>
            <a:schemeClr val="bg1"/>
          </a:solidFill>
          <a:ln>
            <a:solidFill>
              <a:schemeClr val="accent1"/>
            </a:solidFill>
          </a:ln>
        </p:spPr>
        <p:txBody>
          <a:bodyPr wrap="square" rtlCol="0">
            <a:spAutoFit/>
          </a:bodyPr>
          <a:lstStyle/>
          <a:p>
            <a:r>
              <a:rPr lang="de-DE" sz="1400" dirty="0" err="1"/>
              <a:t>Category</a:t>
            </a:r>
            <a:r>
              <a:rPr lang="de-DE" sz="1400" dirty="0"/>
              <a:t> Y</a:t>
            </a:r>
            <a:br>
              <a:rPr lang="de-DE" sz="1400" dirty="0"/>
            </a:br>
            <a:r>
              <a:rPr lang="en-US" sz="1400" kern="1200" dirty="0">
                <a:solidFill>
                  <a:prstClr val="black"/>
                </a:solidFill>
                <a:latin typeface="Calibri" panose="020F0502020204030204"/>
              </a:rPr>
              <a:t>(a) They are equipped with an ADS</a:t>
            </a:r>
            <a:br>
              <a:rPr lang="en-US" sz="1400" kern="1200" dirty="0">
                <a:solidFill>
                  <a:prstClr val="black"/>
                </a:solidFill>
                <a:latin typeface="Calibri" panose="020F0502020204030204"/>
              </a:rPr>
            </a:br>
            <a:r>
              <a:rPr lang="en-US" sz="1400" kern="1200" dirty="0">
                <a:solidFill>
                  <a:prstClr val="black"/>
                </a:solidFill>
                <a:latin typeface="Calibri" panose="020F0502020204030204"/>
              </a:rPr>
              <a:t>(b) They are not capable of being driven manually at speeds exceeding 6 km/h </a:t>
            </a:r>
            <a:br>
              <a:rPr lang="en-US" sz="1400" kern="1200" dirty="0">
                <a:solidFill>
                  <a:prstClr val="black"/>
                </a:solidFill>
                <a:latin typeface="Calibri" panose="020F0502020204030204"/>
              </a:rPr>
            </a:br>
            <a:r>
              <a:rPr lang="en-US" sz="1400" kern="1200" dirty="0">
                <a:solidFill>
                  <a:prstClr val="black"/>
                </a:solidFill>
                <a:latin typeface="Calibri" panose="020F0502020204030204"/>
              </a:rPr>
              <a:t>(c) They are not designed to carry occupants at any time</a:t>
            </a:r>
          </a:p>
        </p:txBody>
      </p:sp>
      <p:sp>
        <p:nvSpPr>
          <p:cNvPr id="3" name="TextBox 2">
            <a:extLst>
              <a:ext uri="{FF2B5EF4-FFF2-40B4-BE49-F238E27FC236}">
                <a16:creationId xmlns:a16="http://schemas.microsoft.com/office/drawing/2014/main" id="{C3A4B9D2-29B5-0E60-74BF-4803B2C7A14A}"/>
              </a:ext>
            </a:extLst>
          </p:cNvPr>
          <p:cNvSpPr txBox="1"/>
          <p:nvPr/>
        </p:nvSpPr>
        <p:spPr>
          <a:xfrm>
            <a:off x="1401280" y="595377"/>
            <a:ext cx="9777983" cy="400110"/>
          </a:xfrm>
          <a:prstGeom prst="rect">
            <a:avLst/>
          </a:prstGeom>
          <a:solidFill>
            <a:schemeClr val="bg1"/>
          </a:solidFill>
          <a:ln>
            <a:solidFill>
              <a:schemeClr val="accent1"/>
            </a:solidFill>
          </a:ln>
        </p:spPr>
        <p:txBody>
          <a:bodyPr wrap="square" rtlCol="0" anchor="ctr">
            <a:spAutoFit/>
          </a:bodyPr>
          <a:lstStyle/>
          <a:p>
            <a:pPr algn="ctr"/>
            <a:r>
              <a:rPr lang="de-DE" sz="2000" dirty="0" err="1"/>
              <a:t>Vehicles</a:t>
            </a:r>
            <a:r>
              <a:rPr lang="de-DE" sz="2000" dirty="0"/>
              <a:t> </a:t>
            </a:r>
            <a:r>
              <a:rPr lang="de-DE" sz="2000" dirty="0" err="1"/>
              <a:t>equipped</a:t>
            </a:r>
            <a:r>
              <a:rPr lang="de-DE" sz="2000" dirty="0"/>
              <a:t> </a:t>
            </a:r>
            <a:r>
              <a:rPr lang="de-DE" sz="2000" dirty="0" err="1"/>
              <a:t>with</a:t>
            </a:r>
            <a:r>
              <a:rPr lang="de-DE" sz="2000" dirty="0"/>
              <a:t> ADS Type II</a:t>
            </a:r>
          </a:p>
        </p:txBody>
      </p:sp>
      <p:sp>
        <p:nvSpPr>
          <p:cNvPr id="8" name="TextBox 7">
            <a:extLst>
              <a:ext uri="{FF2B5EF4-FFF2-40B4-BE49-F238E27FC236}">
                <a16:creationId xmlns:a16="http://schemas.microsoft.com/office/drawing/2014/main" id="{833D2F2C-5131-2072-9D73-D09886438891}"/>
              </a:ext>
            </a:extLst>
          </p:cNvPr>
          <p:cNvSpPr txBox="1"/>
          <p:nvPr/>
        </p:nvSpPr>
        <p:spPr>
          <a:xfrm>
            <a:off x="1401280" y="2752934"/>
            <a:ext cx="1314450" cy="523220"/>
          </a:xfrm>
          <a:prstGeom prst="rect">
            <a:avLst/>
          </a:prstGeom>
          <a:solidFill>
            <a:schemeClr val="bg1"/>
          </a:solidFill>
          <a:ln>
            <a:solidFill>
              <a:schemeClr val="accent1"/>
            </a:solidFill>
          </a:ln>
        </p:spPr>
        <p:txBody>
          <a:bodyPr wrap="square">
            <a:spAutoFit/>
          </a:bodyPr>
          <a:lstStyle/>
          <a:p>
            <a:pPr algn="ctr"/>
            <a:r>
              <a:rPr lang="en-US" sz="1400" kern="1200" dirty="0">
                <a:solidFill>
                  <a:prstClr val="black"/>
                </a:solidFill>
                <a:latin typeface="Calibri" panose="020F0502020204030204"/>
              </a:rPr>
              <a:t>Manual driving (any speed)</a:t>
            </a:r>
          </a:p>
        </p:txBody>
      </p:sp>
      <p:sp>
        <p:nvSpPr>
          <p:cNvPr id="9" name="TextBox 8">
            <a:extLst>
              <a:ext uri="{FF2B5EF4-FFF2-40B4-BE49-F238E27FC236}">
                <a16:creationId xmlns:a16="http://schemas.microsoft.com/office/drawing/2014/main" id="{2D235562-188F-541D-5874-081C319CE66B}"/>
              </a:ext>
            </a:extLst>
          </p:cNvPr>
          <p:cNvSpPr txBox="1"/>
          <p:nvPr/>
        </p:nvSpPr>
        <p:spPr>
          <a:xfrm>
            <a:off x="2886639" y="2752934"/>
            <a:ext cx="8292624" cy="523220"/>
          </a:xfrm>
          <a:prstGeom prst="rect">
            <a:avLst/>
          </a:prstGeom>
          <a:solidFill>
            <a:schemeClr val="bg1"/>
          </a:solidFill>
          <a:ln>
            <a:solidFill>
              <a:schemeClr val="accent1"/>
            </a:solidFill>
          </a:ln>
        </p:spPr>
        <p:txBody>
          <a:bodyPr wrap="square">
            <a:spAutoFit/>
          </a:bodyPr>
          <a:lstStyle/>
          <a:p>
            <a:pPr algn="ctr"/>
            <a:r>
              <a:rPr lang="en-US" sz="1400" kern="1200" dirty="0">
                <a:solidFill>
                  <a:prstClr val="black"/>
                </a:solidFill>
                <a:latin typeface="Calibri" panose="020F0502020204030204"/>
              </a:rPr>
              <a:t>Manual driving ≤ 6 km/h</a:t>
            </a:r>
          </a:p>
          <a:p>
            <a:pPr algn="ctr"/>
            <a:endParaRPr lang="en-US" sz="1400" kern="1200" dirty="0">
              <a:solidFill>
                <a:prstClr val="black"/>
              </a:solidFill>
              <a:latin typeface="Calibri" panose="020F0502020204030204"/>
            </a:endParaRPr>
          </a:p>
        </p:txBody>
      </p:sp>
      <p:sp>
        <p:nvSpPr>
          <p:cNvPr id="6" name="TextBox 5">
            <a:extLst>
              <a:ext uri="{FF2B5EF4-FFF2-40B4-BE49-F238E27FC236}">
                <a16:creationId xmlns:a16="http://schemas.microsoft.com/office/drawing/2014/main" id="{66A95BDD-6C9C-F7AF-5393-C83C8D43C6AD}"/>
              </a:ext>
            </a:extLst>
          </p:cNvPr>
          <p:cNvSpPr txBox="1"/>
          <p:nvPr/>
        </p:nvSpPr>
        <p:spPr>
          <a:xfrm>
            <a:off x="1401280" y="1202226"/>
            <a:ext cx="6231554" cy="523220"/>
          </a:xfrm>
          <a:prstGeom prst="rect">
            <a:avLst/>
          </a:prstGeom>
          <a:solidFill>
            <a:schemeClr val="bg1"/>
          </a:solidFill>
          <a:ln>
            <a:solidFill>
              <a:schemeClr val="accent1"/>
            </a:solidFill>
          </a:ln>
        </p:spPr>
        <p:txBody>
          <a:bodyPr wrap="square">
            <a:spAutoFit/>
          </a:bodyPr>
          <a:lstStyle/>
          <a:p>
            <a:pPr algn="ctr"/>
            <a:r>
              <a:rPr lang="en-US" sz="1400" kern="1200" dirty="0">
                <a:solidFill>
                  <a:prstClr val="black"/>
                </a:solidFill>
                <a:latin typeface="Calibri" panose="020F0502020204030204"/>
              </a:rPr>
              <a:t>Designed to carry occupants</a:t>
            </a:r>
          </a:p>
          <a:p>
            <a:pPr algn="ctr"/>
            <a:endParaRPr lang="en-US" sz="1400" kern="1200"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F7132448-B34C-B31B-4C4F-3D2267D79903}"/>
              </a:ext>
            </a:extLst>
          </p:cNvPr>
          <p:cNvSpPr txBox="1"/>
          <p:nvPr/>
        </p:nvSpPr>
        <p:spPr>
          <a:xfrm>
            <a:off x="7815714" y="1202224"/>
            <a:ext cx="3363549" cy="523220"/>
          </a:xfrm>
          <a:prstGeom prst="rect">
            <a:avLst/>
          </a:prstGeom>
          <a:solidFill>
            <a:schemeClr val="bg1"/>
          </a:solidFill>
          <a:ln>
            <a:solidFill>
              <a:schemeClr val="accent1"/>
            </a:solidFill>
          </a:ln>
        </p:spPr>
        <p:txBody>
          <a:bodyPr wrap="square">
            <a:spAutoFit/>
          </a:bodyPr>
          <a:lstStyle/>
          <a:p>
            <a:pPr algn="ctr"/>
            <a:r>
              <a:rPr lang="en-US" sz="1400" kern="1200" dirty="0">
                <a:solidFill>
                  <a:prstClr val="black"/>
                </a:solidFill>
                <a:latin typeface="Calibri" panose="020F0502020204030204"/>
              </a:rPr>
              <a:t>Not designed to carry Occupants at any time</a:t>
            </a:r>
          </a:p>
        </p:txBody>
      </p:sp>
      <p:sp>
        <p:nvSpPr>
          <p:cNvPr id="10" name="TextBox 9">
            <a:extLst>
              <a:ext uri="{FF2B5EF4-FFF2-40B4-BE49-F238E27FC236}">
                <a16:creationId xmlns:a16="http://schemas.microsoft.com/office/drawing/2014/main" id="{B4A914BF-DADB-3EF4-02CE-5111AEEF5744}"/>
              </a:ext>
            </a:extLst>
          </p:cNvPr>
          <p:cNvSpPr txBox="1"/>
          <p:nvPr/>
        </p:nvSpPr>
        <p:spPr>
          <a:xfrm>
            <a:off x="1401280" y="1972763"/>
            <a:ext cx="2670207" cy="523220"/>
          </a:xfrm>
          <a:prstGeom prst="rect">
            <a:avLst/>
          </a:prstGeom>
          <a:solidFill>
            <a:schemeClr val="bg1"/>
          </a:solidFill>
          <a:ln>
            <a:solidFill>
              <a:schemeClr val="accent1"/>
            </a:solidFill>
          </a:ln>
        </p:spPr>
        <p:txBody>
          <a:bodyPr wrap="square">
            <a:spAutoFit/>
          </a:bodyPr>
          <a:lstStyle/>
          <a:p>
            <a:pPr algn="ctr"/>
            <a:r>
              <a:rPr lang="en-US" sz="1400" kern="1200" dirty="0">
                <a:solidFill>
                  <a:prstClr val="black"/>
                </a:solidFill>
                <a:latin typeface="Calibri" panose="020F0502020204030204"/>
              </a:rPr>
              <a:t>Controls inside / Operation from inside the vehicle</a:t>
            </a:r>
          </a:p>
        </p:txBody>
      </p:sp>
      <p:sp>
        <p:nvSpPr>
          <p:cNvPr id="11" name="TextBox 10">
            <a:extLst>
              <a:ext uri="{FF2B5EF4-FFF2-40B4-BE49-F238E27FC236}">
                <a16:creationId xmlns:a16="http://schemas.microsoft.com/office/drawing/2014/main" id="{E741A0B7-8A03-9B72-CC6E-F9E6BFA1FD71}"/>
              </a:ext>
            </a:extLst>
          </p:cNvPr>
          <p:cNvSpPr txBox="1"/>
          <p:nvPr/>
        </p:nvSpPr>
        <p:spPr>
          <a:xfrm>
            <a:off x="4283241" y="1972763"/>
            <a:ext cx="6896021" cy="523220"/>
          </a:xfrm>
          <a:prstGeom prst="rect">
            <a:avLst/>
          </a:prstGeom>
          <a:solidFill>
            <a:schemeClr val="bg1"/>
          </a:solidFill>
          <a:ln>
            <a:solidFill>
              <a:schemeClr val="accent1"/>
            </a:solidFill>
          </a:ln>
        </p:spPr>
        <p:txBody>
          <a:bodyPr wrap="square">
            <a:spAutoFit/>
          </a:bodyPr>
          <a:lstStyle/>
          <a:p>
            <a:pPr algn="ctr"/>
            <a:r>
              <a:rPr lang="en-US" sz="1400" dirty="0">
                <a:solidFill>
                  <a:prstClr val="black"/>
                </a:solidFill>
                <a:latin typeface="Calibri" panose="020F0502020204030204"/>
              </a:rPr>
              <a:t>No </a:t>
            </a:r>
            <a:r>
              <a:rPr lang="en-US" sz="1400" kern="1200" dirty="0">
                <a:solidFill>
                  <a:prstClr val="black"/>
                </a:solidFill>
                <a:latin typeface="Calibri" panose="020F0502020204030204"/>
              </a:rPr>
              <a:t>controls inside / No operation from inside the vehicle</a:t>
            </a:r>
          </a:p>
          <a:p>
            <a:pPr algn="ctr"/>
            <a:endParaRPr lang="en-US" sz="1400" kern="1200" dirty="0">
              <a:solidFill>
                <a:prstClr val="black"/>
              </a:solidFill>
              <a:latin typeface="Calibri" panose="020F0502020204030204"/>
            </a:endParaRPr>
          </a:p>
        </p:txBody>
      </p:sp>
      <p:sp>
        <p:nvSpPr>
          <p:cNvPr id="13" name="Isosceles Triangle 12">
            <a:extLst>
              <a:ext uri="{FF2B5EF4-FFF2-40B4-BE49-F238E27FC236}">
                <a16:creationId xmlns:a16="http://schemas.microsoft.com/office/drawing/2014/main" id="{1CA44025-F75E-9043-A5C5-B73A177DF022}"/>
              </a:ext>
            </a:extLst>
          </p:cNvPr>
          <p:cNvSpPr/>
          <p:nvPr/>
        </p:nvSpPr>
        <p:spPr>
          <a:xfrm rot="10800000">
            <a:off x="9069163" y="3482934"/>
            <a:ext cx="784834" cy="165046"/>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Isosceles Triangle 13">
            <a:extLst>
              <a:ext uri="{FF2B5EF4-FFF2-40B4-BE49-F238E27FC236}">
                <a16:creationId xmlns:a16="http://schemas.microsoft.com/office/drawing/2014/main" id="{6E5088B8-656B-C066-91B4-140CE0DA19ED}"/>
              </a:ext>
            </a:extLst>
          </p:cNvPr>
          <p:cNvSpPr/>
          <p:nvPr/>
        </p:nvSpPr>
        <p:spPr>
          <a:xfrm rot="10800000">
            <a:off x="5570127" y="3482934"/>
            <a:ext cx="784834" cy="165046"/>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Isosceles Triangle 15">
            <a:extLst>
              <a:ext uri="{FF2B5EF4-FFF2-40B4-BE49-F238E27FC236}">
                <a16:creationId xmlns:a16="http://schemas.microsoft.com/office/drawing/2014/main" id="{67CA2A5E-5FB1-7E94-95E1-678A18FF83A5}"/>
              </a:ext>
            </a:extLst>
          </p:cNvPr>
          <p:cNvSpPr/>
          <p:nvPr/>
        </p:nvSpPr>
        <p:spPr>
          <a:xfrm rot="10800000">
            <a:off x="1651535" y="3493038"/>
            <a:ext cx="784834" cy="165046"/>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Box 16">
            <a:extLst>
              <a:ext uri="{FF2B5EF4-FFF2-40B4-BE49-F238E27FC236}">
                <a16:creationId xmlns:a16="http://schemas.microsoft.com/office/drawing/2014/main" id="{48EAB555-24A7-1CD4-CFF5-46F7833D223D}"/>
              </a:ext>
            </a:extLst>
          </p:cNvPr>
          <p:cNvSpPr txBox="1"/>
          <p:nvPr/>
        </p:nvSpPr>
        <p:spPr>
          <a:xfrm>
            <a:off x="1401280" y="3843517"/>
            <a:ext cx="1314450" cy="738664"/>
          </a:xfrm>
          <a:prstGeom prst="rect">
            <a:avLst/>
          </a:prstGeom>
          <a:solidFill>
            <a:schemeClr val="bg1"/>
          </a:solidFill>
          <a:ln>
            <a:solidFill>
              <a:schemeClr val="accent1"/>
            </a:solidFill>
          </a:ln>
        </p:spPr>
        <p:txBody>
          <a:bodyPr wrap="square">
            <a:spAutoFit/>
          </a:bodyPr>
          <a:lstStyle/>
          <a:p>
            <a:pPr algn="ctr"/>
            <a:r>
              <a:rPr lang="en-US" sz="1400" kern="1200" dirty="0">
                <a:solidFill>
                  <a:prstClr val="black"/>
                </a:solidFill>
                <a:latin typeface="Calibri" panose="020F0502020204030204"/>
              </a:rPr>
              <a:t>Described in individual Regulations</a:t>
            </a:r>
          </a:p>
        </p:txBody>
      </p:sp>
      <p:sp>
        <p:nvSpPr>
          <p:cNvPr id="18" name="Isosceles Triangle 17">
            <a:extLst>
              <a:ext uri="{FF2B5EF4-FFF2-40B4-BE49-F238E27FC236}">
                <a16:creationId xmlns:a16="http://schemas.microsoft.com/office/drawing/2014/main" id="{121DAD6F-22F2-5B58-D9E7-6179BE73C426}"/>
              </a:ext>
            </a:extLst>
          </p:cNvPr>
          <p:cNvSpPr/>
          <p:nvPr/>
        </p:nvSpPr>
        <p:spPr>
          <a:xfrm rot="10800000">
            <a:off x="4616293" y="5147436"/>
            <a:ext cx="1286885" cy="265332"/>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Box 19">
            <a:extLst>
              <a:ext uri="{FF2B5EF4-FFF2-40B4-BE49-F238E27FC236}">
                <a16:creationId xmlns:a16="http://schemas.microsoft.com/office/drawing/2014/main" id="{6AC14853-38F3-305C-AE7A-C8363B86747B}"/>
              </a:ext>
            </a:extLst>
          </p:cNvPr>
          <p:cNvSpPr txBox="1"/>
          <p:nvPr/>
        </p:nvSpPr>
        <p:spPr>
          <a:xfrm>
            <a:off x="2210933" y="5438493"/>
            <a:ext cx="6097604" cy="307777"/>
          </a:xfrm>
          <a:prstGeom prst="rect">
            <a:avLst/>
          </a:prstGeom>
          <a:noFill/>
        </p:spPr>
        <p:txBody>
          <a:bodyPr wrap="square">
            <a:spAutoFit/>
          </a:bodyPr>
          <a:lstStyle/>
          <a:p>
            <a:pPr algn="ctr"/>
            <a:r>
              <a:rPr lang="de-DE" sz="1400" dirty="0"/>
              <a:t>General </a:t>
            </a:r>
            <a:r>
              <a:rPr lang="de-DE" sz="1400" dirty="0" err="1"/>
              <a:t>Requirements</a:t>
            </a:r>
            <a:r>
              <a:rPr lang="de-DE" sz="1400" dirty="0"/>
              <a:t>, e.g. </a:t>
            </a:r>
            <a:r>
              <a:rPr lang="de-DE" sz="1400" dirty="0" err="1"/>
              <a:t>sufficient</a:t>
            </a:r>
            <a:r>
              <a:rPr lang="de-DE" sz="1400" dirty="0"/>
              <a:t> </a:t>
            </a:r>
            <a:r>
              <a:rPr lang="de-DE" sz="1400" dirty="0" err="1"/>
              <a:t>view</a:t>
            </a:r>
            <a:r>
              <a:rPr lang="de-DE" sz="1400" dirty="0"/>
              <a:t>, etc. </a:t>
            </a:r>
          </a:p>
        </p:txBody>
      </p:sp>
      <p:sp>
        <p:nvSpPr>
          <p:cNvPr id="21" name="TextBox 20">
            <a:extLst>
              <a:ext uri="{FF2B5EF4-FFF2-40B4-BE49-F238E27FC236}">
                <a16:creationId xmlns:a16="http://schemas.microsoft.com/office/drawing/2014/main" id="{F435DCE5-560D-A37C-683A-60847C25BE22}"/>
              </a:ext>
            </a:extLst>
          </p:cNvPr>
          <p:cNvSpPr txBox="1"/>
          <p:nvPr/>
        </p:nvSpPr>
        <p:spPr>
          <a:xfrm>
            <a:off x="4588728" y="6080364"/>
            <a:ext cx="1314450" cy="523220"/>
          </a:xfrm>
          <a:prstGeom prst="rect">
            <a:avLst/>
          </a:prstGeom>
          <a:noFill/>
          <a:ln>
            <a:solidFill>
              <a:schemeClr val="accent1"/>
            </a:solidFill>
          </a:ln>
        </p:spPr>
        <p:txBody>
          <a:bodyPr wrap="square">
            <a:spAutoFit/>
          </a:bodyPr>
          <a:lstStyle/>
          <a:p>
            <a:pPr algn="ctr"/>
            <a:r>
              <a:rPr lang="en-US" sz="1400" dirty="0">
                <a:solidFill>
                  <a:prstClr val="black"/>
                </a:solidFill>
                <a:latin typeface="Calibri" panose="020F0502020204030204"/>
              </a:rPr>
              <a:t>Sentence in individual Regs</a:t>
            </a:r>
            <a:endParaRPr lang="en-US" sz="1400" kern="1200" dirty="0">
              <a:solidFill>
                <a:prstClr val="black"/>
              </a:solidFill>
              <a:latin typeface="Calibri" panose="020F0502020204030204"/>
            </a:endParaRPr>
          </a:p>
        </p:txBody>
      </p:sp>
      <p:sp>
        <p:nvSpPr>
          <p:cNvPr id="25" name="Isosceles Triangle 24">
            <a:extLst>
              <a:ext uri="{FF2B5EF4-FFF2-40B4-BE49-F238E27FC236}">
                <a16:creationId xmlns:a16="http://schemas.microsoft.com/office/drawing/2014/main" id="{23D4027E-BC78-562B-424A-40D2125D776E}"/>
              </a:ext>
            </a:extLst>
          </p:cNvPr>
          <p:cNvSpPr/>
          <p:nvPr/>
        </p:nvSpPr>
        <p:spPr>
          <a:xfrm rot="10800000">
            <a:off x="4878654" y="5842790"/>
            <a:ext cx="784834" cy="165046"/>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Isosceles Triangle 27">
            <a:extLst>
              <a:ext uri="{FF2B5EF4-FFF2-40B4-BE49-F238E27FC236}">
                <a16:creationId xmlns:a16="http://schemas.microsoft.com/office/drawing/2014/main" id="{2ABAF56B-041C-B00E-073B-D46A4AC076B6}"/>
              </a:ext>
            </a:extLst>
          </p:cNvPr>
          <p:cNvSpPr/>
          <p:nvPr/>
        </p:nvSpPr>
        <p:spPr>
          <a:xfrm rot="10800000">
            <a:off x="3126818" y="3494104"/>
            <a:ext cx="784834" cy="165046"/>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Box 28">
            <a:extLst>
              <a:ext uri="{FF2B5EF4-FFF2-40B4-BE49-F238E27FC236}">
                <a16:creationId xmlns:a16="http://schemas.microsoft.com/office/drawing/2014/main" id="{ADF9187B-04CF-D300-9B12-DC551F23CF97}"/>
              </a:ext>
            </a:extLst>
          </p:cNvPr>
          <p:cNvSpPr txBox="1"/>
          <p:nvPr/>
        </p:nvSpPr>
        <p:spPr>
          <a:xfrm>
            <a:off x="7797406" y="5685186"/>
            <a:ext cx="3363548" cy="646331"/>
          </a:xfrm>
          <a:prstGeom prst="rect">
            <a:avLst/>
          </a:prstGeom>
          <a:noFill/>
        </p:spPr>
        <p:txBody>
          <a:bodyPr wrap="square">
            <a:spAutoFit/>
          </a:bodyPr>
          <a:lstStyle/>
          <a:p>
            <a:pPr algn="ctr"/>
            <a:r>
              <a:rPr lang="en-US" sz="1800" kern="1200" dirty="0">
                <a:solidFill>
                  <a:prstClr val="black"/>
                </a:solidFill>
                <a:latin typeface="Calibri" panose="020F0502020204030204"/>
              </a:rPr>
              <a:t>Simple exclusion from requirements possible</a:t>
            </a:r>
          </a:p>
        </p:txBody>
      </p:sp>
      <p:sp>
        <p:nvSpPr>
          <p:cNvPr id="30" name="Isosceles Triangle 29">
            <a:extLst>
              <a:ext uri="{FF2B5EF4-FFF2-40B4-BE49-F238E27FC236}">
                <a16:creationId xmlns:a16="http://schemas.microsoft.com/office/drawing/2014/main" id="{27115D17-AA91-0878-80D9-ACDAD1635CCB}"/>
              </a:ext>
            </a:extLst>
          </p:cNvPr>
          <p:cNvSpPr/>
          <p:nvPr/>
        </p:nvSpPr>
        <p:spPr>
          <a:xfrm rot="10800000">
            <a:off x="8959949" y="5443480"/>
            <a:ext cx="1003262" cy="161108"/>
          </a:xfrm>
          <a:prstGeom prst="triangl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0998636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2AB076-026C-408A-A114-C0C7859C5848}">
  <ds:schemaRefs>
    <ds:schemaRef ds:uri="http://schemas.microsoft.com/office/2006/documentManagement/types"/>
    <ds:schemaRef ds:uri="4b4a1c0d-4a69-4996-a84a-fc699b9f49de"/>
    <ds:schemaRef ds:uri="http://purl.org/dc/elements/1.1/"/>
    <ds:schemaRef ds:uri="acccb6d4-dbe5-46d2-b4d3-5733603d8cc6"/>
    <ds:schemaRef ds:uri="http://schemas.openxmlformats.org/package/2006/metadata/core-properties"/>
    <ds:schemaRef ds:uri="http://schemas.microsoft.com/office/infopath/2007/PartnerControls"/>
    <ds:schemaRef ds:uri="http://purl.org/dc/terms/"/>
    <ds:schemaRef ds:uri="985ec44e-1bab-4c0b-9df0-6ba128686fc9"/>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722A01C-DFFD-4DCE-8BDD-3EA071DD931A}">
  <ds:schemaRefs>
    <ds:schemaRef ds:uri="http://schemas.microsoft.com/sharepoint/v3/contenttype/forms"/>
  </ds:schemaRefs>
</ds:datastoreItem>
</file>

<file path=customXml/itemProps3.xml><?xml version="1.0" encoding="utf-8"?>
<ds:datastoreItem xmlns:ds="http://schemas.openxmlformats.org/officeDocument/2006/customXml" ds:itemID="{45CE2009-7B1C-4FC7-BC1D-17223F6479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1161</TotalTime>
  <Words>1305</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Arial</vt:lpstr>
      <vt:lpstr>Calibri</vt:lpstr>
      <vt:lpstr>Calibri Light</vt:lpstr>
      <vt:lpstr>Times New Roman</vt:lpstr>
      <vt:lpstr>Kantoorthema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vector>
  </TitlesOfParts>
  <Company>RDW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Lammers, Hans</dc:creator>
  <cp:lastModifiedBy>Edoardo Gianotti</cp:lastModifiedBy>
  <cp:revision>47</cp:revision>
  <dcterms:created xsi:type="dcterms:W3CDTF">2022-03-28T11:23:14Z</dcterms:created>
  <dcterms:modified xsi:type="dcterms:W3CDTF">2024-10-09T07:31:03Z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