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344" r:id="rId6"/>
    <p:sldId id="348" r:id="rId7"/>
    <p:sldId id="345" r:id="rId8"/>
    <p:sldId id="346" r:id="rId9"/>
    <p:sldId id="33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9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192" y="10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52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45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68816E-1AE4-ABCF-D1CC-70DA19000655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57B31-9343-DFC6-F69C-A965029F59B1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C15158-64D4-FA00-EA43-F2334136D0B2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6A0DF6-B734-96E9-97A8-CF872D0038EA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FE73DA-596D-F663-D1F2-3FCD6401C94B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C12BE9-CF21-EF09-62F5-F62BF6222F5F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91585E-CC88-EA46-7ACA-B9C6C0C446BD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10317A-87F5-ED37-5C58-9C03865B5763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3F41E6-AE88-BA4E-3D08-DA8072E700B3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6BCE06-7F13-5E51-6CB6-7E584F76A779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FFCB57-310B-8B46-5714-DBB6E71EAB5C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E54921-03F1-D34E-DBC8-D6B81E9947C9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A228B9-6898-BBFE-D600-222275D31089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D24B51-9F01-BB8C-CBB5-2EF72828DF62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36FBAA-B5FF-A8AE-0140-F87E1B5B735A}"/>
              </a:ext>
            </a:extLst>
          </p:cNvPr>
          <p:cNvSpPr txBox="1"/>
          <p:nvPr userDrawn="1"/>
        </p:nvSpPr>
        <p:spPr>
          <a:xfrm>
            <a:off x="9780104" y="5976730"/>
            <a:ext cx="1963794" cy="6493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9" r:id="rId2"/>
    <p:sldLayoutId id="2147483670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6" r:id="rId12"/>
    <p:sldLayoutId id="2147483667" r:id="rId13"/>
    <p:sldLayoutId id="2147483668" r:id="rId14"/>
    <p:sldLayoutId id="2147483655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0" y="1992573"/>
            <a:ext cx="10114810" cy="1959668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br>
              <a:rPr lang="en-US" dirty="0"/>
            </a:br>
            <a:r>
              <a:rPr lang="en-US" sz="2000" dirty="0"/>
              <a:t>  </a:t>
            </a:r>
            <a:r>
              <a:rPr lang="en-US" sz="3600" dirty="0"/>
              <a:t>Report on the activities of the VRU-</a:t>
            </a:r>
            <a:r>
              <a:rPr lang="en-US" sz="3600" dirty="0" err="1"/>
              <a:t>Proxi</a:t>
            </a:r>
            <a:r>
              <a:rPr lang="en-US" sz="3600" dirty="0"/>
              <a:t> Group </a:t>
            </a:r>
            <a:br>
              <a:rPr lang="en-US" sz="3600" dirty="0"/>
            </a:br>
            <a:r>
              <a:rPr lang="en-US" sz="3600" dirty="0"/>
              <a:t>April-October 2024</a:t>
            </a:r>
            <a:br>
              <a:rPr lang="en-US" sz="2000" dirty="0"/>
            </a:br>
            <a:br>
              <a:rPr lang="en-US" dirty="0"/>
            </a:br>
            <a:r>
              <a:rPr lang="en-US" sz="3200" dirty="0"/>
              <a:t>IWG VRU-</a:t>
            </a:r>
            <a:r>
              <a:rPr lang="en-US" sz="3200" dirty="0" err="1"/>
              <a:t>Proxi</a:t>
            </a:r>
            <a:br>
              <a:rPr lang="en-US" sz="4400" dirty="0"/>
            </a:br>
            <a:endParaRPr lang="en-GB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87200" y="5643599"/>
            <a:ext cx="10682500" cy="818161"/>
          </a:xfrm>
        </p:spPr>
        <p:txBody>
          <a:bodyPr/>
          <a:lstStyle/>
          <a:p>
            <a:r>
              <a:rPr lang="en-US" sz="3600" b="1" dirty="0"/>
              <a:t>128</a:t>
            </a:r>
            <a:r>
              <a:rPr lang="en-US" sz="3600" b="1" baseline="30000" dirty="0"/>
              <a:t>th</a:t>
            </a:r>
            <a:r>
              <a:rPr lang="en-US" sz="3600" b="1" dirty="0"/>
              <a:t> GRSG session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25C761-CE2A-D23F-03B7-DEC71CAAA38C}"/>
              </a:ext>
            </a:extLst>
          </p:cNvPr>
          <p:cNvSpPr txBox="1"/>
          <p:nvPr/>
        </p:nvSpPr>
        <p:spPr>
          <a:xfrm>
            <a:off x="5475138" y="60410"/>
            <a:ext cx="6094562" cy="671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4095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152525" algn="l"/>
              </a:tabLst>
            </a:pPr>
            <a:r>
              <a:rPr lang="en-GB" sz="12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Informal document</a:t>
            </a: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GRSG-128-32</a:t>
            </a:r>
            <a:endParaRPr lang="en-GB" sz="1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422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760720" algn="r"/>
              </a:tabLst>
            </a:pP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(128</a:t>
            </a:r>
            <a:r>
              <a:rPr lang="en-GB" sz="12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GRSG, 7– 11 October 2024</a:t>
            </a:r>
            <a:b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Agenda item 4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E2879-8906-6CF3-B980-8C8915FF5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2" y="1017917"/>
            <a:ext cx="10941407" cy="5840083"/>
          </a:xfrm>
        </p:spPr>
        <p:txBody>
          <a:bodyPr/>
          <a:lstStyle/>
          <a:p>
            <a:pPr lvl="1">
              <a:spcAft>
                <a:spcPts val="600"/>
              </a:spcAft>
            </a:pPr>
            <a:endParaRPr lang="en-US" sz="1800" dirty="0"/>
          </a:p>
          <a:p>
            <a:pPr marL="450215" indent="0">
              <a:lnSpc>
                <a:spcPct val="115000"/>
              </a:lnSpc>
              <a:buNone/>
            </a:pPr>
            <a:r>
              <a:rPr lang="en-US" sz="1800" dirty="0"/>
              <a:t>IWG VRU-</a:t>
            </a:r>
            <a:r>
              <a:rPr lang="en-US" sz="1800" dirty="0" err="1"/>
              <a:t>Proxi</a:t>
            </a:r>
            <a:r>
              <a:rPr lang="en-US" sz="1800" dirty="0"/>
              <a:t> has largely completed the tasks referred to in the Terms of Reference in the field of</a:t>
            </a:r>
          </a:p>
          <a:p>
            <a:pPr marL="450215" indent="0">
              <a:lnSpc>
                <a:spcPct val="115000"/>
              </a:lnSpc>
              <a:buNone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(a) Forward Motion, by:</a:t>
            </a:r>
            <a:endParaRPr lang="en-I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Regulation No. 151 (Blind Spot Information System) </a:t>
            </a:r>
            <a:endParaRPr lang="en-I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Regulation No. 159 (Moving-Off Information System)</a:t>
            </a:r>
            <a:endParaRPr lang="en-I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UN Regulation No. 166 (Vulnerable Road Users in Front and Side Close Proximity)</a:t>
            </a: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I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0215" indent="0">
              <a:lnSpc>
                <a:spcPct val="115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(b) Reversing Motion, by:</a:t>
            </a:r>
            <a:endParaRPr lang="en-IE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UN Regulation No. 158 (</a:t>
            </a:r>
            <a:r>
              <a:rPr lang="en-GB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Devices for means of rear visibility or detection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IE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21615" indent="0">
              <a:lnSpc>
                <a:spcPct val="115000"/>
              </a:lnSpc>
              <a:spcAft>
                <a:spcPts val="0"/>
              </a:spcAft>
              <a:buNone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215" indent="0">
              <a:lnSpc>
                <a:spcPct val="115000"/>
              </a:lnSpc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(c) Direct Vision, by:</a:t>
            </a:r>
            <a:endParaRPr lang="en-IE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UN Regulation No. 167 (Direct Vision)</a:t>
            </a:r>
            <a:endParaRPr lang="en-IE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F9CE6-E54A-0AF4-15A1-67802D61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207035"/>
            <a:ext cx="10515600" cy="707366"/>
          </a:xfrm>
        </p:spPr>
        <p:txBody>
          <a:bodyPr/>
          <a:lstStyle/>
          <a:p>
            <a:pPr algn="ctr"/>
            <a:r>
              <a:rPr lang="fr-BE" dirty="0" err="1"/>
              <a:t>ToR</a:t>
            </a:r>
            <a:r>
              <a:rPr lang="fr-BE" dirty="0"/>
              <a:t>: </a:t>
            </a:r>
            <a:r>
              <a:rPr lang="fr-BE" dirty="0" err="1"/>
              <a:t>what</a:t>
            </a:r>
            <a:r>
              <a:rPr lang="fr-BE" dirty="0"/>
              <a:t> has been </a:t>
            </a:r>
            <a:r>
              <a:rPr lang="fr-BE" dirty="0" err="1"/>
              <a:t>accomplished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398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E2879-8906-6CF3-B980-8C8915FF5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672" y="1410954"/>
            <a:ext cx="10941407" cy="4075445"/>
          </a:xfrm>
        </p:spPr>
        <p:txBody>
          <a:bodyPr/>
          <a:lstStyle/>
          <a:p>
            <a:pPr lvl="1">
              <a:spcAft>
                <a:spcPts val="600"/>
              </a:spcAft>
            </a:pP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The only possible remaining task for the IWG VRU-</a:t>
            </a:r>
            <a:r>
              <a:rPr lang="en-US" sz="2400" dirty="0" err="1"/>
              <a:t>Proxi</a:t>
            </a:r>
            <a:r>
              <a:rPr lang="en-US" sz="2400" dirty="0"/>
              <a:t> (point 4 (d) of the </a:t>
            </a:r>
            <a:r>
              <a:rPr lang="en-US" sz="2400" dirty="0" err="1"/>
              <a:t>ToR</a:t>
            </a:r>
            <a:r>
              <a:rPr lang="en-US" sz="2400" dirty="0"/>
              <a:t>): </a:t>
            </a:r>
          </a:p>
          <a:p>
            <a:pPr lvl="2">
              <a:spcAft>
                <a:spcPts val="600"/>
              </a:spcAft>
            </a:pPr>
            <a:r>
              <a:rPr lang="en-US" sz="2200" dirty="0"/>
              <a:t>work on component and Separate Technical Units (STU) approvals for the applicable UN Regulations established by VRU-</a:t>
            </a:r>
            <a:r>
              <a:rPr lang="en-US" sz="2200" dirty="0" err="1"/>
              <a:t>Proxi</a:t>
            </a:r>
            <a:r>
              <a:rPr lang="en-US" sz="2200" dirty="0"/>
              <a:t>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It was agreed that an update on this point will be given at the 128th GRSG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IWG VRU-</a:t>
            </a:r>
            <a:r>
              <a:rPr lang="en-US" sz="2400" dirty="0" err="1"/>
              <a:t>Proxi</a:t>
            </a:r>
            <a:r>
              <a:rPr lang="en-US" sz="2400" dirty="0"/>
              <a:t> decided to ask for the extension of the mandate until October 2025 with a view to work on Separate Technical Units (STU) approvals for the applicable UN Regulations established by VRU-</a:t>
            </a:r>
            <a:r>
              <a:rPr lang="en-US" sz="2400" dirty="0" err="1"/>
              <a:t>Proxi</a:t>
            </a:r>
            <a:r>
              <a:rPr lang="en-US" sz="2400" dirty="0"/>
              <a:t>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F9CE6-E54A-0AF4-15A1-67802D61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/>
              <a:t>ToR</a:t>
            </a:r>
            <a:r>
              <a:rPr lang="fr-BE" dirty="0"/>
              <a:t>: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remains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done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990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E2879-8906-6CF3-B980-8C8915FF5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7532"/>
            <a:ext cx="10905699" cy="5805577"/>
          </a:xfrm>
        </p:spPr>
        <p:txBody>
          <a:bodyPr/>
          <a:lstStyle/>
          <a:p>
            <a:r>
              <a:rPr lang="en-IE" dirty="0"/>
              <a:t>VRU-</a:t>
            </a:r>
            <a:r>
              <a:rPr lang="en-IE" dirty="0" err="1"/>
              <a:t>Proxi</a:t>
            </a:r>
            <a:r>
              <a:rPr lang="en-IE" dirty="0"/>
              <a:t> </a:t>
            </a:r>
            <a:r>
              <a:rPr lang="en-IE" dirty="0">
                <a:solidFill>
                  <a:schemeClr val="tx1">
                    <a:lumMod val="50000"/>
                  </a:schemeClr>
                </a:solidFill>
              </a:rPr>
              <a:t>submitted to the GRSG a list of issues for possible further consideration by the Group: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Effectiveness of camera monitor systems (UN Regulation No. 46 and No. 158)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Availability of technology to reduce the detection distance directly in front of the vehicle for the MOIS (UN Regulation No. 159),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Availability of technology to improve the detection of cyclists alongside vehicles (UN Regulation No. 151)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 for extending the scope of UN Regulation No. 151 to N1 category of vehicles;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 for mandating both sensors and a camera for rearward vision (UN Regulation No. 158);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 for extending the scope of UN Regulation No. 158 to some O category vehicles;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Case for mandatory capability of Class V and VI devices for adjustment by the driver while seated in the driving seat (UN Regulation No. 46)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Room for improvement of pedestrian safety around buses, in relation to driver vision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Effectiveness of the new UNECE driver vision UN Regulations in reducing VRU collisions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IE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F9CE6-E54A-0AF4-15A1-67802D61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0"/>
            <a:ext cx="10515600" cy="776377"/>
          </a:xfrm>
        </p:spPr>
        <p:txBody>
          <a:bodyPr/>
          <a:lstStyle/>
          <a:p>
            <a:pPr algn="ctr"/>
            <a:r>
              <a:rPr lang="fr-BE" dirty="0"/>
              <a:t>Beyond </a:t>
            </a:r>
            <a:r>
              <a:rPr lang="fr-BE" dirty="0" err="1"/>
              <a:t>ToR</a:t>
            </a:r>
            <a:r>
              <a:rPr lang="fr-BE" dirty="0"/>
              <a:t>: IWG suggestions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71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EE2879-8906-6CF3-B980-8C8915FF5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Extend the mandate of the Group until October 2025</a:t>
            </a:r>
          </a:p>
          <a:p>
            <a:pPr lvl="1"/>
            <a:r>
              <a:rPr lang="en-US" dirty="0"/>
              <a:t>Extend the deadline for the IWG work on the STU approvals for the relevant UN Regulations until October 2025</a:t>
            </a:r>
          </a:p>
          <a:p>
            <a:pPr lvl="1"/>
            <a:r>
              <a:rPr lang="en-US" sz="2000" dirty="0"/>
              <a:t>Approve the work of the IWG on the aforementioned issues</a:t>
            </a:r>
            <a:r>
              <a:rPr lang="en-US" dirty="0"/>
              <a:t> (collecting evidence, analysis, possibly proposing amendments) and amend the </a:t>
            </a:r>
            <a:r>
              <a:rPr lang="en-US" dirty="0" err="1"/>
              <a:t>ToR</a:t>
            </a:r>
            <a:r>
              <a:rPr lang="en-US" dirty="0"/>
              <a:t> accordingly.</a:t>
            </a: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0F9CE6-E54A-0AF4-15A1-67802D610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Suggestions to GRSG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668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509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EA27752E-83E9-44FE-B274-105F0C848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12A7F0-7B8E-4501-8166-09845646A1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55AE81-FDA9-4051-9477-5FE49B9C9666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6554</TotalTime>
  <Words>494</Words>
  <Application>Microsoft Office PowerPoint</Application>
  <PresentationFormat>Widescreen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Office Theme</vt:lpstr>
      <vt:lpstr>   Report on the activities of the VRU-Proxi Group  April-October 2024  IWG VRU-Proxi </vt:lpstr>
      <vt:lpstr>ToR: what has been accomplished</vt:lpstr>
      <vt:lpstr>ToR: what remains to be done</vt:lpstr>
      <vt:lpstr>Beyond ToR: IWG suggestions</vt:lpstr>
      <vt:lpstr>Suggestions to GRSG</vt:lpstr>
      <vt:lpstr>Thank you!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ROZANSKI Lukasz (GROW)</dc:creator>
  <cp:lastModifiedBy>Edoardo Gianotti</cp:lastModifiedBy>
  <cp:revision>56</cp:revision>
  <dcterms:created xsi:type="dcterms:W3CDTF">2022-10-26T13:54:52Z</dcterms:created>
  <dcterms:modified xsi:type="dcterms:W3CDTF">2024-10-17T09:48:02Z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2023-03-14T12:03:58Z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99eca67e-0e99-41de-8d99-7dc5575c9b4c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0x0101003B8422D08C252547BB1CFA7F78E2CB83</vt:lpwstr>
  </property>
  <property fmtid="{D5CDD505-2E9C-101B-9397-08002B2CF9AE}" pid="10" name="MediaServiceImageTags">
    <vt:lpwstr/>
  </property>
  <property fmtid="{D5CDD505-2E9C-101B-9397-08002B2CF9AE}" pid="11" name="Office of Origin">
    <vt:lpwstr/>
  </property>
  <property fmtid="{D5CDD505-2E9C-101B-9397-08002B2CF9AE}" pid="12" name="Office_x0020_of_x0020_Origin">
    <vt:lpwstr/>
  </property>
  <property fmtid="{D5CDD505-2E9C-101B-9397-08002B2CF9AE}" pid="13" name="gba66df640194346a5267c50f24d4797">
    <vt:lpwstr/>
  </property>
</Properties>
</file>