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6" r:id="rId6"/>
    <p:sldId id="258" r:id="rId7"/>
    <p:sldId id="259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422F12-BE20-4813-DB38-93B2130683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A115727-6236-0034-AE27-EEE8D339AE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DD3839-961A-FD36-D66F-58F9FD5AD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9FF7-4996-4B1D-839D-A1D869A72E9D}" type="datetimeFigureOut">
              <a:rPr lang="de-DE" smtClean="0"/>
              <a:t>07.10.2024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B59DBC-F8E8-6E4A-5558-3B3BE5D4C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E0CB8E-B5E3-94AD-F80E-222AAFCBC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DDAB-FA9D-422B-BA49-3888014D535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429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CDBF49-A328-3119-44FE-ABBB7EC2B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5BEC1C7-67C1-1199-7944-652CCDBB71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7CAFE00-7E1A-F7A0-DDB0-F0C782766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9FF7-4996-4B1D-839D-A1D869A72E9D}" type="datetimeFigureOut">
              <a:rPr lang="de-DE" smtClean="0"/>
              <a:t>07.10.2024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CEA6FA-B097-919D-4B1F-C93639F8D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C8C5A94-03D6-42FE-A952-4B9D000BE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DDAB-FA9D-422B-BA49-3888014D535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9746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3BDEF3B-85E3-99A3-1BBC-79B911DD8D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30CD81D-F15D-8083-453A-3CDBF412E8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35A238-19EE-9506-FDD5-6053BF719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9FF7-4996-4B1D-839D-A1D869A72E9D}" type="datetimeFigureOut">
              <a:rPr lang="de-DE" smtClean="0"/>
              <a:t>07.10.2024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7A732A-8E48-2A34-64BA-90AB57E7F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3552352-91C2-D4FB-1AD9-906461427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DDAB-FA9D-422B-BA49-3888014D535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5060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CAD5D2-F49C-6F91-BD3D-0EEA80291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2879828-49AB-9BFE-31BF-4D3B9C1AC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624603-D2D5-98A6-27EF-B243FA724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9FF7-4996-4B1D-839D-A1D869A72E9D}" type="datetimeFigureOut">
              <a:rPr lang="de-DE" smtClean="0"/>
              <a:t>07.10.2024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14C0119-1509-5BDD-CB78-A8865506F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B2373B-9357-A699-F62C-4B29E106A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DDAB-FA9D-422B-BA49-3888014D535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9434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94A7EB-C2F0-BED6-0796-5828D30F5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3A9C1FF-BE78-A69F-C386-47C3AD42F7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2F2A1F3-31AA-CFEA-903A-48D9A939F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9FF7-4996-4B1D-839D-A1D869A72E9D}" type="datetimeFigureOut">
              <a:rPr lang="de-DE" smtClean="0"/>
              <a:t>07.10.2024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483EF57-4579-55F6-B857-91DABAABE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416B32-E564-5B66-BA3A-55624E285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DDAB-FA9D-422B-BA49-3888014D535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6057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EBEE52-F902-4895-6F58-473A924CD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13A71F4-A56A-3E52-A6F4-806E961931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2742B61-B70C-4010-8502-3FF98D82CC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A50D4D5-8780-131D-C7B3-604F4F8C9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9FF7-4996-4B1D-839D-A1D869A72E9D}" type="datetimeFigureOut">
              <a:rPr lang="de-DE" smtClean="0"/>
              <a:t>07.10.2024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5530855-6D0E-3EE9-B2C2-6478EFF76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EB18D75-C1F9-25B6-433F-DBCFAFABF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DDAB-FA9D-422B-BA49-3888014D535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0101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A96D80-497C-B2AC-AA43-EFB1EA013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7C0B9C0-E950-1BAE-FB71-7C9DF25301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736CFB6-A066-04CB-9B32-D5381EAF80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69029F1-2E2C-6AD5-DF2D-D78B24ED3E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C76ED94-BCC7-EFC7-A8E6-A481A31A42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E75135E-5440-3475-3662-94FC5A827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9FF7-4996-4B1D-839D-A1D869A72E9D}" type="datetimeFigureOut">
              <a:rPr lang="de-DE" smtClean="0"/>
              <a:t>07.10.2024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E6A6D7D-FC44-01E5-E710-8CDFE423B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6C80CC7-D450-304C-E948-19CEFE497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DDAB-FA9D-422B-BA49-3888014D535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2246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5E4C36-1088-3BCE-C706-C7C5B07C8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EE889CE-2056-705E-3465-72EF49D56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9FF7-4996-4B1D-839D-A1D869A72E9D}" type="datetimeFigureOut">
              <a:rPr lang="de-DE" smtClean="0"/>
              <a:t>07.10.2024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E7719A7-23B2-BF34-5D7E-821117B85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7195032-1FA7-4456-517E-C292845D6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DDAB-FA9D-422B-BA49-3888014D535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8168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5A49609-12EC-E38D-6961-F3F5A3FE5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9FF7-4996-4B1D-839D-A1D869A72E9D}" type="datetimeFigureOut">
              <a:rPr lang="de-DE" smtClean="0"/>
              <a:t>07.10.2024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01F8616-2C0E-B16E-9E37-B7203B766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B366113-FEFD-8C05-353B-95DCB3555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DDAB-FA9D-422B-BA49-3888014D535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846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2D0F3F-4BD4-D63F-4D75-FC255098B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DBBB018-7492-6115-F1A9-27DC93769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DD6EA73-7874-B798-351B-2C1AA9077F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BA0A5F1-6F08-A994-F589-B60FD1F98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9FF7-4996-4B1D-839D-A1D869A72E9D}" type="datetimeFigureOut">
              <a:rPr lang="de-DE" smtClean="0"/>
              <a:t>07.10.2024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E86A3E2-C44B-C0ED-3718-ACC0A6846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1077636-E849-15DB-A910-7BC5A5C68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DDAB-FA9D-422B-BA49-3888014D535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8287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C9227A-C302-7EE6-3E42-32DE4F813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F796F90-209A-F365-5093-8938120812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1AD3B29-B1CF-1757-A446-49C3B640E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7BD2622-ADDF-AFDE-C15D-DA01324A1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9FF7-4996-4B1D-839D-A1D869A72E9D}" type="datetimeFigureOut">
              <a:rPr lang="de-DE" smtClean="0"/>
              <a:t>07.10.2024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83FEC13-A81A-4AB1-E41D-676ACD87F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8F8450E-86D0-5FC2-F07C-2ADECB74A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DDAB-FA9D-422B-BA49-3888014D535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917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49542EA-E964-BDFB-548A-3796F8815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F8D543A-3D70-249D-1B24-3684A5C1A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BC7476-2E39-06D0-D88A-67ECA97D0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B9FF7-4996-4B1D-839D-A1D869A72E9D}" type="datetimeFigureOut">
              <a:rPr lang="de-DE" smtClean="0"/>
              <a:t>07.10.2024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B079C92-4198-B7E3-CE7B-0CDF906AAF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F82A9E-1ADB-E70F-2B31-CB58CD588C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DDAB-FA9D-422B-BA49-3888014D535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4886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EAC401-5615-A183-48C1-7F34B0B89B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1688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de-DE" dirty="0"/>
              <a:t>Status </a:t>
            </a:r>
            <a:r>
              <a:rPr lang="de-DE" dirty="0" err="1"/>
              <a:t>report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UNECE GRSG Task Force on </a:t>
            </a:r>
            <a:r>
              <a:rPr lang="de-DE" b="1" dirty="0" err="1"/>
              <a:t>Accessibility</a:t>
            </a:r>
            <a:r>
              <a:rPr lang="de-DE" b="1" dirty="0"/>
              <a:t> </a:t>
            </a:r>
            <a:r>
              <a:rPr lang="de-DE" dirty="0"/>
              <a:t>(UN R 107)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402C99F-F0A5-4302-63CF-B375FDAA57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16603"/>
            <a:ext cx="9144000" cy="1655762"/>
          </a:xfrm>
        </p:spPr>
        <p:txBody>
          <a:bodyPr/>
          <a:lstStyle/>
          <a:p>
            <a:r>
              <a:rPr lang="de-DE" dirty="0"/>
              <a:t>Rudolf Gerlach, TÜV Rheinland</a:t>
            </a:r>
          </a:p>
          <a:p>
            <a:r>
              <a:rPr lang="de-DE" dirty="0"/>
              <a:t>UNECE GRSG, </a:t>
            </a:r>
            <a:r>
              <a:rPr lang="de-DE" dirty="0" err="1"/>
              <a:t>October</a:t>
            </a:r>
            <a:r>
              <a:rPr lang="de-DE" dirty="0"/>
              <a:t> 2024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2CBB76F-B5CB-1CB4-D083-2B0B4B59BCE8}"/>
              </a:ext>
            </a:extLst>
          </p:cNvPr>
          <p:cNvSpPr txBox="1"/>
          <p:nvPr/>
        </p:nvSpPr>
        <p:spPr>
          <a:xfrm>
            <a:off x="8229599" y="285750"/>
            <a:ext cx="34243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Informal </a:t>
            </a:r>
            <a:r>
              <a:rPr lang="de-DE" dirty="0" err="1"/>
              <a:t>document</a:t>
            </a:r>
            <a:r>
              <a:rPr lang="de-DE"/>
              <a:t> GRSG-128-29</a:t>
            </a:r>
            <a:endParaRPr lang="de-DE" dirty="0"/>
          </a:p>
          <a:p>
            <a:r>
              <a:rPr lang="de-DE" dirty="0"/>
              <a:t>128th GRSG, 07.-11. </a:t>
            </a:r>
            <a:r>
              <a:rPr lang="de-DE" dirty="0" err="1"/>
              <a:t>October</a:t>
            </a:r>
            <a:r>
              <a:rPr lang="de-DE" dirty="0"/>
              <a:t>, 2024</a:t>
            </a:r>
          </a:p>
          <a:p>
            <a:r>
              <a:rPr lang="de-DE" dirty="0"/>
              <a:t>Agenda item 2</a:t>
            </a:r>
          </a:p>
        </p:txBody>
      </p:sp>
    </p:spTree>
    <p:extLst>
      <p:ext uri="{BB962C8B-B14F-4D97-AF65-F5344CB8AC3E}">
        <p14:creationId xmlns:p14="http://schemas.microsoft.com/office/powerpoint/2010/main" val="2812366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E2CBB76F-B5CB-1CB4-D083-2B0B4B59BCE8}"/>
              </a:ext>
            </a:extLst>
          </p:cNvPr>
          <p:cNvSpPr txBox="1"/>
          <p:nvPr/>
        </p:nvSpPr>
        <p:spPr>
          <a:xfrm>
            <a:off x="8229599" y="285750"/>
            <a:ext cx="3424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Informal </a:t>
            </a:r>
            <a:r>
              <a:rPr lang="de-DE" dirty="0" err="1"/>
              <a:t>document</a:t>
            </a:r>
            <a:r>
              <a:rPr lang="de-DE" dirty="0"/>
              <a:t> GRSG-128-XX</a:t>
            </a:r>
          </a:p>
          <a:p>
            <a:r>
              <a:rPr lang="de-DE" dirty="0"/>
              <a:t>128th GRSG, 07.-11. </a:t>
            </a:r>
            <a:r>
              <a:rPr lang="de-DE" dirty="0" err="1"/>
              <a:t>October</a:t>
            </a:r>
            <a:r>
              <a:rPr lang="de-DE" dirty="0"/>
              <a:t>, 2024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7A765C1-3F82-74B8-2014-EB3C9513927A}"/>
              </a:ext>
            </a:extLst>
          </p:cNvPr>
          <p:cNvSpPr txBox="1"/>
          <p:nvPr/>
        </p:nvSpPr>
        <p:spPr>
          <a:xfrm>
            <a:off x="348343" y="1414705"/>
            <a:ext cx="11495314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During the 126th session of UNECE GRSG (General Safety) in October 2023, </a:t>
            </a:r>
            <a:r>
              <a:rPr lang="en-US" sz="1800" b="1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UITP tabled a proposal</a:t>
            </a:r>
            <a:r>
              <a:rPr lang="en-US" sz="1800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modify UN R 107 in respect of </a:t>
            </a:r>
            <a:r>
              <a:rPr lang="en-US" sz="1800" b="1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accessibility</a:t>
            </a:r>
            <a:r>
              <a:rPr lang="en-US" sz="1800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requirements with a </a:t>
            </a:r>
            <a:r>
              <a:rPr lang="en-US" sz="1800" b="1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 focus on class I-vehicles</a:t>
            </a:r>
            <a:r>
              <a:rPr lang="en-US" sz="1800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(City-buses). GRSG decided to establish a </a:t>
            </a:r>
            <a:r>
              <a:rPr lang="en-US" sz="1800" b="1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Task Force “Accessibility”</a:t>
            </a:r>
            <a:r>
              <a:rPr lang="en-US" sz="1800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discuss the proposals and to develop a consolidated document. The Task Force is piloted by Germany.</a:t>
            </a:r>
          </a:p>
          <a:p>
            <a:endParaRPr lang="en-US" sz="1800" dirty="0">
              <a:solidFill>
                <a:srgbClr val="000000"/>
              </a:solidFill>
              <a:effectLst/>
              <a:latin typeface="Corpo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de-DE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members</a:t>
            </a:r>
            <a:r>
              <a:rPr lang="de-DE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de-DE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de-DE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r>
              <a:rPr lang="de-DE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de-DE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b="1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governmental</a:t>
            </a:r>
            <a:r>
              <a:rPr lang="de-DE" b="1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b="1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representatives</a:t>
            </a:r>
            <a:r>
              <a:rPr lang="de-DE" b="1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b="1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de-DE" b="1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UNECE-</a:t>
            </a:r>
            <a:r>
              <a:rPr lang="de-DE" b="1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Contracting</a:t>
            </a:r>
            <a:r>
              <a:rPr lang="de-DE" b="1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b="1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Parties</a:t>
            </a:r>
            <a:r>
              <a:rPr lang="de-DE" b="1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b="1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representatives</a:t>
            </a:r>
            <a:r>
              <a:rPr lang="de-DE" b="1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b="1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de-DE" b="1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b="1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operators</a:t>
            </a:r>
            <a:r>
              <a:rPr lang="de-DE" b="1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de-DE" b="1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manufacturers</a:t>
            </a:r>
            <a:r>
              <a:rPr lang="de-DE" b="1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de-DE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de-DE" b="1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wide</a:t>
            </a:r>
            <a:r>
              <a:rPr lang="de-DE" b="1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b="1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expertise</a:t>
            </a:r>
            <a:r>
              <a:rPr lang="de-DE" b="1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de-DE" b="1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de-DE" b="1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b="1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de-DE" b="1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b="1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de-DE" b="1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b="1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technical</a:t>
            </a:r>
            <a:r>
              <a:rPr lang="de-DE" b="1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b="1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regulations</a:t>
            </a:r>
            <a:r>
              <a:rPr lang="de-DE" b="1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b="1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de-DE" b="1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b="1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buses</a:t>
            </a:r>
            <a:r>
              <a:rPr lang="de-DE" b="1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de-DE" b="1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coaches</a:t>
            </a:r>
            <a:r>
              <a:rPr lang="de-DE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The </a:t>
            </a:r>
            <a:r>
              <a:rPr lang="de-DE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experts</a:t>
            </a:r>
            <a:r>
              <a:rPr lang="de-DE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b="1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evaluate</a:t>
            </a:r>
            <a:r>
              <a:rPr lang="de-DE" b="1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b="1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de-DE" b="1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b="1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proposal</a:t>
            </a:r>
            <a:r>
              <a:rPr lang="de-DE" b="1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GRSG-126 </a:t>
            </a:r>
            <a:r>
              <a:rPr lang="de-DE" b="1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tabled</a:t>
            </a:r>
            <a:r>
              <a:rPr lang="de-DE" b="1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b="1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de-DE" b="1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UITP</a:t>
            </a:r>
            <a:r>
              <a:rPr lang="de-DE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taking</a:t>
            </a:r>
            <a:r>
              <a:rPr lang="de-DE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de-DE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account</a:t>
            </a:r>
            <a:r>
              <a:rPr lang="de-DE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de-DE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b="1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needs</a:t>
            </a:r>
            <a:r>
              <a:rPr lang="de-DE" b="1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b="1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de-DE" b="1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b="1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de-DE" b="1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b="1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de-DE" b="1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b="1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reduced</a:t>
            </a:r>
            <a:r>
              <a:rPr lang="de-DE" b="1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b="1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mobility</a:t>
            </a:r>
            <a:r>
              <a:rPr lang="de-DE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sz="1800" dirty="0">
              <a:solidFill>
                <a:srgbClr val="000000"/>
              </a:solidFill>
              <a:latin typeface="Corpo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TF Accessibility started its work end of December 2023 chaired by Germany. Meetings took place: </a:t>
            </a:r>
          </a:p>
          <a:p>
            <a:pPr defTabSz="584200"/>
            <a:r>
              <a:rPr lang="en-US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Meeting, 	18.12.2023 		online meeting</a:t>
            </a:r>
            <a:endParaRPr lang="en-US" sz="1800" dirty="0">
              <a:solidFill>
                <a:srgbClr val="000000"/>
              </a:solidFill>
              <a:effectLst/>
              <a:latin typeface="Corpo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584200"/>
            <a:r>
              <a:rPr lang="en-US" sz="1800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Meeting, 	</a:t>
            </a:r>
            <a:r>
              <a:rPr lang="en-US" sz="1800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17./18.01.2024 	TÜV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Rheinland</a:t>
            </a:r>
            <a:r>
              <a:rPr lang="en-US" sz="1800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Cologne (Paris)</a:t>
            </a:r>
          </a:p>
          <a:p>
            <a:pPr defTabSz="584200"/>
            <a:r>
              <a:rPr lang="fi-FI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Meeting, </a:t>
            </a:r>
            <a:r>
              <a:rPr lang="fi-FI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	15./16.02.2024 	RATP - Paris (hybrid)</a:t>
            </a:r>
          </a:p>
          <a:p>
            <a:pPr defTabSz="584200"/>
            <a:r>
              <a:rPr lang="en-US" sz="1800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Meeting, </a:t>
            </a:r>
            <a:r>
              <a:rPr lang="en-US" sz="1800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1800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26./27.06.2024 	TEC - Liège (</a:t>
            </a:r>
            <a:r>
              <a:rPr lang="fr-FR" sz="1800" dirty="0" err="1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hybrid</a:t>
            </a:r>
            <a:r>
              <a:rPr lang="fr-FR" sz="1800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defTabSz="584200"/>
            <a:r>
              <a:rPr lang="fr-FR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en-US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Meeting, </a:t>
            </a:r>
            <a:r>
              <a:rPr lang="fr-FR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	09/10.09.2024 	VDA Office Berlin (</a:t>
            </a:r>
            <a:r>
              <a:rPr lang="fr-FR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hybrid</a:t>
            </a:r>
            <a:r>
              <a:rPr lang="fr-FR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fr-FR" sz="1800" dirty="0">
              <a:solidFill>
                <a:srgbClr val="000000"/>
              </a:solidFill>
              <a:effectLst/>
              <a:latin typeface="Corpo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1800" dirty="0">
              <a:solidFill>
                <a:srgbClr val="000000"/>
              </a:solidFill>
              <a:effectLst/>
              <a:latin typeface="Corpo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559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E2CBB76F-B5CB-1CB4-D083-2B0B4B59BCE8}"/>
              </a:ext>
            </a:extLst>
          </p:cNvPr>
          <p:cNvSpPr txBox="1"/>
          <p:nvPr/>
        </p:nvSpPr>
        <p:spPr>
          <a:xfrm>
            <a:off x="8229599" y="285750"/>
            <a:ext cx="3424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Informal document GRSG-128-XX</a:t>
            </a:r>
          </a:p>
          <a:p>
            <a:r>
              <a:rPr lang="en-US" dirty="0"/>
              <a:t>128th GRSG, 07.-11. October, 2024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DC7B6A8F-EB65-63C3-5758-430EF6FB356C}"/>
              </a:ext>
            </a:extLst>
          </p:cNvPr>
          <p:cNvSpPr txBox="1"/>
          <p:nvPr/>
        </p:nvSpPr>
        <p:spPr>
          <a:xfrm>
            <a:off x="1091681" y="1859339"/>
            <a:ext cx="10627567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The discussions during the meetings showed the willingness of the members to </a:t>
            </a:r>
            <a:r>
              <a:rPr lang="en-US" sz="1800" b="1" dirty="0"/>
              <a:t>identify possible problems </a:t>
            </a:r>
            <a:r>
              <a:rPr lang="en-US" sz="1800" dirty="0"/>
              <a:t>in the current UN-Regulation and to find </a:t>
            </a:r>
            <a:r>
              <a:rPr lang="en-US" sz="1800" b="1" dirty="0"/>
              <a:t>good solutions to make buses better accessible.</a:t>
            </a:r>
          </a:p>
          <a:p>
            <a:endParaRPr lang="en-US" sz="1800" dirty="0">
              <a:solidFill>
                <a:srgbClr val="000000"/>
              </a:solidFill>
              <a:effectLst/>
              <a:latin typeface="Corpo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original plan of the TF was to present a final proposal for this 128. session of GRSG. </a:t>
            </a:r>
            <a:r>
              <a:rPr lang="en-US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Unfortunately, consensus </a:t>
            </a:r>
            <a:r>
              <a:rPr lang="en-US" sz="1800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could not be reached on several items. </a:t>
            </a:r>
          </a:p>
          <a:p>
            <a:endParaRPr lang="en-US" dirty="0">
              <a:solidFill>
                <a:srgbClr val="000000"/>
              </a:solidFill>
              <a:latin typeface="Corpo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Thus, </a:t>
            </a:r>
            <a:r>
              <a:rPr lang="en-US" sz="1800" b="1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this 128. GRSG session an informal document </a:t>
            </a:r>
            <a:r>
              <a:rPr lang="en-US" sz="1800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 been prepared showing only paragraphs on which general consensus could be reached within the group, to take the amendment onboard of the final proposal. Despite this general agreement </a:t>
            </a:r>
            <a:r>
              <a:rPr lang="en-US" sz="1800" b="1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still some brackets are contained </a:t>
            </a:r>
            <a:r>
              <a:rPr lang="en-US" sz="1800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points, where further justification and discussion to amend the text is necessary.    </a:t>
            </a:r>
          </a:p>
          <a:p>
            <a:endParaRPr lang="en-US" dirty="0">
              <a:solidFill>
                <a:srgbClr val="000000"/>
              </a:solidFill>
              <a:latin typeface="Corpo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6. meeting of the TF is scheduled for 17./18. December 2024 at TÜV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Rheinland</a:t>
            </a:r>
            <a:r>
              <a:rPr lang="en-US" sz="1800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Cologne.  The aim is now, to prepare during this session a </a:t>
            </a:r>
            <a:r>
              <a:rPr lang="en-US" sz="1800" b="1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final working document to be delivered to </a:t>
            </a:r>
            <a:r>
              <a:rPr lang="en-US" sz="1800" b="1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secretary </a:t>
            </a:r>
            <a:r>
              <a:rPr lang="en-US" sz="1800" b="1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before the deadline for the 129. GRSG </a:t>
            </a:r>
            <a:r>
              <a:rPr lang="en-US" sz="1800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(13.01.2025). </a:t>
            </a:r>
          </a:p>
        </p:txBody>
      </p:sp>
    </p:spTree>
    <p:extLst>
      <p:ext uri="{BB962C8B-B14F-4D97-AF65-F5344CB8AC3E}">
        <p14:creationId xmlns:p14="http://schemas.microsoft.com/office/powerpoint/2010/main" val="3762235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E2CBB76F-B5CB-1CB4-D083-2B0B4B59BCE8}"/>
              </a:ext>
            </a:extLst>
          </p:cNvPr>
          <p:cNvSpPr txBox="1"/>
          <p:nvPr/>
        </p:nvSpPr>
        <p:spPr>
          <a:xfrm>
            <a:off x="8229599" y="285750"/>
            <a:ext cx="3424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Informal document GRSG-128-XX</a:t>
            </a:r>
          </a:p>
          <a:p>
            <a:r>
              <a:rPr lang="en-US" dirty="0"/>
              <a:t>128th GRSG, 07.-11. October, 2024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DC7B6A8F-EB65-63C3-5758-430EF6FB356C}"/>
              </a:ext>
            </a:extLst>
          </p:cNvPr>
          <p:cNvSpPr txBox="1"/>
          <p:nvPr/>
        </p:nvSpPr>
        <p:spPr>
          <a:xfrm>
            <a:off x="279918" y="3022345"/>
            <a:ext cx="1062756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Thank you for your attention</a:t>
            </a:r>
          </a:p>
        </p:txBody>
      </p:sp>
    </p:spTree>
    <p:extLst>
      <p:ext uri="{BB962C8B-B14F-4D97-AF65-F5344CB8AC3E}">
        <p14:creationId xmlns:p14="http://schemas.microsoft.com/office/powerpoint/2010/main" val="2758542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eate a new document." ma:contentTypeScope="" ma:versionID="957983f112ff70deb4ba3514eaba81b6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226e8c697896011a9f0e61e90df53f9c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061DE2-1813-49A5-B108-ADDD44A06DA2}">
  <ds:schemaRefs>
    <ds:schemaRef ds:uri="http://schemas.microsoft.com/office/2006/metadata/properties"/>
    <ds:schemaRef ds:uri="http://schemas.microsoft.com/office/infopath/2007/PartnerControls"/>
    <ds:schemaRef ds:uri="acccb6d4-dbe5-46d2-b4d3-5733603d8cc6"/>
    <ds:schemaRef ds:uri="985ec44e-1bab-4c0b-9df0-6ba128686fc9"/>
  </ds:schemaRefs>
</ds:datastoreItem>
</file>

<file path=customXml/itemProps2.xml><?xml version="1.0" encoding="utf-8"?>
<ds:datastoreItem xmlns:ds="http://schemas.openxmlformats.org/officeDocument/2006/customXml" ds:itemID="{96D8F49F-9276-4117-B0A3-F3FED9D317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3B6E68-8F4C-4F0C-8DF0-5D9F164820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467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CorpoS</vt:lpstr>
      <vt:lpstr>Arial</vt:lpstr>
      <vt:lpstr>Calibri</vt:lpstr>
      <vt:lpstr>Calibri Light</vt:lpstr>
      <vt:lpstr>Office</vt:lpstr>
      <vt:lpstr>Status report of the UNECE GRSG Task Force on Accessibility (UN R 107)</vt:lpstr>
      <vt:lpstr>PowerPoint Presentation</vt:lpstr>
      <vt:lpstr>PowerPoint Presentation</vt:lpstr>
      <vt:lpstr>PowerPoint Presentation</vt:lpstr>
    </vt:vector>
  </TitlesOfParts>
  <Company>Daimler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report of the UNECE GRSG Task Force on Accessibility (UN R 107)</dc:title>
  <dc:creator>Becker, Michael (EVOMA) [DT]</dc:creator>
  <cp:lastModifiedBy>Edoardo Gianotti</cp:lastModifiedBy>
  <cp:revision>2</cp:revision>
  <dcterms:created xsi:type="dcterms:W3CDTF">2024-04-08T15:09:35Z</dcterms:created>
  <dcterms:modified xsi:type="dcterms:W3CDTF">2024-10-07T06:48:03Z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24dbb1d-991d-4bbd-aad5-33bac1d8ffaf_Enabled">
    <vt:lpwstr>true</vt:lpwstr>
  </property>
  <property fmtid="{D5CDD505-2E9C-101B-9397-08002B2CF9AE}" pid="3" name="MSIP_Label_924dbb1d-991d-4bbd-aad5-33bac1d8ffaf_SetDate">
    <vt:lpwstr>2024-04-08T15:55:37Z</vt:lpwstr>
  </property>
  <property fmtid="{D5CDD505-2E9C-101B-9397-08002B2CF9AE}" pid="4" name="MSIP_Label_924dbb1d-991d-4bbd-aad5-33bac1d8ffaf_Method">
    <vt:lpwstr>Standard</vt:lpwstr>
  </property>
  <property fmtid="{D5CDD505-2E9C-101B-9397-08002B2CF9AE}" pid="5" name="MSIP_Label_924dbb1d-991d-4bbd-aad5-33bac1d8ffaf_Name">
    <vt:lpwstr>924dbb1d-991d-4bbd-aad5-33bac1d8ffaf</vt:lpwstr>
  </property>
  <property fmtid="{D5CDD505-2E9C-101B-9397-08002B2CF9AE}" pid="6" name="MSIP_Label_924dbb1d-991d-4bbd-aad5-33bac1d8ffaf_SiteId">
    <vt:lpwstr>9652d7c2-1ccf-4940-8151-4a92bd474ed0</vt:lpwstr>
  </property>
  <property fmtid="{D5CDD505-2E9C-101B-9397-08002B2CF9AE}" pid="7" name="MSIP_Label_924dbb1d-991d-4bbd-aad5-33bac1d8ffaf_ActionId">
    <vt:lpwstr>9b4dc9b8-206a-468b-a9b5-e6d5b185e9f0</vt:lpwstr>
  </property>
  <property fmtid="{D5CDD505-2E9C-101B-9397-08002B2CF9AE}" pid="8" name="MSIP_Label_924dbb1d-991d-4bbd-aad5-33bac1d8ffaf_ContentBits">
    <vt:lpwstr>0</vt:lpwstr>
  </property>
  <property fmtid="{D5CDD505-2E9C-101B-9397-08002B2CF9AE}" pid="9" name="MSIP_Label_d3d538fd-7cd2-4b8b-bd42-f6ee8cc1e568_Enabled">
    <vt:lpwstr>true</vt:lpwstr>
  </property>
  <property fmtid="{D5CDD505-2E9C-101B-9397-08002B2CF9AE}" pid="10" name="MSIP_Label_d3d538fd-7cd2-4b8b-bd42-f6ee8cc1e568_SetDate">
    <vt:lpwstr>2024-04-12T14:05:03Z</vt:lpwstr>
  </property>
  <property fmtid="{D5CDD505-2E9C-101B-9397-08002B2CF9AE}" pid="11" name="MSIP_Label_d3d538fd-7cd2-4b8b-bd42-f6ee8cc1e568_Method">
    <vt:lpwstr>Standard</vt:lpwstr>
  </property>
  <property fmtid="{D5CDD505-2E9C-101B-9397-08002B2CF9AE}" pid="12" name="MSIP_Label_d3d538fd-7cd2-4b8b-bd42-f6ee8cc1e568_Name">
    <vt:lpwstr>d3d538fd-7cd2-4b8b-bd42-f6ee8cc1e568</vt:lpwstr>
  </property>
  <property fmtid="{D5CDD505-2E9C-101B-9397-08002B2CF9AE}" pid="13" name="MSIP_Label_d3d538fd-7cd2-4b8b-bd42-f6ee8cc1e568_SiteId">
    <vt:lpwstr>255bd3b3-8412-4e31-a3ec-56916c7ae8c0</vt:lpwstr>
  </property>
  <property fmtid="{D5CDD505-2E9C-101B-9397-08002B2CF9AE}" pid="14" name="MSIP_Label_d3d538fd-7cd2-4b8b-bd42-f6ee8cc1e568_ActionId">
    <vt:lpwstr>7ba711b8-abbd-487b-96f0-36f9d1a32267</vt:lpwstr>
  </property>
  <property fmtid="{D5CDD505-2E9C-101B-9397-08002B2CF9AE}" pid="15" name="MSIP_Label_d3d538fd-7cd2-4b8b-bd42-f6ee8cc1e568_ContentBits">
    <vt:lpwstr>0</vt:lpwstr>
  </property>
  <property fmtid="{D5CDD505-2E9C-101B-9397-08002B2CF9AE}" pid="16" name="ContentTypeId">
    <vt:lpwstr>0x0101003B8422D08C252547BB1CFA7F78E2CB83</vt:lpwstr>
  </property>
  <property fmtid="{D5CDD505-2E9C-101B-9397-08002B2CF9AE}" pid="17" name="MediaServiceImageTags">
    <vt:lpwstr/>
  </property>
  <property fmtid="{D5CDD505-2E9C-101B-9397-08002B2CF9AE}" pid="18" name="gba66df640194346a5267c50f24d4797">
    <vt:lpwstr/>
  </property>
  <property fmtid="{D5CDD505-2E9C-101B-9397-08002B2CF9AE}" pid="19" name="Office_x0020_of_x0020_Origin">
    <vt:lpwstr/>
  </property>
  <property fmtid="{D5CDD505-2E9C-101B-9397-08002B2CF9AE}" pid="20" name="Office of Origin">
    <vt:lpwstr/>
  </property>
</Properties>
</file>