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429" r:id="rId5"/>
    <p:sldId id="566" r:id="rId6"/>
    <p:sldId id="550" r:id="rId7"/>
    <p:sldId id="561" r:id="rId8"/>
    <p:sldId id="549" r:id="rId9"/>
    <p:sldId id="551" r:id="rId10"/>
    <p:sldId id="554" r:id="rId11"/>
    <p:sldId id="552" r:id="rId12"/>
    <p:sldId id="557" r:id="rId13"/>
    <p:sldId id="555" r:id="rId14"/>
    <p:sldId id="556" r:id="rId15"/>
    <p:sldId id="558" r:id="rId16"/>
    <p:sldId id="564" r:id="rId17"/>
    <p:sldId id="565" r:id="rId18"/>
    <p:sldId id="560" r:id="rId19"/>
    <p:sldId id="505" r:id="rId20"/>
  </p:sldIdLst>
  <p:sldSz cx="9906000" cy="6858000" type="A4"/>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2003"/>
    <a:srgbClr val="0033CC"/>
    <a:srgbClr val="C0504D"/>
    <a:srgbClr val="003399"/>
    <a:srgbClr val="0000CC"/>
    <a:srgbClr val="FFCC00"/>
    <a:srgbClr val="4A66AC"/>
    <a:srgbClr val="6699FF"/>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742" autoAdjust="0"/>
    <p:restoredTop sz="94424" autoAdjust="0"/>
  </p:normalViewPr>
  <p:slideViewPr>
    <p:cSldViewPr>
      <p:cViewPr varScale="1">
        <p:scale>
          <a:sx n="67" d="100"/>
          <a:sy n="67" d="100"/>
        </p:scale>
        <p:origin x="1440" y="44"/>
      </p:cViewPr>
      <p:guideLst>
        <p:guide orient="horz" pos="2160"/>
        <p:guide pos="3120"/>
      </p:guideLst>
    </p:cSldViewPr>
  </p:slideViewPr>
  <p:notesTextViewPr>
    <p:cViewPr>
      <p:scale>
        <a:sx n="100" d="100"/>
        <a:sy n="100" d="100"/>
      </p:scale>
      <p:origin x="0" y="0"/>
    </p:cViewPr>
  </p:notesTextViewPr>
  <p:sorterViewPr>
    <p:cViewPr>
      <p:scale>
        <a:sx n="150" d="100"/>
        <a:sy n="150" d="100"/>
      </p:scale>
      <p:origin x="0" y="0"/>
    </p:cViewPr>
  </p:sorterViewPr>
  <p:notesViewPr>
    <p:cSldViewPr>
      <p:cViewPr varScale="1">
        <p:scale>
          <a:sx n="53" d="100"/>
          <a:sy n="53" d="100"/>
        </p:scale>
        <p:origin x="294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jpmlit-my.sharepoint.com/personal/fujisawa-k264_mlit_go_jp/Documents/&#12304;P24-064&#12305;%20&#38598;&#35336;&#349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en-US" altLang="ja-JP"/>
              <a:t>Number of bicycle fatalities and accidents related to collisions with the side of the vehicle in left-turn collision accidents.</a:t>
            </a:r>
            <a:endParaRPr lang="ja-JP" altLang="en-US"/>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Sheet1!$C$18</c:f>
              <c:strCache>
                <c:ptCount val="1"/>
                <c:pt idx="0">
                  <c:v>fatalities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Sheet1!$B$19:$B$28</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Sheet1!$C$19:$C$28</c:f>
              <c:numCache>
                <c:formatCode>General</c:formatCode>
                <c:ptCount val="10"/>
                <c:pt idx="0">
                  <c:v>11</c:v>
                </c:pt>
                <c:pt idx="1">
                  <c:v>9</c:v>
                </c:pt>
                <c:pt idx="2">
                  <c:v>14</c:v>
                </c:pt>
                <c:pt idx="3">
                  <c:v>5</c:v>
                </c:pt>
                <c:pt idx="4">
                  <c:v>11</c:v>
                </c:pt>
                <c:pt idx="5">
                  <c:v>9</c:v>
                </c:pt>
                <c:pt idx="6">
                  <c:v>3</c:v>
                </c:pt>
                <c:pt idx="7">
                  <c:v>11</c:v>
                </c:pt>
                <c:pt idx="8">
                  <c:v>5</c:v>
                </c:pt>
                <c:pt idx="9">
                  <c:v>8</c:v>
                </c:pt>
              </c:numCache>
            </c:numRef>
          </c:val>
          <c:extLst>
            <c:ext xmlns:c16="http://schemas.microsoft.com/office/drawing/2014/chart" uri="{C3380CC4-5D6E-409C-BE32-E72D297353CC}">
              <c16:uniqueId val="{00000000-96FE-40B6-9D44-27F75E9F98FC}"/>
            </c:ext>
          </c:extLst>
        </c:ser>
        <c:dLbls>
          <c:showLegendKey val="0"/>
          <c:showVal val="0"/>
          <c:showCatName val="0"/>
          <c:showSerName val="0"/>
          <c:showPercent val="0"/>
          <c:showBubbleSize val="0"/>
        </c:dLbls>
        <c:gapWidth val="219"/>
        <c:overlap val="-27"/>
        <c:axId val="883317904"/>
        <c:axId val="543987872"/>
      </c:barChart>
      <c:lineChart>
        <c:grouping val="standard"/>
        <c:varyColors val="0"/>
        <c:ser>
          <c:idx val="1"/>
          <c:order val="1"/>
          <c:tx>
            <c:strRef>
              <c:f>Sheet1!$D$18</c:f>
              <c:strCache>
                <c:ptCount val="1"/>
                <c:pt idx="0">
                  <c:v>accidents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Sheet1!$B$19:$B$28</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Sheet1!$D$19:$D$28</c:f>
              <c:numCache>
                <c:formatCode>General</c:formatCode>
                <c:ptCount val="10"/>
                <c:pt idx="0">
                  <c:v>386</c:v>
                </c:pt>
                <c:pt idx="1">
                  <c:v>392</c:v>
                </c:pt>
                <c:pt idx="2">
                  <c:v>341</c:v>
                </c:pt>
                <c:pt idx="3">
                  <c:v>358</c:v>
                </c:pt>
                <c:pt idx="4">
                  <c:v>328</c:v>
                </c:pt>
                <c:pt idx="5">
                  <c:v>318</c:v>
                </c:pt>
                <c:pt idx="6">
                  <c:v>278</c:v>
                </c:pt>
                <c:pt idx="7">
                  <c:v>275</c:v>
                </c:pt>
                <c:pt idx="8">
                  <c:v>287</c:v>
                </c:pt>
                <c:pt idx="9">
                  <c:v>284</c:v>
                </c:pt>
              </c:numCache>
            </c:numRef>
          </c:val>
          <c:smooth val="0"/>
          <c:extLst>
            <c:ext xmlns:c16="http://schemas.microsoft.com/office/drawing/2014/chart" uri="{C3380CC4-5D6E-409C-BE32-E72D297353CC}">
              <c16:uniqueId val="{00000001-96FE-40B6-9D44-27F75E9F98FC}"/>
            </c:ext>
          </c:extLst>
        </c:ser>
        <c:dLbls>
          <c:showLegendKey val="0"/>
          <c:showVal val="0"/>
          <c:showCatName val="0"/>
          <c:showSerName val="0"/>
          <c:showPercent val="0"/>
          <c:showBubbleSize val="0"/>
        </c:dLbls>
        <c:marker val="1"/>
        <c:smooth val="0"/>
        <c:axId val="883319760"/>
        <c:axId val="543989312"/>
      </c:lineChart>
      <c:catAx>
        <c:axId val="88331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en-US"/>
          </a:p>
        </c:txPr>
        <c:crossAx val="543987872"/>
        <c:crosses val="autoZero"/>
        <c:auto val="1"/>
        <c:lblAlgn val="ctr"/>
        <c:lblOffset val="100"/>
        <c:noMultiLvlLbl val="0"/>
      </c:catAx>
      <c:valAx>
        <c:axId val="543987872"/>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r>
                  <a:rPr lang="en-US" altLang="ja-JP" sz="1200" dirty="0"/>
                  <a:t>fatalities</a:t>
                </a:r>
                <a:endParaRPr lang="ja-JP" altLang="en-US" sz="1200" dirty="0"/>
              </a:p>
            </c:rich>
          </c:tx>
          <c:overlay val="0"/>
          <c:spPr>
            <a:noFill/>
            <a:ln>
              <a:noFill/>
            </a:ln>
            <a:effectLst/>
          </c:spPr>
          <c:txPr>
            <a:bodyPr rot="-54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en-US"/>
          </a:p>
        </c:txPr>
        <c:crossAx val="883317904"/>
        <c:crosses val="autoZero"/>
        <c:crossBetween val="between"/>
        <c:majorUnit val="5"/>
      </c:valAx>
      <c:valAx>
        <c:axId val="543989312"/>
        <c:scaling>
          <c:orientation val="minMax"/>
          <c:max val="500"/>
        </c:scaling>
        <c:delete val="0"/>
        <c:axPos val="r"/>
        <c:title>
          <c:tx>
            <c:rich>
              <a:bodyPr rot="-54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r>
                  <a:rPr lang="en-US" altLang="ja-JP" sz="1200" dirty="0"/>
                  <a:t>accidents</a:t>
                </a:r>
                <a:endParaRPr lang="ja-JP" altLang="en-US" sz="1200" dirty="0"/>
              </a:p>
            </c:rich>
          </c:tx>
          <c:overlay val="0"/>
          <c:spPr>
            <a:noFill/>
            <a:ln>
              <a:noFill/>
            </a:ln>
            <a:effectLst/>
          </c:spPr>
          <c:txPr>
            <a:bodyPr rot="-54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en-US"/>
          </a:p>
        </c:txPr>
        <c:crossAx val="883319760"/>
        <c:crosses val="max"/>
        <c:crossBetween val="between"/>
        <c:majorUnit val="100"/>
      </c:valAx>
      <c:catAx>
        <c:axId val="883319760"/>
        <c:scaling>
          <c:orientation val="minMax"/>
        </c:scaling>
        <c:delete val="1"/>
        <c:axPos val="b"/>
        <c:numFmt formatCode="General" sourceLinked="1"/>
        <c:majorTickMark val="none"/>
        <c:minorTickMark val="none"/>
        <c:tickLblPos val="nextTo"/>
        <c:crossAx val="543989312"/>
        <c:crosses val="autoZero"/>
        <c:auto val="1"/>
        <c:lblAlgn val="ctr"/>
        <c:lblOffset val="100"/>
        <c:noMultiLvlLbl val="0"/>
      </c:catAx>
      <c:spPr>
        <a:solidFill>
          <a:schemeClr val="bg1">
            <a:lumMod val="95000"/>
          </a:schemeClr>
        </a:solidFill>
        <a:ln>
          <a:noFill/>
        </a:ln>
        <a:effectLst/>
      </c:spPr>
    </c:plotArea>
    <c:legend>
      <c:legendPos val="b"/>
      <c:overlay val="0"/>
      <c:spPr>
        <a:noFill/>
        <a:ln>
          <a:noFill/>
        </a:ln>
        <a:effectLst/>
      </c:spPr>
      <c:txPr>
        <a:bodyPr rot="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622" cy="494813"/>
          </a:xfrm>
          <a:prstGeom prst="rect">
            <a:avLst/>
          </a:prstGeom>
        </p:spPr>
        <p:txBody>
          <a:bodyPr vert="horz" lIns="90637" tIns="45318" rIns="90637" bIns="45318"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15572" y="0"/>
            <a:ext cx="2918622" cy="494813"/>
          </a:xfrm>
          <a:prstGeom prst="rect">
            <a:avLst/>
          </a:prstGeom>
        </p:spPr>
        <p:txBody>
          <a:bodyPr vert="horz" lIns="90637" tIns="45318" rIns="90637" bIns="45318" rtlCol="0"/>
          <a:lstStyle>
            <a:lvl1pPr algn="r">
              <a:defRPr sz="1100"/>
            </a:lvl1pPr>
          </a:lstStyle>
          <a:p>
            <a:fld id="{D6805412-F7C1-45BF-8F76-1C70662A9D50}" type="datetimeFigureOut">
              <a:rPr kumimoji="1" lang="ja-JP" altLang="en-US" smtClean="0"/>
              <a:pPr/>
              <a:t>2024/10/3</a:t>
            </a:fld>
            <a:endParaRPr kumimoji="1" lang="ja-JP" altLang="en-US"/>
          </a:p>
        </p:txBody>
      </p:sp>
      <p:sp>
        <p:nvSpPr>
          <p:cNvPr id="4" name="フッター プレースホルダー 3"/>
          <p:cNvSpPr>
            <a:spLocks noGrp="1"/>
          </p:cNvSpPr>
          <p:nvPr>
            <p:ph type="ftr" sz="quarter" idx="2"/>
          </p:nvPr>
        </p:nvSpPr>
        <p:spPr>
          <a:xfrm>
            <a:off x="0" y="9371501"/>
            <a:ext cx="2918622" cy="494813"/>
          </a:xfrm>
          <a:prstGeom prst="rect">
            <a:avLst/>
          </a:prstGeom>
        </p:spPr>
        <p:txBody>
          <a:bodyPr vert="horz" lIns="90637" tIns="45318" rIns="90637" bIns="45318"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15572" y="9371501"/>
            <a:ext cx="2918622" cy="494813"/>
          </a:xfrm>
          <a:prstGeom prst="rect">
            <a:avLst/>
          </a:prstGeom>
        </p:spPr>
        <p:txBody>
          <a:bodyPr vert="horz" lIns="90637" tIns="45318" rIns="90637" bIns="45318" rtlCol="0" anchor="b"/>
          <a:lstStyle>
            <a:lvl1pPr algn="r">
              <a:defRPr sz="1100"/>
            </a:lvl1pPr>
          </a:lstStyle>
          <a:p>
            <a:fld id="{2CB51FB8-1115-4484-AF40-3FCB57CAE2FA}" type="slidenum">
              <a:rPr kumimoji="1" lang="ja-JP" altLang="en-US" smtClean="0"/>
              <a:pPr/>
              <a:t>‹#›</a:t>
            </a:fld>
            <a:endParaRPr kumimoji="1" lang="ja-JP" altLang="en-US"/>
          </a:p>
        </p:txBody>
      </p:sp>
    </p:spTree>
    <p:extLst>
      <p:ext uri="{BB962C8B-B14F-4D97-AF65-F5344CB8AC3E}">
        <p14:creationId xmlns:p14="http://schemas.microsoft.com/office/powerpoint/2010/main" val="344423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18622" cy="493237"/>
          </a:xfrm>
          <a:prstGeom prst="rect">
            <a:avLst/>
          </a:prstGeom>
        </p:spPr>
        <p:txBody>
          <a:bodyPr vert="horz" lIns="90630" tIns="45315" rIns="90630" bIns="45315" rtlCol="0"/>
          <a:lstStyle>
            <a:lvl1pPr algn="l" eaLnBrk="1" hangingPunct="1">
              <a:defRPr sz="11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3815573" y="0"/>
            <a:ext cx="2918622" cy="493237"/>
          </a:xfrm>
          <a:prstGeom prst="rect">
            <a:avLst/>
          </a:prstGeom>
        </p:spPr>
        <p:txBody>
          <a:bodyPr vert="horz" lIns="90630" tIns="45315" rIns="90630" bIns="45315" rtlCol="0"/>
          <a:lstStyle>
            <a:lvl1pPr algn="r" eaLnBrk="1" hangingPunct="1">
              <a:defRPr sz="1100">
                <a:latin typeface="Arial" charset="0"/>
                <a:ea typeface="ＭＳ Ｐゴシック" pitchFamily="50" charset="-128"/>
              </a:defRPr>
            </a:lvl1pPr>
          </a:lstStyle>
          <a:p>
            <a:pPr>
              <a:defRPr/>
            </a:pPr>
            <a:fld id="{F867557F-B087-4A4A-ADEC-6C6A24C31A9F}" type="datetimeFigureOut">
              <a:rPr lang="ja-JP" altLang="en-US"/>
              <a:pPr>
                <a:defRPr/>
              </a:pPr>
              <a:t>2024/10/3</a:t>
            </a:fld>
            <a:endParaRPr lang="ja-JP" altLang="en-US"/>
          </a:p>
        </p:txBody>
      </p:sp>
      <p:sp>
        <p:nvSpPr>
          <p:cNvPr id="4" name="スライド イメージ プレースホルダ 3"/>
          <p:cNvSpPr>
            <a:spLocks noGrp="1" noRot="1" noChangeAspect="1"/>
          </p:cNvSpPr>
          <p:nvPr>
            <p:ph type="sldImg" idx="2"/>
          </p:nvPr>
        </p:nvSpPr>
        <p:spPr>
          <a:xfrm>
            <a:off x="698500" y="741363"/>
            <a:ext cx="5340350" cy="3698875"/>
          </a:xfrm>
          <a:prstGeom prst="rect">
            <a:avLst/>
          </a:prstGeom>
          <a:noFill/>
          <a:ln w="12700">
            <a:solidFill>
              <a:prstClr val="black"/>
            </a:solidFill>
          </a:ln>
        </p:spPr>
        <p:txBody>
          <a:bodyPr vert="horz" lIns="90630" tIns="45315" rIns="90630" bIns="45315" rtlCol="0" anchor="ctr"/>
          <a:lstStyle/>
          <a:p>
            <a:pPr lvl="0"/>
            <a:endParaRPr lang="ja-JP" altLang="en-US" noProof="0"/>
          </a:p>
        </p:txBody>
      </p:sp>
      <p:sp>
        <p:nvSpPr>
          <p:cNvPr id="5" name="ノート プレースホルダ 4"/>
          <p:cNvSpPr>
            <a:spLocks noGrp="1"/>
          </p:cNvSpPr>
          <p:nvPr>
            <p:ph type="body" sz="quarter" idx="3"/>
          </p:nvPr>
        </p:nvSpPr>
        <p:spPr>
          <a:xfrm>
            <a:off x="673891" y="4686539"/>
            <a:ext cx="5387982" cy="4439132"/>
          </a:xfrm>
          <a:prstGeom prst="rect">
            <a:avLst/>
          </a:prstGeom>
        </p:spPr>
        <p:txBody>
          <a:bodyPr vert="horz" lIns="90630" tIns="45315" rIns="90630" bIns="45315"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1" y="9371502"/>
            <a:ext cx="2918622" cy="493236"/>
          </a:xfrm>
          <a:prstGeom prst="rect">
            <a:avLst/>
          </a:prstGeom>
        </p:spPr>
        <p:txBody>
          <a:bodyPr vert="horz" lIns="90630" tIns="45315" rIns="90630" bIns="45315" rtlCol="0" anchor="b"/>
          <a:lstStyle>
            <a:lvl1pPr algn="l" eaLnBrk="1" hangingPunct="1">
              <a:defRPr sz="1100">
                <a:latin typeface="Arial"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5573" y="9371502"/>
            <a:ext cx="2918622" cy="493236"/>
          </a:xfrm>
          <a:prstGeom prst="rect">
            <a:avLst/>
          </a:prstGeom>
        </p:spPr>
        <p:txBody>
          <a:bodyPr vert="horz" wrap="square" lIns="90630" tIns="45315" rIns="90630" bIns="45315" numCol="1" anchor="b" anchorCtr="0" compatLnSpc="1">
            <a:prstTxWarp prst="textNoShape">
              <a:avLst/>
            </a:prstTxWarp>
          </a:bodyPr>
          <a:lstStyle>
            <a:lvl1pPr algn="r" eaLnBrk="1" hangingPunct="1">
              <a:defRPr sz="1100"/>
            </a:lvl1pPr>
          </a:lstStyle>
          <a:p>
            <a:fld id="{F8216993-5E32-4D64-AE99-1AB30B0E72CF}" type="slidenum">
              <a:rPr lang="ja-JP" altLang="en-US"/>
              <a:pPr/>
              <a:t>‹#›</a:t>
            </a:fld>
            <a:endParaRPr lang="ja-JP" altLang="en-US"/>
          </a:p>
        </p:txBody>
      </p:sp>
    </p:spTree>
    <p:extLst>
      <p:ext uri="{BB962C8B-B14F-4D97-AF65-F5344CB8AC3E}">
        <p14:creationId xmlns:p14="http://schemas.microsoft.com/office/powerpoint/2010/main" val="32050254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40350" cy="3698875"/>
          </a:xfrm>
        </p:spPr>
      </p:sp>
      <p:sp>
        <p:nvSpPr>
          <p:cNvPr id="3" name="ノート プレースホルダー 2"/>
          <p:cNvSpPr>
            <a:spLocks noGrp="1"/>
          </p:cNvSpPr>
          <p:nvPr>
            <p:ph type="body" idx="1"/>
          </p:nvPr>
        </p:nvSpPr>
        <p:spPr/>
        <p:txBody>
          <a:bodyPr/>
          <a:lstStyle/>
          <a:p>
            <a:endParaRPr lang="en-US" altLang="ja-JP" sz="1400" baseline="0" dirty="0">
              <a:latin typeface="+mj-lt"/>
              <a:ea typeface="Segoe UI Black" panose="020B0A02040204020203" pitchFamily="34" charset="0"/>
              <a:cs typeface="Segoe UI Black" panose="020B0A02040204020203" pitchFamily="34" charset="0"/>
            </a:endParaRPr>
          </a:p>
        </p:txBody>
      </p:sp>
      <p:sp>
        <p:nvSpPr>
          <p:cNvPr id="4" name="スライド番号プレースホルダー 3"/>
          <p:cNvSpPr>
            <a:spLocks noGrp="1"/>
          </p:cNvSpPr>
          <p:nvPr>
            <p:ph type="sldNum" sz="quarter" idx="10"/>
          </p:nvPr>
        </p:nvSpPr>
        <p:spPr/>
        <p:txBody>
          <a:bodyPr/>
          <a:lstStyle/>
          <a:p>
            <a:fld id="{F8216993-5E32-4D64-AE99-1AB30B0E72CF}" type="slidenum">
              <a:rPr lang="ja-JP" altLang="en-US" smtClean="0"/>
              <a:pPr/>
              <a:t>1</a:t>
            </a:fld>
            <a:endParaRPr lang="ja-JP" altLang="en-US"/>
          </a:p>
        </p:txBody>
      </p:sp>
    </p:spTree>
    <p:extLst>
      <p:ext uri="{BB962C8B-B14F-4D97-AF65-F5344CB8AC3E}">
        <p14:creationId xmlns:p14="http://schemas.microsoft.com/office/powerpoint/2010/main" val="261768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216993-5E32-4D64-AE99-1AB30B0E72CF}" type="slidenum">
              <a:rPr lang="ja-JP" altLang="en-US" smtClean="0"/>
              <a:pPr/>
              <a:t>16</a:t>
            </a:fld>
            <a:endParaRPr lang="ja-JP" altLang="en-US"/>
          </a:p>
        </p:txBody>
      </p:sp>
    </p:spTree>
    <p:extLst>
      <p:ext uri="{BB962C8B-B14F-4D97-AF65-F5344CB8AC3E}">
        <p14:creationId xmlns:p14="http://schemas.microsoft.com/office/powerpoint/2010/main" val="3791644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30426"/>
            <a:ext cx="9906000" cy="1470025"/>
          </a:xfrm>
          <a:prstGeom prst="rect">
            <a:avLst/>
          </a:prstGeom>
          <a:solidFill>
            <a:schemeClr val="accent1">
              <a:lumMod val="50000"/>
            </a:schemeClr>
          </a:solidFill>
          <a:ln>
            <a:solidFill>
              <a:schemeClr val="accent1">
                <a:lumMod val="50000"/>
              </a:schemeClr>
            </a:solidFill>
          </a:ln>
        </p:spPr>
        <p:txBody>
          <a:bodyPr anchor="ctr">
            <a:normAutofit/>
          </a:bodyPr>
          <a:lstStyle>
            <a:lvl1pPr>
              <a:defRPr sz="4000">
                <a:solidFill>
                  <a:schemeClr val="bg1"/>
                </a:solidFill>
                <a:latin typeface="+mn-ea"/>
                <a:ea typeface="+mn-ea"/>
                <a:cs typeface="Segoe UI" panose="020B0502040204020203" pitchFamily="34" charset="0"/>
              </a:defRPr>
            </a:lvl1pPr>
          </a:lstStyle>
          <a:p>
            <a:r>
              <a:rPr lang="ja-JP" altLang="en-US" dirty="0"/>
              <a:t>マスタ タイトルの書式設定</a:t>
            </a:r>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solidFill>
                <a:latin typeface="+mn-ea"/>
                <a:ea typeface="+mn-ea"/>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マスタ サブタイトルの書式設定</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1612"/>
            <a:ext cx="9906000" cy="694308"/>
          </a:xfrm>
          <a:prstGeom prst="rect">
            <a:avLst/>
          </a:prstGeom>
          <a:solidFill>
            <a:schemeClr val="accent1">
              <a:lumMod val="50000"/>
            </a:schemeClr>
          </a:solidFill>
          <a:ln>
            <a:solidFill>
              <a:schemeClr val="accent1">
                <a:lumMod val="50000"/>
              </a:schemeClr>
            </a:solidFill>
          </a:ln>
        </p:spPr>
        <p:txBody>
          <a:bodyPr anchor="ctr">
            <a:noAutofit/>
          </a:bodyPr>
          <a:lstStyle>
            <a:lvl1pPr marL="174625" indent="0" algn="l">
              <a:defRPr sz="2800">
                <a:solidFill>
                  <a:schemeClr val="bg1"/>
                </a:solidFill>
                <a:latin typeface="+mn-ea"/>
                <a:ea typeface="+mn-ea"/>
                <a:cs typeface="Segoe UI" panose="020B0502040204020203" pitchFamily="34" charset="0"/>
              </a:defRPr>
            </a:lvl1pPr>
          </a:lstStyle>
          <a:p>
            <a:r>
              <a:rPr lang="ja-JP" altLang="en-US" dirty="0"/>
              <a:t>マスタ タイトルの書式設定</a:t>
            </a:r>
          </a:p>
        </p:txBody>
      </p:sp>
      <p:sp>
        <p:nvSpPr>
          <p:cNvPr id="3" name="スライド番号プレースホルダ 5"/>
          <p:cNvSpPr>
            <a:spLocks noGrp="1"/>
          </p:cNvSpPr>
          <p:nvPr>
            <p:ph type="sldNum" sz="quarter" idx="10"/>
          </p:nvPr>
        </p:nvSpPr>
        <p:spPr/>
        <p:txBody>
          <a:bodyPr/>
          <a:lstStyle>
            <a:lvl1pPr>
              <a:defRPr/>
            </a:lvl1pPr>
          </a:lstStyle>
          <a:p>
            <a:fld id="{C463017B-4BC2-4361-99BA-48E00BD95556}" type="slidenum">
              <a:rPr lang="ja-JP" altLang="en-US"/>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 5"/>
          <p:cNvSpPr>
            <a:spLocks noGrp="1"/>
          </p:cNvSpPr>
          <p:nvPr>
            <p:ph type="sldNum" sz="quarter" idx="10"/>
          </p:nvPr>
        </p:nvSpPr>
        <p:spPr/>
        <p:txBody>
          <a:bodyPr/>
          <a:lstStyle>
            <a:lvl1pPr>
              <a:defRPr/>
            </a:lvl1pPr>
          </a:lstStyle>
          <a:p>
            <a:fld id="{06060CF0-9AA6-4947-A985-BD9FE6FE40DF}" type="slidenum">
              <a:rPr lang="ja-JP" altLang="en-US"/>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4"/>
          </p:nvPr>
        </p:nvSpPr>
        <p:spPr>
          <a:xfrm>
            <a:off x="7556146" y="6552239"/>
            <a:ext cx="2311400" cy="28096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b="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A938D7BF-85E0-4301-A416-A1A34203355C}"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742" r:id="rId1"/>
    <p:sldLayoutId id="2147483740" r:id="rId2"/>
    <p:sldLayoutId id="2147483741" r:id="rId3"/>
  </p:sldLayoutIdLst>
  <p:hf hdr="0" ftr="0" dt="0"/>
  <p:txStyles>
    <p:titleStyle>
      <a:lvl1pPr algn="ctr" rtl="0" eaLnBrk="0" fontAlgn="base" hangingPunct="0">
        <a:spcBef>
          <a:spcPct val="0"/>
        </a:spcBef>
        <a:spcAft>
          <a:spcPct val="0"/>
        </a:spcAft>
        <a:defRPr kumimoji="1" sz="3200" kern="1200">
          <a:solidFill>
            <a:schemeClr val="bg1"/>
          </a:solidFill>
          <a:latin typeface="HGPｺﾞｼｯｸE" panose="020B0900000000000000" pitchFamily="50" charset="-128"/>
          <a:ea typeface="HGPｺﾞｼｯｸE" panose="020B0900000000000000" pitchFamily="50" charset="-128"/>
          <a:cs typeface="+mj-cs"/>
        </a:defRPr>
      </a:lvl1pPr>
      <a:lvl2pPr algn="ctr" rtl="0" eaLnBrk="0" fontAlgn="base" hangingPunct="0">
        <a:spcBef>
          <a:spcPct val="0"/>
        </a:spcBef>
        <a:spcAft>
          <a:spcPct val="0"/>
        </a:spcAft>
        <a:defRPr kumimoji="1" sz="28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28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28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28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28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28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28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2800">
          <a:solidFill>
            <a:schemeClr val="bg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ctrTitle"/>
          </p:nvPr>
        </p:nvSpPr>
        <p:spPr>
          <a:xfrm>
            <a:off x="0" y="2130426"/>
            <a:ext cx="9906000" cy="1874638"/>
          </a:xfrm>
        </p:spPr>
        <p:txBody>
          <a:bodyPr>
            <a:normAutofit fontScale="90000"/>
          </a:bodyPr>
          <a:lstStyle/>
          <a:p>
            <a:pPr eaLnBrk="1" hangingPunct="1"/>
            <a:r>
              <a:rPr lang="en-US" altLang="ja-JP" sz="3600" dirty="0">
                <a:latin typeface="+mj-lt"/>
              </a:rPr>
              <a:t>UN No. 73 :</a:t>
            </a:r>
            <a:br>
              <a:rPr lang="en-US" altLang="ja-JP" sz="3600" dirty="0">
                <a:latin typeface="+mj-lt"/>
              </a:rPr>
            </a:br>
            <a:r>
              <a:rPr lang="en-US" altLang="ja-JP" sz="3600" dirty="0">
                <a:latin typeface="+mj-lt"/>
              </a:rPr>
              <a:t>Proposal for amendments to </a:t>
            </a:r>
            <a:br>
              <a:rPr lang="en-US" altLang="ja-JP" sz="3600" dirty="0">
                <a:latin typeface="+mj-lt"/>
              </a:rPr>
            </a:br>
            <a:r>
              <a:rPr lang="en-US" altLang="ja-JP" sz="3600" dirty="0">
                <a:latin typeface="+mj-lt"/>
              </a:rPr>
              <a:t>LATERAL PROTECTION (GOODS VEHICLE)</a:t>
            </a:r>
            <a:br>
              <a:rPr lang="en-US" altLang="ja-JP" sz="3600" dirty="0">
                <a:latin typeface="+mj-lt"/>
              </a:rPr>
            </a:br>
            <a:endParaRPr lang="ja-JP" altLang="en-US" sz="3600" dirty="0">
              <a:latin typeface="+mj-lt"/>
            </a:endParaRPr>
          </a:p>
        </p:txBody>
      </p:sp>
      <p:sp>
        <p:nvSpPr>
          <p:cNvPr id="2" name="サブタイトル 1"/>
          <p:cNvSpPr>
            <a:spLocks noGrp="1"/>
          </p:cNvSpPr>
          <p:nvPr>
            <p:ph type="subTitle" idx="1"/>
          </p:nvPr>
        </p:nvSpPr>
        <p:spPr>
          <a:xfrm>
            <a:off x="1752600" y="4509120"/>
            <a:ext cx="6400800" cy="1129680"/>
          </a:xfrm>
        </p:spPr>
        <p:txBody>
          <a:bodyPr/>
          <a:lstStyle/>
          <a:p>
            <a:r>
              <a:rPr lang="en-US" altLang="ja-JP" sz="3600" dirty="0">
                <a:latin typeface="+mj-lt"/>
                <a:cs typeface="Arial" panose="020B0604020202020204" pitchFamily="34" charset="0"/>
              </a:rPr>
              <a:t>MLIT, Japan</a:t>
            </a:r>
            <a:endParaRPr lang="ja-JP" altLang="en-US" sz="3600" dirty="0">
              <a:latin typeface="+mj-lt"/>
              <a:cs typeface="Arial" panose="020B0604020202020204" pitchFamily="34" charset="0"/>
            </a:endParaRPr>
          </a:p>
        </p:txBody>
      </p:sp>
      <p:sp>
        <p:nvSpPr>
          <p:cNvPr id="3" name="Tekstvak 2"/>
          <p:cNvSpPr txBox="1"/>
          <p:nvPr/>
        </p:nvSpPr>
        <p:spPr>
          <a:xfrm>
            <a:off x="7960495" y="6362803"/>
            <a:ext cx="1864613" cy="369332"/>
          </a:xfrm>
          <a:prstGeom prst="rect">
            <a:avLst/>
          </a:prstGeom>
          <a:noFill/>
        </p:spPr>
        <p:txBody>
          <a:bodyPr wrap="none" rtlCol="0">
            <a:spAutoFit/>
          </a:bodyPr>
          <a:lstStyle/>
          <a:p>
            <a:r>
              <a:rPr lang="nl-NL" dirty="0"/>
              <a:t>GRSG-128-</a:t>
            </a:r>
            <a:r>
              <a:rPr lang="ja-JP" altLang="en-US" dirty="0"/>
              <a:t>＊＊</a:t>
            </a:r>
            <a:endParaRPr lang="nl-NL" dirty="0"/>
          </a:p>
        </p:txBody>
      </p:sp>
      <p:sp>
        <p:nvSpPr>
          <p:cNvPr id="5" name="テキスト ボックス 4">
            <a:extLst>
              <a:ext uri="{FF2B5EF4-FFF2-40B4-BE49-F238E27FC236}">
                <a16:creationId xmlns:a16="http://schemas.microsoft.com/office/drawing/2014/main" id="{A420EFA3-9814-6E28-6A3B-6BA12720374B}"/>
              </a:ext>
            </a:extLst>
          </p:cNvPr>
          <p:cNvSpPr txBox="1"/>
          <p:nvPr/>
        </p:nvSpPr>
        <p:spPr>
          <a:xfrm>
            <a:off x="6321152" y="4137776"/>
            <a:ext cx="3503956" cy="400110"/>
          </a:xfrm>
          <a:prstGeom prst="rect">
            <a:avLst/>
          </a:prstGeom>
          <a:noFill/>
          <a:ln>
            <a:solidFill>
              <a:schemeClr val="accent1">
                <a:lumMod val="50000"/>
              </a:schemeClr>
            </a:solidFill>
          </a:ln>
        </p:spPr>
        <p:txBody>
          <a:bodyPr wrap="square" rtlCol="0">
            <a:spAutoFit/>
          </a:bodyPr>
          <a:lstStyle/>
          <a:p>
            <a:r>
              <a:rPr kumimoji="1" lang="en-US" altLang="ja-JP" sz="1000" dirty="0"/>
              <a:t>UN-R No. 73: Proposal for amendments of provisions on lateral protection devices for heavy-duty vehicles</a:t>
            </a:r>
            <a:endParaRPr kumimoji="1" lang="ja-JP" altLang="en-US" sz="1000" dirty="0"/>
          </a:p>
        </p:txBody>
      </p:sp>
      <p:sp>
        <p:nvSpPr>
          <p:cNvPr id="6" name="Textfeld 128">
            <a:extLst>
              <a:ext uri="{FF2B5EF4-FFF2-40B4-BE49-F238E27FC236}">
                <a16:creationId xmlns:a16="http://schemas.microsoft.com/office/drawing/2014/main" id="{CC6EF498-31F8-2695-B4EB-ACA6811F5CCC}"/>
              </a:ext>
            </a:extLst>
          </p:cNvPr>
          <p:cNvSpPr txBox="1">
            <a:spLocks noChangeArrowheads="1"/>
          </p:cNvSpPr>
          <p:nvPr/>
        </p:nvSpPr>
        <p:spPr bwMode="auto">
          <a:xfrm>
            <a:off x="5318549" y="125865"/>
            <a:ext cx="4476793" cy="738664"/>
          </a:xfrm>
          <a:prstGeom prst="rect">
            <a:avLst/>
          </a:prstGeom>
          <a:noFill/>
          <a:ln w="9525">
            <a:noFill/>
            <a:miter lim="800000"/>
            <a:headEnd/>
            <a:tailEnd/>
          </a:ln>
        </p:spPr>
        <p:txBody>
          <a:bodyPr wrap="square">
            <a:spAutoFit/>
          </a:bodyPr>
          <a:lstStyle/>
          <a:p>
            <a:pPr algn="r"/>
            <a:r>
              <a:rPr lang="en-US" altLang="ko-KR" sz="1400" u="sng" dirty="0">
                <a:latin typeface="Calibri" pitchFamily="34" charset="0"/>
                <a:ea typeface="Arial Unicode MS" pitchFamily="50" charset="-127"/>
                <a:cs typeface="Arial" pitchFamily="34" charset="0"/>
              </a:rPr>
              <a:t>Informal document </a:t>
            </a:r>
            <a:r>
              <a:rPr lang="en-US" altLang="ko-KR" sz="1400" b="1" dirty="0">
                <a:latin typeface="Calibri" pitchFamily="34" charset="0"/>
                <a:ea typeface="Arial Unicode MS" pitchFamily="50" charset="-127"/>
                <a:cs typeface="Arial" pitchFamily="34" charset="0"/>
              </a:rPr>
              <a:t>GRSG-128-17</a:t>
            </a:r>
          </a:p>
          <a:p>
            <a:pPr algn="r"/>
            <a:r>
              <a:rPr lang="en-US" altLang="ko-KR" sz="1400" dirty="0">
                <a:latin typeface="Calibri" pitchFamily="34" charset="0"/>
                <a:ea typeface="Arial Unicode MS" pitchFamily="50" charset="-127"/>
                <a:cs typeface="Arial" pitchFamily="34" charset="0"/>
              </a:rPr>
              <a:t>(128th </a:t>
            </a:r>
            <a:r>
              <a:rPr lang="en-US" altLang="ko-KR" sz="1400" b="1" dirty="0">
                <a:latin typeface="Calibri" pitchFamily="34" charset="0"/>
                <a:ea typeface="Arial Unicode MS" pitchFamily="50" charset="-127"/>
                <a:cs typeface="Arial" pitchFamily="34" charset="0"/>
              </a:rPr>
              <a:t>GRSG, 7-11 October 2024,                                                                                                                                                                                                                    </a:t>
            </a:r>
            <a:r>
              <a:rPr lang="en-US" altLang="ko-KR" sz="1400" dirty="0">
                <a:latin typeface="Calibri" pitchFamily="34" charset="0"/>
                <a:ea typeface="Arial Unicode MS" pitchFamily="50" charset="-127"/>
                <a:cs typeface="Arial" pitchFamily="34" charset="0"/>
              </a:rPr>
              <a:t>Agenda item 7)</a:t>
            </a:r>
            <a:r>
              <a:rPr lang="en-AU" altLang="ko-KR" sz="1400" dirty="0">
                <a:latin typeface="Calibri" pitchFamily="34" charset="0"/>
                <a:ea typeface="Arial Unicode MS" pitchFamily="50" charset="-127"/>
                <a:cs typeface="Arial" pitchFamily="34" charset="0"/>
              </a:rPr>
              <a:t> </a:t>
            </a:r>
          </a:p>
        </p:txBody>
      </p:sp>
    </p:spTree>
    <p:extLst>
      <p:ext uri="{BB962C8B-B14F-4D97-AF65-F5344CB8AC3E}">
        <p14:creationId xmlns:p14="http://schemas.microsoft.com/office/powerpoint/2010/main" val="2903550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Arial" panose="020B0604020202020204" pitchFamily="34" charset="0"/>
                <a:cs typeface="Arial" panose="020B0604020202020204" pitchFamily="34" charset="0"/>
              </a:rPr>
              <a:t>2-3 Proposal for clarifying the upper edge structure of LPDs</a:t>
            </a:r>
            <a:endParaRPr kumimoji="1" lang="ja-JP" altLang="en-US"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0"/>
          </p:nvPr>
        </p:nvSpPr>
        <p:spPr/>
        <p:txBody>
          <a:bodyPr/>
          <a:lstStyle/>
          <a:p>
            <a:fld id="{C463017B-4BC2-4361-99BA-48E00BD95556}" type="slidenum">
              <a:rPr lang="ja-JP" altLang="en-US" smtClean="0"/>
              <a:pPr/>
              <a:t>10</a:t>
            </a:fld>
            <a:endParaRPr lang="ja-JP" altLang="en-US"/>
          </a:p>
        </p:txBody>
      </p:sp>
      <p:sp>
        <p:nvSpPr>
          <p:cNvPr id="6" name="正方形/長方形 5"/>
          <p:cNvSpPr/>
          <p:nvPr/>
        </p:nvSpPr>
        <p:spPr>
          <a:xfrm>
            <a:off x="3981754" y="2589478"/>
            <a:ext cx="2034531" cy="369332"/>
          </a:xfrm>
          <a:prstGeom prst="rect">
            <a:avLst/>
          </a:prstGeom>
          <a:solidFill>
            <a:schemeClr val="accent4">
              <a:lumMod val="20000"/>
              <a:lumOff val="80000"/>
            </a:schemeClr>
          </a:solidFill>
        </p:spPr>
        <p:txBody>
          <a:bodyPr wrap="none">
            <a:spAutoFit/>
          </a:bodyPr>
          <a:lstStyle/>
          <a:p>
            <a:r>
              <a:rPr lang="en-US" altLang="ja-JP" dirty="0"/>
              <a:t>12.9.2 and 15.7.2.</a:t>
            </a:r>
            <a:endParaRPr lang="ja-JP" altLang="en-US" dirty="0"/>
          </a:p>
        </p:txBody>
      </p:sp>
      <p:sp>
        <p:nvSpPr>
          <p:cNvPr id="7" name="正方形/長方形 6"/>
          <p:cNvSpPr/>
          <p:nvPr/>
        </p:nvSpPr>
        <p:spPr>
          <a:xfrm>
            <a:off x="416301" y="2589478"/>
            <a:ext cx="2093843" cy="369332"/>
          </a:xfrm>
          <a:prstGeom prst="rect">
            <a:avLst/>
          </a:prstGeom>
          <a:solidFill>
            <a:schemeClr val="accent4">
              <a:lumMod val="20000"/>
              <a:lumOff val="80000"/>
            </a:schemeClr>
          </a:solidFill>
        </p:spPr>
        <p:txBody>
          <a:bodyPr wrap="none">
            <a:spAutoFit/>
          </a:bodyPr>
          <a:lstStyle/>
          <a:p>
            <a:r>
              <a:rPr lang="en-US" altLang="ja-JP" dirty="0"/>
              <a:t>12.9.1. and 15.7.1.</a:t>
            </a:r>
            <a:endParaRPr lang="ja-JP" altLang="en-US" dirty="0"/>
          </a:p>
        </p:txBody>
      </p:sp>
      <p:grpSp>
        <p:nvGrpSpPr>
          <p:cNvPr id="5" name="グループ化 4"/>
          <p:cNvGrpSpPr/>
          <p:nvPr/>
        </p:nvGrpSpPr>
        <p:grpSpPr>
          <a:xfrm>
            <a:off x="621042" y="3103787"/>
            <a:ext cx="7937606" cy="3448452"/>
            <a:chOff x="416496" y="2089452"/>
            <a:chExt cx="7937606" cy="3448452"/>
          </a:xfrm>
        </p:grpSpPr>
        <p:pic>
          <p:nvPicPr>
            <p:cNvPr id="4" name="図 3"/>
            <p:cNvPicPr>
              <a:picLocks noChangeAspect="1"/>
            </p:cNvPicPr>
            <p:nvPr/>
          </p:nvPicPr>
          <p:blipFill>
            <a:blip r:embed="rId2"/>
            <a:stretch>
              <a:fillRect/>
            </a:stretch>
          </p:blipFill>
          <p:spPr>
            <a:xfrm>
              <a:off x="416496" y="2513568"/>
              <a:ext cx="7317329" cy="3024336"/>
            </a:xfrm>
            <a:prstGeom prst="rect">
              <a:avLst/>
            </a:prstGeom>
          </p:spPr>
        </p:pic>
        <p:cxnSp>
          <p:nvCxnSpPr>
            <p:cNvPr id="8" name="直線矢印コネクタ 7"/>
            <p:cNvCxnSpPr/>
            <p:nvPr/>
          </p:nvCxnSpPr>
          <p:spPr>
            <a:xfrm flipH="1">
              <a:off x="1164754" y="3107869"/>
              <a:ext cx="187846" cy="847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1640632" y="3069307"/>
              <a:ext cx="324105" cy="885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418236" y="2184539"/>
              <a:ext cx="2930005" cy="923330"/>
            </a:xfrm>
            <a:prstGeom prst="rect">
              <a:avLst/>
            </a:prstGeom>
          </p:spPr>
          <p:txBody>
            <a:bodyPr wrap="square">
              <a:spAutoFit/>
            </a:bodyPr>
            <a:lstStyle/>
            <a:p>
              <a:r>
                <a:rPr lang="en-US" altLang="ja-JP" dirty="0">
                  <a:solidFill>
                    <a:srgbClr val="000000"/>
                  </a:solidFill>
                  <a:latin typeface="Times New Roman" panose="02020603050405020304" pitchFamily="18" charset="0"/>
                </a:rPr>
                <a:t>LPD upper edge is the same height as surface of the load-carrying platform</a:t>
              </a:r>
              <a:endParaRPr lang="ja-JP" altLang="en-US" dirty="0"/>
            </a:p>
          </p:txBody>
        </p:sp>
        <p:cxnSp>
          <p:nvCxnSpPr>
            <p:cNvPr id="11" name="直線矢印コネクタ 10"/>
            <p:cNvCxnSpPr/>
            <p:nvPr/>
          </p:nvCxnSpPr>
          <p:spPr>
            <a:xfrm flipH="1">
              <a:off x="6065655" y="2484174"/>
              <a:ext cx="131500" cy="510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777208" y="2089452"/>
              <a:ext cx="4576894" cy="369332"/>
            </a:xfrm>
            <a:prstGeom prst="rect">
              <a:avLst/>
            </a:prstGeom>
          </p:spPr>
          <p:txBody>
            <a:bodyPr wrap="none">
              <a:spAutoFit/>
            </a:bodyPr>
            <a:lstStyle/>
            <a:p>
              <a:r>
                <a:rPr lang="en-US" altLang="ja-JP" dirty="0">
                  <a:solidFill>
                    <a:srgbClr val="000000"/>
                  </a:solidFill>
                  <a:latin typeface="Times New Roman" panose="02020603050405020304" pitchFamily="18" charset="0"/>
                </a:rPr>
                <a:t>paragraph 12.9. cuts the structure of the vehicle</a:t>
              </a:r>
              <a:endParaRPr lang="ja-JP" altLang="en-US" dirty="0"/>
            </a:p>
          </p:txBody>
        </p:sp>
      </p:grpSp>
      <p:sp>
        <p:nvSpPr>
          <p:cNvPr id="15" name="テキスト ボックス 14"/>
          <p:cNvSpPr txBox="1"/>
          <p:nvPr/>
        </p:nvSpPr>
        <p:spPr>
          <a:xfrm>
            <a:off x="266250" y="917665"/>
            <a:ext cx="9151246" cy="646331"/>
          </a:xfrm>
          <a:prstGeom prst="rect">
            <a:avLst/>
          </a:prstGeom>
          <a:noFill/>
        </p:spPr>
        <p:txBody>
          <a:bodyPr wrap="square" rtlCol="0">
            <a:spAutoFit/>
          </a:bodyPr>
          <a:lstStyle/>
          <a:p>
            <a:r>
              <a:rPr lang="en-US" altLang="ja-JP" b="1" dirty="0"/>
              <a:t>We propose that the structure of the current text be reviewed, because deleting 12.9.3. and 15.7.3. will make the content of 12.9.1-2. and 15.7.1.-2. inconsistent.</a:t>
            </a:r>
            <a:endParaRPr kumimoji="1" lang="ja-JP" altLang="en-US" b="1" dirty="0"/>
          </a:p>
        </p:txBody>
      </p:sp>
      <p:sp>
        <p:nvSpPr>
          <p:cNvPr id="13" name="テキスト ボックス 12"/>
          <p:cNvSpPr txBox="1"/>
          <p:nvPr/>
        </p:nvSpPr>
        <p:spPr>
          <a:xfrm>
            <a:off x="266250" y="1664407"/>
            <a:ext cx="2634054" cy="369332"/>
          </a:xfrm>
          <a:prstGeom prst="rect">
            <a:avLst/>
          </a:prstGeom>
          <a:solidFill>
            <a:srgbClr val="FFC000"/>
          </a:solidFill>
        </p:spPr>
        <p:txBody>
          <a:bodyPr wrap="none" rtlCol="0">
            <a:spAutoFit/>
          </a:bodyPr>
          <a:lstStyle/>
          <a:p>
            <a:r>
              <a:rPr kumimoji="1" lang="en-US" altLang="ja-JP" dirty="0"/>
              <a:t>The Original regulations</a:t>
            </a:r>
            <a:endParaRPr kumimoji="1" lang="ja-JP" altLang="en-US" dirty="0"/>
          </a:p>
        </p:txBody>
      </p:sp>
    </p:spTree>
    <p:extLst>
      <p:ext uri="{BB962C8B-B14F-4D97-AF65-F5344CB8AC3E}">
        <p14:creationId xmlns:p14="http://schemas.microsoft.com/office/powerpoint/2010/main" val="3525301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Arial" panose="020B0604020202020204" pitchFamily="34" charset="0"/>
                <a:cs typeface="Arial" panose="020B0604020202020204" pitchFamily="34" charset="0"/>
              </a:rPr>
              <a:t>2-3 Proposal for clarifying the upper edge structure of LPDs</a:t>
            </a:r>
            <a:endParaRPr kumimoji="1" lang="ja-JP" altLang="en-US"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0"/>
          </p:nvPr>
        </p:nvSpPr>
        <p:spPr/>
        <p:txBody>
          <a:bodyPr/>
          <a:lstStyle/>
          <a:p>
            <a:fld id="{C463017B-4BC2-4361-99BA-48E00BD95556}" type="slidenum">
              <a:rPr lang="ja-JP" altLang="en-US" smtClean="0"/>
              <a:pPr/>
              <a:t>11</a:t>
            </a:fld>
            <a:endParaRPr lang="ja-JP" altLang="en-US"/>
          </a:p>
        </p:txBody>
      </p:sp>
      <p:pic>
        <p:nvPicPr>
          <p:cNvPr id="4" name="図 3"/>
          <p:cNvPicPr/>
          <p:nvPr/>
        </p:nvPicPr>
        <p:blipFill>
          <a:blip r:embed="rId2"/>
          <a:stretch>
            <a:fillRect/>
          </a:stretch>
        </p:blipFill>
        <p:spPr>
          <a:xfrm>
            <a:off x="3944888" y="2432026"/>
            <a:ext cx="5544616" cy="3627295"/>
          </a:xfrm>
          <a:prstGeom prst="rect">
            <a:avLst/>
          </a:prstGeom>
        </p:spPr>
      </p:pic>
      <p:pic>
        <p:nvPicPr>
          <p:cNvPr id="5" name="図 4"/>
          <p:cNvPicPr/>
          <p:nvPr/>
        </p:nvPicPr>
        <p:blipFill rotWithShape="1">
          <a:blip r:embed="rId3"/>
          <a:srcRect l="72158" t="49727"/>
          <a:stretch/>
        </p:blipFill>
        <p:spPr>
          <a:xfrm>
            <a:off x="298981" y="3645024"/>
            <a:ext cx="2665547" cy="2448272"/>
          </a:xfrm>
          <a:prstGeom prst="rect">
            <a:avLst/>
          </a:prstGeom>
        </p:spPr>
      </p:pic>
      <p:sp>
        <p:nvSpPr>
          <p:cNvPr id="6" name="正方形/長方形 5"/>
          <p:cNvSpPr/>
          <p:nvPr/>
        </p:nvSpPr>
        <p:spPr>
          <a:xfrm>
            <a:off x="298981" y="1799528"/>
            <a:ext cx="2093843" cy="369332"/>
          </a:xfrm>
          <a:prstGeom prst="rect">
            <a:avLst/>
          </a:prstGeom>
          <a:solidFill>
            <a:schemeClr val="accent4">
              <a:lumMod val="20000"/>
              <a:lumOff val="80000"/>
            </a:schemeClr>
          </a:solidFill>
        </p:spPr>
        <p:txBody>
          <a:bodyPr wrap="none">
            <a:spAutoFit/>
          </a:bodyPr>
          <a:lstStyle/>
          <a:p>
            <a:r>
              <a:rPr lang="en-US" altLang="ja-JP" dirty="0"/>
              <a:t>12.9.1. and 15.7.1.</a:t>
            </a:r>
            <a:endParaRPr lang="ja-JP" altLang="en-US" dirty="0"/>
          </a:p>
        </p:txBody>
      </p:sp>
      <p:sp>
        <p:nvSpPr>
          <p:cNvPr id="7" name="テキスト ボックス 6"/>
          <p:cNvSpPr txBox="1"/>
          <p:nvPr/>
        </p:nvSpPr>
        <p:spPr>
          <a:xfrm>
            <a:off x="415245" y="6093296"/>
            <a:ext cx="3457636" cy="646331"/>
          </a:xfrm>
          <a:prstGeom prst="rect">
            <a:avLst/>
          </a:prstGeom>
          <a:noFill/>
        </p:spPr>
        <p:txBody>
          <a:bodyPr wrap="square" rtlCol="0">
            <a:spAutoFit/>
          </a:bodyPr>
          <a:lstStyle/>
          <a:p>
            <a:r>
              <a:rPr kumimoji="1" lang="en-US" altLang="ja-JP" dirty="0"/>
              <a:t>The ground clearance of LPDs might be 950mm.</a:t>
            </a:r>
            <a:endParaRPr kumimoji="1" lang="ja-JP" altLang="en-US" dirty="0"/>
          </a:p>
        </p:txBody>
      </p:sp>
      <p:sp>
        <p:nvSpPr>
          <p:cNvPr id="8" name="正方形/長方形 7"/>
          <p:cNvSpPr/>
          <p:nvPr/>
        </p:nvSpPr>
        <p:spPr>
          <a:xfrm>
            <a:off x="3944888" y="1793249"/>
            <a:ext cx="2034531" cy="369332"/>
          </a:xfrm>
          <a:prstGeom prst="rect">
            <a:avLst/>
          </a:prstGeom>
          <a:solidFill>
            <a:schemeClr val="accent4">
              <a:lumMod val="20000"/>
              <a:lumOff val="80000"/>
            </a:schemeClr>
          </a:solidFill>
        </p:spPr>
        <p:txBody>
          <a:bodyPr wrap="none">
            <a:spAutoFit/>
          </a:bodyPr>
          <a:lstStyle/>
          <a:p>
            <a:r>
              <a:rPr lang="en-US" altLang="ja-JP" dirty="0"/>
              <a:t>12.9.2 and 15.7.2.</a:t>
            </a:r>
            <a:endParaRPr lang="ja-JP" altLang="en-US" dirty="0"/>
          </a:p>
        </p:txBody>
      </p:sp>
      <p:sp>
        <p:nvSpPr>
          <p:cNvPr id="9" name="テキスト ボックス 8"/>
          <p:cNvSpPr txBox="1"/>
          <p:nvPr/>
        </p:nvSpPr>
        <p:spPr>
          <a:xfrm>
            <a:off x="4953000" y="6071524"/>
            <a:ext cx="4320481" cy="646331"/>
          </a:xfrm>
          <a:prstGeom prst="rect">
            <a:avLst/>
          </a:prstGeom>
          <a:noFill/>
        </p:spPr>
        <p:txBody>
          <a:bodyPr wrap="square" rtlCol="0">
            <a:spAutoFit/>
          </a:bodyPr>
          <a:lstStyle/>
          <a:p>
            <a:r>
              <a:rPr kumimoji="1" lang="en-US" altLang="ja-JP" dirty="0"/>
              <a:t>Or, otherwise, a top surface protection might be provided.</a:t>
            </a:r>
            <a:endParaRPr kumimoji="1" lang="ja-JP" altLang="en-US" dirty="0"/>
          </a:p>
        </p:txBody>
      </p:sp>
      <p:sp>
        <p:nvSpPr>
          <p:cNvPr id="10" name="テキスト ボックス 9"/>
          <p:cNvSpPr txBox="1"/>
          <p:nvPr/>
        </p:nvSpPr>
        <p:spPr>
          <a:xfrm>
            <a:off x="266250" y="917665"/>
            <a:ext cx="8647190" cy="646331"/>
          </a:xfrm>
          <a:prstGeom prst="rect">
            <a:avLst/>
          </a:prstGeom>
          <a:noFill/>
        </p:spPr>
        <p:txBody>
          <a:bodyPr wrap="square" rtlCol="0">
            <a:spAutoFit/>
          </a:bodyPr>
          <a:lstStyle/>
          <a:p>
            <a:r>
              <a:rPr lang="en-US" altLang="ja-JP" dirty="0"/>
              <a:t>Shown below will give you an idea of what 12.9.1-2. and 15.7.1.-2. will be like after reviewing the structure.</a:t>
            </a:r>
            <a:endParaRPr lang="ja-JP" altLang="en-US" dirty="0"/>
          </a:p>
        </p:txBody>
      </p:sp>
    </p:spTree>
    <p:extLst>
      <p:ext uri="{BB962C8B-B14F-4D97-AF65-F5344CB8AC3E}">
        <p14:creationId xmlns:p14="http://schemas.microsoft.com/office/powerpoint/2010/main" val="2993831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Arial" panose="020B0604020202020204" pitchFamily="34" charset="0"/>
                <a:cs typeface="Arial" panose="020B0604020202020204" pitchFamily="34" charset="0"/>
              </a:rPr>
              <a:t>2-3 Proposal for clarifying the upper edge structure of LPDs</a:t>
            </a:r>
            <a:endParaRPr kumimoji="1" lang="ja-JP" altLang="en-US"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0"/>
          </p:nvPr>
        </p:nvSpPr>
        <p:spPr/>
        <p:txBody>
          <a:bodyPr/>
          <a:lstStyle/>
          <a:p>
            <a:fld id="{C463017B-4BC2-4361-99BA-48E00BD95556}" type="slidenum">
              <a:rPr lang="ja-JP" altLang="en-US" smtClean="0"/>
              <a:pPr/>
              <a:t>12</a:t>
            </a:fld>
            <a:endParaRPr lang="ja-JP" altLang="en-US"/>
          </a:p>
        </p:txBody>
      </p:sp>
      <p:sp>
        <p:nvSpPr>
          <p:cNvPr id="4" name="正方形/長方形 3"/>
          <p:cNvSpPr/>
          <p:nvPr/>
        </p:nvSpPr>
        <p:spPr>
          <a:xfrm>
            <a:off x="272480" y="836712"/>
            <a:ext cx="9361040" cy="1200329"/>
          </a:xfrm>
          <a:prstGeom prst="rect">
            <a:avLst/>
          </a:prstGeom>
        </p:spPr>
        <p:txBody>
          <a:bodyPr wrap="square">
            <a:spAutoFit/>
          </a:bodyPr>
          <a:lstStyle/>
          <a:p>
            <a:r>
              <a:rPr lang="en-US" altLang="ja-JP" dirty="0"/>
              <a:t>12.9.&amp;15.7.</a:t>
            </a:r>
          </a:p>
          <a:p>
            <a:r>
              <a:rPr lang="en-US" altLang="ja-JP" dirty="0"/>
              <a:t> The upper edge of LPD shall not be more than 350 mm below that part of the structure of the vehicle, cut or contacted by a vertical plane tangential to the outer surface of the </a:t>
            </a:r>
            <a:r>
              <a:rPr lang="en-US" altLang="ja-JP" dirty="0" err="1"/>
              <a:t>tyres</a:t>
            </a:r>
            <a:r>
              <a:rPr lang="en-US" altLang="ja-JP" dirty="0"/>
              <a:t>, excluding any bulging close to the ground, except in the following cases</a:t>
            </a:r>
            <a:endParaRPr lang="ja-JP" altLang="en-US" dirty="0"/>
          </a:p>
        </p:txBody>
      </p:sp>
      <p:sp>
        <p:nvSpPr>
          <p:cNvPr id="5" name="正方形/長方形 4"/>
          <p:cNvSpPr/>
          <p:nvPr/>
        </p:nvSpPr>
        <p:spPr>
          <a:xfrm>
            <a:off x="270194" y="2274838"/>
            <a:ext cx="9363326" cy="1200329"/>
          </a:xfrm>
          <a:prstGeom prst="rect">
            <a:avLst/>
          </a:prstGeom>
        </p:spPr>
        <p:txBody>
          <a:bodyPr wrap="square">
            <a:spAutoFit/>
          </a:bodyPr>
          <a:lstStyle/>
          <a:p>
            <a:r>
              <a:rPr lang="en-US" altLang="ja-JP" dirty="0"/>
              <a:t>12.9.1.&amp;15.7.1.</a:t>
            </a:r>
          </a:p>
          <a:p>
            <a:r>
              <a:rPr lang="en-US" altLang="ja-JP" dirty="0"/>
              <a:t> Where the plane in paragraph 12.9. does not cut the structure of the vehicle or cuts the structure of the vehicle at a level more than 1.3 m above the ground, then the upper edge shall not be less than, 950 mm above the ground.</a:t>
            </a:r>
            <a:endParaRPr lang="ja-JP" altLang="en-US" dirty="0"/>
          </a:p>
        </p:txBody>
      </p:sp>
      <p:sp>
        <p:nvSpPr>
          <p:cNvPr id="6" name="正方形/長方形 5"/>
          <p:cNvSpPr/>
          <p:nvPr/>
        </p:nvSpPr>
        <p:spPr>
          <a:xfrm>
            <a:off x="270194" y="3619183"/>
            <a:ext cx="9289032" cy="2308324"/>
          </a:xfrm>
          <a:prstGeom prst="rect">
            <a:avLst/>
          </a:prstGeom>
        </p:spPr>
        <p:txBody>
          <a:bodyPr wrap="square">
            <a:spAutoFit/>
          </a:bodyPr>
          <a:lstStyle/>
          <a:p>
            <a:r>
              <a:rPr lang="en-US" altLang="ja-JP" dirty="0"/>
              <a:t>12.9.2.&amp;15.7.2.</a:t>
            </a:r>
          </a:p>
          <a:p>
            <a:r>
              <a:rPr lang="en-US" altLang="ja-JP" dirty="0"/>
              <a:t>The upper edge of LPD is [650] mm above the ground, be level with the surface of the chassis frame, whichever is less, and the structure is designed to prevent cyclists from falling under the vehicle fly over the LPD (see Figure 2 below). The fall prevention shall be demonstrated by the structure not allowing the [450] mm sphere to fall to the ground from the area enclosed by the LPD, chassis frame, and fender. Other methods may be adopted to comply with this requirement if a manufacturer so requests. The sufficiency of the fall prevention method shall be established to the satisfaction of the Technical Service.</a:t>
            </a:r>
            <a:endParaRPr lang="ja-JP" altLang="en-US" dirty="0"/>
          </a:p>
        </p:txBody>
      </p:sp>
      <p:sp>
        <p:nvSpPr>
          <p:cNvPr id="7" name="テキスト ボックス 6"/>
          <p:cNvSpPr txBox="1"/>
          <p:nvPr/>
        </p:nvSpPr>
        <p:spPr>
          <a:xfrm>
            <a:off x="416496" y="6161135"/>
            <a:ext cx="9142729" cy="646331"/>
          </a:xfrm>
          <a:prstGeom prst="rect">
            <a:avLst/>
          </a:prstGeom>
          <a:noFill/>
        </p:spPr>
        <p:txBody>
          <a:bodyPr wrap="square" rtlCol="0">
            <a:spAutoFit/>
          </a:bodyPr>
          <a:lstStyle/>
          <a:p>
            <a:r>
              <a:rPr lang="en-US" altLang="ja-JP" dirty="0"/>
              <a:t>(As to the appropriateness of 650mm and 450mm, we would like to hear your opinions at the GRSG meetings. The grounds for the figures are given on the following slide.)</a:t>
            </a:r>
            <a:endParaRPr kumimoji="1" lang="ja-JP" altLang="en-US" dirty="0"/>
          </a:p>
        </p:txBody>
      </p:sp>
    </p:spTree>
    <p:extLst>
      <p:ext uri="{BB962C8B-B14F-4D97-AF65-F5344CB8AC3E}">
        <p14:creationId xmlns:p14="http://schemas.microsoft.com/office/powerpoint/2010/main" val="380753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Arial" panose="020B0604020202020204" pitchFamily="34" charset="0"/>
                <a:cs typeface="Arial" panose="020B0604020202020204" pitchFamily="34" charset="0"/>
              </a:rPr>
              <a:t>2-3 Clarifying the upper edge structure of LPDs</a:t>
            </a:r>
            <a:endParaRPr kumimoji="1" lang="ja-JP" altLang="en-US"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0"/>
          </p:nvPr>
        </p:nvSpPr>
        <p:spPr/>
        <p:txBody>
          <a:bodyPr/>
          <a:lstStyle/>
          <a:p>
            <a:fld id="{C463017B-4BC2-4361-99BA-48E00BD95556}" type="slidenum">
              <a:rPr lang="ja-JP" altLang="en-US" smtClean="0"/>
              <a:pPr/>
              <a:t>13</a:t>
            </a:fld>
            <a:endParaRPr lang="ja-JP" altLang="en-US"/>
          </a:p>
        </p:txBody>
      </p:sp>
      <p:sp>
        <p:nvSpPr>
          <p:cNvPr id="5" name="テキスト ボックス 4"/>
          <p:cNvSpPr txBox="1"/>
          <p:nvPr/>
        </p:nvSpPr>
        <p:spPr>
          <a:xfrm>
            <a:off x="128464" y="819353"/>
            <a:ext cx="6327373" cy="369332"/>
          </a:xfrm>
          <a:prstGeom prst="rect">
            <a:avLst/>
          </a:prstGeom>
          <a:noFill/>
        </p:spPr>
        <p:txBody>
          <a:bodyPr wrap="none" rtlCol="0">
            <a:spAutoFit/>
          </a:bodyPr>
          <a:lstStyle/>
          <a:p>
            <a:r>
              <a:rPr lang="en-US" altLang="ja-JP" dirty="0"/>
              <a:t>Grounds for the upper edge ground clearance being 650mm</a:t>
            </a:r>
            <a:endParaRPr kumimoji="1" lang="ja-JP" altLang="en-US" dirty="0"/>
          </a:p>
        </p:txBody>
      </p:sp>
      <p:sp>
        <p:nvSpPr>
          <p:cNvPr id="10" name="テキスト ボックス 9"/>
          <p:cNvSpPr txBox="1"/>
          <p:nvPr/>
        </p:nvSpPr>
        <p:spPr>
          <a:xfrm>
            <a:off x="570229" y="1255956"/>
            <a:ext cx="8991283" cy="646331"/>
          </a:xfrm>
          <a:prstGeom prst="rect">
            <a:avLst/>
          </a:prstGeom>
          <a:noFill/>
        </p:spPr>
        <p:txBody>
          <a:bodyPr wrap="square" rtlCol="0">
            <a:spAutoFit/>
          </a:bodyPr>
          <a:lstStyle/>
          <a:p>
            <a:r>
              <a:rPr kumimoji="1" lang="en-US" altLang="ja-JP" dirty="0"/>
              <a:t>Considering cases where the cycle rider is a child, the ideal structure of the LPD is one in which the LPD pushes them away around the waist.</a:t>
            </a:r>
            <a:endParaRPr kumimoji="1" lang="ja-JP" altLang="en-US" dirty="0"/>
          </a:p>
        </p:txBody>
      </p:sp>
      <p:grpSp>
        <p:nvGrpSpPr>
          <p:cNvPr id="18" name="グループ化 17"/>
          <p:cNvGrpSpPr/>
          <p:nvPr/>
        </p:nvGrpSpPr>
        <p:grpSpPr>
          <a:xfrm>
            <a:off x="128463" y="1946812"/>
            <a:ext cx="8400574" cy="3875584"/>
            <a:chOff x="1424607" y="2427312"/>
            <a:chExt cx="8400574" cy="3875584"/>
          </a:xfrm>
        </p:grpSpPr>
        <p:pic>
          <p:nvPicPr>
            <p:cNvPr id="4" name="図 3"/>
            <p:cNvPicPr>
              <a:picLocks noChangeAspect="1"/>
            </p:cNvPicPr>
            <p:nvPr/>
          </p:nvPicPr>
          <p:blipFill>
            <a:blip r:embed="rId2"/>
            <a:stretch>
              <a:fillRect/>
            </a:stretch>
          </p:blipFill>
          <p:spPr>
            <a:xfrm>
              <a:off x="3527357" y="2427312"/>
              <a:ext cx="6297824" cy="3875584"/>
            </a:xfrm>
            <a:prstGeom prst="rect">
              <a:avLst/>
            </a:prstGeom>
          </p:spPr>
        </p:pic>
        <p:cxnSp>
          <p:nvCxnSpPr>
            <p:cNvPr id="7" name="直線矢印コネクタ 6"/>
            <p:cNvCxnSpPr/>
            <p:nvPr/>
          </p:nvCxnSpPr>
          <p:spPr>
            <a:xfrm>
              <a:off x="4520952" y="3717728"/>
              <a:ext cx="0" cy="1799504"/>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424607" y="3949849"/>
              <a:ext cx="2952325" cy="1477328"/>
            </a:xfrm>
            <a:prstGeom prst="rect">
              <a:avLst/>
            </a:prstGeom>
            <a:noFill/>
          </p:spPr>
          <p:txBody>
            <a:bodyPr wrap="square" rtlCol="0">
              <a:spAutoFit/>
            </a:bodyPr>
            <a:lstStyle/>
            <a:p>
              <a:r>
                <a:rPr kumimoji="1" lang="en-US" altLang="ja-JP" dirty="0"/>
                <a:t>ISO8098 prescribes that the saddle height of children's cycles be 435mm to 635mm from the ground.</a:t>
              </a:r>
              <a:endParaRPr kumimoji="1" lang="ja-JP" altLang="en-US" dirty="0"/>
            </a:p>
          </p:txBody>
        </p:sp>
        <p:cxnSp>
          <p:nvCxnSpPr>
            <p:cNvPr id="15" name="直線矢印コネクタ 14"/>
            <p:cNvCxnSpPr/>
            <p:nvPr/>
          </p:nvCxnSpPr>
          <p:spPr>
            <a:xfrm>
              <a:off x="4592960" y="2807319"/>
              <a:ext cx="216024" cy="815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テキスト ボックス 16"/>
          <p:cNvSpPr txBox="1"/>
          <p:nvPr/>
        </p:nvSpPr>
        <p:spPr>
          <a:xfrm>
            <a:off x="2738175" y="1946812"/>
            <a:ext cx="902811" cy="369332"/>
          </a:xfrm>
          <a:prstGeom prst="rect">
            <a:avLst/>
          </a:prstGeom>
          <a:noFill/>
        </p:spPr>
        <p:txBody>
          <a:bodyPr wrap="none" rtlCol="0">
            <a:spAutoFit/>
          </a:bodyPr>
          <a:lstStyle/>
          <a:p>
            <a:r>
              <a:rPr kumimoji="1" lang="en-US" altLang="ja-JP" dirty="0"/>
              <a:t>Saddle</a:t>
            </a:r>
            <a:endParaRPr kumimoji="1" lang="ja-JP" altLang="en-US" dirty="0"/>
          </a:p>
        </p:txBody>
      </p:sp>
      <p:cxnSp>
        <p:nvCxnSpPr>
          <p:cNvPr id="20" name="直線矢印コネクタ 19"/>
          <p:cNvCxnSpPr/>
          <p:nvPr/>
        </p:nvCxnSpPr>
        <p:spPr>
          <a:xfrm flipH="1" flipV="1">
            <a:off x="4222205" y="3769642"/>
            <a:ext cx="514771" cy="1643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4448944" y="5413096"/>
            <a:ext cx="4968552" cy="1200329"/>
          </a:xfrm>
          <a:prstGeom prst="rect">
            <a:avLst/>
          </a:prstGeom>
          <a:solidFill>
            <a:schemeClr val="bg1"/>
          </a:solidFill>
        </p:spPr>
        <p:txBody>
          <a:bodyPr wrap="square" rtlCol="0">
            <a:spAutoFit/>
          </a:bodyPr>
          <a:lstStyle/>
          <a:p>
            <a:r>
              <a:rPr kumimoji="1" lang="en-US" altLang="ja-JP" dirty="0"/>
              <a:t>This makes that the effectively designed structure of LPDs is the one that pushes the child away with a flat plane between the height of 450 and 650mm from the ground.</a:t>
            </a:r>
            <a:endParaRPr lang="en-US" altLang="ja-JP" dirty="0"/>
          </a:p>
        </p:txBody>
      </p:sp>
    </p:spTree>
    <p:extLst>
      <p:ext uri="{BB962C8B-B14F-4D97-AF65-F5344CB8AC3E}">
        <p14:creationId xmlns:p14="http://schemas.microsoft.com/office/powerpoint/2010/main" val="3319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Arial" panose="020B0604020202020204" pitchFamily="34" charset="0"/>
                <a:cs typeface="Arial" panose="020B0604020202020204" pitchFamily="34" charset="0"/>
              </a:rPr>
              <a:t>2-3 Clarifying the upper edge structure of LPDs</a:t>
            </a:r>
            <a:endParaRPr kumimoji="1" lang="ja-JP" altLang="en-US"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0"/>
          </p:nvPr>
        </p:nvSpPr>
        <p:spPr/>
        <p:txBody>
          <a:bodyPr/>
          <a:lstStyle/>
          <a:p>
            <a:fld id="{C463017B-4BC2-4361-99BA-48E00BD95556}" type="slidenum">
              <a:rPr lang="ja-JP" altLang="en-US" smtClean="0"/>
              <a:pPr/>
              <a:t>14</a:t>
            </a:fld>
            <a:endParaRPr lang="ja-JP" altLang="en-US"/>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a:ext>
            </a:extLst>
          </a:blip>
          <a:srcRect l="8787" t="17730" r="36096" b="19462"/>
          <a:stretch/>
        </p:blipFill>
        <p:spPr>
          <a:xfrm>
            <a:off x="857728" y="1556792"/>
            <a:ext cx="4095272" cy="2552126"/>
          </a:xfrm>
          <a:prstGeom prst="rect">
            <a:avLst/>
          </a:prstGeom>
        </p:spPr>
      </p:pic>
      <p:sp>
        <p:nvSpPr>
          <p:cNvPr id="5" name="テキスト ボックス 4"/>
          <p:cNvSpPr txBox="1"/>
          <p:nvPr/>
        </p:nvSpPr>
        <p:spPr>
          <a:xfrm>
            <a:off x="200473" y="795214"/>
            <a:ext cx="9145015" cy="646331"/>
          </a:xfrm>
          <a:prstGeom prst="rect">
            <a:avLst/>
          </a:prstGeom>
          <a:noFill/>
        </p:spPr>
        <p:txBody>
          <a:bodyPr wrap="square" rtlCol="0">
            <a:spAutoFit/>
          </a:bodyPr>
          <a:lstStyle/>
          <a:p>
            <a:r>
              <a:rPr kumimoji="1" lang="en-US" altLang="ja-JP" dirty="0"/>
              <a:t>The grounds for the size of the sphere required to prevent cyclists from tumbling beneath the vehicle being 450mm</a:t>
            </a:r>
            <a:endParaRPr kumimoji="1" lang="ja-JP" altLang="en-US" dirty="0"/>
          </a:p>
        </p:txBody>
      </p:sp>
      <p:cxnSp>
        <p:nvCxnSpPr>
          <p:cNvPr id="7" name="直線矢印コネクタ 6"/>
          <p:cNvCxnSpPr/>
          <p:nvPr/>
        </p:nvCxnSpPr>
        <p:spPr>
          <a:xfrm>
            <a:off x="2288704" y="3284984"/>
            <a:ext cx="0" cy="72008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488505" y="4890479"/>
            <a:ext cx="9289031" cy="1815882"/>
          </a:xfrm>
          <a:prstGeom prst="rect">
            <a:avLst/>
          </a:prstGeom>
          <a:noFill/>
        </p:spPr>
        <p:txBody>
          <a:bodyPr wrap="square" rtlCol="0">
            <a:spAutoFit/>
          </a:bodyPr>
          <a:lstStyle/>
          <a:p>
            <a:r>
              <a:rPr lang="en-US" altLang="ja-JP" sz="1600" dirty="0"/>
              <a:t>ISO4210 (Cycles -- Safety requirements for bicycles) prescribes that the minimum saddle height be 635mm. If the ground clearance of LPD is too low, there is a risk that a large person may fly over the LPD to tumble beneath the vehicle.</a:t>
            </a:r>
          </a:p>
          <a:p>
            <a:endParaRPr kumimoji="1" lang="en-US" altLang="ja-JP" sz="1600" dirty="0"/>
          </a:p>
          <a:p>
            <a:r>
              <a:rPr lang="en-US" altLang="ja-JP" sz="1600" dirty="0"/>
              <a:t>The gap between the LPD and the chassis frame for a person falling between the LPD and the frame not to fall to the ground was set based on the width of an adult male's shoulders. </a:t>
            </a:r>
            <a:br>
              <a:rPr lang="en-US" altLang="ja-JP" sz="1600" dirty="0"/>
            </a:br>
            <a:r>
              <a:rPr lang="en-US" altLang="ja-JP" sz="1600" dirty="0"/>
              <a:t>*The average shoulder width of a person 180cm tall is 450mm (25% of their height).</a:t>
            </a:r>
          </a:p>
        </p:txBody>
      </p:sp>
      <p:grpSp>
        <p:nvGrpSpPr>
          <p:cNvPr id="9" name="グループ化 8"/>
          <p:cNvGrpSpPr/>
          <p:nvPr/>
        </p:nvGrpSpPr>
        <p:grpSpPr>
          <a:xfrm>
            <a:off x="5385048" y="1585426"/>
            <a:ext cx="4057709" cy="2814539"/>
            <a:chOff x="8730412" y="2396986"/>
            <a:chExt cx="3116790" cy="2022348"/>
          </a:xfrm>
        </p:grpSpPr>
        <p:pic>
          <p:nvPicPr>
            <p:cNvPr id="10" name="図 9"/>
            <p:cNvPicPr>
              <a:picLocks noChangeAspect="1"/>
            </p:cNvPicPr>
            <p:nvPr/>
          </p:nvPicPr>
          <p:blipFill rotWithShape="1">
            <a:blip r:embed="rId3" cstate="email">
              <a:extLst>
                <a:ext uri="{28A0092B-C50C-407E-A947-70E740481C1C}">
                  <a14:useLocalDpi xmlns:a14="http://schemas.microsoft.com/office/drawing/2010/main"/>
                </a:ext>
              </a:extLst>
            </a:blip>
            <a:srcRect l="74717" t="49460"/>
            <a:stretch/>
          </p:blipFill>
          <p:spPr>
            <a:xfrm>
              <a:off x="8850196" y="2396986"/>
              <a:ext cx="2997006" cy="2022348"/>
            </a:xfrm>
            <a:prstGeom prst="rect">
              <a:avLst/>
            </a:prstGeom>
          </p:spPr>
        </p:pic>
        <p:pic>
          <p:nvPicPr>
            <p:cNvPr id="11" name="図 10"/>
            <p:cNvPicPr>
              <a:picLocks noChangeAspect="1"/>
            </p:cNvPicPr>
            <p:nvPr/>
          </p:nvPicPr>
          <p:blipFill>
            <a:blip r:embed="rId4">
              <a:clrChange>
                <a:clrFrom>
                  <a:srgbClr val="FFFFFF"/>
                </a:clrFrom>
                <a:clrTo>
                  <a:srgbClr val="FFFFFF">
                    <a:alpha val="0"/>
                  </a:srgbClr>
                </a:clrTo>
              </a:clrChange>
            </a:blip>
            <a:stretch>
              <a:fillRect/>
            </a:stretch>
          </p:blipFill>
          <p:spPr>
            <a:xfrm>
              <a:off x="8730412" y="2487333"/>
              <a:ext cx="717192" cy="1648699"/>
            </a:xfrm>
            <a:prstGeom prst="rect">
              <a:avLst/>
            </a:prstGeom>
          </p:spPr>
        </p:pic>
        <p:sp>
          <p:nvSpPr>
            <p:cNvPr id="12" name="円弧 11"/>
            <p:cNvSpPr/>
            <p:nvPr/>
          </p:nvSpPr>
          <p:spPr>
            <a:xfrm>
              <a:off x="9021482" y="2749438"/>
              <a:ext cx="683350" cy="908162"/>
            </a:xfrm>
            <a:prstGeom prst="arc">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3" name="正方形/長方形 12"/>
          <p:cNvSpPr/>
          <p:nvPr/>
        </p:nvSpPr>
        <p:spPr>
          <a:xfrm>
            <a:off x="6177136" y="2832855"/>
            <a:ext cx="72008" cy="66815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2629845" y="3123822"/>
            <a:ext cx="144016" cy="2160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flipH="1" flipV="1">
            <a:off x="2773861" y="3339846"/>
            <a:ext cx="738979" cy="9532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371894" y="4236272"/>
            <a:ext cx="6534106" cy="584775"/>
          </a:xfrm>
          <a:prstGeom prst="rect">
            <a:avLst/>
          </a:prstGeom>
          <a:noFill/>
        </p:spPr>
        <p:txBody>
          <a:bodyPr wrap="square" rtlCol="0">
            <a:spAutoFit/>
          </a:bodyPr>
          <a:lstStyle/>
          <a:p>
            <a:r>
              <a:rPr lang="en-US" altLang="ja-JP" sz="1600" dirty="0"/>
              <a:t>If the cyclist collides with the LPD in the lower part of the body, they might fly over the LPD to tumble beneath the chassis.</a:t>
            </a:r>
            <a:endParaRPr kumimoji="1" lang="ja-JP" altLang="en-US" sz="1600" dirty="0"/>
          </a:p>
        </p:txBody>
      </p:sp>
    </p:spTree>
    <p:extLst>
      <p:ext uri="{BB962C8B-B14F-4D97-AF65-F5344CB8AC3E}">
        <p14:creationId xmlns:p14="http://schemas.microsoft.com/office/powerpoint/2010/main" val="3432396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latin typeface="Arial" panose="020B0604020202020204" pitchFamily="34" charset="0"/>
                <a:cs typeface="Arial" panose="020B0604020202020204" pitchFamily="34" charset="0"/>
              </a:rPr>
              <a:t>2-4 Proposal for adding requirements for relaxing BSIS requirements</a:t>
            </a:r>
            <a:endParaRPr kumimoji="1" lang="ja-JP" altLang="en-US" sz="2400"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0"/>
          </p:nvPr>
        </p:nvSpPr>
        <p:spPr/>
        <p:txBody>
          <a:bodyPr/>
          <a:lstStyle/>
          <a:p>
            <a:fld id="{C463017B-4BC2-4361-99BA-48E00BD95556}" type="slidenum">
              <a:rPr lang="ja-JP" altLang="en-US" smtClean="0"/>
              <a:pPr/>
              <a:t>15</a:t>
            </a:fld>
            <a:endParaRPr lang="ja-JP" altLang="en-US"/>
          </a:p>
        </p:txBody>
      </p:sp>
      <p:sp>
        <p:nvSpPr>
          <p:cNvPr id="4" name="正方形/長方形 3"/>
          <p:cNvSpPr/>
          <p:nvPr/>
        </p:nvSpPr>
        <p:spPr>
          <a:xfrm>
            <a:off x="344488" y="1610216"/>
            <a:ext cx="9217024" cy="1200329"/>
          </a:xfrm>
          <a:prstGeom prst="rect">
            <a:avLst/>
          </a:prstGeom>
        </p:spPr>
        <p:txBody>
          <a:bodyPr wrap="square">
            <a:spAutoFit/>
          </a:bodyPr>
          <a:lstStyle/>
          <a:p>
            <a:r>
              <a:rPr lang="en-GB" altLang="ja-JP" dirty="0">
                <a:latin typeface="Arial" panose="020B0604020202020204" pitchFamily="34" charset="0"/>
                <a:ea typeface="ＭＳ 明朝" panose="02020609040205080304" pitchFamily="17" charset="-128"/>
                <a:cs typeface="Arial" panose="020B0604020202020204" pitchFamily="34" charset="0"/>
              </a:rPr>
              <a:t>13.1.6. </a:t>
            </a:r>
            <a:r>
              <a:rPr lang="en-US" altLang="ja-JP" dirty="0">
                <a:latin typeface="Arial" panose="020B0604020202020204" pitchFamily="34" charset="0"/>
                <a:ea typeface="ＭＳ 明朝" panose="02020609040205080304" pitchFamily="17" charset="-128"/>
                <a:cs typeface="Arial" panose="020B0604020202020204" pitchFamily="34" charset="0"/>
              </a:rPr>
              <a:t>&amp;  16.1.6.</a:t>
            </a:r>
            <a:endParaRPr lang="en-GB" altLang="ja-JP" dirty="0">
              <a:latin typeface="Arial" panose="020B0604020202020204" pitchFamily="34" charset="0"/>
              <a:ea typeface="ＭＳ 明朝" panose="02020609040205080304" pitchFamily="17" charset="-128"/>
              <a:cs typeface="Arial" panose="020B0604020202020204" pitchFamily="34" charset="0"/>
            </a:endParaRPr>
          </a:p>
          <a:p>
            <a:r>
              <a:rPr lang="en-GB" altLang="ja-JP" dirty="0">
                <a:latin typeface="Arial" panose="020B0604020202020204" pitchFamily="34" charset="0"/>
                <a:ea typeface="ＭＳ 明朝" panose="02020609040205080304" pitchFamily="17" charset="-128"/>
                <a:cs typeface="Arial" panose="020B0604020202020204" pitchFamily="34" charset="0"/>
              </a:rPr>
              <a:t>On a vehicle fitted with Blind Spot Information System, making it impracticable to comply with all the requirements of paragraph 12., LPD may be arranged with additional gaps where these are necessary to comply with the requirements for them.</a:t>
            </a:r>
            <a:endParaRPr lang="ja-JP" altLang="en-US" dirty="0">
              <a:latin typeface="Arial" panose="020B0604020202020204" pitchFamily="34" charset="0"/>
              <a:cs typeface="Arial" panose="020B0604020202020204" pitchFamily="34" charset="0"/>
            </a:endParaRPr>
          </a:p>
        </p:txBody>
      </p:sp>
      <p:sp>
        <p:nvSpPr>
          <p:cNvPr id="5" name="テキスト ボックス 4"/>
          <p:cNvSpPr txBox="1"/>
          <p:nvPr/>
        </p:nvSpPr>
        <p:spPr>
          <a:xfrm>
            <a:off x="312874" y="966790"/>
            <a:ext cx="9217024" cy="369332"/>
          </a:xfrm>
          <a:prstGeom prst="rect">
            <a:avLst/>
          </a:prstGeom>
          <a:noFill/>
        </p:spPr>
        <p:txBody>
          <a:bodyPr wrap="square" rtlCol="0">
            <a:spAutoFit/>
          </a:bodyPr>
          <a:lstStyle/>
          <a:p>
            <a:r>
              <a:rPr lang="en-US" altLang="ja-JP" dirty="0"/>
              <a:t>Adding new paragraphs 13.1.6. and 16.1.6 on requirements for BSIS-related relaxation.</a:t>
            </a:r>
            <a:endParaRPr lang="ja-JP" altLang="en-US" dirty="0"/>
          </a:p>
        </p:txBody>
      </p:sp>
    </p:spTree>
    <p:extLst>
      <p:ext uri="{BB962C8B-B14F-4D97-AF65-F5344CB8AC3E}">
        <p14:creationId xmlns:p14="http://schemas.microsoft.com/office/powerpoint/2010/main" val="2951842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3081846"/>
            <a:ext cx="9144000" cy="694308"/>
          </a:xfrm>
        </p:spPr>
        <p:txBody>
          <a:bodyPr/>
          <a:lstStyle/>
          <a:p>
            <a:r>
              <a:rPr lang="en-US" altLang="ja-JP" dirty="0">
                <a:latin typeface="+mj-lt"/>
              </a:rPr>
              <a:t>Thank you for your attention.</a:t>
            </a:r>
            <a:endParaRPr kumimoji="1" lang="ja-JP" altLang="en-US" dirty="0">
              <a:latin typeface="+mj-lt"/>
            </a:endParaRPr>
          </a:p>
        </p:txBody>
      </p:sp>
      <p:sp>
        <p:nvSpPr>
          <p:cNvPr id="3" name="スライド番号プレースホルダー 2"/>
          <p:cNvSpPr>
            <a:spLocks noGrp="1"/>
          </p:cNvSpPr>
          <p:nvPr>
            <p:ph type="sldNum" sz="quarter" idx="10"/>
          </p:nvPr>
        </p:nvSpPr>
        <p:spPr/>
        <p:txBody>
          <a:bodyPr/>
          <a:lstStyle/>
          <a:p>
            <a:fld id="{C463017B-4BC2-4361-99BA-48E00BD95556}" type="slidenum">
              <a:rPr lang="ja-JP" altLang="en-US" smtClean="0"/>
              <a:pPr/>
              <a:t>16</a:t>
            </a:fld>
            <a:endParaRPr lang="ja-JP" altLang="en-US"/>
          </a:p>
        </p:txBody>
      </p:sp>
    </p:spTree>
    <p:extLst>
      <p:ext uri="{BB962C8B-B14F-4D97-AF65-F5344CB8AC3E}">
        <p14:creationId xmlns:p14="http://schemas.microsoft.com/office/powerpoint/2010/main" val="2729210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Arial" panose="020B0604020202020204" pitchFamily="34" charset="0"/>
                <a:cs typeface="Arial" panose="020B0604020202020204" pitchFamily="34" charset="0"/>
              </a:rPr>
              <a:t>1. Background to the Proposal</a:t>
            </a:r>
            <a:endParaRPr kumimoji="1" lang="ja-JP" altLang="en-US"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0"/>
          </p:nvPr>
        </p:nvSpPr>
        <p:spPr/>
        <p:txBody>
          <a:bodyPr/>
          <a:lstStyle/>
          <a:p>
            <a:fld id="{C463017B-4BC2-4361-99BA-48E00BD95556}" type="slidenum">
              <a:rPr lang="ja-JP" altLang="en-US" smtClean="0"/>
              <a:pPr/>
              <a:t>2</a:t>
            </a:fld>
            <a:endParaRPr lang="ja-JP" altLang="en-US" dirty="0"/>
          </a:p>
        </p:txBody>
      </p:sp>
      <p:sp>
        <p:nvSpPr>
          <p:cNvPr id="4" name="テキスト ボックス 3"/>
          <p:cNvSpPr txBox="1"/>
          <p:nvPr/>
        </p:nvSpPr>
        <p:spPr>
          <a:xfrm>
            <a:off x="488504" y="795666"/>
            <a:ext cx="8784976" cy="1077218"/>
          </a:xfrm>
          <a:prstGeom prst="rect">
            <a:avLst/>
          </a:prstGeom>
          <a:noFill/>
        </p:spPr>
        <p:txBody>
          <a:bodyPr wrap="square" rtlCol="0">
            <a:spAutoFit/>
          </a:bodyPr>
          <a:lstStyle/>
          <a:p>
            <a:r>
              <a:rPr lang="en-US" altLang="ja-JP" sz="1600" dirty="0"/>
              <a:t>In Japan, the number of so-called </a:t>
            </a:r>
            <a:r>
              <a:rPr lang="en-US" altLang="ja-JP" sz="1600" i="1" dirty="0"/>
              <a:t>left-turn collision accidents</a:t>
            </a:r>
            <a:r>
              <a:rPr lang="en-US" altLang="ja-JP" sz="1600" dirty="0"/>
              <a:t>, in which vehicles turning left at an intersection collide with other road users, such as motorcycles, cycles, and pedestrians, coming aside going straight, has been decreasing since the introduction of a regulation on lateral protection device, or LPD, in 1978, but </a:t>
            </a:r>
            <a:r>
              <a:rPr lang="en-US" altLang="ja-JP" sz="1600" i="1" dirty="0"/>
              <a:t>left-turn collisions </a:t>
            </a:r>
            <a:r>
              <a:rPr lang="en-US" altLang="ja-JP" sz="1600" dirty="0"/>
              <a:t>still occur today.</a:t>
            </a:r>
            <a:endParaRPr kumimoji="1" lang="ja-JP" altLang="en-US" sz="1600" dirty="0"/>
          </a:p>
        </p:txBody>
      </p:sp>
      <p:sp>
        <p:nvSpPr>
          <p:cNvPr id="5" name="テキスト ボックス 4"/>
          <p:cNvSpPr txBox="1"/>
          <p:nvPr/>
        </p:nvSpPr>
        <p:spPr>
          <a:xfrm>
            <a:off x="704528" y="6203942"/>
            <a:ext cx="8856984" cy="584775"/>
          </a:xfrm>
          <a:prstGeom prst="rect">
            <a:avLst/>
          </a:prstGeom>
          <a:noFill/>
        </p:spPr>
        <p:txBody>
          <a:bodyPr wrap="square" rtlCol="0">
            <a:spAutoFit/>
          </a:bodyPr>
          <a:lstStyle/>
          <a:p>
            <a:r>
              <a:rPr kumimoji="1" lang="en-US" altLang="ja-JP" sz="1600" dirty="0"/>
              <a:t>As we are to incorporate UN-R73 into the Japanese Safety Regulation, we propose improvements to the UN-R73.</a:t>
            </a:r>
            <a:endParaRPr kumimoji="1" lang="ja-JP" altLang="en-US" sz="1600" dirty="0"/>
          </a:p>
        </p:txBody>
      </p:sp>
      <p:graphicFrame>
        <p:nvGraphicFramePr>
          <p:cNvPr id="6" name="グラフ 5">
            <a:extLst>
              <a:ext uri="{FF2B5EF4-FFF2-40B4-BE49-F238E27FC236}">
                <a16:creationId xmlns:a16="http://schemas.microsoft.com/office/drawing/2014/main" id="{6305684F-1087-1B13-BD95-28E48D840A19}"/>
              </a:ext>
            </a:extLst>
          </p:cNvPr>
          <p:cNvGraphicFramePr>
            <a:graphicFrameLocks/>
          </p:cNvGraphicFramePr>
          <p:nvPr>
            <p:extLst>
              <p:ext uri="{D42A27DB-BD31-4B8C-83A1-F6EECF244321}">
                <p14:modId xmlns:p14="http://schemas.microsoft.com/office/powerpoint/2010/main" val="1807768530"/>
              </p:ext>
            </p:extLst>
          </p:nvPr>
        </p:nvGraphicFramePr>
        <p:xfrm>
          <a:off x="992560" y="1872884"/>
          <a:ext cx="7560840" cy="4133541"/>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a:extLst>
              <a:ext uri="{FF2B5EF4-FFF2-40B4-BE49-F238E27FC236}">
                <a16:creationId xmlns:a16="http://schemas.microsoft.com/office/drawing/2014/main" id="{E4DC7963-BEA9-AC8F-D3A5-3E9428540C67}"/>
              </a:ext>
            </a:extLst>
          </p:cNvPr>
          <p:cNvSpPr txBox="1"/>
          <p:nvPr/>
        </p:nvSpPr>
        <p:spPr>
          <a:xfrm>
            <a:off x="3944888" y="5867925"/>
            <a:ext cx="4057746" cy="276999"/>
          </a:xfrm>
          <a:prstGeom prst="rect">
            <a:avLst/>
          </a:prstGeom>
          <a:noFill/>
        </p:spPr>
        <p:txBody>
          <a:bodyPr wrap="square">
            <a:spAutoFit/>
          </a:bodyPr>
          <a:lstStyle/>
          <a:p>
            <a:r>
              <a:rPr lang="en-US" altLang="ja-JP" sz="1200" dirty="0"/>
              <a:t>Source: Japan Traffic Accidents Databases by ITARDA</a:t>
            </a:r>
            <a:endParaRPr lang="ja-JP" altLang="en-US" sz="1200" dirty="0"/>
          </a:p>
        </p:txBody>
      </p:sp>
    </p:spTree>
    <p:extLst>
      <p:ext uri="{BB962C8B-B14F-4D97-AF65-F5344CB8AC3E}">
        <p14:creationId xmlns:p14="http://schemas.microsoft.com/office/powerpoint/2010/main" val="524490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Arial" panose="020B0604020202020204" pitchFamily="34" charset="0"/>
                <a:cs typeface="Arial" panose="020B0604020202020204" pitchFamily="34" charset="0"/>
              </a:rPr>
              <a:t>2. What We Propose</a:t>
            </a:r>
            <a:endParaRPr kumimoji="1" lang="ja-JP" altLang="en-US"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0"/>
          </p:nvPr>
        </p:nvSpPr>
        <p:spPr/>
        <p:txBody>
          <a:bodyPr/>
          <a:lstStyle/>
          <a:p>
            <a:fld id="{C463017B-4BC2-4361-99BA-48E00BD95556}" type="slidenum">
              <a:rPr lang="ja-JP" altLang="en-US" smtClean="0"/>
              <a:pPr/>
              <a:t>3</a:t>
            </a:fld>
            <a:endParaRPr lang="ja-JP" altLang="en-US"/>
          </a:p>
        </p:txBody>
      </p:sp>
      <p:sp>
        <p:nvSpPr>
          <p:cNvPr id="4" name="テキスト ボックス 3"/>
          <p:cNvSpPr txBox="1"/>
          <p:nvPr/>
        </p:nvSpPr>
        <p:spPr>
          <a:xfrm>
            <a:off x="488504" y="1052736"/>
            <a:ext cx="9001000" cy="2677656"/>
          </a:xfrm>
          <a:prstGeom prst="rect">
            <a:avLst/>
          </a:prstGeom>
          <a:noFill/>
        </p:spPr>
        <p:txBody>
          <a:bodyPr wrap="square" rtlCol="0">
            <a:spAutoFit/>
          </a:bodyPr>
          <a:lstStyle/>
          <a:p>
            <a:r>
              <a:rPr lang="en-US" altLang="ja-JP" sz="2400" dirty="0"/>
              <a:t>To improve the effectiveness of LPDs in preventing left- or right-turn collisions, Japan intends to submit the following proposals:</a:t>
            </a:r>
          </a:p>
          <a:p>
            <a:endParaRPr lang="en-US" altLang="ja-JP" sz="2400" dirty="0"/>
          </a:p>
          <a:p>
            <a:r>
              <a:rPr lang="en-US" altLang="ja-JP" sz="2400" dirty="0"/>
              <a:t>1. Eliminating the exemption for semi-trailer tractors</a:t>
            </a:r>
          </a:p>
          <a:p>
            <a:r>
              <a:rPr lang="en-US" altLang="ja-JP" sz="2400" dirty="0"/>
              <a:t>2. Reducing the lower edge ground clearance of LPDs</a:t>
            </a:r>
          </a:p>
          <a:p>
            <a:r>
              <a:rPr lang="en-US" altLang="ja-JP" sz="2400" dirty="0"/>
              <a:t>3. Clarifying the upper edge structure of LPDs</a:t>
            </a:r>
          </a:p>
          <a:p>
            <a:r>
              <a:rPr lang="en-US" altLang="ja-JP" sz="2400" dirty="0"/>
              <a:t>4. Adding exemption to ensure BSIS requirements</a:t>
            </a:r>
          </a:p>
        </p:txBody>
      </p:sp>
    </p:spTree>
    <p:extLst>
      <p:ext uri="{BB962C8B-B14F-4D97-AF65-F5344CB8AC3E}">
        <p14:creationId xmlns:p14="http://schemas.microsoft.com/office/powerpoint/2010/main" val="485004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Arial" panose="020B0604020202020204" pitchFamily="34" charset="0"/>
                <a:cs typeface="Arial" panose="020B0604020202020204" pitchFamily="34" charset="0"/>
              </a:rPr>
              <a:t>2-1 Eliminating the exemption for semi-trailer tractors</a:t>
            </a:r>
            <a:endParaRPr kumimoji="1" lang="ja-JP" altLang="en-US"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0"/>
          </p:nvPr>
        </p:nvSpPr>
        <p:spPr/>
        <p:txBody>
          <a:bodyPr/>
          <a:lstStyle/>
          <a:p>
            <a:fld id="{C463017B-4BC2-4361-99BA-48E00BD95556}" type="slidenum">
              <a:rPr lang="ja-JP" altLang="en-US" smtClean="0"/>
              <a:pPr/>
              <a:t>4</a:t>
            </a:fld>
            <a:endParaRPr lang="ja-JP" altLang="en-US"/>
          </a:p>
        </p:txBody>
      </p:sp>
      <p:pic>
        <p:nvPicPr>
          <p:cNvPr id="4" name="図 3"/>
          <p:cNvPicPr/>
          <p:nvPr/>
        </p:nvPicPr>
        <p:blipFill>
          <a:blip r:embed="rId2">
            <a:extLst>
              <a:ext uri="{28A0092B-C50C-407E-A947-70E740481C1C}">
                <a14:useLocalDpi xmlns:a14="http://schemas.microsoft.com/office/drawing/2010/main" val="0"/>
              </a:ext>
            </a:extLst>
          </a:blip>
          <a:srcRect/>
          <a:stretch>
            <a:fillRect/>
          </a:stretch>
        </p:blipFill>
        <p:spPr bwMode="auto">
          <a:xfrm>
            <a:off x="272480" y="1763172"/>
            <a:ext cx="6912768" cy="3789831"/>
          </a:xfrm>
          <a:prstGeom prst="rect">
            <a:avLst/>
          </a:prstGeom>
          <a:noFill/>
          <a:ln>
            <a:noFill/>
          </a:ln>
        </p:spPr>
      </p:pic>
      <p:sp>
        <p:nvSpPr>
          <p:cNvPr id="5" name="テキスト ボックス 4"/>
          <p:cNvSpPr txBox="1"/>
          <p:nvPr/>
        </p:nvSpPr>
        <p:spPr>
          <a:xfrm>
            <a:off x="416497" y="909590"/>
            <a:ext cx="9145015" cy="646331"/>
          </a:xfrm>
          <a:prstGeom prst="rect">
            <a:avLst/>
          </a:prstGeom>
          <a:noFill/>
        </p:spPr>
        <p:txBody>
          <a:bodyPr wrap="square" rtlCol="0">
            <a:spAutoFit/>
          </a:bodyPr>
          <a:lstStyle/>
          <a:p>
            <a:r>
              <a:rPr lang="en-US" altLang="ja-JP" dirty="0"/>
              <a:t>Tractors for semi-trailers, too, may run public roads without a semi-trailer attached, and in such cases, the difference in the inner wheels may lead to collisions involving cycles.</a:t>
            </a:r>
            <a:endParaRPr kumimoji="1" lang="ja-JP" altLang="en-US" dirty="0"/>
          </a:p>
        </p:txBody>
      </p:sp>
      <p:sp>
        <p:nvSpPr>
          <p:cNvPr id="6" name="テキスト ボックス 5"/>
          <p:cNvSpPr txBox="1"/>
          <p:nvPr/>
        </p:nvSpPr>
        <p:spPr>
          <a:xfrm>
            <a:off x="4739322" y="1763172"/>
            <a:ext cx="2445926" cy="369332"/>
          </a:xfrm>
          <a:prstGeom prst="rect">
            <a:avLst/>
          </a:prstGeom>
          <a:noFill/>
        </p:spPr>
        <p:txBody>
          <a:bodyPr wrap="none" rtlCol="0">
            <a:spAutoFit/>
          </a:bodyPr>
          <a:lstStyle/>
          <a:p>
            <a:r>
              <a:rPr lang="en-US" altLang="ja-JP" dirty="0"/>
              <a:t>Tractor for semi-trailer</a:t>
            </a:r>
            <a:endParaRPr kumimoji="1" lang="ja-JP" altLang="en-US" dirty="0"/>
          </a:p>
        </p:txBody>
      </p:sp>
      <p:sp>
        <p:nvSpPr>
          <p:cNvPr id="14" name="正方形/長方形 13"/>
          <p:cNvSpPr/>
          <p:nvPr/>
        </p:nvSpPr>
        <p:spPr>
          <a:xfrm>
            <a:off x="2220290" y="5719187"/>
            <a:ext cx="6765157" cy="646331"/>
          </a:xfrm>
          <a:prstGeom prst="rect">
            <a:avLst/>
          </a:prstGeom>
          <a:solidFill>
            <a:schemeClr val="accent1">
              <a:lumMod val="20000"/>
              <a:lumOff val="80000"/>
            </a:schemeClr>
          </a:solidFill>
        </p:spPr>
        <p:txBody>
          <a:bodyPr wrap="square">
            <a:spAutoFit/>
          </a:bodyPr>
          <a:lstStyle/>
          <a:p>
            <a:r>
              <a:rPr lang="en-US" altLang="ja-JP" dirty="0"/>
              <a:t>We propose </a:t>
            </a:r>
            <a:r>
              <a:rPr lang="en-US" altLang="ja-JP" b="1" dirty="0"/>
              <a:t>deleting the exemption </a:t>
            </a:r>
            <a:r>
              <a:rPr lang="en-US" altLang="ja-JP" dirty="0"/>
              <a:t>to tractors for semi-trailers.</a:t>
            </a:r>
            <a:endParaRPr lang="en-US" altLang="ja-JP" b="1" dirty="0">
              <a:latin typeface="Arial" panose="020B0604020202020204" pitchFamily="34" charset="0"/>
              <a:ea typeface="ＭＳ 明朝" panose="02020609040205080304" pitchFamily="17" charset="-128"/>
              <a:cs typeface="Arial" panose="020B0604020202020204" pitchFamily="34" charset="0"/>
            </a:endParaRPr>
          </a:p>
          <a:p>
            <a:r>
              <a:rPr lang="ja-JP" altLang="en-US" b="1" dirty="0">
                <a:latin typeface="Arial" panose="020B0604020202020204" pitchFamily="34" charset="0"/>
                <a:ea typeface="ＭＳ 明朝" panose="02020609040205080304" pitchFamily="17" charset="-128"/>
                <a:cs typeface="Arial" panose="020B0604020202020204" pitchFamily="34" charset="0"/>
              </a:rPr>
              <a:t>→</a:t>
            </a:r>
            <a:r>
              <a:rPr lang="en-GB" altLang="ja-JP" b="1" dirty="0">
                <a:latin typeface="Arial" panose="020B0604020202020204" pitchFamily="34" charset="0"/>
                <a:ea typeface="ＭＳ 明朝" panose="02020609040205080304" pitchFamily="17" charset="-128"/>
                <a:cs typeface="Arial" panose="020B0604020202020204" pitchFamily="34" charset="0"/>
              </a:rPr>
              <a:t>Paragraphs 1.2. to 1.2.1., shall be deleted.</a:t>
            </a:r>
            <a:endParaRPr lang="ja-JP"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503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Arial" panose="020B0604020202020204" pitchFamily="34" charset="0"/>
                <a:cs typeface="Arial" panose="020B0604020202020204" pitchFamily="34" charset="0"/>
              </a:rPr>
              <a:t>2-2 Reducing the lower edge ground clearance of LPDs</a:t>
            </a:r>
          </a:p>
        </p:txBody>
      </p:sp>
      <p:sp>
        <p:nvSpPr>
          <p:cNvPr id="3" name="スライド番号プレースホルダー 2"/>
          <p:cNvSpPr>
            <a:spLocks noGrp="1"/>
          </p:cNvSpPr>
          <p:nvPr>
            <p:ph type="sldNum" sz="quarter" idx="10"/>
          </p:nvPr>
        </p:nvSpPr>
        <p:spPr/>
        <p:txBody>
          <a:bodyPr/>
          <a:lstStyle/>
          <a:p>
            <a:fld id="{C463017B-4BC2-4361-99BA-48E00BD95556}" type="slidenum">
              <a:rPr lang="ja-JP" altLang="en-US" smtClean="0"/>
              <a:pPr/>
              <a:t>5</a:t>
            </a:fld>
            <a:endParaRPr lang="ja-JP" altLang="en-US"/>
          </a:p>
        </p:txBody>
      </p:sp>
      <p:sp>
        <p:nvSpPr>
          <p:cNvPr id="8" name="テキスト ボックス 7"/>
          <p:cNvSpPr txBox="1"/>
          <p:nvPr/>
        </p:nvSpPr>
        <p:spPr>
          <a:xfrm>
            <a:off x="399136" y="4511753"/>
            <a:ext cx="8640960" cy="2031325"/>
          </a:xfrm>
          <a:prstGeom prst="rect">
            <a:avLst/>
          </a:prstGeom>
          <a:noFill/>
        </p:spPr>
        <p:txBody>
          <a:bodyPr wrap="square" rtlCol="0">
            <a:spAutoFit/>
          </a:bodyPr>
          <a:lstStyle/>
          <a:p>
            <a:r>
              <a:rPr kumimoji="1" lang="en-US" altLang="ja-JP" dirty="0"/>
              <a:t>Left-turn</a:t>
            </a:r>
            <a:r>
              <a:rPr kumimoji="1" lang="en-US" altLang="ja-JP" dirty="0">
                <a:solidFill>
                  <a:srgbClr val="FF0000"/>
                </a:solidFill>
              </a:rPr>
              <a:t>*</a:t>
            </a:r>
            <a:r>
              <a:rPr kumimoji="1" lang="en-US" altLang="ja-JP" dirty="0"/>
              <a:t> collisions occur when a truck turns left and, due to its inner wheel difference, catches a cyclist running aside going straight, the cyclist tumbling beneath the LPDs.</a:t>
            </a:r>
          </a:p>
          <a:p>
            <a:endParaRPr lang="en-US" altLang="ja-JP" dirty="0"/>
          </a:p>
          <a:p>
            <a:r>
              <a:rPr kumimoji="1" lang="en-US" altLang="ja-JP" dirty="0"/>
              <a:t>The collision with cyclists relates to the lower edge ground clearance of LPDs.</a:t>
            </a:r>
          </a:p>
          <a:p>
            <a:endParaRPr lang="en-US" altLang="ja-JP" dirty="0"/>
          </a:p>
          <a:p>
            <a:r>
              <a:rPr lang="en-US" altLang="ja-JP" sz="1400" dirty="0"/>
              <a:t>*This documents are so worded as to accidents in left-hand traffic.</a:t>
            </a:r>
            <a:endParaRPr kumimoji="1" lang="ja-JP" altLang="en-US" sz="1400" dirty="0"/>
          </a:p>
        </p:txBody>
      </p:sp>
      <p:pic>
        <p:nvPicPr>
          <p:cNvPr id="9" name="図 8">
            <a:extLst>
              <a:ext uri="{FF2B5EF4-FFF2-40B4-BE49-F238E27FC236}">
                <a16:creationId xmlns:a16="http://schemas.microsoft.com/office/drawing/2014/main" id="{84C0D7C3-040B-C800-8BF6-B65B283C6ACF}"/>
              </a:ext>
            </a:extLst>
          </p:cNvPr>
          <p:cNvPicPr>
            <a:picLocks noChangeAspect="1"/>
          </p:cNvPicPr>
          <p:nvPr/>
        </p:nvPicPr>
        <p:blipFill>
          <a:blip r:embed="rId2"/>
          <a:stretch>
            <a:fillRect/>
          </a:stretch>
        </p:blipFill>
        <p:spPr>
          <a:xfrm>
            <a:off x="0" y="838039"/>
            <a:ext cx="9906000" cy="3705979"/>
          </a:xfrm>
          <a:prstGeom prst="rect">
            <a:avLst/>
          </a:prstGeom>
        </p:spPr>
      </p:pic>
    </p:spTree>
    <p:extLst>
      <p:ext uri="{BB962C8B-B14F-4D97-AF65-F5344CB8AC3E}">
        <p14:creationId xmlns:p14="http://schemas.microsoft.com/office/powerpoint/2010/main" val="1333006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Arial" panose="020B0604020202020204" pitchFamily="34" charset="0"/>
                <a:cs typeface="Arial" panose="020B0604020202020204" pitchFamily="34" charset="0"/>
              </a:rPr>
              <a:t>2-2 Reducing the lower edge ground clearance of LPDs</a:t>
            </a:r>
            <a:endParaRPr kumimoji="1" lang="ja-JP" altLang="en-US"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0"/>
          </p:nvPr>
        </p:nvSpPr>
        <p:spPr/>
        <p:txBody>
          <a:bodyPr/>
          <a:lstStyle/>
          <a:p>
            <a:fld id="{C463017B-4BC2-4361-99BA-48E00BD95556}" type="slidenum">
              <a:rPr lang="ja-JP" altLang="en-US" smtClean="0"/>
              <a:pPr/>
              <a:t>6</a:t>
            </a:fld>
            <a:endParaRPr lang="ja-JP" altLang="en-US"/>
          </a:p>
        </p:txBody>
      </p:sp>
      <p:grpSp>
        <p:nvGrpSpPr>
          <p:cNvPr id="16" name="グループ化 15"/>
          <p:cNvGrpSpPr/>
          <p:nvPr/>
        </p:nvGrpSpPr>
        <p:grpSpPr>
          <a:xfrm>
            <a:off x="244375" y="963146"/>
            <a:ext cx="6139849" cy="2808312"/>
            <a:chOff x="344488" y="1124744"/>
            <a:chExt cx="6139849" cy="2808312"/>
          </a:xfrm>
        </p:grpSpPr>
        <p:pic>
          <p:nvPicPr>
            <p:cNvPr id="10" name="図 9">
              <a:extLst>
                <a:ext uri="{FF2B5EF4-FFF2-40B4-BE49-F238E27FC236}">
                  <a16:creationId xmlns:a16="http://schemas.microsoft.com/office/drawing/2014/main" id="{2E9E0044-E694-B0AC-E8D1-F230C49BFA3F}"/>
                </a:ext>
              </a:extLst>
            </p:cNvPr>
            <p:cNvPicPr>
              <a:picLocks noChangeAspect="1"/>
            </p:cNvPicPr>
            <p:nvPr/>
          </p:nvPicPr>
          <p:blipFill>
            <a:blip r:embed="rId2"/>
            <a:stretch>
              <a:fillRect/>
            </a:stretch>
          </p:blipFill>
          <p:spPr>
            <a:xfrm>
              <a:off x="344488" y="1124744"/>
              <a:ext cx="6139849" cy="2677656"/>
            </a:xfrm>
            <a:prstGeom prst="rect">
              <a:avLst/>
            </a:prstGeom>
          </p:spPr>
        </p:pic>
        <p:cxnSp>
          <p:nvCxnSpPr>
            <p:cNvPr id="12" name="直線矢印コネクタ 11"/>
            <p:cNvCxnSpPr/>
            <p:nvPr/>
          </p:nvCxnSpPr>
          <p:spPr>
            <a:xfrm>
              <a:off x="2648744" y="3429000"/>
              <a:ext cx="0" cy="288032"/>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416496" y="3717032"/>
              <a:ext cx="5904656" cy="216024"/>
            </a:xfrm>
            <a:prstGeom prst="rect">
              <a:avLst/>
            </a:prstGeom>
            <a:solidFill>
              <a:srgbClr val="432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7" name="直線矢印コネクタ 16">
            <a:extLst>
              <a:ext uri="{FF2B5EF4-FFF2-40B4-BE49-F238E27FC236}">
                <a16:creationId xmlns:a16="http://schemas.microsoft.com/office/drawing/2014/main" id="{2F0EBC93-B4CA-D0E5-2EF9-FDF165CF9899}"/>
              </a:ext>
            </a:extLst>
          </p:cNvPr>
          <p:cNvCxnSpPr>
            <a:cxnSpLocks/>
          </p:cNvCxnSpPr>
          <p:nvPr/>
        </p:nvCxnSpPr>
        <p:spPr>
          <a:xfrm flipV="1">
            <a:off x="1762440" y="3411418"/>
            <a:ext cx="648072" cy="786096"/>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 name="図 22">
            <a:extLst>
              <a:ext uri="{FF2B5EF4-FFF2-40B4-BE49-F238E27FC236}">
                <a16:creationId xmlns:a16="http://schemas.microsoft.com/office/drawing/2014/main" id="{F549B147-5DA6-86DB-070C-DF2B1A244C55}"/>
              </a:ext>
            </a:extLst>
          </p:cNvPr>
          <p:cNvPicPr>
            <a:picLocks noChangeAspect="1"/>
          </p:cNvPicPr>
          <p:nvPr/>
        </p:nvPicPr>
        <p:blipFill>
          <a:blip r:embed="rId3"/>
          <a:stretch>
            <a:fillRect/>
          </a:stretch>
        </p:blipFill>
        <p:spPr>
          <a:xfrm>
            <a:off x="6487648" y="1542210"/>
            <a:ext cx="3249296" cy="3014834"/>
          </a:xfrm>
          <a:prstGeom prst="rect">
            <a:avLst/>
          </a:prstGeom>
          <a:ln w="22225">
            <a:solidFill>
              <a:srgbClr val="0033CC"/>
            </a:solidFill>
          </a:ln>
        </p:spPr>
      </p:pic>
      <p:sp>
        <p:nvSpPr>
          <p:cNvPr id="24" name="テキスト ボックス 23"/>
          <p:cNvSpPr txBox="1"/>
          <p:nvPr/>
        </p:nvSpPr>
        <p:spPr>
          <a:xfrm>
            <a:off x="221927" y="4197514"/>
            <a:ext cx="5999112" cy="923330"/>
          </a:xfrm>
          <a:prstGeom prst="rect">
            <a:avLst/>
          </a:prstGeom>
          <a:noFill/>
        </p:spPr>
        <p:txBody>
          <a:bodyPr wrap="square" rtlCol="0">
            <a:spAutoFit/>
          </a:bodyPr>
          <a:lstStyle/>
          <a:p>
            <a:r>
              <a:rPr lang="en-US" altLang="ja-JP" dirty="0"/>
              <a:t>To prevent the cycle structure from diving under the lower part of the LPD when the cyclist fell over, it is appropriate to set LPD’s ground clearance to 450mm or less.</a:t>
            </a:r>
            <a:endParaRPr kumimoji="1" lang="ja-JP" altLang="en-US" dirty="0"/>
          </a:p>
        </p:txBody>
      </p:sp>
      <p:sp>
        <p:nvSpPr>
          <p:cNvPr id="27" name="テキスト ボックス 26"/>
          <p:cNvSpPr txBox="1"/>
          <p:nvPr/>
        </p:nvSpPr>
        <p:spPr>
          <a:xfrm>
            <a:off x="221927" y="5182813"/>
            <a:ext cx="8907537" cy="1569660"/>
          </a:xfrm>
          <a:prstGeom prst="rect">
            <a:avLst/>
          </a:prstGeom>
          <a:noFill/>
        </p:spPr>
        <p:txBody>
          <a:bodyPr wrap="square" rtlCol="0">
            <a:spAutoFit/>
          </a:bodyPr>
          <a:lstStyle/>
          <a:p>
            <a:r>
              <a:rPr kumimoji="1" lang="en-US" altLang="ja-JP" sz="1600" dirty="0"/>
              <a:t>Reference:</a:t>
            </a:r>
          </a:p>
          <a:p>
            <a:pPr>
              <a:tabLst>
                <a:tab pos="174625" algn="l"/>
              </a:tabLst>
            </a:pPr>
            <a:r>
              <a:rPr kumimoji="1" lang="en-US" altLang="ja-JP" sz="1600" dirty="0"/>
              <a:t>-	ISO4210 prescribes that the handlebar width of a cycle be 350mm or more.</a:t>
            </a:r>
          </a:p>
          <a:p>
            <a:pPr marL="174625" indent="-174625">
              <a:tabLst>
                <a:tab pos="174625" algn="l"/>
              </a:tabLst>
            </a:pPr>
            <a:r>
              <a:rPr kumimoji="1" lang="en-US" altLang="ja-JP" sz="1600" dirty="0"/>
              <a:t>-	JISD 9301 and 9302 prescribe that the handlebar width of a cycle be 350mm or more and 600mm or less.</a:t>
            </a:r>
          </a:p>
          <a:p>
            <a:pPr marL="174625" indent="-174625">
              <a:tabLst>
                <a:tab pos="174625" algn="l"/>
              </a:tabLst>
            </a:pPr>
            <a:r>
              <a:rPr kumimoji="1" lang="en-US" altLang="ja-JP" sz="1600" dirty="0"/>
              <a:t>-	The Japanese Road Traffic Act Enforcement Regulation, Article 9-3, prescribes that the maximum width of a cycle be 600mm or less.</a:t>
            </a:r>
          </a:p>
        </p:txBody>
      </p:sp>
    </p:spTree>
    <p:extLst>
      <p:ext uri="{BB962C8B-B14F-4D97-AF65-F5344CB8AC3E}">
        <p14:creationId xmlns:p14="http://schemas.microsoft.com/office/powerpoint/2010/main" val="1406565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latin typeface="Arial" panose="020B0604020202020204" pitchFamily="34" charset="0"/>
                <a:cs typeface="Arial" panose="020B0604020202020204" pitchFamily="34" charset="0"/>
              </a:rPr>
              <a:t>2. Proposal for reducing the lower edge ground clearance of LPDs</a:t>
            </a:r>
            <a:endParaRPr kumimoji="1" lang="ja-JP" altLang="en-US" sz="2400"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0"/>
          </p:nvPr>
        </p:nvSpPr>
        <p:spPr/>
        <p:txBody>
          <a:bodyPr/>
          <a:lstStyle/>
          <a:p>
            <a:fld id="{C463017B-4BC2-4361-99BA-48E00BD95556}" type="slidenum">
              <a:rPr lang="ja-JP" altLang="en-US" smtClean="0"/>
              <a:pPr/>
              <a:t>7</a:t>
            </a:fld>
            <a:endParaRPr lang="ja-JP" altLang="en-US"/>
          </a:p>
        </p:txBody>
      </p:sp>
      <p:sp>
        <p:nvSpPr>
          <p:cNvPr id="4" name="正方形/長方形 3"/>
          <p:cNvSpPr/>
          <p:nvPr/>
        </p:nvSpPr>
        <p:spPr>
          <a:xfrm>
            <a:off x="416496" y="1052736"/>
            <a:ext cx="9145016" cy="1664558"/>
          </a:xfrm>
          <a:prstGeom prst="rect">
            <a:avLst/>
          </a:prstGeom>
        </p:spPr>
        <p:txBody>
          <a:bodyPr wrap="square">
            <a:spAutoFit/>
          </a:bodyPr>
          <a:lstStyle/>
          <a:p>
            <a:pPr>
              <a:lnSpc>
                <a:spcPts val="2200"/>
              </a:lnSpc>
            </a:pPr>
            <a:r>
              <a:rPr lang="en-US" altLang="ja-JP" b="1" dirty="0"/>
              <a:t>We propose that the ground clearance in Paragraphs 12.8. and 15.6. be reduced to 450mm.</a:t>
            </a:r>
          </a:p>
          <a:p>
            <a:pPr>
              <a:lnSpc>
                <a:spcPts val="2200"/>
              </a:lnSpc>
            </a:pPr>
            <a:endParaRPr lang="en-US" altLang="ja-JP" b="1" dirty="0"/>
          </a:p>
          <a:p>
            <a:pPr>
              <a:lnSpc>
                <a:spcPts val="3000"/>
              </a:lnSpc>
            </a:pPr>
            <a:r>
              <a:rPr lang="en-US" altLang="ja-JP" dirty="0"/>
              <a:t>“12.8./15.6.</a:t>
            </a:r>
          </a:p>
          <a:p>
            <a:pPr>
              <a:lnSpc>
                <a:spcPts val="3000"/>
              </a:lnSpc>
            </a:pPr>
            <a:r>
              <a:rPr lang="en-US" altLang="ja-JP" dirty="0"/>
              <a:t> The lower edge of LPD shall at no point be more than  </a:t>
            </a:r>
            <a:r>
              <a:rPr lang="en-US" altLang="ja-JP" dirty="0">
                <a:highlight>
                  <a:srgbClr val="FFFF00"/>
                </a:highlight>
              </a:rPr>
              <a:t>450 </a:t>
            </a:r>
            <a:r>
              <a:rPr lang="en-US" altLang="ja-JP" strike="sngStrike" dirty="0">
                <a:highlight>
                  <a:srgbClr val="FFFF00"/>
                </a:highlight>
              </a:rPr>
              <a:t>550</a:t>
            </a:r>
            <a:r>
              <a:rPr lang="en-US" altLang="ja-JP" dirty="0">
                <a:highlight>
                  <a:srgbClr val="FFFF00"/>
                </a:highlight>
              </a:rPr>
              <a:t> </a:t>
            </a:r>
            <a:r>
              <a:rPr lang="en-US" altLang="ja-JP" dirty="0"/>
              <a:t>mm above the ground. </a:t>
            </a:r>
          </a:p>
        </p:txBody>
      </p:sp>
    </p:spTree>
    <p:extLst>
      <p:ext uri="{BB962C8B-B14F-4D97-AF65-F5344CB8AC3E}">
        <p14:creationId xmlns:p14="http://schemas.microsoft.com/office/powerpoint/2010/main" val="4034362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Arial" panose="020B0604020202020204" pitchFamily="34" charset="0"/>
                <a:cs typeface="Arial" panose="020B0604020202020204" pitchFamily="34" charset="0"/>
              </a:rPr>
              <a:t>2-3 Clarifying the upper edge structure of LPDs</a:t>
            </a:r>
            <a:endParaRPr lang="ja-JP" altLang="en-US"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0"/>
          </p:nvPr>
        </p:nvSpPr>
        <p:spPr/>
        <p:txBody>
          <a:bodyPr/>
          <a:lstStyle/>
          <a:p>
            <a:fld id="{C463017B-4BC2-4361-99BA-48E00BD95556}" type="slidenum">
              <a:rPr lang="ja-JP" altLang="en-US" smtClean="0"/>
              <a:pPr/>
              <a:t>8</a:t>
            </a:fld>
            <a:endParaRPr lang="ja-JP" altLang="en-US"/>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385048" y="1700808"/>
            <a:ext cx="3470916" cy="3363658"/>
          </a:xfrm>
          <a:prstGeom prst="rect">
            <a:avLst/>
          </a:prstGeom>
        </p:spPr>
      </p:pic>
      <p:sp>
        <p:nvSpPr>
          <p:cNvPr id="5" name="テキスト ボックス 4"/>
          <p:cNvSpPr txBox="1"/>
          <p:nvPr/>
        </p:nvSpPr>
        <p:spPr>
          <a:xfrm>
            <a:off x="5385049" y="5222907"/>
            <a:ext cx="3816424" cy="1200329"/>
          </a:xfrm>
          <a:prstGeom prst="rect">
            <a:avLst/>
          </a:prstGeom>
          <a:noFill/>
        </p:spPr>
        <p:txBody>
          <a:bodyPr wrap="square" rtlCol="0">
            <a:spAutoFit/>
          </a:bodyPr>
          <a:lstStyle/>
          <a:p>
            <a:r>
              <a:rPr lang="en-US" altLang="ja-JP" dirty="0"/>
              <a:t>However, there are cases that trucks with a demountable system are used on the road without loading the demountable body.</a:t>
            </a:r>
            <a:endParaRPr lang="ja-JP" altLang="en-US" dirty="0"/>
          </a:p>
        </p:txBody>
      </p:sp>
      <p:grpSp>
        <p:nvGrpSpPr>
          <p:cNvPr id="6" name="グループ化 5"/>
          <p:cNvGrpSpPr/>
          <p:nvPr/>
        </p:nvGrpSpPr>
        <p:grpSpPr>
          <a:xfrm>
            <a:off x="250308" y="1568321"/>
            <a:ext cx="4107078" cy="3496144"/>
            <a:chOff x="6973824" y="1816198"/>
            <a:chExt cx="4107078" cy="3496144"/>
          </a:xfrm>
        </p:grpSpPr>
        <p:grpSp>
          <p:nvGrpSpPr>
            <p:cNvPr id="7" name="グループ化 6"/>
            <p:cNvGrpSpPr/>
            <p:nvPr/>
          </p:nvGrpSpPr>
          <p:grpSpPr>
            <a:xfrm>
              <a:off x="6973824" y="1816198"/>
              <a:ext cx="4107078" cy="3496144"/>
              <a:chOff x="6973824" y="1816198"/>
              <a:chExt cx="4107078" cy="3496144"/>
            </a:xfrm>
          </p:grpSpPr>
          <p:pic>
            <p:nvPicPr>
              <p:cNvPr id="9" name="図 8"/>
              <p:cNvPicPr>
                <a:picLocks noChangeAspect="1"/>
              </p:cNvPicPr>
              <p:nvPr/>
            </p:nvPicPr>
            <p:blipFill>
              <a:blip r:embed="rId3"/>
              <a:stretch>
                <a:fillRect/>
              </a:stretch>
            </p:blipFill>
            <p:spPr>
              <a:xfrm>
                <a:off x="6973824" y="1816198"/>
                <a:ext cx="4107078" cy="3496144"/>
              </a:xfrm>
              <a:prstGeom prst="rect">
                <a:avLst/>
              </a:prstGeom>
            </p:spPr>
          </p:pic>
          <p:sp>
            <p:nvSpPr>
              <p:cNvPr id="10" name="フリーフォーム 9"/>
              <p:cNvSpPr/>
              <p:nvPr/>
            </p:nvSpPr>
            <p:spPr>
              <a:xfrm>
                <a:off x="7571232" y="2523744"/>
                <a:ext cx="2170176" cy="1548384"/>
              </a:xfrm>
              <a:custGeom>
                <a:avLst/>
                <a:gdLst>
                  <a:gd name="connsiteX0" fmla="*/ 0 w 2170176"/>
                  <a:gd name="connsiteY0" fmla="*/ 999744 h 1548384"/>
                  <a:gd name="connsiteX1" fmla="*/ 2084832 w 2170176"/>
                  <a:gd name="connsiteY1" fmla="*/ 1548384 h 1548384"/>
                  <a:gd name="connsiteX2" fmla="*/ 2170176 w 2170176"/>
                  <a:gd name="connsiteY2" fmla="*/ 24384 h 1548384"/>
                  <a:gd name="connsiteX3" fmla="*/ 2060448 w 2170176"/>
                  <a:gd name="connsiteY3" fmla="*/ 0 h 1548384"/>
                  <a:gd name="connsiteX4" fmla="*/ 2048256 w 2170176"/>
                  <a:gd name="connsiteY4" fmla="*/ 999744 h 1548384"/>
                  <a:gd name="connsiteX5" fmla="*/ 12192 w 2170176"/>
                  <a:gd name="connsiteY5" fmla="*/ 585216 h 1548384"/>
                  <a:gd name="connsiteX6" fmla="*/ 0 w 2170176"/>
                  <a:gd name="connsiteY6" fmla="*/ 999744 h 154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0176" h="1548384">
                    <a:moveTo>
                      <a:pt x="0" y="999744"/>
                    </a:moveTo>
                    <a:lnTo>
                      <a:pt x="2084832" y="1548384"/>
                    </a:lnTo>
                    <a:lnTo>
                      <a:pt x="2170176" y="24384"/>
                    </a:lnTo>
                    <a:lnTo>
                      <a:pt x="2060448" y="0"/>
                    </a:lnTo>
                    <a:lnTo>
                      <a:pt x="2048256" y="999744"/>
                    </a:lnTo>
                    <a:lnTo>
                      <a:pt x="12192" y="585216"/>
                    </a:lnTo>
                    <a:lnTo>
                      <a:pt x="0" y="999744"/>
                    </a:lnTo>
                    <a:close/>
                  </a:path>
                </a:pathLst>
              </a:cu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8" name="直線矢印コネクタ 7"/>
            <p:cNvCxnSpPr/>
            <p:nvPr/>
          </p:nvCxnSpPr>
          <p:spPr>
            <a:xfrm>
              <a:off x="8526012" y="3779520"/>
              <a:ext cx="0" cy="2926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1" name="テキスト ボックス 10"/>
          <p:cNvSpPr txBox="1"/>
          <p:nvPr/>
        </p:nvSpPr>
        <p:spPr>
          <a:xfrm>
            <a:off x="250309" y="5222907"/>
            <a:ext cx="4198636" cy="923330"/>
          </a:xfrm>
          <a:prstGeom prst="rect">
            <a:avLst/>
          </a:prstGeom>
          <a:noFill/>
        </p:spPr>
        <p:txBody>
          <a:bodyPr wrap="square" rtlCol="0">
            <a:spAutoFit/>
          </a:bodyPr>
          <a:lstStyle/>
          <a:p>
            <a:r>
              <a:rPr lang="en-US" altLang="ja-JP" dirty="0"/>
              <a:t>The upper edge of LPD shall not be more than 350 mm below that part of the structure</a:t>
            </a:r>
            <a:r>
              <a:rPr lang="ja-JP" altLang="en-US" dirty="0"/>
              <a:t> </a:t>
            </a:r>
            <a:r>
              <a:rPr lang="en-US" altLang="ja-JP" dirty="0"/>
              <a:t>of the demountable body.</a:t>
            </a:r>
          </a:p>
        </p:txBody>
      </p:sp>
      <p:sp>
        <p:nvSpPr>
          <p:cNvPr id="12" name="右矢印 11"/>
          <p:cNvSpPr/>
          <p:nvPr/>
        </p:nvSpPr>
        <p:spPr>
          <a:xfrm>
            <a:off x="4477512" y="3068693"/>
            <a:ext cx="691512" cy="627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23296" y="935102"/>
            <a:ext cx="4147289" cy="369332"/>
          </a:xfrm>
          <a:prstGeom prst="rect">
            <a:avLst/>
          </a:prstGeom>
          <a:solidFill>
            <a:schemeClr val="accent4">
              <a:lumMod val="20000"/>
              <a:lumOff val="80000"/>
            </a:schemeClr>
          </a:solidFill>
        </p:spPr>
        <p:txBody>
          <a:bodyPr wrap="none">
            <a:spAutoFit/>
          </a:bodyPr>
          <a:lstStyle/>
          <a:p>
            <a:r>
              <a:rPr lang="en-US" altLang="ja-JP" dirty="0"/>
              <a:t>12.9.3. and 15.7.3. need to be deleted.</a:t>
            </a:r>
            <a:endParaRPr lang="ja-JP" altLang="en-US" dirty="0"/>
          </a:p>
        </p:txBody>
      </p:sp>
    </p:spTree>
    <p:extLst>
      <p:ext uri="{BB962C8B-B14F-4D97-AF65-F5344CB8AC3E}">
        <p14:creationId xmlns:p14="http://schemas.microsoft.com/office/powerpoint/2010/main" val="2328963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Arial" panose="020B0604020202020204" pitchFamily="34" charset="0"/>
                <a:cs typeface="Arial" panose="020B0604020202020204" pitchFamily="34" charset="0"/>
              </a:rPr>
              <a:t>2-3 Clarifying the upper edge structure of LPDs</a:t>
            </a:r>
            <a:endParaRPr kumimoji="1" lang="ja-JP" altLang="en-US"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0"/>
          </p:nvPr>
        </p:nvSpPr>
        <p:spPr/>
        <p:txBody>
          <a:bodyPr/>
          <a:lstStyle/>
          <a:p>
            <a:fld id="{C463017B-4BC2-4361-99BA-48E00BD95556}" type="slidenum">
              <a:rPr lang="ja-JP" altLang="en-US" smtClean="0"/>
              <a:pPr/>
              <a:t>9</a:t>
            </a:fld>
            <a:endParaRPr lang="ja-JP" altLang="en-US"/>
          </a:p>
        </p:txBody>
      </p:sp>
      <p:sp>
        <p:nvSpPr>
          <p:cNvPr id="5" name="テキスト ボックス 4"/>
          <p:cNvSpPr txBox="1"/>
          <p:nvPr/>
        </p:nvSpPr>
        <p:spPr>
          <a:xfrm>
            <a:off x="4442326" y="1042377"/>
            <a:ext cx="5184576" cy="1477328"/>
          </a:xfrm>
          <a:prstGeom prst="rect">
            <a:avLst/>
          </a:prstGeom>
          <a:noFill/>
          <a:ln>
            <a:solidFill>
              <a:srgbClr val="FF0000"/>
            </a:solidFill>
          </a:ln>
        </p:spPr>
        <p:txBody>
          <a:bodyPr wrap="square" rtlCol="0">
            <a:spAutoFit/>
          </a:bodyPr>
          <a:lstStyle/>
          <a:p>
            <a:r>
              <a:rPr kumimoji="1" lang="en-US" altLang="ja-JP" dirty="0"/>
              <a:t>A truck running without a load-carrying platform is dangerous to other road users, because it doesn’t have </a:t>
            </a:r>
            <a:r>
              <a:rPr lang="en-US" altLang="ja-JP" dirty="0"/>
              <a:t>Protector between LPD and chassis frame, </a:t>
            </a:r>
            <a:r>
              <a:rPr kumimoji="1" lang="en-US" altLang="ja-JP" dirty="0"/>
              <a:t>which would otherwise prevent them, if collided, from diving under the platform.</a:t>
            </a:r>
            <a:endParaRPr kumimoji="1" lang="ja-JP" altLang="en-US" dirty="0"/>
          </a:p>
        </p:txBody>
      </p:sp>
      <p:grpSp>
        <p:nvGrpSpPr>
          <p:cNvPr id="8" name="グループ化 7"/>
          <p:cNvGrpSpPr/>
          <p:nvPr/>
        </p:nvGrpSpPr>
        <p:grpSpPr>
          <a:xfrm>
            <a:off x="463317" y="961411"/>
            <a:ext cx="3452268" cy="2947058"/>
            <a:chOff x="776536" y="1700808"/>
            <a:chExt cx="3452268" cy="2947058"/>
          </a:xfrm>
        </p:grpSpPr>
        <p:pic>
          <p:nvPicPr>
            <p:cNvPr id="6" name="図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6536" y="1700808"/>
              <a:ext cx="3452268" cy="2947058"/>
            </a:xfrm>
            <a:prstGeom prst="rect">
              <a:avLst/>
            </a:prstGeom>
          </p:spPr>
        </p:pic>
        <p:sp>
          <p:nvSpPr>
            <p:cNvPr id="7" name="フリーフォーム 6"/>
            <p:cNvSpPr/>
            <p:nvPr/>
          </p:nvSpPr>
          <p:spPr>
            <a:xfrm>
              <a:off x="1200150" y="3004457"/>
              <a:ext cx="710293" cy="751114"/>
            </a:xfrm>
            <a:custGeom>
              <a:avLst/>
              <a:gdLst>
                <a:gd name="connsiteX0" fmla="*/ 8164 w 710293"/>
                <a:gd name="connsiteY0" fmla="*/ 0 h 751114"/>
                <a:gd name="connsiteX1" fmla="*/ 0 w 710293"/>
                <a:gd name="connsiteY1" fmla="*/ 285750 h 751114"/>
                <a:gd name="connsiteX2" fmla="*/ 677636 w 710293"/>
                <a:gd name="connsiteY2" fmla="*/ 751114 h 751114"/>
                <a:gd name="connsiteX3" fmla="*/ 710293 w 710293"/>
                <a:gd name="connsiteY3" fmla="*/ 261257 h 751114"/>
                <a:gd name="connsiteX4" fmla="*/ 8164 w 710293"/>
                <a:gd name="connsiteY4" fmla="*/ 0 h 751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293" h="751114">
                  <a:moveTo>
                    <a:pt x="8164" y="0"/>
                  </a:moveTo>
                  <a:lnTo>
                    <a:pt x="0" y="285750"/>
                  </a:lnTo>
                  <a:lnTo>
                    <a:pt x="677636" y="751114"/>
                  </a:lnTo>
                  <a:lnTo>
                    <a:pt x="710293" y="261257"/>
                  </a:lnTo>
                  <a:lnTo>
                    <a:pt x="8164" y="0"/>
                  </a:lnTo>
                  <a:close/>
                </a:path>
              </a:pathLst>
            </a:custGeom>
            <a:solidFill>
              <a:srgbClr val="FF0000">
                <a:alpha val="42000"/>
              </a:srgbClr>
            </a:solidFill>
            <a:ln>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下矢印 8"/>
          <p:cNvSpPr/>
          <p:nvPr/>
        </p:nvSpPr>
        <p:spPr>
          <a:xfrm>
            <a:off x="1435831" y="1861990"/>
            <a:ext cx="341819" cy="5374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flipH="1" flipV="1">
            <a:off x="1714540" y="2466175"/>
            <a:ext cx="3238460" cy="5983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155281" y="2699137"/>
            <a:ext cx="4406231" cy="1477328"/>
          </a:xfrm>
          <a:prstGeom prst="rect">
            <a:avLst/>
          </a:prstGeom>
          <a:noFill/>
        </p:spPr>
        <p:txBody>
          <a:bodyPr wrap="square" rtlCol="0">
            <a:spAutoFit/>
          </a:bodyPr>
          <a:lstStyle/>
          <a:p>
            <a:r>
              <a:rPr kumimoji="1" lang="en-US" altLang="ja-JP" dirty="0"/>
              <a:t>When a detachable-type load-carrying platform is detached and absent, it wouldn’t be able to, as otherwise it would, prevent a falling cyclist from above with its LPD from tumbling under the chassis.</a:t>
            </a:r>
            <a:endParaRPr kumimoji="1" lang="ja-JP" altLang="en-US" dirty="0"/>
          </a:p>
        </p:txBody>
      </p:sp>
      <p:sp>
        <p:nvSpPr>
          <p:cNvPr id="12" name="テキスト ボックス 11"/>
          <p:cNvSpPr txBox="1"/>
          <p:nvPr/>
        </p:nvSpPr>
        <p:spPr>
          <a:xfrm>
            <a:off x="272480" y="4611953"/>
            <a:ext cx="5184576" cy="1200329"/>
          </a:xfrm>
          <a:prstGeom prst="rect">
            <a:avLst/>
          </a:prstGeom>
          <a:noFill/>
        </p:spPr>
        <p:txBody>
          <a:bodyPr wrap="square" rtlCol="0">
            <a:spAutoFit/>
          </a:bodyPr>
          <a:lstStyle/>
          <a:p>
            <a:r>
              <a:rPr lang="en-US" altLang="ja-JP" sz="2400" dirty="0"/>
              <a:t>Without the top guard of LPD, a cyclist may fall inside the LPD and get caught by the rear </a:t>
            </a:r>
            <a:r>
              <a:rPr lang="en-US" altLang="ja-JP" sz="2400" dirty="0" err="1"/>
              <a:t>tyres</a:t>
            </a:r>
            <a:r>
              <a:rPr lang="en-US" altLang="ja-JP" sz="2400" dirty="0"/>
              <a:t>.</a:t>
            </a:r>
            <a:endParaRPr kumimoji="1" lang="ja-JP" altLang="en-US" sz="2400" dirty="0"/>
          </a:p>
        </p:txBody>
      </p:sp>
      <p:pic>
        <p:nvPicPr>
          <p:cNvPr id="13" name="図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56912" y="4437112"/>
            <a:ext cx="3676116" cy="1683898"/>
          </a:xfrm>
          <a:prstGeom prst="rect">
            <a:avLst/>
          </a:prstGeom>
        </p:spPr>
      </p:pic>
    </p:spTree>
    <p:extLst>
      <p:ext uri="{BB962C8B-B14F-4D97-AF65-F5344CB8AC3E}">
        <p14:creationId xmlns:p14="http://schemas.microsoft.com/office/powerpoint/2010/main" val="204510237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3">
      <a:majorFont>
        <a:latin typeface="Segoe UI"/>
        <a:ea typeface="ＭＳ Ｐゴシック"/>
        <a:cs typeface=""/>
      </a:majorFont>
      <a:minorFont>
        <a:latin typeface="Segoe U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9" ma:contentTypeDescription="Create a new document." ma:contentTypeScope="" ma:versionID="957983f112ff70deb4ba3514eaba81b6">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226e8c697896011a9f0e61e90df53f9c"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DB6C41-502B-415A-A8B6-A9A59D0EA83C}">
  <ds:schemaRefs>
    <ds:schemaRef ds:uri="http://schemas.openxmlformats.org/package/2006/metadata/core-properties"/>
    <ds:schemaRef ds:uri="http://purl.org/dc/terms/"/>
    <ds:schemaRef ds:uri="http://schemas.microsoft.com/office/2006/documentManagement/types"/>
    <ds:schemaRef ds:uri="http://www.w3.org/XML/1998/namespace"/>
    <ds:schemaRef ds:uri="http://purl.org/dc/elements/1.1/"/>
    <ds:schemaRef ds:uri="http://schemas.microsoft.com/office/infopath/2007/PartnerControls"/>
    <ds:schemaRef ds:uri="http://purl.org/dc/dcmitype/"/>
    <ds:schemaRef ds:uri="http://schemas.microsoft.com/office/2006/metadata/properties"/>
    <ds:schemaRef ds:uri="4b3cada4-9384-4c46-b427-abf87f42af9d"/>
    <ds:schemaRef ds:uri="8b5f6db0-aae2-4678-9a44-7b7a5eb4c9cf"/>
  </ds:schemaRefs>
</ds:datastoreItem>
</file>

<file path=customXml/itemProps2.xml><?xml version="1.0" encoding="utf-8"?>
<ds:datastoreItem xmlns:ds="http://schemas.openxmlformats.org/officeDocument/2006/customXml" ds:itemID="{D8BD01B6-3FEC-4000-A5EB-EF5B741AC05C}"/>
</file>

<file path=customXml/itemProps3.xml><?xml version="1.0" encoding="utf-8"?>
<ds:datastoreItem xmlns:ds="http://schemas.openxmlformats.org/officeDocument/2006/customXml" ds:itemID="{2B327A5B-8770-4EBA-9BB1-27D2BE43AF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20166</TotalTime>
  <Words>1470</Words>
  <Application>Microsoft Office PowerPoint</Application>
  <PresentationFormat>A4 Paper (210x297 mm)</PresentationFormat>
  <Paragraphs>105</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HGPｺﾞｼｯｸE</vt:lpstr>
      <vt:lpstr>メイリオ</vt:lpstr>
      <vt:lpstr>Arial</vt:lpstr>
      <vt:lpstr>Calibri</vt:lpstr>
      <vt:lpstr>Times New Roman</vt:lpstr>
      <vt:lpstr>Office テーマ</vt:lpstr>
      <vt:lpstr>UN No. 73 : Proposal for amendments to  LATERAL PROTECTION (GOODS VEHICLE) </vt:lpstr>
      <vt:lpstr>1. Background to the Proposal</vt:lpstr>
      <vt:lpstr>2. What We Propose</vt:lpstr>
      <vt:lpstr>2-1 Eliminating the exemption for semi-trailer tractors</vt:lpstr>
      <vt:lpstr>2-2 Reducing the lower edge ground clearance of LPDs</vt:lpstr>
      <vt:lpstr>2-2 Reducing the lower edge ground clearance of LPDs</vt:lpstr>
      <vt:lpstr>2. Proposal for reducing the lower edge ground clearance of LPDs</vt:lpstr>
      <vt:lpstr>2-3 Clarifying the upper edge structure of LPDs</vt:lpstr>
      <vt:lpstr>2-3 Clarifying the upper edge structure of LPDs</vt:lpstr>
      <vt:lpstr>2-3 Proposal for clarifying the upper edge structure of LPDs</vt:lpstr>
      <vt:lpstr>2-3 Proposal for clarifying the upper edge structure of LPDs</vt:lpstr>
      <vt:lpstr>2-3 Proposal for clarifying the upper edge structure of LPDs</vt:lpstr>
      <vt:lpstr>2-3 Clarifying the upper edge structure of LPDs</vt:lpstr>
      <vt:lpstr>2-3 Clarifying the upper edge structure of LPDs</vt:lpstr>
      <vt:lpstr>2-4 Proposal for adding requirements for relaxing BSIS requirements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杉本　岳史</dc:creator>
  <cp:lastModifiedBy>Edoardo Gianotti</cp:lastModifiedBy>
  <cp:revision>1155</cp:revision>
  <cp:lastPrinted>2020-01-30T05:16:12Z</cp:lastPrinted>
  <dcterms:created xsi:type="dcterms:W3CDTF">2012-10-30T02:54:57Z</dcterms:created>
  <dcterms:modified xsi:type="dcterms:W3CDTF">2024-10-03T09:12:00Z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y fmtid="{D5CDD505-2E9C-101B-9397-08002B2CF9AE}" pid="3" name="MediaServiceImageTags">
    <vt:lpwstr/>
  </property>
  <property fmtid="{D5CDD505-2E9C-101B-9397-08002B2CF9AE}" pid="4" name="gba66df640194346a5267c50f24d4797">
    <vt:lpwstr/>
  </property>
  <property fmtid="{D5CDD505-2E9C-101B-9397-08002B2CF9AE}" pid="5" name="Office_x0020_of_x0020_Origin">
    <vt:lpwstr/>
  </property>
  <property fmtid="{D5CDD505-2E9C-101B-9397-08002B2CF9AE}" pid="6" name="Office of Origin">
    <vt:lpwstr/>
  </property>
</Properties>
</file>