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12"/>
  </p:notesMasterIdLst>
  <p:sldIdLst>
    <p:sldId id="259" r:id="rId5"/>
    <p:sldId id="346" r:id="rId6"/>
    <p:sldId id="366" r:id="rId7"/>
    <p:sldId id="378" r:id="rId8"/>
    <p:sldId id="379" r:id="rId9"/>
    <p:sldId id="373" r:id="rId10"/>
    <p:sldId id="372" r:id="rId11"/>
  </p:sldIdLst>
  <p:sldSz cx="12192000" cy="6858000"/>
  <p:notesSz cx="6742113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66B"/>
    <a:srgbClr val="2F3467"/>
    <a:srgbClr val="2E2E68"/>
    <a:srgbClr val="2A356C"/>
    <a:srgbClr val="07326A"/>
    <a:srgbClr val="43BB8D"/>
    <a:srgbClr val="FF5050"/>
    <a:srgbClr val="1E4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897D4-CB01-4EFB-90F2-7A4167E389A9}" type="datetimeFigureOut">
              <a:rPr lang="es-ES" smtClean="0"/>
              <a:t>02/10/2024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07391-6926-45B5-ADBA-BC4BDF32FCF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11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9A921-5C9E-44FA-8676-4C8BFAAB7A2B}" type="datetime1">
              <a:rPr lang="es-ES" smtClean="0"/>
              <a:t>02/10/2024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41-4418-4FA7-AE43-BBEA4BC997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557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3889C-8593-4CD3-A311-777235173085}" type="datetime1">
              <a:rPr lang="es-ES" smtClean="0"/>
              <a:t>02/10/2024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41-4418-4FA7-AE43-BBEA4BC997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9630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FEB6A-1F67-4098-8213-03257FE09E9F}" type="datetime1">
              <a:rPr lang="es-ES" smtClean="0"/>
              <a:t>02/10/2024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41-4418-4FA7-AE43-BBEA4BC997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104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21161" y="2418186"/>
            <a:ext cx="5672015" cy="1154558"/>
          </a:xfrm>
        </p:spPr>
        <p:txBody>
          <a:bodyPr anchor="ctr"/>
          <a:lstStyle/>
          <a:p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21161" y="3500735"/>
            <a:ext cx="5672015" cy="576064"/>
          </a:xfr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 algn="l">
              <a:buNone/>
              <a:def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s-ES" dirty="0"/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12"/>
          </p:nvPr>
        </p:nvSpPr>
        <p:spPr>
          <a:xfrm>
            <a:off x="1221154" y="4364782"/>
            <a:ext cx="2836985" cy="360362"/>
          </a:xfr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kumimoji="0" lang="es-E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06886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3D7F-BB7F-4F23-90A7-5ECD6089CB6C}" type="datetime1">
              <a:rPr lang="es-ES" smtClean="0"/>
              <a:t>02/10/2024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41-4418-4FA7-AE43-BBEA4BC997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17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1661-392B-4F49-8652-0A83A6C0C0A9}" type="datetime1">
              <a:rPr lang="es-ES" smtClean="0"/>
              <a:t>02/10/2024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41-4418-4FA7-AE43-BBEA4BC997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047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252E-07C5-4701-AA69-729C1F737C66}" type="datetime1">
              <a:rPr lang="es-ES" smtClean="0"/>
              <a:t>02/10/2024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41-4418-4FA7-AE43-BBEA4BC997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9397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BD4D-E5E2-4441-8BB2-0B8122C25EEE}" type="datetime1">
              <a:rPr lang="es-ES" smtClean="0"/>
              <a:t>02/10/2024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41-4418-4FA7-AE43-BBEA4BC997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501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806F-17B4-4096-A82A-8653047FDDC4}" type="datetime1">
              <a:rPr lang="es-ES" smtClean="0"/>
              <a:t>02/10/2024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41-4418-4FA7-AE43-BBEA4BC997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232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7039-9D4D-4A00-877F-042ABBA607A6}" type="datetime1">
              <a:rPr lang="es-ES" smtClean="0"/>
              <a:t>02/10/2024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41-4418-4FA7-AE43-BBEA4BC997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096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7194-5FAE-4A9F-9291-6405F08ABD5A}" type="datetime1">
              <a:rPr lang="es-ES" smtClean="0"/>
              <a:t>02/10/2024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41-4418-4FA7-AE43-BBEA4BC997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6330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2C7B-9E3F-4996-A749-8897D8366EAD}" type="datetime1">
              <a:rPr lang="es-ES" smtClean="0"/>
              <a:t>02/10/2024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41-4418-4FA7-AE43-BBEA4BC997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027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3213C-8D06-4CBC-916E-326EACE7886A}" type="datetime1">
              <a:rPr lang="es-ES" smtClean="0"/>
              <a:t>02/10/2024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9D41-4418-4FA7-AE43-BBEA4BC997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29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2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CuadroTexto"/>
          <p:cNvSpPr txBox="1"/>
          <p:nvPr/>
        </p:nvSpPr>
        <p:spPr>
          <a:xfrm>
            <a:off x="8473785" y="6367499"/>
            <a:ext cx="3371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es-ES" sz="1400" b="1" dirty="0">
                <a:solidFill>
                  <a:schemeClr val="bg1"/>
                </a:solidFill>
                <a:latin typeface="+mj-lt"/>
              </a:rPr>
              <a:t>08/10/2024</a:t>
            </a:r>
            <a:endParaRPr lang="es-ES_tradnl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611859" y="2391767"/>
            <a:ext cx="7125419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STATUS REPORT</a:t>
            </a:r>
          </a:p>
          <a:p>
            <a:pPr algn="ctr"/>
            <a:r>
              <a:rPr lang="es-ES" sz="4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Task</a:t>
            </a:r>
            <a:r>
              <a:rPr lang="es-E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4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Force</a:t>
            </a:r>
            <a:r>
              <a:rPr lang="es-E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4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es-E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4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Engine</a:t>
            </a:r>
            <a:r>
              <a:rPr lang="es-E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4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Fire</a:t>
            </a:r>
            <a:r>
              <a:rPr lang="es-E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4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Suppression</a:t>
            </a:r>
            <a:r>
              <a:rPr lang="es-E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4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Systems</a:t>
            </a:r>
            <a:r>
              <a:rPr lang="es-E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4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es-E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ADR </a:t>
            </a:r>
            <a:r>
              <a:rPr lang="es-ES" sz="4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vehicles</a:t>
            </a:r>
            <a:endParaRPr lang="es-ES" sz="4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9" name="Imagen 58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11163" y="1924519"/>
            <a:ext cx="4770120" cy="352044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251171" y="4778985"/>
            <a:ext cx="5940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81302" y="197069"/>
            <a:ext cx="28666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bg1"/>
                </a:solidFill>
              </a:rPr>
              <a:t>Submitted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by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Spain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on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behalf</a:t>
            </a:r>
            <a:r>
              <a:rPr lang="es-ES" dirty="0">
                <a:solidFill>
                  <a:schemeClr val="bg1"/>
                </a:solidFill>
              </a:rPr>
              <a:t> of the TF </a:t>
            </a:r>
            <a:r>
              <a:rPr lang="es-ES" dirty="0" err="1">
                <a:solidFill>
                  <a:schemeClr val="bg1"/>
                </a:solidFill>
              </a:rPr>
              <a:t>on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Engine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Fire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Suppression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Systems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for</a:t>
            </a:r>
            <a:r>
              <a:rPr lang="es-ES" dirty="0">
                <a:solidFill>
                  <a:schemeClr val="bg1"/>
                </a:solidFill>
              </a:rPr>
              <a:t> ADR </a:t>
            </a:r>
            <a:r>
              <a:rPr lang="es-ES" dirty="0" err="1">
                <a:solidFill>
                  <a:schemeClr val="bg1"/>
                </a:solidFill>
              </a:rPr>
              <a:t>vehicles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615855" y="197069"/>
            <a:ext cx="33449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Informal </a:t>
            </a:r>
            <a:r>
              <a:rPr lang="es-ES" dirty="0" err="1">
                <a:solidFill>
                  <a:schemeClr val="bg1"/>
                </a:solidFill>
              </a:rPr>
              <a:t>document</a:t>
            </a:r>
            <a:r>
              <a:rPr lang="es-ES">
                <a:solidFill>
                  <a:schemeClr val="bg1"/>
                </a:solidFill>
              </a:rPr>
              <a:t> GRSG-128-13</a:t>
            </a:r>
            <a:endParaRPr lang="es-ES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(128th GRSG, 7-11 </a:t>
            </a:r>
            <a:r>
              <a:rPr lang="es-ES" dirty="0" err="1">
                <a:solidFill>
                  <a:schemeClr val="bg1"/>
                </a:solidFill>
              </a:rPr>
              <a:t>October</a:t>
            </a:r>
            <a:r>
              <a:rPr lang="es-ES" dirty="0">
                <a:solidFill>
                  <a:schemeClr val="bg1"/>
                </a:solidFill>
              </a:rPr>
              <a:t> 2024, agenda </a:t>
            </a:r>
            <a:r>
              <a:rPr lang="es-ES" dirty="0" err="1">
                <a:solidFill>
                  <a:schemeClr val="bg1"/>
                </a:solidFill>
              </a:rPr>
              <a:t>item</a:t>
            </a:r>
            <a:r>
              <a:rPr lang="es-ES" dirty="0">
                <a:solidFill>
                  <a:schemeClr val="bg1"/>
                </a:solidFill>
              </a:rPr>
              <a:t> 18d)</a:t>
            </a:r>
          </a:p>
        </p:txBody>
      </p:sp>
    </p:spTree>
    <p:extLst>
      <p:ext uri="{BB962C8B-B14F-4D97-AF65-F5344CB8AC3E}">
        <p14:creationId xmlns:p14="http://schemas.microsoft.com/office/powerpoint/2010/main" val="168260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5943600"/>
            <a:ext cx="12192000" cy="914401"/>
          </a:xfrm>
          <a:prstGeom prst="rect">
            <a:avLst/>
          </a:prstGeom>
          <a:solidFill>
            <a:srgbClr val="07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/>
          <p:cNvSpPr/>
          <p:nvPr/>
        </p:nvSpPr>
        <p:spPr>
          <a:xfrm>
            <a:off x="1213276" y="284783"/>
            <a:ext cx="9765448" cy="4066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u="sng" dirty="0">
                <a:solidFill>
                  <a:srgbClr val="0732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800" b="1" u="sng" dirty="0">
              <a:solidFill>
                <a:srgbClr val="07326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800" dirty="0">
                <a:solidFill>
                  <a:srgbClr val="0732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</a:t>
            </a: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800" dirty="0">
                <a:solidFill>
                  <a:srgbClr val="0732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TF </a:t>
            </a:r>
            <a:r>
              <a:rPr lang="en-US" sz="2800" dirty="0" err="1">
                <a:solidFill>
                  <a:srgbClr val="0732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</a:t>
            </a:r>
            <a:r>
              <a:rPr lang="en-US" sz="2800" dirty="0">
                <a:solidFill>
                  <a:srgbClr val="0732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meetings</a:t>
            </a: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800" dirty="0">
                <a:solidFill>
                  <a:srgbClr val="0732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Decisions taken</a:t>
            </a: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800" dirty="0">
                <a:solidFill>
                  <a:srgbClr val="0732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Timeline</a:t>
            </a: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800" dirty="0">
                <a:solidFill>
                  <a:srgbClr val="0732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Q&amp;A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9209" y="6078625"/>
            <a:ext cx="873081" cy="644350"/>
          </a:xfrm>
          <a:prstGeom prst="rect">
            <a:avLst/>
          </a:prstGeom>
        </p:spPr>
      </p:pic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41-4418-4FA7-AE43-BBEA4BC997CC}" type="slidenum">
              <a:rPr lang="es-ES" sz="2000" smtClean="0">
                <a:solidFill>
                  <a:schemeClr val="bg1"/>
                </a:solidFill>
              </a:rPr>
              <a:t>2</a:t>
            </a:fld>
            <a:endParaRPr lang="es-E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74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5943600"/>
            <a:ext cx="12192000" cy="914401"/>
          </a:xfrm>
          <a:prstGeom prst="rect">
            <a:avLst/>
          </a:prstGeom>
          <a:solidFill>
            <a:srgbClr val="07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1027094" y="334524"/>
            <a:ext cx="11164906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IE" sz="3600" dirty="0">
                <a:solidFill>
                  <a:srgbClr val="0732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Background</a:t>
            </a:r>
            <a:endParaRPr lang="es-ES" sz="3600" dirty="0">
              <a:solidFill>
                <a:srgbClr val="07326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662911" y="1118997"/>
            <a:ext cx="9168000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s-ES" sz="2400" u="sng" dirty="0">
                <a:solidFill>
                  <a:srgbClr val="2B366B"/>
                </a:solidFill>
              </a:rPr>
              <a:t>GRSG-127</a:t>
            </a:r>
            <a:r>
              <a:rPr lang="es-ES" sz="2400" dirty="0">
                <a:solidFill>
                  <a:srgbClr val="2B366B"/>
                </a:solidFill>
              </a:rPr>
              <a:t>: 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es-ES" sz="2400" dirty="0" err="1">
                <a:solidFill>
                  <a:srgbClr val="2B366B"/>
                </a:solidFill>
              </a:rPr>
              <a:t>Spain</a:t>
            </a:r>
            <a:r>
              <a:rPr lang="es-ES" sz="2400" dirty="0">
                <a:solidFill>
                  <a:srgbClr val="2B366B"/>
                </a:solidFill>
              </a:rPr>
              <a:t> </a:t>
            </a:r>
            <a:r>
              <a:rPr lang="es-ES" sz="2400" dirty="0" err="1">
                <a:solidFill>
                  <a:srgbClr val="2B366B"/>
                </a:solidFill>
              </a:rPr>
              <a:t>on</a:t>
            </a:r>
            <a:r>
              <a:rPr lang="es-ES" sz="2400" dirty="0">
                <a:solidFill>
                  <a:srgbClr val="2B366B"/>
                </a:solidFill>
              </a:rPr>
              <a:t> </a:t>
            </a:r>
            <a:r>
              <a:rPr lang="es-ES" sz="2400" dirty="0" err="1">
                <a:solidFill>
                  <a:srgbClr val="2B366B"/>
                </a:solidFill>
              </a:rPr>
              <a:t>behalf</a:t>
            </a:r>
            <a:r>
              <a:rPr lang="es-ES" sz="2400" dirty="0">
                <a:solidFill>
                  <a:srgbClr val="2B366B"/>
                </a:solidFill>
              </a:rPr>
              <a:t> of the BLEVE IWG </a:t>
            </a:r>
            <a:r>
              <a:rPr lang="es-ES" sz="2400" dirty="0" err="1">
                <a:solidFill>
                  <a:srgbClr val="2B366B"/>
                </a:solidFill>
              </a:rPr>
              <a:t>under</a:t>
            </a:r>
            <a:r>
              <a:rPr lang="es-ES" sz="2400" dirty="0">
                <a:solidFill>
                  <a:srgbClr val="2B366B"/>
                </a:solidFill>
              </a:rPr>
              <a:t> WP.15 i</a:t>
            </a:r>
            <a:r>
              <a:rPr lang="en-US" sz="2400" dirty="0" err="1">
                <a:solidFill>
                  <a:srgbClr val="2B366B"/>
                </a:solidFill>
              </a:rPr>
              <a:t>ntroduced</a:t>
            </a:r>
            <a:r>
              <a:rPr lang="en-US" sz="2400" dirty="0">
                <a:solidFill>
                  <a:srgbClr val="2B366B"/>
                </a:solidFill>
              </a:rPr>
              <a:t> a first draft (GRSG-127-05-Rev.1) of new requirements and test methods for automatic fire suppression systems in the engine compartment of specific vehicles (ADR).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es-ES" sz="2400" dirty="0">
                <a:solidFill>
                  <a:srgbClr val="2B366B"/>
                </a:solidFill>
              </a:rPr>
              <a:t>GRSG </a:t>
            </a:r>
            <a:r>
              <a:rPr lang="es-ES" sz="2400" dirty="0" err="1">
                <a:solidFill>
                  <a:srgbClr val="2B366B"/>
                </a:solidFill>
              </a:rPr>
              <a:t>agreed</a:t>
            </a:r>
            <a:r>
              <a:rPr lang="es-ES" sz="2400" dirty="0">
                <a:solidFill>
                  <a:srgbClr val="2B366B"/>
                </a:solidFill>
              </a:rPr>
              <a:t> to </a:t>
            </a:r>
            <a:r>
              <a:rPr lang="es-ES" sz="2400" dirty="0" err="1">
                <a:solidFill>
                  <a:srgbClr val="2B366B"/>
                </a:solidFill>
              </a:rPr>
              <a:t>establish</a:t>
            </a:r>
            <a:r>
              <a:rPr lang="es-ES" sz="2400" dirty="0">
                <a:solidFill>
                  <a:srgbClr val="2B366B"/>
                </a:solidFill>
              </a:rPr>
              <a:t> a </a:t>
            </a:r>
            <a:r>
              <a:rPr lang="en-US" sz="2400" dirty="0">
                <a:solidFill>
                  <a:srgbClr val="2B366B"/>
                </a:solidFill>
              </a:rPr>
              <a:t>Task Force to further develop these provisions for insertion within UN Regulation No. 105 or a new UN Regulation.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en-US" sz="2400" dirty="0">
                <a:solidFill>
                  <a:srgbClr val="2B366B"/>
                </a:solidFill>
              </a:rPr>
              <a:t>Spain volunteered to co-ordinate and chair the new TF:</a:t>
            </a:r>
          </a:p>
          <a:p>
            <a:pPr lvl="1" algn="just">
              <a:spcAft>
                <a:spcPts val="600"/>
              </a:spcAft>
            </a:pPr>
            <a:r>
              <a:rPr lang="es-ES" sz="2400" u="sng" dirty="0">
                <a:solidFill>
                  <a:srgbClr val="2B366B"/>
                </a:solidFill>
              </a:rPr>
              <a:t>TF </a:t>
            </a:r>
            <a:r>
              <a:rPr lang="es-ES" sz="2400" u="sng" dirty="0" err="1">
                <a:solidFill>
                  <a:srgbClr val="2B366B"/>
                </a:solidFill>
              </a:rPr>
              <a:t>on</a:t>
            </a:r>
            <a:r>
              <a:rPr lang="es-ES" sz="2400" u="sng" dirty="0">
                <a:solidFill>
                  <a:srgbClr val="2B366B"/>
                </a:solidFill>
              </a:rPr>
              <a:t> </a:t>
            </a:r>
            <a:r>
              <a:rPr lang="es-ES" sz="2400" u="sng" dirty="0" err="1">
                <a:solidFill>
                  <a:srgbClr val="2B366B"/>
                </a:solidFill>
              </a:rPr>
              <a:t>Engine</a:t>
            </a:r>
            <a:r>
              <a:rPr lang="es-ES" sz="2400" u="sng" dirty="0">
                <a:solidFill>
                  <a:srgbClr val="2B366B"/>
                </a:solidFill>
              </a:rPr>
              <a:t> </a:t>
            </a:r>
            <a:r>
              <a:rPr lang="es-ES" sz="2400" u="sng" dirty="0" err="1">
                <a:solidFill>
                  <a:srgbClr val="2B366B"/>
                </a:solidFill>
              </a:rPr>
              <a:t>Fire</a:t>
            </a:r>
            <a:r>
              <a:rPr lang="es-ES" sz="2400" u="sng" dirty="0">
                <a:solidFill>
                  <a:srgbClr val="2B366B"/>
                </a:solidFill>
              </a:rPr>
              <a:t> </a:t>
            </a:r>
            <a:r>
              <a:rPr lang="es-ES" sz="2400" u="sng" dirty="0" err="1">
                <a:solidFill>
                  <a:srgbClr val="2B366B"/>
                </a:solidFill>
              </a:rPr>
              <a:t>Suppression</a:t>
            </a:r>
            <a:r>
              <a:rPr lang="es-ES" sz="2400" b="1" u="sng" dirty="0">
                <a:solidFill>
                  <a:srgbClr val="2B366B"/>
                </a:solidFill>
              </a:rPr>
              <a:t> </a:t>
            </a:r>
            <a:r>
              <a:rPr lang="es-ES" sz="2400" u="sng" dirty="0" err="1">
                <a:solidFill>
                  <a:srgbClr val="2B366B"/>
                </a:solidFill>
              </a:rPr>
              <a:t>Systems</a:t>
            </a:r>
            <a:r>
              <a:rPr lang="es-ES" sz="2400" u="sng" dirty="0">
                <a:solidFill>
                  <a:srgbClr val="2B366B"/>
                </a:solidFill>
              </a:rPr>
              <a:t> (in ADR </a:t>
            </a:r>
            <a:r>
              <a:rPr lang="es-ES" sz="2400" u="sng" dirty="0" err="1">
                <a:solidFill>
                  <a:srgbClr val="2B366B"/>
                </a:solidFill>
              </a:rPr>
              <a:t>vehicles</a:t>
            </a:r>
            <a:r>
              <a:rPr lang="es-ES" sz="2400" u="sng" dirty="0">
                <a:solidFill>
                  <a:srgbClr val="2B366B"/>
                </a:solidFill>
              </a:rPr>
              <a:t>)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9209" y="6078625"/>
            <a:ext cx="873081" cy="644350"/>
          </a:xfrm>
          <a:prstGeom prst="rect">
            <a:avLst/>
          </a:prstGeom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41-4418-4FA7-AE43-BBEA4BC997CC}" type="slidenum">
              <a:rPr lang="es-ES" sz="2000" smtClean="0">
                <a:solidFill>
                  <a:schemeClr val="bg1"/>
                </a:solidFill>
              </a:rPr>
              <a:t>3</a:t>
            </a:fld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53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5943600"/>
            <a:ext cx="12192000" cy="914401"/>
          </a:xfrm>
          <a:prstGeom prst="rect">
            <a:avLst/>
          </a:prstGeom>
          <a:solidFill>
            <a:srgbClr val="07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1027094" y="334524"/>
            <a:ext cx="11164906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IE" sz="3600" dirty="0">
                <a:solidFill>
                  <a:srgbClr val="0732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TF organisation and meetings</a:t>
            </a:r>
            <a:endParaRPr lang="es-ES" sz="3600" dirty="0">
              <a:solidFill>
                <a:srgbClr val="07326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662910" y="1118997"/>
            <a:ext cx="91364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err="1">
                <a:solidFill>
                  <a:srgbClr val="2A356C"/>
                </a:solidFill>
              </a:rPr>
              <a:t>Chair</a:t>
            </a:r>
            <a:r>
              <a:rPr lang="es-ES" sz="2400" dirty="0">
                <a:solidFill>
                  <a:srgbClr val="2A356C"/>
                </a:solidFill>
              </a:rPr>
              <a:t>: 		Víctor CALZADILLA (</a:t>
            </a:r>
            <a:r>
              <a:rPr lang="es-ES" sz="2400" dirty="0" err="1">
                <a:solidFill>
                  <a:srgbClr val="2A356C"/>
                </a:solidFill>
              </a:rPr>
              <a:t>Spain</a:t>
            </a:r>
            <a:r>
              <a:rPr lang="es-ES" sz="2400" dirty="0">
                <a:solidFill>
                  <a:srgbClr val="2A356C"/>
                </a:solidFill>
              </a:rPr>
              <a:t>)</a:t>
            </a:r>
          </a:p>
          <a:p>
            <a:r>
              <a:rPr lang="es-ES" sz="2400" dirty="0" err="1">
                <a:solidFill>
                  <a:srgbClr val="2A356C"/>
                </a:solidFill>
              </a:rPr>
              <a:t>Secretary</a:t>
            </a:r>
            <a:r>
              <a:rPr lang="es-ES" sz="2400" dirty="0">
                <a:solidFill>
                  <a:srgbClr val="2A356C"/>
                </a:solidFill>
              </a:rPr>
              <a:t>: 	Miriam ASIAIN (</a:t>
            </a:r>
            <a:r>
              <a:rPr lang="es-ES" sz="2400" dirty="0" err="1">
                <a:solidFill>
                  <a:srgbClr val="2A356C"/>
                </a:solidFill>
              </a:rPr>
              <a:t>Spain</a:t>
            </a:r>
            <a:r>
              <a:rPr lang="es-ES" sz="2400" dirty="0">
                <a:solidFill>
                  <a:srgbClr val="2A356C"/>
                </a:solidFill>
              </a:rPr>
              <a:t>)</a:t>
            </a:r>
          </a:p>
          <a:p>
            <a:endParaRPr lang="es-ES" sz="2400" dirty="0">
              <a:solidFill>
                <a:srgbClr val="2A356C"/>
              </a:solidFill>
            </a:endParaRPr>
          </a:p>
          <a:p>
            <a:r>
              <a:rPr lang="es-ES" sz="2400" dirty="0" err="1">
                <a:solidFill>
                  <a:srgbClr val="2A356C"/>
                </a:solidFill>
              </a:rPr>
              <a:t>Members</a:t>
            </a:r>
            <a:r>
              <a:rPr lang="es-ES" sz="2400" dirty="0">
                <a:solidFill>
                  <a:srgbClr val="2A356C"/>
                </a:solidFill>
              </a:rPr>
              <a:t>: 	ADR and </a:t>
            </a:r>
            <a:r>
              <a:rPr lang="es-ES" sz="2400" dirty="0" err="1">
                <a:solidFill>
                  <a:srgbClr val="2A356C"/>
                </a:solidFill>
              </a:rPr>
              <a:t>Type-approval</a:t>
            </a:r>
            <a:r>
              <a:rPr lang="es-ES" sz="2400" dirty="0">
                <a:solidFill>
                  <a:srgbClr val="2A356C"/>
                </a:solidFill>
              </a:rPr>
              <a:t> </a:t>
            </a:r>
            <a:r>
              <a:rPr lang="es-ES" sz="2400" dirty="0" err="1">
                <a:solidFill>
                  <a:srgbClr val="2A356C"/>
                </a:solidFill>
              </a:rPr>
              <a:t>experts</a:t>
            </a:r>
            <a:r>
              <a:rPr lang="es-ES" sz="2400" dirty="0">
                <a:solidFill>
                  <a:srgbClr val="2A356C"/>
                </a:solidFill>
              </a:rPr>
              <a:t>, CP, TS and </a:t>
            </a:r>
            <a:r>
              <a:rPr lang="es-ES" sz="2400" dirty="0" err="1">
                <a:solidFill>
                  <a:srgbClr val="2A356C"/>
                </a:solidFill>
              </a:rPr>
              <a:t>industry</a:t>
            </a:r>
            <a:r>
              <a:rPr lang="es-ES" sz="2400" dirty="0">
                <a:solidFill>
                  <a:srgbClr val="2A356C"/>
                </a:solidFill>
              </a:rPr>
              <a:t>.</a:t>
            </a:r>
          </a:p>
          <a:p>
            <a:r>
              <a:rPr lang="es-ES" sz="2400" dirty="0">
                <a:solidFill>
                  <a:srgbClr val="2A356C"/>
                </a:solidFill>
              </a:rPr>
              <a:t>		</a:t>
            </a:r>
            <a:r>
              <a:rPr lang="es-ES" sz="2000" i="1" dirty="0">
                <a:solidFill>
                  <a:srgbClr val="2A356C"/>
                </a:solidFill>
              </a:rPr>
              <a:t>*Open to new </a:t>
            </a:r>
            <a:r>
              <a:rPr lang="es-ES" sz="2000" i="1" dirty="0" err="1">
                <a:solidFill>
                  <a:srgbClr val="2A356C"/>
                </a:solidFill>
              </a:rPr>
              <a:t>experts</a:t>
            </a:r>
            <a:r>
              <a:rPr lang="es-ES" sz="2000" i="1" dirty="0">
                <a:solidFill>
                  <a:srgbClr val="2A356C"/>
                </a:solidFill>
              </a:rPr>
              <a:t> </a:t>
            </a:r>
            <a:r>
              <a:rPr lang="es-ES" sz="2000" i="1" dirty="0">
                <a:solidFill>
                  <a:srgbClr val="2A356C"/>
                </a:solidFill>
                <a:sym typeface="Wingdings" panose="05000000000000000000" pitchFamily="2" charset="2"/>
              </a:rPr>
              <a:t> masiain@mintur.es</a:t>
            </a:r>
            <a:endParaRPr lang="es-ES" sz="2400" i="1" dirty="0">
              <a:solidFill>
                <a:srgbClr val="2A356C"/>
              </a:solidFill>
            </a:endParaRPr>
          </a:p>
          <a:p>
            <a:endParaRPr lang="es-ES" sz="2400" dirty="0">
              <a:solidFill>
                <a:srgbClr val="2A356C"/>
              </a:solidFill>
            </a:endParaRPr>
          </a:p>
          <a:p>
            <a:r>
              <a:rPr lang="es-ES" sz="2400" dirty="0">
                <a:solidFill>
                  <a:srgbClr val="2A356C"/>
                </a:solidFill>
              </a:rPr>
              <a:t>2 meetings:	1st meeting (13th </a:t>
            </a:r>
            <a:r>
              <a:rPr lang="es-ES" sz="2400" dirty="0" err="1">
                <a:solidFill>
                  <a:srgbClr val="2A356C"/>
                </a:solidFill>
              </a:rPr>
              <a:t>September</a:t>
            </a:r>
            <a:r>
              <a:rPr lang="es-ES" sz="2400" dirty="0">
                <a:solidFill>
                  <a:srgbClr val="2A356C"/>
                </a:solidFill>
              </a:rPr>
              <a:t>) – online</a:t>
            </a:r>
          </a:p>
          <a:p>
            <a:r>
              <a:rPr lang="es-ES" sz="2400" dirty="0">
                <a:solidFill>
                  <a:srgbClr val="2A356C"/>
                </a:solidFill>
              </a:rPr>
              <a:t>		2nd meeting (30th </a:t>
            </a:r>
            <a:r>
              <a:rPr lang="es-ES" sz="2400" dirty="0" err="1">
                <a:solidFill>
                  <a:srgbClr val="2A356C"/>
                </a:solidFill>
              </a:rPr>
              <a:t>September</a:t>
            </a:r>
            <a:r>
              <a:rPr lang="es-ES" sz="2400" dirty="0">
                <a:solidFill>
                  <a:srgbClr val="2A356C"/>
                </a:solidFill>
              </a:rPr>
              <a:t>) – online</a:t>
            </a:r>
          </a:p>
          <a:p>
            <a:endParaRPr lang="es-ES" sz="2400" dirty="0">
              <a:solidFill>
                <a:srgbClr val="2A356C"/>
              </a:solidFill>
            </a:endParaRPr>
          </a:p>
          <a:p>
            <a:r>
              <a:rPr lang="es-ES" sz="2400" dirty="0" err="1">
                <a:solidFill>
                  <a:srgbClr val="2A356C"/>
                </a:solidFill>
              </a:rPr>
              <a:t>Next</a:t>
            </a:r>
            <a:r>
              <a:rPr lang="es-ES" sz="2400" dirty="0">
                <a:solidFill>
                  <a:srgbClr val="2A356C"/>
                </a:solidFill>
              </a:rPr>
              <a:t> meeting: 	16th </a:t>
            </a:r>
            <a:r>
              <a:rPr lang="es-ES" sz="2400" dirty="0" err="1">
                <a:solidFill>
                  <a:srgbClr val="2A356C"/>
                </a:solidFill>
              </a:rPr>
              <a:t>October</a:t>
            </a:r>
            <a:r>
              <a:rPr lang="es-ES" sz="2400" dirty="0">
                <a:solidFill>
                  <a:srgbClr val="2A356C"/>
                </a:solidFill>
              </a:rPr>
              <a:t> – online </a:t>
            </a:r>
          </a:p>
          <a:p>
            <a:pPr marL="285750" indent="-285750">
              <a:buFontTx/>
              <a:buChar char="-"/>
            </a:pPr>
            <a:endParaRPr lang="en-US" sz="2400" dirty="0">
              <a:solidFill>
                <a:srgbClr val="2A356C"/>
              </a:solidFill>
            </a:endParaRPr>
          </a:p>
          <a:p>
            <a:endParaRPr lang="en-US" sz="2400" dirty="0">
              <a:solidFill>
                <a:srgbClr val="2A356C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9209" y="6078625"/>
            <a:ext cx="873081" cy="644350"/>
          </a:xfrm>
          <a:prstGeom prst="rect">
            <a:avLst/>
          </a:prstGeom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41-4418-4FA7-AE43-BBEA4BC997CC}" type="slidenum">
              <a:rPr lang="es-ES" sz="2000" smtClean="0">
                <a:solidFill>
                  <a:schemeClr val="bg1"/>
                </a:solidFill>
              </a:rPr>
              <a:t>4</a:t>
            </a:fld>
            <a:endParaRPr lang="es-E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24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5943600"/>
            <a:ext cx="12192000" cy="914401"/>
          </a:xfrm>
          <a:prstGeom prst="rect">
            <a:avLst/>
          </a:prstGeom>
          <a:solidFill>
            <a:srgbClr val="07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1027094" y="334524"/>
            <a:ext cx="11164906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IE" sz="3600" dirty="0">
                <a:solidFill>
                  <a:srgbClr val="0732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Decisions taken</a:t>
            </a:r>
            <a:endParaRPr lang="es-ES" sz="3600" dirty="0">
              <a:solidFill>
                <a:srgbClr val="07326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662910" y="1118997"/>
            <a:ext cx="913646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A356C"/>
                </a:solidFill>
              </a:rPr>
              <a:t>Implementation:</a:t>
            </a:r>
          </a:p>
          <a:p>
            <a:pPr marL="742950" lvl="1" indent="-285750">
              <a:buFontTx/>
              <a:buChar char="-"/>
            </a:pPr>
            <a:r>
              <a:rPr lang="en-US" sz="2400" dirty="0">
                <a:solidFill>
                  <a:srgbClr val="2A356C"/>
                </a:solidFill>
              </a:rPr>
              <a:t>Standalone regulation </a:t>
            </a:r>
            <a:r>
              <a:rPr lang="en-US" sz="2400" dirty="0">
                <a:solidFill>
                  <a:srgbClr val="2A356C"/>
                </a:solidFill>
                <a:sym typeface="Wingdings" panose="05000000000000000000" pitchFamily="2" charset="2"/>
              </a:rPr>
              <a:t> New UN Regulation</a:t>
            </a:r>
            <a:endParaRPr lang="en-US" sz="2400" dirty="0">
              <a:solidFill>
                <a:srgbClr val="2A356C"/>
              </a:solidFill>
            </a:endParaRPr>
          </a:p>
          <a:p>
            <a:pPr marL="285750" indent="-285750">
              <a:buFontTx/>
              <a:buChar char="-"/>
            </a:pPr>
            <a:endParaRPr lang="en-US" sz="2400" dirty="0">
              <a:solidFill>
                <a:srgbClr val="2A356C"/>
              </a:solidFill>
            </a:endParaRPr>
          </a:p>
          <a:p>
            <a:r>
              <a:rPr lang="en-US" sz="2400" dirty="0">
                <a:solidFill>
                  <a:srgbClr val="2A356C"/>
                </a:solidFill>
              </a:rPr>
              <a:t>Scope:</a:t>
            </a:r>
          </a:p>
          <a:p>
            <a:pPr marL="742950" lvl="1" indent="-285750">
              <a:buFontTx/>
              <a:buChar char="-"/>
            </a:pPr>
            <a:r>
              <a:rPr lang="en-US" sz="2400" dirty="0">
                <a:solidFill>
                  <a:srgbClr val="2A356C"/>
                </a:solidFill>
              </a:rPr>
              <a:t>N. No specific limitation to</a:t>
            </a:r>
            <a:r>
              <a:rPr lang="en-US" sz="2400" dirty="0">
                <a:solidFill>
                  <a:srgbClr val="2A356C"/>
                </a:solidFill>
                <a:sym typeface="Wingdings" panose="05000000000000000000" pitchFamily="2" charset="2"/>
              </a:rPr>
              <a:t> ADR vehicles</a:t>
            </a:r>
          </a:p>
          <a:p>
            <a:pPr marL="285750" indent="-285750">
              <a:buFontTx/>
              <a:buChar char="-"/>
            </a:pPr>
            <a:endParaRPr lang="en-US" sz="2400" dirty="0">
              <a:solidFill>
                <a:srgbClr val="2A356C"/>
              </a:solidFill>
              <a:sym typeface="Wingdings" panose="05000000000000000000" pitchFamily="2" charset="2"/>
            </a:endParaRPr>
          </a:p>
          <a:p>
            <a:r>
              <a:rPr lang="en-US" sz="2400" dirty="0">
                <a:solidFill>
                  <a:srgbClr val="2A356C"/>
                </a:solidFill>
                <a:sym typeface="Wingdings" panose="05000000000000000000" pitchFamily="2" charset="2"/>
              </a:rPr>
              <a:t>Structure:</a:t>
            </a:r>
          </a:p>
          <a:p>
            <a:pPr marL="742950" lvl="1" indent="-285750">
              <a:buFontTx/>
              <a:buChar char="-"/>
            </a:pPr>
            <a:r>
              <a:rPr lang="en-US" sz="2400" dirty="0">
                <a:solidFill>
                  <a:srgbClr val="2A356C"/>
                </a:solidFill>
                <a:sym typeface="Wingdings" panose="05000000000000000000" pitchFamily="2" charset="2"/>
              </a:rPr>
              <a:t>3-part regulation: component + installation + vehicle</a:t>
            </a:r>
          </a:p>
          <a:p>
            <a:pPr marL="285750" indent="-285750">
              <a:buFontTx/>
              <a:buChar char="-"/>
            </a:pPr>
            <a:endParaRPr lang="en-US" sz="2400" dirty="0">
              <a:solidFill>
                <a:srgbClr val="2A356C"/>
              </a:solidFill>
              <a:sym typeface="Wingdings" panose="05000000000000000000" pitchFamily="2" charset="2"/>
            </a:endParaRPr>
          </a:p>
          <a:p>
            <a:r>
              <a:rPr lang="en-US" sz="2400" dirty="0">
                <a:solidFill>
                  <a:srgbClr val="2A356C"/>
                </a:solidFill>
                <a:sym typeface="Wingdings" panose="05000000000000000000" pitchFamily="2" charset="2"/>
              </a:rPr>
              <a:t>Work plan:</a:t>
            </a:r>
          </a:p>
          <a:p>
            <a:pPr marL="742950" lvl="1" indent="-285750">
              <a:buFontTx/>
              <a:buChar char="-"/>
            </a:pPr>
            <a:r>
              <a:rPr lang="en-US" sz="2400" dirty="0">
                <a:solidFill>
                  <a:srgbClr val="2A356C"/>
                </a:solidFill>
                <a:sym typeface="Wingdings" panose="05000000000000000000" pitchFamily="2" charset="2"/>
              </a:rPr>
              <a:t>ADR time restraints</a:t>
            </a:r>
          </a:p>
          <a:p>
            <a:pPr marL="285750" indent="-285750">
              <a:buFontTx/>
              <a:buChar char="-"/>
            </a:pPr>
            <a:endParaRPr lang="en-US" sz="2400" dirty="0">
              <a:solidFill>
                <a:srgbClr val="2A356C"/>
              </a:solidFill>
            </a:endParaRPr>
          </a:p>
          <a:p>
            <a:endParaRPr lang="en-US" sz="2400" dirty="0">
              <a:solidFill>
                <a:srgbClr val="2A356C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9209" y="6078625"/>
            <a:ext cx="873081" cy="644350"/>
          </a:xfrm>
          <a:prstGeom prst="rect">
            <a:avLst/>
          </a:prstGeom>
        </p:spPr>
      </p:pic>
      <p:sp>
        <p:nvSpPr>
          <p:cNvPr id="2" name="Estrella de 16 puntas 1"/>
          <p:cNvSpPr/>
          <p:nvPr/>
        </p:nvSpPr>
        <p:spPr>
          <a:xfrm>
            <a:off x="9148361" y="1848572"/>
            <a:ext cx="2520000" cy="2520000"/>
          </a:xfrm>
          <a:prstGeom prst="star16">
            <a:avLst>
              <a:gd name="adj" fmla="val 42132"/>
            </a:avLst>
          </a:prstGeom>
          <a:noFill/>
          <a:ln w="34925">
            <a:solidFill>
              <a:srgbClr val="2E2E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46800" rIns="0" rtlCol="0" anchor="ctr"/>
          <a:lstStyle/>
          <a:p>
            <a:pPr algn="ctr" defTabSz="720000"/>
            <a:r>
              <a:rPr lang="es-ES" sz="2800" b="1" dirty="0">
                <a:solidFill>
                  <a:srgbClr val="2B366B"/>
                </a:solidFill>
              </a:rPr>
              <a:t>GRSG </a:t>
            </a:r>
          </a:p>
          <a:p>
            <a:pPr algn="ctr" defTabSz="720000"/>
            <a:r>
              <a:rPr lang="es-ES" sz="2600" b="1" dirty="0" err="1">
                <a:solidFill>
                  <a:srgbClr val="2B366B"/>
                </a:solidFill>
              </a:rPr>
              <a:t>endorsement</a:t>
            </a:r>
            <a:r>
              <a:rPr lang="es-ES" sz="2600" b="1" dirty="0">
                <a:solidFill>
                  <a:srgbClr val="2B366B"/>
                </a:solidFill>
              </a:rPr>
              <a:t>?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073D9D41-4418-4FA7-AE43-BBEA4BC997CC}" type="slidenum">
              <a:rPr lang="es-ES" sz="2000">
                <a:solidFill>
                  <a:schemeClr val="bg1"/>
                </a:solidFill>
              </a:rPr>
              <a:pPr/>
              <a:t>5</a:t>
            </a:fld>
            <a:endParaRPr lang="es-ES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900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5943600"/>
            <a:ext cx="12192000" cy="914401"/>
          </a:xfrm>
          <a:prstGeom prst="rect">
            <a:avLst/>
          </a:prstGeom>
          <a:solidFill>
            <a:srgbClr val="07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9209" y="6078625"/>
            <a:ext cx="873081" cy="644350"/>
          </a:xfrm>
          <a:prstGeom prst="rect">
            <a:avLst/>
          </a:prstGeom>
        </p:spPr>
      </p:pic>
      <p:grpSp>
        <p:nvGrpSpPr>
          <p:cNvPr id="4" name="Grupo 3"/>
          <p:cNvGrpSpPr>
            <a:grpSpLocks noChangeAspect="1"/>
          </p:cNvGrpSpPr>
          <p:nvPr/>
        </p:nvGrpSpPr>
        <p:grpSpPr>
          <a:xfrm>
            <a:off x="1530988" y="867427"/>
            <a:ext cx="8498228" cy="4236344"/>
            <a:chOff x="323851" y="1218703"/>
            <a:chExt cx="6728802" cy="3354290"/>
          </a:xfrm>
        </p:grpSpPr>
        <p:pic>
          <p:nvPicPr>
            <p:cNvPr id="3" name="Imagen 2"/>
            <p:cNvPicPr>
              <a:picLocks noChangeAspect="1"/>
            </p:cNvPicPr>
            <p:nvPr/>
          </p:nvPicPr>
          <p:blipFill rotWithShape="1">
            <a:blip r:embed="rId3"/>
            <a:srcRect r="40718"/>
            <a:stretch/>
          </p:blipFill>
          <p:spPr>
            <a:xfrm>
              <a:off x="323851" y="1218703"/>
              <a:ext cx="6728802" cy="3354290"/>
            </a:xfrm>
            <a:prstGeom prst="rect">
              <a:avLst/>
            </a:prstGeom>
          </p:spPr>
        </p:pic>
        <p:sp>
          <p:nvSpPr>
            <p:cNvPr id="2" name="CuadroTexto 1"/>
            <p:cNvSpPr txBox="1"/>
            <p:nvPr/>
          </p:nvSpPr>
          <p:spPr>
            <a:xfrm>
              <a:off x="2202262" y="3848843"/>
              <a:ext cx="2804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/>
                <a:t>…</a:t>
              </a:r>
            </a:p>
          </p:txBody>
        </p:sp>
      </p:grpSp>
      <p:sp>
        <p:nvSpPr>
          <p:cNvPr id="8" name="Rectángulo 7"/>
          <p:cNvSpPr/>
          <p:nvPr/>
        </p:nvSpPr>
        <p:spPr>
          <a:xfrm>
            <a:off x="1027094" y="334524"/>
            <a:ext cx="11164906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IE" sz="3600" dirty="0">
                <a:solidFill>
                  <a:srgbClr val="0732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Timeline</a:t>
            </a:r>
            <a:endParaRPr lang="es-ES" sz="3600" dirty="0">
              <a:solidFill>
                <a:srgbClr val="07326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073D9D41-4418-4FA7-AE43-BBEA4BC997CC}" type="slidenum">
              <a:rPr lang="es-ES" sz="2000">
                <a:solidFill>
                  <a:schemeClr val="bg1"/>
                </a:solidFill>
              </a:rPr>
              <a:pPr/>
              <a:t>6</a:t>
            </a:fld>
            <a:endParaRPr lang="es-ES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180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2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CuadroTexto"/>
          <p:cNvSpPr txBox="1"/>
          <p:nvPr/>
        </p:nvSpPr>
        <p:spPr>
          <a:xfrm>
            <a:off x="8473785" y="6367499"/>
            <a:ext cx="3371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es-ES" sz="1400" b="1" dirty="0">
                <a:solidFill>
                  <a:schemeClr val="bg1"/>
                </a:solidFill>
                <a:latin typeface="+mj-lt"/>
              </a:rPr>
              <a:t>08/10/2024</a:t>
            </a:r>
            <a:endParaRPr lang="es-ES_tradnl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942935" y="3107869"/>
            <a:ext cx="7125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TF </a:t>
            </a:r>
            <a:r>
              <a:rPr lang="es-E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es-E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Engine</a:t>
            </a:r>
            <a:r>
              <a:rPr lang="es-E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Fire</a:t>
            </a:r>
            <a:r>
              <a:rPr lang="es-E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Suppression</a:t>
            </a:r>
            <a:r>
              <a:rPr lang="es-E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Systems</a:t>
            </a:r>
            <a:endParaRPr lang="es-E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9" name="Imagen 58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11163" y="1924519"/>
            <a:ext cx="4770120" cy="352044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702331" y="1009679"/>
            <a:ext cx="7125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14054135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F36808-5F70-424C-9E06-3F40F48F9F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8088B3-526A-4FA1-B478-0A7F88DFD443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0cf7f8c8-a62b-411e-8b53-740838f8789c"/>
    <ds:schemaRef ds:uri="06abd2b9-dd68-49d4-bfde-c891c3030d9c"/>
    <ds:schemaRef ds:uri="15ff3d39-6e7b-4d70-9b7c-8d9fe85d0f29"/>
    <ds:schemaRef ds:uri="acccb6d4-dbe5-46d2-b4d3-5733603d8cc6"/>
    <ds:schemaRef ds:uri="985ec44e-1bab-4c0b-9df0-6ba128686fc9"/>
  </ds:schemaRefs>
</ds:datastoreItem>
</file>

<file path=customXml/itemProps3.xml><?xml version="1.0" encoding="utf-8"?>
<ds:datastoreItem xmlns:ds="http://schemas.openxmlformats.org/officeDocument/2006/customXml" ds:itemID="{09B7188C-49D9-43C9-9574-2D72DC829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28b782fb-41e1-48ea-bfc3-ad7558ce7136}" enabled="0" method="" siteId="{28b782fb-41e1-48ea-bfc3-ad7558ce713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Widescreen</PresentationFormat>
  <Paragraphs>54</Paragraphs>
  <Slides>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2022-11-18T11:47:33Z</dcterms:created>
  <dcterms:modified xsi:type="dcterms:W3CDTF">2024-10-02T11:57:36Z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