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1" r:id="rId6"/>
    <p:sldId id="275" r:id="rId7"/>
    <p:sldId id="276" r:id="rId8"/>
    <p:sldId id="280" r:id="rId9"/>
    <p:sldId id="277" r:id="rId10"/>
    <p:sldId id="281" r:id="rId11"/>
    <p:sldId id="279" r:id="rId12"/>
    <p:sldId id="271" r:id="rId13"/>
  </p:sldIdLst>
  <p:sldSz cx="11879263"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020" userDrawn="1">
          <p15:clr>
            <a:srgbClr val="A4A3A4"/>
          </p15:clr>
        </p15:guide>
        <p15:guide id="3" pos="37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0932" autoAdjust="0"/>
  </p:normalViewPr>
  <p:slideViewPr>
    <p:cSldViewPr>
      <p:cViewPr varScale="1">
        <p:scale>
          <a:sx n="61" d="100"/>
          <a:sy n="61" d="100"/>
        </p:scale>
        <p:origin x="624" y="44"/>
      </p:cViewPr>
      <p:guideLst>
        <p:guide orient="horz" pos="2160"/>
        <p:guide orient="horz" pos="4020"/>
        <p:guide pos="37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F60B7D-CBC3-4EBC-85A8-07668E6CB03F}" type="datetimeFigureOut">
              <a:rPr lang="ko-KR" altLang="en-US" smtClean="0"/>
              <a:t>2024-10-05</a:t>
            </a:fld>
            <a:endParaRPr lang="ko-KR" altLang="en-US"/>
          </a:p>
        </p:txBody>
      </p:sp>
      <p:sp>
        <p:nvSpPr>
          <p:cNvPr id="4" name="슬라이드 이미지 개체 틀 3"/>
          <p:cNvSpPr>
            <a:spLocks noGrp="1" noRot="1" noChangeAspect="1"/>
          </p:cNvSpPr>
          <p:nvPr>
            <p:ph type="sldImg" idx="2"/>
          </p:nvPr>
        </p:nvSpPr>
        <p:spPr>
          <a:xfrm>
            <a:off x="498475" y="1241425"/>
            <a:ext cx="58007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E9F971D-AA59-493D-A5E6-5B0AF040A90A}" type="slidenum">
              <a:rPr lang="ko-KR" altLang="en-US" smtClean="0"/>
              <a:t>‹#›</a:t>
            </a:fld>
            <a:endParaRPr lang="ko-KR" altLang="en-US"/>
          </a:p>
        </p:txBody>
      </p:sp>
    </p:spTree>
    <p:extLst>
      <p:ext uri="{BB962C8B-B14F-4D97-AF65-F5344CB8AC3E}">
        <p14:creationId xmlns:p14="http://schemas.microsoft.com/office/powerpoint/2010/main" val="231240356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1</a:t>
            </a:fld>
            <a:endParaRPr lang="ko-KR" altLang="en-US"/>
          </a:p>
        </p:txBody>
      </p:sp>
    </p:spTree>
    <p:extLst>
      <p:ext uri="{BB962C8B-B14F-4D97-AF65-F5344CB8AC3E}">
        <p14:creationId xmlns:p14="http://schemas.microsoft.com/office/powerpoint/2010/main" val="151779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2</a:t>
            </a:fld>
            <a:endParaRPr lang="ko-KR" altLang="en-US"/>
          </a:p>
        </p:txBody>
      </p:sp>
    </p:spTree>
    <p:extLst>
      <p:ext uri="{BB962C8B-B14F-4D97-AF65-F5344CB8AC3E}">
        <p14:creationId xmlns:p14="http://schemas.microsoft.com/office/powerpoint/2010/main" val="22651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3</a:t>
            </a:fld>
            <a:endParaRPr lang="ko-KR" altLang="en-US"/>
          </a:p>
        </p:txBody>
      </p:sp>
    </p:spTree>
    <p:extLst>
      <p:ext uri="{BB962C8B-B14F-4D97-AF65-F5344CB8AC3E}">
        <p14:creationId xmlns:p14="http://schemas.microsoft.com/office/powerpoint/2010/main" val="204550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4</a:t>
            </a:fld>
            <a:endParaRPr lang="ko-KR" altLang="en-US"/>
          </a:p>
        </p:txBody>
      </p:sp>
    </p:spTree>
    <p:extLst>
      <p:ext uri="{BB962C8B-B14F-4D97-AF65-F5344CB8AC3E}">
        <p14:creationId xmlns:p14="http://schemas.microsoft.com/office/powerpoint/2010/main" val="3351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5</a:t>
            </a:fld>
            <a:endParaRPr lang="ko-KR" altLang="en-US"/>
          </a:p>
        </p:txBody>
      </p:sp>
    </p:spTree>
    <p:extLst>
      <p:ext uri="{BB962C8B-B14F-4D97-AF65-F5344CB8AC3E}">
        <p14:creationId xmlns:p14="http://schemas.microsoft.com/office/powerpoint/2010/main" val="7687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 </a:t>
            </a:r>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6</a:t>
            </a:fld>
            <a:endParaRPr lang="ko-KR" altLang="en-US"/>
          </a:p>
        </p:txBody>
      </p:sp>
    </p:spTree>
    <p:extLst>
      <p:ext uri="{BB962C8B-B14F-4D97-AF65-F5344CB8AC3E}">
        <p14:creationId xmlns:p14="http://schemas.microsoft.com/office/powerpoint/2010/main" val="241522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7</a:t>
            </a:fld>
            <a:endParaRPr lang="ko-KR" altLang="en-US"/>
          </a:p>
        </p:txBody>
      </p:sp>
    </p:spTree>
    <p:extLst>
      <p:ext uri="{BB962C8B-B14F-4D97-AF65-F5344CB8AC3E}">
        <p14:creationId xmlns:p14="http://schemas.microsoft.com/office/powerpoint/2010/main" val="287428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6E9F971D-AA59-493D-A5E6-5B0AF040A90A}" type="slidenum">
              <a:rPr lang="ko-KR" altLang="en-US" smtClean="0"/>
              <a:t>8</a:t>
            </a:fld>
            <a:endParaRPr lang="ko-KR" altLang="en-US"/>
          </a:p>
        </p:txBody>
      </p:sp>
    </p:spTree>
    <p:extLst>
      <p:ext uri="{BB962C8B-B14F-4D97-AF65-F5344CB8AC3E}">
        <p14:creationId xmlns:p14="http://schemas.microsoft.com/office/powerpoint/2010/main" val="30435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890945" y="2130426"/>
            <a:ext cx="10097374" cy="1470025"/>
          </a:xfrm>
        </p:spPr>
        <p:txBody>
          <a:bodyPr/>
          <a:lstStyle/>
          <a:p>
            <a:r>
              <a:rPr lang="ko-KR" altLang="en-US"/>
              <a:t>마스터 제목 스타일 편집</a:t>
            </a:r>
          </a:p>
        </p:txBody>
      </p:sp>
      <p:sp>
        <p:nvSpPr>
          <p:cNvPr id="3" name="부제목 2"/>
          <p:cNvSpPr>
            <a:spLocks noGrp="1"/>
          </p:cNvSpPr>
          <p:nvPr>
            <p:ph type="subTitle" idx="1"/>
          </p:nvPr>
        </p:nvSpPr>
        <p:spPr>
          <a:xfrm>
            <a:off x="1781890" y="3886200"/>
            <a:ext cx="831548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313873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189228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12466" y="274639"/>
            <a:ext cx="2672834"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93963" y="274639"/>
            <a:ext cx="7820515"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426258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194593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38380" y="4406901"/>
            <a:ext cx="10097374"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38380" y="2906713"/>
            <a:ext cx="100973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307569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593963" y="1600201"/>
            <a:ext cx="524667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038626" y="1600201"/>
            <a:ext cx="524667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263998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593963" y="1535113"/>
            <a:ext cx="5248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593963" y="2174875"/>
            <a:ext cx="5248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034501" y="1535113"/>
            <a:ext cx="52507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034501" y="2174875"/>
            <a:ext cx="52507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41070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85266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99386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93964" y="273050"/>
            <a:ext cx="3908196"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644462" y="273051"/>
            <a:ext cx="6640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593964" y="1435101"/>
            <a:ext cx="390819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183281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28419" y="4800600"/>
            <a:ext cx="7127558"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28419" y="612775"/>
            <a:ext cx="71275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2328419" y="5367338"/>
            <a:ext cx="71275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284C970B-EFF1-4C3B-B77D-D7785813EEBF}" type="datetimeFigureOut">
              <a:rPr lang="ko-KR" altLang="en-US" smtClean="0"/>
              <a:t>2024-10-05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236555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93963" y="274638"/>
            <a:ext cx="10691337"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593963" y="1600201"/>
            <a:ext cx="10691337"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593963" y="6356351"/>
            <a:ext cx="2771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C970B-EFF1-4C3B-B77D-D7785813EEBF}" type="datetimeFigureOut">
              <a:rPr lang="ko-KR" altLang="en-US" smtClean="0"/>
              <a:t>2024-10-05</a:t>
            </a:fld>
            <a:endParaRPr lang="ko-KR" altLang="en-US"/>
          </a:p>
        </p:txBody>
      </p:sp>
      <p:sp>
        <p:nvSpPr>
          <p:cNvPr id="5" name="바닥글 개체 틀 4"/>
          <p:cNvSpPr>
            <a:spLocks noGrp="1"/>
          </p:cNvSpPr>
          <p:nvPr>
            <p:ph type="ftr" sz="quarter" idx="3"/>
          </p:nvPr>
        </p:nvSpPr>
        <p:spPr>
          <a:xfrm>
            <a:off x="4058748" y="6356351"/>
            <a:ext cx="376176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513472" y="6356351"/>
            <a:ext cx="27718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066B8-95AD-4F43-937E-A38FF74770CA}" type="slidenum">
              <a:rPr lang="ko-KR" altLang="en-US" smtClean="0"/>
              <a:t>‹#›</a:t>
            </a:fld>
            <a:endParaRPr lang="ko-KR" altLang="en-US"/>
          </a:p>
        </p:txBody>
      </p:sp>
      <p:sp>
        <p:nvSpPr>
          <p:cNvPr id="8" name="TextBox 7">
            <a:extLst>
              <a:ext uri="{FF2B5EF4-FFF2-40B4-BE49-F238E27FC236}">
                <a16:creationId xmlns:a16="http://schemas.microsoft.com/office/drawing/2014/main" id="{AA5A7A90-0CAA-A1A9-553F-441B87AA7134}"/>
              </a:ext>
            </a:extLst>
          </p:cNvPr>
          <p:cNvSpPr txBox="1"/>
          <p:nvPr userDrawn="1">
            <p:extLst>
              <p:ext uri="{1162E1C5-73C7-4A58-AE30-91384D911F3F}">
                <p184:classification xmlns:p184="http://schemas.microsoft.com/office/powerpoint/2018/4/main" val="ftr"/>
              </p:ext>
            </p:extLst>
          </p:nvPr>
        </p:nvSpPr>
        <p:spPr>
          <a:xfrm>
            <a:off x="63500" y="6642100"/>
            <a:ext cx="6121400" cy="152400"/>
          </a:xfrm>
          <a:prstGeom prst="rect">
            <a:avLst/>
          </a:prstGeom>
        </p:spPr>
        <p:txBody>
          <a:bodyPr horzOverflow="overflow" lIns="0" tIns="0" rIns="0" bIns="0">
            <a:spAutoFit/>
          </a:bodyPr>
          <a:lstStyle/>
          <a:p>
            <a:pPr algn="l"/>
            <a:r>
              <a:rPr lang="ko-KR" altLang="en-US" sz="1000">
                <a:solidFill>
                  <a:srgbClr val="000000"/>
                </a:solidFill>
                <a:latin typeface="Calibri" panose="020F0502020204030204" pitchFamily="34" charset="0"/>
                <a:cs typeface="Calibri" panose="020F0502020204030204" pitchFamily="34" charset="0"/>
              </a:rPr>
              <a:t>본 문서는 현대자동차·기아의 정보자산으로 귀사와의 비밀유지계약 및 제반법률에 따라 법적 보호를 받습니다.</a:t>
            </a:r>
          </a:p>
        </p:txBody>
      </p:sp>
    </p:spTree>
    <p:extLst>
      <p:ext uri="{BB962C8B-B14F-4D97-AF65-F5344CB8AC3E}">
        <p14:creationId xmlns:p14="http://schemas.microsoft.com/office/powerpoint/2010/main" val="309161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28"/>
          <p:cNvSpPr txBox="1">
            <a:spLocks noChangeArrowheads="1"/>
          </p:cNvSpPr>
          <p:nvPr/>
        </p:nvSpPr>
        <p:spPr bwMode="auto">
          <a:xfrm>
            <a:off x="7219295" y="43542"/>
            <a:ext cx="4476793" cy="738664"/>
          </a:xfrm>
          <a:prstGeom prst="rect">
            <a:avLst/>
          </a:prstGeom>
          <a:noFill/>
          <a:ln w="9525">
            <a:noFill/>
            <a:miter lim="800000"/>
            <a:headEnd/>
            <a:tailEnd/>
          </a:ln>
        </p:spPr>
        <p:txBody>
          <a:bodyPr wrap="square">
            <a:spAutoFit/>
          </a:bodyPr>
          <a:lstStyle/>
          <a:p>
            <a:pPr algn="r"/>
            <a:r>
              <a:rPr lang="en-US" altLang="ko-KR" sz="1400" u="sng" dirty="0">
                <a:latin typeface="Calibri" pitchFamily="34" charset="0"/>
                <a:ea typeface="Arial Unicode MS" pitchFamily="50" charset="-127"/>
                <a:cs typeface="Arial" pitchFamily="34" charset="0"/>
              </a:rPr>
              <a:t>Informal document </a:t>
            </a:r>
            <a:r>
              <a:rPr lang="en-US" altLang="ko-KR" sz="1400" b="1" dirty="0">
                <a:latin typeface="Calibri" pitchFamily="34" charset="0"/>
                <a:ea typeface="Arial Unicode MS" pitchFamily="50" charset="-127"/>
                <a:cs typeface="Arial" pitchFamily="34" charset="0"/>
              </a:rPr>
              <a:t>GRSG-128-09_rev.1 (Republic of Korea)</a:t>
            </a:r>
          </a:p>
          <a:p>
            <a:pPr algn="r"/>
            <a:r>
              <a:rPr lang="en-US" altLang="ko-KR" sz="1400" dirty="0">
                <a:latin typeface="Calibri" pitchFamily="34" charset="0"/>
                <a:ea typeface="Arial Unicode MS" pitchFamily="50" charset="-127"/>
                <a:cs typeface="Arial" pitchFamily="34" charset="0"/>
              </a:rPr>
              <a:t>(128th </a:t>
            </a:r>
            <a:r>
              <a:rPr lang="en-US" altLang="ko-KR" sz="1400" b="1" dirty="0">
                <a:latin typeface="Calibri" pitchFamily="34" charset="0"/>
                <a:ea typeface="Arial Unicode MS" pitchFamily="50" charset="-127"/>
                <a:cs typeface="Arial" pitchFamily="34" charset="0"/>
              </a:rPr>
              <a:t>GRSG, 7-11 October 2024,                                                                                                                                                                                                                    </a:t>
            </a:r>
            <a:r>
              <a:rPr lang="en-US" altLang="ko-KR" sz="1400" dirty="0">
                <a:latin typeface="Calibri" pitchFamily="34" charset="0"/>
                <a:ea typeface="Arial Unicode MS" pitchFamily="50" charset="-127"/>
                <a:cs typeface="Arial" pitchFamily="34" charset="0"/>
              </a:rPr>
              <a:t>Agenda item 11)</a:t>
            </a:r>
            <a:r>
              <a:rPr lang="en-AU" altLang="ko-KR" sz="1400" dirty="0">
                <a:latin typeface="Calibri" pitchFamily="34" charset="0"/>
                <a:ea typeface="Arial Unicode MS" pitchFamily="50" charset="-127"/>
                <a:cs typeface="Arial" pitchFamily="34" charset="0"/>
              </a:rPr>
              <a:t> </a:t>
            </a:r>
          </a:p>
        </p:txBody>
      </p:sp>
      <p:sp>
        <p:nvSpPr>
          <p:cNvPr id="7" name="TextBox 6">
            <a:extLst>
              <a:ext uri="{FF2B5EF4-FFF2-40B4-BE49-F238E27FC236}">
                <a16:creationId xmlns:a16="http://schemas.microsoft.com/office/drawing/2014/main" id="{60293352-D631-49DE-AD2B-958342CF7F98}"/>
              </a:ext>
            </a:extLst>
          </p:cNvPr>
          <p:cNvSpPr txBox="1"/>
          <p:nvPr/>
        </p:nvSpPr>
        <p:spPr>
          <a:xfrm>
            <a:off x="614791" y="1973171"/>
            <a:ext cx="10941464" cy="2123658"/>
          </a:xfrm>
          <a:prstGeom prst="rect">
            <a:avLst/>
          </a:prstGeom>
          <a:noFill/>
        </p:spPr>
        <p:txBody>
          <a:bodyPr wrap="square" rtlCol="0">
            <a:spAutoFit/>
          </a:bodyPr>
          <a:lstStyle/>
          <a:p>
            <a:r>
              <a:rPr lang="en-US" altLang="ko-KR" sz="4400" b="1" dirty="0">
                <a:latin typeface="Calibri" pitchFamily="34" charset="0"/>
                <a:cs typeface="Arial" pitchFamily="34" charset="0"/>
              </a:rPr>
              <a:t>The progress report related to the application</a:t>
            </a:r>
          </a:p>
          <a:p>
            <a:r>
              <a:rPr lang="en-US" altLang="ko-KR" sz="4400" b="1" dirty="0">
                <a:latin typeface="Calibri" pitchFamily="34" charset="0"/>
                <a:cs typeface="Arial" pitchFamily="34" charset="0"/>
              </a:rPr>
              <a:t>of the Radiant Warmer</a:t>
            </a:r>
          </a:p>
          <a:p>
            <a:endParaRPr lang="ko-KR" altLang="en-US" sz="4400" b="1" dirty="0">
              <a:latin typeface="Calibri" pitchFamily="34" charset="0"/>
              <a:cs typeface="Arial" pitchFamily="34" charset="0"/>
            </a:endParaRPr>
          </a:p>
        </p:txBody>
      </p:sp>
    </p:spTree>
    <p:extLst>
      <p:ext uri="{BB962C8B-B14F-4D97-AF65-F5344CB8AC3E}">
        <p14:creationId xmlns:p14="http://schemas.microsoft.com/office/powerpoint/2010/main" val="33451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6" y="109462"/>
            <a:ext cx="6672356" cy="461665"/>
          </a:xfrm>
          <a:prstGeom prst="rect">
            <a:avLst/>
          </a:prstGeom>
          <a:noFill/>
        </p:spPr>
        <p:txBody>
          <a:bodyPr wrap="square" rtlCol="0">
            <a:spAutoFit/>
          </a:bodyPr>
          <a:lstStyle/>
          <a:p>
            <a:r>
              <a:rPr lang="en-US" altLang="ko-KR" sz="2400" b="1" dirty="0">
                <a:latin typeface="Calibri" pitchFamily="34" charset="0"/>
                <a:ea typeface="Ebrima" pitchFamily="2" charset="0"/>
                <a:cs typeface="Arial" pitchFamily="34" charset="0"/>
              </a:rPr>
              <a:t>Progress history</a:t>
            </a:r>
            <a:endParaRPr lang="ko-KR" altLang="en-US" sz="2400" b="1"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자유형 11">
            <a:extLst>
              <a:ext uri="{FF2B5EF4-FFF2-40B4-BE49-F238E27FC236}">
                <a16:creationId xmlns:a16="http://schemas.microsoft.com/office/drawing/2014/main" id="{C33A9AE6-5972-EEED-6541-953B99AFC6EA}"/>
              </a:ext>
            </a:extLst>
          </p:cNvPr>
          <p:cNvSpPr/>
          <p:nvPr/>
        </p:nvSpPr>
        <p:spPr>
          <a:xfrm rot="10800000">
            <a:off x="1936631" y="1996268"/>
            <a:ext cx="1024614" cy="45719"/>
          </a:xfrm>
          <a:custGeom>
            <a:avLst/>
            <a:gdLst>
              <a:gd name="connsiteX0" fmla="*/ 0 w 1780673"/>
              <a:gd name="connsiteY0" fmla="*/ 0 h 0"/>
              <a:gd name="connsiteX1" fmla="*/ 1780673 w 1780673"/>
              <a:gd name="connsiteY1" fmla="*/ 0 h 0"/>
            </a:gdLst>
            <a:ahLst/>
            <a:cxnLst>
              <a:cxn ang="0">
                <a:pos x="connsiteX0" y="connsiteY0"/>
              </a:cxn>
              <a:cxn ang="0">
                <a:pos x="connsiteX1" y="connsiteY1"/>
              </a:cxn>
            </a:cxnLst>
            <a:rect l="l" t="t" r="r" b="b"/>
            <a:pathLst>
              <a:path w="1780673">
                <a:moveTo>
                  <a:pt x="0" y="0"/>
                </a:moveTo>
                <a:lnTo>
                  <a:pt x="1780673" y="0"/>
                </a:lnTo>
              </a:path>
            </a:pathLst>
          </a:custGeom>
          <a:noFill/>
          <a:ln w="19050">
            <a:solidFill>
              <a:srgbClr val="12BAD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7" name="자유형 12">
            <a:extLst>
              <a:ext uri="{FF2B5EF4-FFF2-40B4-BE49-F238E27FC236}">
                <a16:creationId xmlns:a16="http://schemas.microsoft.com/office/drawing/2014/main" id="{650CF662-FAC0-4745-95C0-FF2B81E866DC}"/>
              </a:ext>
            </a:extLst>
          </p:cNvPr>
          <p:cNvSpPr/>
          <p:nvPr/>
        </p:nvSpPr>
        <p:spPr>
          <a:xfrm rot="10800000">
            <a:off x="1936631" y="3539947"/>
            <a:ext cx="1024614" cy="45719"/>
          </a:xfrm>
          <a:custGeom>
            <a:avLst/>
            <a:gdLst>
              <a:gd name="connsiteX0" fmla="*/ 0 w 1780673"/>
              <a:gd name="connsiteY0" fmla="*/ 0 h 0"/>
              <a:gd name="connsiteX1" fmla="*/ 1780673 w 1780673"/>
              <a:gd name="connsiteY1" fmla="*/ 0 h 0"/>
            </a:gdLst>
            <a:ahLst/>
            <a:cxnLst>
              <a:cxn ang="0">
                <a:pos x="connsiteX0" y="connsiteY0"/>
              </a:cxn>
              <a:cxn ang="0">
                <a:pos x="connsiteX1" y="connsiteY1"/>
              </a:cxn>
            </a:cxnLst>
            <a:rect l="l" t="t" r="r" b="b"/>
            <a:pathLst>
              <a:path w="1780673">
                <a:moveTo>
                  <a:pt x="0" y="0"/>
                </a:moveTo>
                <a:lnTo>
                  <a:pt x="1780673" y="0"/>
                </a:lnTo>
              </a:path>
            </a:pathLst>
          </a:custGeom>
          <a:noFill/>
          <a:ln w="19050">
            <a:solidFill>
              <a:srgbClr val="12BAD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8" name="위쪽 화살표 23">
            <a:extLst>
              <a:ext uri="{FF2B5EF4-FFF2-40B4-BE49-F238E27FC236}">
                <a16:creationId xmlns:a16="http://schemas.microsoft.com/office/drawing/2014/main" id="{E00A70AA-D53D-953E-8289-5BD28EE42C7B}"/>
              </a:ext>
            </a:extLst>
          </p:cNvPr>
          <p:cNvSpPr/>
          <p:nvPr/>
        </p:nvSpPr>
        <p:spPr>
          <a:xfrm rot="10800000">
            <a:off x="877529" y="920166"/>
            <a:ext cx="2079432" cy="5753349"/>
          </a:xfrm>
          <a:prstGeom prst="upArrow">
            <a:avLst>
              <a:gd name="adj1" fmla="val 60044"/>
              <a:gd name="adj2" fmla="val 37716"/>
            </a:avLst>
          </a:prstGeom>
          <a:gradFill flip="none" rotWithShape="1">
            <a:gsLst>
              <a:gs pos="0">
                <a:srgbClr val="21688B"/>
              </a:gs>
              <a:gs pos="100000">
                <a:srgbClr val="12BADC">
                  <a:alpha val="0"/>
                </a:srgbClr>
              </a:gs>
              <a:gs pos="64000">
                <a:srgbClr val="4FB8CD"/>
              </a:gs>
            </a:gsLst>
            <a:lin ang="5400000" scaled="1"/>
            <a:tileRect/>
          </a:gradFill>
          <a:ln>
            <a:gradFill flip="none" rotWithShape="1">
              <a:gsLst>
                <a:gs pos="82000">
                  <a:schemeClr val="bg1"/>
                </a:gs>
                <a:gs pos="100000">
                  <a:schemeClr val="accent1">
                    <a:tint val="23500"/>
                    <a:satMod val="160000"/>
                    <a:alpha val="0"/>
                  </a:schemeClr>
                </a:gs>
              </a:gsLst>
              <a:lin ang="5400000" scaled="1"/>
              <a:tileRect/>
            </a:gra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9" name="타원 8">
            <a:extLst>
              <a:ext uri="{FF2B5EF4-FFF2-40B4-BE49-F238E27FC236}">
                <a16:creationId xmlns:a16="http://schemas.microsoft.com/office/drawing/2014/main" id="{19365DE0-759E-150C-18B8-B20EACBD8A09}"/>
              </a:ext>
            </a:extLst>
          </p:cNvPr>
          <p:cNvSpPr/>
          <p:nvPr/>
        </p:nvSpPr>
        <p:spPr>
          <a:xfrm rot="10800000">
            <a:off x="1433467" y="1557659"/>
            <a:ext cx="967556" cy="968656"/>
          </a:xfrm>
          <a:prstGeom prst="ellipse">
            <a:avLst/>
          </a:prstGeom>
          <a:solidFill>
            <a:schemeClr val="bg1"/>
          </a:solidFill>
          <a:ln w="38100">
            <a:solidFill>
              <a:srgbClr val="4FB8CD"/>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10" name="직사각형 9">
            <a:extLst>
              <a:ext uri="{FF2B5EF4-FFF2-40B4-BE49-F238E27FC236}">
                <a16:creationId xmlns:a16="http://schemas.microsoft.com/office/drawing/2014/main" id="{00FEEB99-DD63-CFB2-E9BB-2C2465E38F6C}"/>
              </a:ext>
            </a:extLst>
          </p:cNvPr>
          <p:cNvSpPr/>
          <p:nvPr/>
        </p:nvSpPr>
        <p:spPr>
          <a:xfrm>
            <a:off x="1388896" y="1693933"/>
            <a:ext cx="1056701" cy="70788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2000" b="1" dirty="0">
                <a:solidFill>
                  <a:srgbClr val="21688B"/>
                </a:solidFill>
                <a:latin typeface="현대하모니 M" pitchFamily="18" charset="-127"/>
                <a:ea typeface="현대하모니 M" pitchFamily="18" charset="-127"/>
                <a:cs typeface="Arial" pitchFamily="34" charset="0"/>
              </a:rPr>
              <a:t>Oct.</a:t>
            </a:r>
          </a:p>
          <a:p>
            <a:pPr algn="ctr"/>
            <a:r>
              <a:rPr lang="en-US" altLang="ko-KR" sz="2000" b="1" dirty="0">
                <a:solidFill>
                  <a:srgbClr val="21688B"/>
                </a:solidFill>
                <a:latin typeface="현대하모니 M" pitchFamily="18" charset="-127"/>
                <a:ea typeface="현대하모니 M" pitchFamily="18" charset="-127"/>
                <a:cs typeface="Arial" pitchFamily="34" charset="0"/>
              </a:rPr>
              <a:t>2022</a:t>
            </a:r>
          </a:p>
        </p:txBody>
      </p:sp>
      <p:sp>
        <p:nvSpPr>
          <p:cNvPr id="11" name="타원 10">
            <a:extLst>
              <a:ext uri="{FF2B5EF4-FFF2-40B4-BE49-F238E27FC236}">
                <a16:creationId xmlns:a16="http://schemas.microsoft.com/office/drawing/2014/main" id="{2F80CB03-14CC-A123-B2DF-967685362518}"/>
              </a:ext>
            </a:extLst>
          </p:cNvPr>
          <p:cNvSpPr/>
          <p:nvPr/>
        </p:nvSpPr>
        <p:spPr>
          <a:xfrm rot="10800000">
            <a:off x="1433467" y="3101338"/>
            <a:ext cx="967556" cy="968656"/>
          </a:xfrm>
          <a:prstGeom prst="ellipse">
            <a:avLst/>
          </a:prstGeom>
          <a:solidFill>
            <a:schemeClr val="bg1"/>
          </a:solidFill>
          <a:ln w="38100">
            <a:solidFill>
              <a:srgbClr val="4FB8CD"/>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13" name="직사각형 12">
            <a:extLst>
              <a:ext uri="{FF2B5EF4-FFF2-40B4-BE49-F238E27FC236}">
                <a16:creationId xmlns:a16="http://schemas.microsoft.com/office/drawing/2014/main" id="{368AB950-F87A-792F-DBC8-5D7E24625D9E}"/>
              </a:ext>
            </a:extLst>
          </p:cNvPr>
          <p:cNvSpPr/>
          <p:nvPr/>
        </p:nvSpPr>
        <p:spPr>
          <a:xfrm>
            <a:off x="1388896" y="3237612"/>
            <a:ext cx="1056701" cy="70788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2000" b="1" dirty="0">
                <a:solidFill>
                  <a:srgbClr val="21688B"/>
                </a:solidFill>
                <a:latin typeface="현대하모니 M" pitchFamily="18" charset="-127"/>
                <a:ea typeface="현대하모니 M" pitchFamily="18" charset="-127"/>
                <a:cs typeface="Arial" pitchFamily="34" charset="0"/>
              </a:rPr>
              <a:t>Mar.</a:t>
            </a:r>
          </a:p>
          <a:p>
            <a:pPr algn="ctr"/>
            <a:r>
              <a:rPr lang="en-US" altLang="ko-KR" sz="2000" b="1" dirty="0">
                <a:solidFill>
                  <a:srgbClr val="21688B"/>
                </a:solidFill>
                <a:latin typeface="현대하모니 M" pitchFamily="18" charset="-127"/>
                <a:ea typeface="현대하모니 M" pitchFamily="18" charset="-127"/>
                <a:cs typeface="Arial" pitchFamily="34" charset="0"/>
              </a:rPr>
              <a:t>2023</a:t>
            </a:r>
          </a:p>
        </p:txBody>
      </p:sp>
      <p:sp>
        <p:nvSpPr>
          <p:cNvPr id="22" name="모서리가 둥근 직사각형 7">
            <a:extLst>
              <a:ext uri="{FF2B5EF4-FFF2-40B4-BE49-F238E27FC236}">
                <a16:creationId xmlns:a16="http://schemas.microsoft.com/office/drawing/2014/main" id="{C8F9107A-5AEC-094A-1A9F-5EB08A0576DD}"/>
              </a:ext>
            </a:extLst>
          </p:cNvPr>
          <p:cNvSpPr/>
          <p:nvPr/>
        </p:nvSpPr>
        <p:spPr>
          <a:xfrm>
            <a:off x="3001531" y="1486403"/>
            <a:ext cx="8203880" cy="1366008"/>
          </a:xfrm>
          <a:prstGeom prst="roundRect">
            <a:avLst>
              <a:gd name="adj" fmla="val 6264"/>
            </a:avLst>
          </a:prstGeom>
          <a:gradFill flip="none" rotWithShape="1">
            <a:gsLst>
              <a:gs pos="0">
                <a:srgbClr val="FFFFFF"/>
              </a:gs>
              <a:gs pos="61000">
                <a:srgbClr val="FFFFFF"/>
              </a:gs>
              <a:gs pos="100000">
                <a:srgbClr val="EAEAEA"/>
              </a:gs>
            </a:gsLst>
            <a:lin ang="5400000" scaled="1"/>
            <a:tileRect/>
          </a:gradFill>
          <a:ln w="9525">
            <a:solidFill>
              <a:srgbClr val="B2B2B2"/>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23" name="직사각형 22">
            <a:extLst>
              <a:ext uri="{FF2B5EF4-FFF2-40B4-BE49-F238E27FC236}">
                <a16:creationId xmlns:a16="http://schemas.microsoft.com/office/drawing/2014/main" id="{825BC5AB-919E-0D44-61B6-9C2ED069AEAA}"/>
              </a:ext>
            </a:extLst>
          </p:cNvPr>
          <p:cNvSpPr/>
          <p:nvPr/>
        </p:nvSpPr>
        <p:spPr>
          <a:xfrm>
            <a:off x="3064826" y="1589094"/>
            <a:ext cx="6074295" cy="307777"/>
          </a:xfrm>
          <a:prstGeom prst="rect">
            <a:avLst/>
          </a:prstGeom>
          <a:noFill/>
        </p:spPr>
        <p:txBody>
          <a:bodyPr wrap="square" rtlCol="0">
            <a:spAutoFit/>
          </a:bodyPr>
          <a:lstStyle/>
          <a:p>
            <a:pPr marL="85725" indent="-85725">
              <a:buClr>
                <a:schemeClr val="tx2">
                  <a:lumMod val="60000"/>
                  <a:lumOff val="40000"/>
                </a:schemeClr>
              </a:buClr>
              <a:buFont typeface="Wingdings" panose="05000000000000000000" pitchFamily="2" charset="2"/>
              <a:buChar char="l"/>
            </a:pPr>
            <a:r>
              <a:rPr lang="en-US" altLang="ko-KR" sz="1400" dirty="0">
                <a:solidFill>
                  <a:srgbClr val="11669B"/>
                </a:solidFill>
                <a:latin typeface="현대하모니 M" pitchFamily="18" charset="-127"/>
                <a:ea typeface="현대하모니 M" pitchFamily="18" charset="-127"/>
                <a:cs typeface="Arial" pitchFamily="34" charset="0"/>
              </a:rPr>
              <a:t> 124</a:t>
            </a:r>
            <a:r>
              <a:rPr lang="en-US" altLang="ko-KR" sz="1400" baseline="30000" dirty="0">
                <a:solidFill>
                  <a:srgbClr val="11669B"/>
                </a:solidFill>
                <a:latin typeface="현대하모니 M" pitchFamily="18" charset="-127"/>
                <a:ea typeface="현대하모니 M" pitchFamily="18" charset="-127"/>
                <a:cs typeface="Arial" pitchFamily="34" charset="0"/>
              </a:rPr>
              <a:t>th</a:t>
            </a:r>
            <a:r>
              <a:rPr lang="en-US" altLang="ko-KR" sz="1400" dirty="0">
                <a:solidFill>
                  <a:srgbClr val="11669B"/>
                </a:solidFill>
                <a:latin typeface="현대하모니 M" pitchFamily="18" charset="-127"/>
                <a:ea typeface="현대하모니 M" pitchFamily="18" charset="-127"/>
                <a:cs typeface="Arial" pitchFamily="34" charset="0"/>
              </a:rPr>
              <a:t> UN/ECE GRSG Session</a:t>
            </a:r>
          </a:p>
        </p:txBody>
      </p:sp>
      <p:sp>
        <p:nvSpPr>
          <p:cNvPr id="24" name="직사각형 23">
            <a:extLst>
              <a:ext uri="{FF2B5EF4-FFF2-40B4-BE49-F238E27FC236}">
                <a16:creationId xmlns:a16="http://schemas.microsoft.com/office/drawing/2014/main" id="{99D35DE8-38BE-B7C9-6022-8BC220545D60}"/>
              </a:ext>
            </a:extLst>
          </p:cNvPr>
          <p:cNvSpPr/>
          <p:nvPr/>
        </p:nvSpPr>
        <p:spPr>
          <a:xfrm>
            <a:off x="3278909" y="1906336"/>
            <a:ext cx="7870354" cy="880306"/>
          </a:xfrm>
          <a:prstGeom prst="rect">
            <a:avLst/>
          </a:prstGeom>
          <a:noFill/>
        </p:spPr>
        <p:txBody>
          <a:bodyPr wrap="square" rtlCol="0">
            <a:spAutoFit/>
          </a:bodyPr>
          <a:lstStyle/>
          <a:p>
            <a:pPr marL="171450" indent="-171450">
              <a:lnSpc>
                <a:spcPct val="150000"/>
              </a:lnSpc>
              <a:buFontTx/>
              <a:buChar char="-"/>
            </a:pPr>
            <a:r>
              <a:rPr lang="en-US" altLang="ko-KR" sz="1200" dirty="0">
                <a:solidFill>
                  <a:schemeClr val="bg1">
                    <a:lumMod val="50000"/>
                  </a:schemeClr>
                </a:solidFill>
                <a:latin typeface="현대하모니 M" pitchFamily="18" charset="-127"/>
                <a:ea typeface="현대하모니 M" pitchFamily="18" charset="-127"/>
                <a:cs typeface="Arial" pitchFamily="34" charset="0"/>
              </a:rPr>
              <a:t>Introduction of Radiant Warmer technology and research results on improving low-temperature driving distance of electric vehicles</a:t>
            </a:r>
          </a:p>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Proposed the amendment of R.122 (Heating Systems)</a:t>
            </a:r>
          </a:p>
        </p:txBody>
      </p:sp>
      <p:sp>
        <p:nvSpPr>
          <p:cNvPr id="28" name="모서리가 둥근 직사각형 7">
            <a:extLst>
              <a:ext uri="{FF2B5EF4-FFF2-40B4-BE49-F238E27FC236}">
                <a16:creationId xmlns:a16="http://schemas.microsoft.com/office/drawing/2014/main" id="{0AA9788B-A08F-18EA-9BEA-F15E85E49C6E}"/>
              </a:ext>
            </a:extLst>
          </p:cNvPr>
          <p:cNvSpPr/>
          <p:nvPr/>
        </p:nvSpPr>
        <p:spPr>
          <a:xfrm>
            <a:off x="3001531" y="3027885"/>
            <a:ext cx="8203880" cy="1366008"/>
          </a:xfrm>
          <a:prstGeom prst="roundRect">
            <a:avLst>
              <a:gd name="adj" fmla="val 6264"/>
            </a:avLst>
          </a:prstGeom>
          <a:gradFill flip="none" rotWithShape="1">
            <a:gsLst>
              <a:gs pos="0">
                <a:srgbClr val="FFFFFF"/>
              </a:gs>
              <a:gs pos="61000">
                <a:srgbClr val="FFFFFF"/>
              </a:gs>
              <a:gs pos="100000">
                <a:srgbClr val="EAEAEA"/>
              </a:gs>
            </a:gsLst>
            <a:lin ang="5400000" scaled="1"/>
            <a:tileRect/>
          </a:gradFill>
          <a:ln w="9525">
            <a:solidFill>
              <a:srgbClr val="B2B2B2"/>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29" name="직사각형 28">
            <a:extLst>
              <a:ext uri="{FF2B5EF4-FFF2-40B4-BE49-F238E27FC236}">
                <a16:creationId xmlns:a16="http://schemas.microsoft.com/office/drawing/2014/main" id="{967206F2-0702-0310-4807-9E9DF6B7F5C2}"/>
              </a:ext>
            </a:extLst>
          </p:cNvPr>
          <p:cNvSpPr/>
          <p:nvPr/>
        </p:nvSpPr>
        <p:spPr>
          <a:xfrm>
            <a:off x="3064826" y="3130576"/>
            <a:ext cx="6074295" cy="307777"/>
          </a:xfrm>
          <a:prstGeom prst="rect">
            <a:avLst/>
          </a:prstGeom>
          <a:noFill/>
        </p:spPr>
        <p:txBody>
          <a:bodyPr wrap="square" rtlCol="0">
            <a:spAutoFit/>
          </a:bodyPr>
          <a:lstStyle/>
          <a:p>
            <a:pPr marL="85725" indent="-85725">
              <a:buClr>
                <a:schemeClr val="tx2">
                  <a:lumMod val="60000"/>
                  <a:lumOff val="40000"/>
                </a:schemeClr>
              </a:buClr>
              <a:buFont typeface="Wingdings" panose="05000000000000000000" pitchFamily="2" charset="2"/>
              <a:buChar char="l"/>
            </a:pPr>
            <a:r>
              <a:rPr lang="en-US" altLang="ko-KR" sz="1400" dirty="0">
                <a:solidFill>
                  <a:srgbClr val="11669B"/>
                </a:solidFill>
                <a:latin typeface="현대하모니 M" pitchFamily="18" charset="-127"/>
                <a:ea typeface="현대하모니 M" pitchFamily="18" charset="-127"/>
                <a:cs typeface="Arial" pitchFamily="34" charset="0"/>
              </a:rPr>
              <a:t> Radiation Warmer Tech seminar</a:t>
            </a:r>
            <a:r>
              <a:rPr lang="ko-KR" altLang="en-US" sz="1400" dirty="0">
                <a:solidFill>
                  <a:srgbClr val="11669B"/>
                </a:solidFill>
                <a:latin typeface="현대하모니 M" pitchFamily="18" charset="-127"/>
                <a:ea typeface="현대하모니 M" pitchFamily="18" charset="-127"/>
                <a:cs typeface="Arial" pitchFamily="34" charset="0"/>
              </a:rPr>
              <a:t> </a:t>
            </a:r>
            <a:endParaRPr lang="en-US" altLang="ko-KR" sz="1400" dirty="0">
              <a:solidFill>
                <a:srgbClr val="11669B"/>
              </a:solidFill>
              <a:latin typeface="현대하모니 M" pitchFamily="18" charset="-127"/>
              <a:ea typeface="현대하모니 M" pitchFamily="18" charset="-127"/>
              <a:cs typeface="Arial" pitchFamily="34" charset="0"/>
            </a:endParaRPr>
          </a:p>
        </p:txBody>
      </p:sp>
      <p:sp>
        <p:nvSpPr>
          <p:cNvPr id="30" name="직사각형 29">
            <a:extLst>
              <a:ext uri="{FF2B5EF4-FFF2-40B4-BE49-F238E27FC236}">
                <a16:creationId xmlns:a16="http://schemas.microsoft.com/office/drawing/2014/main" id="{3CDC3F7A-65E9-B2E5-75C7-3CF06EAEA4F4}"/>
              </a:ext>
            </a:extLst>
          </p:cNvPr>
          <p:cNvSpPr/>
          <p:nvPr/>
        </p:nvSpPr>
        <p:spPr>
          <a:xfrm>
            <a:off x="3278908" y="3447818"/>
            <a:ext cx="7910459" cy="880306"/>
          </a:xfrm>
          <a:prstGeom prst="rect">
            <a:avLst/>
          </a:prstGeom>
          <a:noFill/>
        </p:spPr>
        <p:txBody>
          <a:bodyPr wrap="square" rtlCol="0">
            <a:spAutoFit/>
          </a:bodyPr>
          <a:lstStyle/>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Demonstration of Radiant Warmer technology and presentation of  research results of the safety aspects</a:t>
            </a:r>
          </a:p>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Discussion regarding to the amendment of R.122</a:t>
            </a:r>
          </a:p>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Finalized the revised proposal document</a:t>
            </a:r>
          </a:p>
        </p:txBody>
      </p:sp>
      <p:sp>
        <p:nvSpPr>
          <p:cNvPr id="31" name="모서리가 둥근 직사각형 7">
            <a:extLst>
              <a:ext uri="{FF2B5EF4-FFF2-40B4-BE49-F238E27FC236}">
                <a16:creationId xmlns:a16="http://schemas.microsoft.com/office/drawing/2014/main" id="{ED45CE11-9009-B757-6B78-FE2CAFC31629}"/>
              </a:ext>
            </a:extLst>
          </p:cNvPr>
          <p:cNvSpPr/>
          <p:nvPr/>
        </p:nvSpPr>
        <p:spPr>
          <a:xfrm>
            <a:off x="3001531" y="4553529"/>
            <a:ext cx="8203880" cy="1366008"/>
          </a:xfrm>
          <a:prstGeom prst="roundRect">
            <a:avLst>
              <a:gd name="adj" fmla="val 6264"/>
            </a:avLst>
          </a:prstGeom>
          <a:gradFill flip="none" rotWithShape="1">
            <a:gsLst>
              <a:gs pos="0">
                <a:srgbClr val="FFFFFF"/>
              </a:gs>
              <a:gs pos="61000">
                <a:srgbClr val="FFFFFF"/>
              </a:gs>
              <a:gs pos="100000">
                <a:srgbClr val="EAEAEA"/>
              </a:gs>
            </a:gsLst>
            <a:lin ang="5400000" scaled="1"/>
            <a:tileRect/>
          </a:gradFill>
          <a:ln w="9525">
            <a:solidFill>
              <a:srgbClr val="B2B2B2"/>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32" name="직사각형 31">
            <a:extLst>
              <a:ext uri="{FF2B5EF4-FFF2-40B4-BE49-F238E27FC236}">
                <a16:creationId xmlns:a16="http://schemas.microsoft.com/office/drawing/2014/main" id="{A25435AA-B938-62F7-9484-388264DB51F4}"/>
              </a:ext>
            </a:extLst>
          </p:cNvPr>
          <p:cNvSpPr/>
          <p:nvPr/>
        </p:nvSpPr>
        <p:spPr>
          <a:xfrm>
            <a:off x="3064826" y="4656220"/>
            <a:ext cx="6074295" cy="307777"/>
          </a:xfrm>
          <a:prstGeom prst="rect">
            <a:avLst/>
          </a:prstGeom>
          <a:noFill/>
        </p:spPr>
        <p:txBody>
          <a:bodyPr wrap="square" rtlCol="0">
            <a:spAutoFit/>
          </a:bodyPr>
          <a:lstStyle/>
          <a:p>
            <a:pPr marL="85725" indent="-85725">
              <a:buClr>
                <a:schemeClr val="tx2">
                  <a:lumMod val="60000"/>
                  <a:lumOff val="40000"/>
                </a:schemeClr>
              </a:buClr>
              <a:buFont typeface="Wingdings" panose="05000000000000000000" pitchFamily="2" charset="2"/>
              <a:buChar char="l"/>
            </a:pPr>
            <a:r>
              <a:rPr lang="en-US" altLang="ko-KR" sz="1400" dirty="0">
                <a:solidFill>
                  <a:srgbClr val="11669B"/>
                </a:solidFill>
                <a:latin typeface="현대하모니 M" pitchFamily="18" charset="-127"/>
                <a:ea typeface="현대하모니 M" pitchFamily="18" charset="-127"/>
                <a:cs typeface="Arial" pitchFamily="34" charset="0"/>
              </a:rPr>
              <a:t> 125</a:t>
            </a:r>
            <a:r>
              <a:rPr lang="en-US" altLang="ko-KR" sz="1400" baseline="30000" dirty="0">
                <a:solidFill>
                  <a:srgbClr val="11669B"/>
                </a:solidFill>
                <a:latin typeface="현대하모니 M" pitchFamily="18" charset="-127"/>
                <a:ea typeface="현대하모니 M" pitchFamily="18" charset="-127"/>
                <a:cs typeface="Arial" pitchFamily="34" charset="0"/>
              </a:rPr>
              <a:t>th</a:t>
            </a:r>
            <a:r>
              <a:rPr lang="en-US" altLang="ko-KR" sz="1400" dirty="0">
                <a:solidFill>
                  <a:srgbClr val="11669B"/>
                </a:solidFill>
                <a:latin typeface="현대하모니 M" pitchFamily="18" charset="-127"/>
                <a:ea typeface="현대하모니 M" pitchFamily="18" charset="-127"/>
                <a:cs typeface="Arial" pitchFamily="34" charset="0"/>
              </a:rPr>
              <a:t> UN/ECE GRSG Session</a:t>
            </a:r>
          </a:p>
        </p:txBody>
      </p:sp>
      <p:sp>
        <p:nvSpPr>
          <p:cNvPr id="33" name="직사각형 32">
            <a:extLst>
              <a:ext uri="{FF2B5EF4-FFF2-40B4-BE49-F238E27FC236}">
                <a16:creationId xmlns:a16="http://schemas.microsoft.com/office/drawing/2014/main" id="{5CFFEFBF-7945-C005-F5E8-57757F257CC4}"/>
              </a:ext>
            </a:extLst>
          </p:cNvPr>
          <p:cNvSpPr/>
          <p:nvPr/>
        </p:nvSpPr>
        <p:spPr>
          <a:xfrm>
            <a:off x="3278909" y="4973462"/>
            <a:ext cx="7790144" cy="880306"/>
          </a:xfrm>
          <a:prstGeom prst="rect">
            <a:avLst/>
          </a:prstGeom>
          <a:noFill/>
        </p:spPr>
        <p:txBody>
          <a:bodyPr wrap="square" rtlCol="0">
            <a:spAutoFit/>
          </a:bodyPr>
          <a:lstStyle/>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Demonstration of Radiant Warmer technology, Presentation of the safety research results and the </a:t>
            </a:r>
          </a:p>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summary report of the Tech seminar</a:t>
            </a:r>
          </a:p>
          <a:p>
            <a:pPr>
              <a:lnSpc>
                <a:spcPct val="150000"/>
              </a:lnSpc>
            </a:pPr>
            <a:r>
              <a:rPr lang="en-US" altLang="ko-KR" sz="1200" dirty="0">
                <a:solidFill>
                  <a:schemeClr val="bg1">
                    <a:lumMod val="50000"/>
                  </a:schemeClr>
                </a:solidFill>
                <a:latin typeface="현대하모니 M" pitchFamily="18" charset="-127"/>
                <a:ea typeface="현대하모니 M" pitchFamily="18" charset="-127"/>
                <a:cs typeface="Arial" pitchFamily="34" charset="0"/>
              </a:rPr>
              <a:t>- Releasing the revised proposal document in R.122 (Heating Systems) and adopting</a:t>
            </a:r>
          </a:p>
        </p:txBody>
      </p:sp>
      <p:sp>
        <p:nvSpPr>
          <p:cNvPr id="34" name="자유형 12">
            <a:extLst>
              <a:ext uri="{FF2B5EF4-FFF2-40B4-BE49-F238E27FC236}">
                <a16:creationId xmlns:a16="http://schemas.microsoft.com/office/drawing/2014/main" id="{83E4198F-19E1-0C50-7871-9631EF281C89}"/>
              </a:ext>
            </a:extLst>
          </p:cNvPr>
          <p:cNvSpPr/>
          <p:nvPr/>
        </p:nvSpPr>
        <p:spPr>
          <a:xfrm rot="10800000">
            <a:off x="1936631" y="5073407"/>
            <a:ext cx="1024614" cy="45719"/>
          </a:xfrm>
          <a:custGeom>
            <a:avLst/>
            <a:gdLst>
              <a:gd name="connsiteX0" fmla="*/ 0 w 1780673"/>
              <a:gd name="connsiteY0" fmla="*/ 0 h 0"/>
              <a:gd name="connsiteX1" fmla="*/ 1780673 w 1780673"/>
              <a:gd name="connsiteY1" fmla="*/ 0 h 0"/>
            </a:gdLst>
            <a:ahLst/>
            <a:cxnLst>
              <a:cxn ang="0">
                <a:pos x="connsiteX0" y="connsiteY0"/>
              </a:cxn>
              <a:cxn ang="0">
                <a:pos x="connsiteX1" y="connsiteY1"/>
              </a:cxn>
            </a:cxnLst>
            <a:rect l="l" t="t" r="r" b="b"/>
            <a:pathLst>
              <a:path w="1780673">
                <a:moveTo>
                  <a:pt x="0" y="0"/>
                </a:moveTo>
                <a:lnTo>
                  <a:pt x="1780673" y="0"/>
                </a:lnTo>
              </a:path>
            </a:pathLst>
          </a:custGeom>
          <a:noFill/>
          <a:ln w="19050">
            <a:solidFill>
              <a:srgbClr val="12BAD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35" name="타원 34">
            <a:extLst>
              <a:ext uri="{FF2B5EF4-FFF2-40B4-BE49-F238E27FC236}">
                <a16:creationId xmlns:a16="http://schemas.microsoft.com/office/drawing/2014/main" id="{98990E44-3025-5561-BA72-E2FF1DCE3B15}"/>
              </a:ext>
            </a:extLst>
          </p:cNvPr>
          <p:cNvSpPr/>
          <p:nvPr/>
        </p:nvSpPr>
        <p:spPr>
          <a:xfrm rot="10800000">
            <a:off x="1433467" y="4628993"/>
            <a:ext cx="967556" cy="968656"/>
          </a:xfrm>
          <a:prstGeom prst="ellipse">
            <a:avLst/>
          </a:prstGeom>
          <a:solidFill>
            <a:schemeClr val="bg1"/>
          </a:solidFill>
          <a:ln w="38100">
            <a:solidFill>
              <a:srgbClr val="4FB8CD"/>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현대하모니 M" pitchFamily="18" charset="-127"/>
              <a:ea typeface="현대하모니 M" pitchFamily="18" charset="-127"/>
              <a:cs typeface="Arial" pitchFamily="34" charset="0"/>
            </a:endParaRPr>
          </a:p>
        </p:txBody>
      </p:sp>
      <p:sp>
        <p:nvSpPr>
          <p:cNvPr id="36" name="직사각형 35">
            <a:extLst>
              <a:ext uri="{FF2B5EF4-FFF2-40B4-BE49-F238E27FC236}">
                <a16:creationId xmlns:a16="http://schemas.microsoft.com/office/drawing/2014/main" id="{1402585A-987B-7CCC-231B-3CCD3E92D05E}"/>
              </a:ext>
            </a:extLst>
          </p:cNvPr>
          <p:cNvSpPr/>
          <p:nvPr/>
        </p:nvSpPr>
        <p:spPr>
          <a:xfrm>
            <a:off x="1388896" y="4765267"/>
            <a:ext cx="1056701" cy="70788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2000" b="1" dirty="0">
                <a:solidFill>
                  <a:srgbClr val="21688B"/>
                </a:solidFill>
                <a:latin typeface="현대하모니 M" pitchFamily="18" charset="-127"/>
                <a:ea typeface="현대하모니 M" pitchFamily="18" charset="-127"/>
                <a:cs typeface="Arial" pitchFamily="34" charset="0"/>
              </a:rPr>
              <a:t>Mar.</a:t>
            </a:r>
          </a:p>
          <a:p>
            <a:pPr algn="ctr"/>
            <a:r>
              <a:rPr lang="en-US" altLang="ko-KR" sz="2000" b="1" dirty="0">
                <a:solidFill>
                  <a:srgbClr val="21688B"/>
                </a:solidFill>
                <a:latin typeface="현대하모니 M" pitchFamily="18" charset="-127"/>
                <a:ea typeface="현대하모니 M" pitchFamily="18" charset="-127"/>
                <a:cs typeface="Arial" pitchFamily="34" charset="0"/>
              </a:rPr>
              <a:t>2023</a:t>
            </a:r>
            <a:endParaRPr lang="ko-KR" altLang="en-US" sz="2000" b="1" dirty="0">
              <a:solidFill>
                <a:srgbClr val="21688B"/>
              </a:solidFill>
              <a:latin typeface="현대하모니 M" pitchFamily="18" charset="-127"/>
              <a:ea typeface="현대하모니 M" pitchFamily="18" charset="-127"/>
              <a:cs typeface="Arial" pitchFamily="34" charset="0"/>
            </a:endParaRPr>
          </a:p>
        </p:txBody>
      </p:sp>
    </p:spTree>
    <p:extLst>
      <p:ext uri="{BB962C8B-B14F-4D97-AF65-F5344CB8AC3E}">
        <p14:creationId xmlns:p14="http://schemas.microsoft.com/office/powerpoint/2010/main" val="119909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6" y="109462"/>
            <a:ext cx="6672356" cy="461665"/>
          </a:xfrm>
          <a:prstGeom prst="rect">
            <a:avLst/>
          </a:prstGeom>
          <a:noFill/>
        </p:spPr>
        <p:txBody>
          <a:bodyPr wrap="square" rtlCol="0">
            <a:spAutoFit/>
          </a:bodyPr>
          <a:lstStyle/>
          <a:p>
            <a:r>
              <a:rPr lang="en-US" altLang="ko-KR" sz="2400" b="1" dirty="0">
                <a:latin typeface="Calibri" pitchFamily="34" charset="0"/>
                <a:ea typeface="Ebrima" pitchFamily="2" charset="0"/>
                <a:cs typeface="Arial" pitchFamily="34" charset="0"/>
              </a:rPr>
              <a:t>Contents of the adopted amendment</a:t>
            </a:r>
            <a:endParaRPr lang="ko-KR" altLang="en-US" sz="2400" b="1"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848AF990-3352-4A43-5A0C-BA1A771F0D47}"/>
              </a:ext>
            </a:extLst>
          </p:cNvPr>
          <p:cNvSpPr txBox="1"/>
          <p:nvPr/>
        </p:nvSpPr>
        <p:spPr>
          <a:xfrm>
            <a:off x="611039" y="1268760"/>
            <a:ext cx="10441160" cy="4773999"/>
          </a:xfrm>
          <a:prstGeom prst="rect">
            <a:avLst/>
          </a:prstGeom>
          <a:noFill/>
        </p:spPr>
        <p:txBody>
          <a:bodyPr wrap="square">
            <a:spAutoFit/>
          </a:bodyPr>
          <a:lstStyle/>
          <a:p>
            <a:pPr>
              <a:lnSpc>
                <a:spcPct val="120000"/>
              </a:lnSpc>
            </a:pPr>
            <a:r>
              <a:rPr lang="en-US" altLang="ko-KR" sz="1500" dirty="0"/>
              <a:t>"2. Surface Temperature </a:t>
            </a:r>
          </a:p>
          <a:p>
            <a:pPr>
              <a:lnSpc>
                <a:spcPct val="120000"/>
              </a:lnSpc>
            </a:pPr>
            <a:r>
              <a:rPr lang="en-US" altLang="ko-KR" sz="1500" dirty="0"/>
              <a:t>The surface temperature of any part of the heating system likely to come into contact with </a:t>
            </a:r>
            <a:r>
              <a:rPr lang="en-US" altLang="ko-KR" sz="1500" dirty="0">
                <a:solidFill>
                  <a:srgbClr val="FF0000"/>
                </a:solidFill>
              </a:rPr>
              <a:t>any occupant </a:t>
            </a:r>
            <a:r>
              <a:rPr lang="en-US" altLang="ko-KR" sz="1500" dirty="0"/>
              <a:t>of the vehicle during normal road use shall be measured with a contact thermometer. No such part or parts shall exceed </a:t>
            </a:r>
            <a:r>
              <a:rPr lang="en-US" altLang="ko-KR" sz="1500" dirty="0">
                <a:solidFill>
                  <a:srgbClr val="FF0000"/>
                </a:solidFill>
              </a:rPr>
              <a:t>temperature limits defined in paragraphs below unless the manufacturer can demonstrate during the type approval process that their safety concept covers for higher temperatures without increasing the risk for occupants to get burns compared to the risk caused by the temperatures below. Any such demonstration and documentation shall be appended to the test report. The possibility to exceed these temperatures, does not apply to vehicles of categories M2 and M3 other than for the driver and for passengers seated in the row adjacent to the driver. </a:t>
            </a:r>
          </a:p>
          <a:p>
            <a:pPr>
              <a:lnSpc>
                <a:spcPct val="120000"/>
              </a:lnSpc>
            </a:pPr>
            <a:endParaRPr lang="en-US" altLang="ko-KR" sz="1500" dirty="0"/>
          </a:p>
          <a:p>
            <a:pPr>
              <a:lnSpc>
                <a:spcPct val="120000"/>
              </a:lnSpc>
            </a:pPr>
            <a:r>
              <a:rPr lang="en-US" altLang="ko-KR" sz="1500" dirty="0"/>
              <a:t>2.1. The surface temperature of any part of the heating system likely to come into contact with </a:t>
            </a:r>
            <a:r>
              <a:rPr lang="en-US" altLang="ko-KR" sz="1500" dirty="0">
                <a:solidFill>
                  <a:srgbClr val="FF0000"/>
                </a:solidFill>
              </a:rPr>
              <a:t>the driver of the vehicle during normal road use is limited to 70°C for uncoated metal or 80°C for other materials. </a:t>
            </a:r>
          </a:p>
          <a:p>
            <a:pPr>
              <a:lnSpc>
                <a:spcPct val="120000"/>
              </a:lnSpc>
            </a:pPr>
            <a:endParaRPr lang="en-US" altLang="ko-KR" sz="1500" dirty="0"/>
          </a:p>
          <a:p>
            <a:pPr>
              <a:lnSpc>
                <a:spcPct val="120000"/>
              </a:lnSpc>
            </a:pPr>
            <a:r>
              <a:rPr lang="en-US" altLang="ko-KR" sz="1500" dirty="0"/>
              <a:t>2.2. In the case of vehicles of categories M1 and N, any part of the system likely to come into contact with seated passengers during normal road use of the vehicle, with the exception of the outlet grille, is limited to 110 °C. </a:t>
            </a:r>
          </a:p>
          <a:p>
            <a:pPr>
              <a:lnSpc>
                <a:spcPct val="120000"/>
              </a:lnSpc>
            </a:pPr>
            <a:endParaRPr lang="en-US" altLang="ko-KR" sz="1500" dirty="0"/>
          </a:p>
          <a:p>
            <a:pPr>
              <a:lnSpc>
                <a:spcPct val="120000"/>
              </a:lnSpc>
            </a:pPr>
            <a:r>
              <a:rPr lang="en-US" altLang="ko-KR" sz="1500" dirty="0"/>
              <a:t>2.3. In the case of vehicles of categories M2 and M3, any part of the system likely to come into contact with passengers during normal road use of the vehicle is limited to 70 °C for uncoated metal or 80 °C for other materials.</a:t>
            </a:r>
            <a:endParaRPr lang="ko-KR" altLang="en-US" sz="1500" dirty="0"/>
          </a:p>
        </p:txBody>
      </p:sp>
    </p:spTree>
    <p:extLst>
      <p:ext uri="{BB962C8B-B14F-4D97-AF65-F5344CB8AC3E}">
        <p14:creationId xmlns:p14="http://schemas.microsoft.com/office/powerpoint/2010/main" val="161377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5" y="109462"/>
            <a:ext cx="9643661" cy="461665"/>
          </a:xfrm>
          <a:prstGeom prst="rect">
            <a:avLst/>
          </a:prstGeom>
          <a:noFill/>
        </p:spPr>
        <p:txBody>
          <a:bodyPr wrap="square" rtlCol="0">
            <a:spAutoFit/>
          </a:bodyPr>
          <a:lstStyle/>
          <a:p>
            <a:r>
              <a:rPr lang="en-US" altLang="ko-KR" sz="2400" b="1" dirty="0">
                <a:latin typeface="Calibri" pitchFamily="34" charset="0"/>
                <a:cs typeface="Arial" pitchFamily="34" charset="0"/>
              </a:rPr>
              <a:t>Briefing session on radiant warmer in Korea </a:t>
            </a:r>
            <a:r>
              <a:rPr lang="en-US" altLang="ko-KR" sz="1600" dirty="0">
                <a:latin typeface="Calibri" pitchFamily="34" charset="0"/>
                <a:cs typeface="Arial" pitchFamily="34" charset="0"/>
              </a:rPr>
              <a:t>(19. August. 2024)</a:t>
            </a:r>
            <a:endParaRPr lang="ko-KR" altLang="en-US" sz="2400"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1FF8AC18-B043-CBE5-F56E-D7E5222E11ED}"/>
              </a:ext>
            </a:extLst>
          </p:cNvPr>
          <p:cNvSpPr txBox="1"/>
          <p:nvPr/>
        </p:nvSpPr>
        <p:spPr>
          <a:xfrm rot="10800000" flipH="1" flipV="1">
            <a:off x="741003" y="945208"/>
            <a:ext cx="6672356" cy="430887"/>
          </a:xfrm>
          <a:prstGeom prst="rect">
            <a:avLst/>
          </a:prstGeom>
          <a:noFill/>
        </p:spPr>
        <p:txBody>
          <a:bodyPr wrap="square" rtlCol="0">
            <a:spAutoFit/>
          </a:bodyPr>
          <a:lstStyle/>
          <a:p>
            <a:pPr marL="285750" indent="-285750">
              <a:buFont typeface="Wingdings" pitchFamily="2" charset="2"/>
              <a:buChar char="l"/>
            </a:pPr>
            <a:r>
              <a:rPr lang="en-US" altLang="ko-KR" sz="2200" b="1" dirty="0">
                <a:latin typeface="Calibri" pitchFamily="34" charset="0"/>
                <a:ea typeface="Ebrima" pitchFamily="2" charset="0"/>
                <a:cs typeface="Arial" pitchFamily="34" charset="0"/>
              </a:rPr>
              <a:t>Target of the Briefing session</a:t>
            </a:r>
            <a:endParaRPr lang="ko-KR" altLang="en-US" sz="2200" b="1" dirty="0">
              <a:latin typeface="Calibri" pitchFamily="34" charset="0"/>
              <a:cs typeface="Arial" pitchFamily="34" charset="0"/>
            </a:endParaRPr>
          </a:p>
        </p:txBody>
      </p:sp>
      <p:sp>
        <p:nvSpPr>
          <p:cNvPr id="4" name="TextBox 3">
            <a:extLst>
              <a:ext uri="{FF2B5EF4-FFF2-40B4-BE49-F238E27FC236}">
                <a16:creationId xmlns:a16="http://schemas.microsoft.com/office/drawing/2014/main" id="{4F6B89C5-E756-7A8F-AB88-C6491419356B}"/>
              </a:ext>
            </a:extLst>
          </p:cNvPr>
          <p:cNvSpPr txBox="1"/>
          <p:nvPr/>
        </p:nvSpPr>
        <p:spPr>
          <a:xfrm rot="10800000" flipH="1" flipV="1">
            <a:off x="1021273" y="1414607"/>
            <a:ext cx="9748507" cy="369332"/>
          </a:xfrm>
          <a:prstGeom prst="rect">
            <a:avLst/>
          </a:prstGeom>
          <a:noFill/>
        </p:spPr>
        <p:txBody>
          <a:bodyPr wrap="square" rtlCol="0">
            <a:spAutoFit/>
          </a:bodyPr>
          <a:lstStyle/>
          <a:p>
            <a:pPr marL="285750" indent="-285750" fontAlgn="base">
              <a:buFont typeface="Wingdings" pitchFamily="2" charset="2"/>
              <a:buChar char="§"/>
            </a:pPr>
            <a:r>
              <a:rPr lang="en-US" altLang="ko-KR" dirty="0">
                <a:latin typeface="Calibri" pitchFamily="34" charset="0"/>
                <a:cs typeface="Arial" pitchFamily="34" charset="0"/>
              </a:rPr>
              <a:t>Technical Services in Korea (4 TSs)</a:t>
            </a:r>
            <a:endParaRPr lang="ko-KR" altLang="en-US" dirty="0">
              <a:latin typeface="Calibri" pitchFamily="34" charset="0"/>
              <a:cs typeface="Arial" pitchFamily="34" charset="0"/>
            </a:endParaRPr>
          </a:p>
        </p:txBody>
      </p:sp>
      <p:sp>
        <p:nvSpPr>
          <p:cNvPr id="5" name="TextBox 4">
            <a:extLst>
              <a:ext uri="{FF2B5EF4-FFF2-40B4-BE49-F238E27FC236}">
                <a16:creationId xmlns:a16="http://schemas.microsoft.com/office/drawing/2014/main" id="{4C17C58C-0609-9BD0-26A2-A96CA9C3447A}"/>
              </a:ext>
            </a:extLst>
          </p:cNvPr>
          <p:cNvSpPr txBox="1"/>
          <p:nvPr/>
        </p:nvSpPr>
        <p:spPr>
          <a:xfrm rot="10800000" flipH="1" flipV="1">
            <a:off x="741003" y="2020488"/>
            <a:ext cx="6672356" cy="430887"/>
          </a:xfrm>
          <a:prstGeom prst="rect">
            <a:avLst/>
          </a:prstGeom>
          <a:noFill/>
        </p:spPr>
        <p:txBody>
          <a:bodyPr wrap="square" rtlCol="0">
            <a:spAutoFit/>
          </a:bodyPr>
          <a:lstStyle/>
          <a:p>
            <a:pPr marL="285750" indent="-285750">
              <a:buFont typeface="Wingdings" pitchFamily="2" charset="2"/>
              <a:buChar char="l"/>
            </a:pPr>
            <a:r>
              <a:rPr lang="en-US" altLang="ko-KR" sz="2200" b="1" dirty="0">
                <a:latin typeface="Calibri" pitchFamily="34" charset="0"/>
                <a:ea typeface="Ebrima" pitchFamily="2" charset="0"/>
                <a:cs typeface="Arial" pitchFamily="34" charset="0"/>
              </a:rPr>
              <a:t>Major contents</a:t>
            </a:r>
            <a:endParaRPr lang="ko-KR" altLang="en-US" sz="2200" b="1" dirty="0">
              <a:latin typeface="Calibri" pitchFamily="34" charset="0"/>
              <a:cs typeface="Arial" pitchFamily="34" charset="0"/>
            </a:endParaRPr>
          </a:p>
        </p:txBody>
      </p:sp>
      <p:sp>
        <p:nvSpPr>
          <p:cNvPr id="6" name="TextBox 5">
            <a:extLst>
              <a:ext uri="{FF2B5EF4-FFF2-40B4-BE49-F238E27FC236}">
                <a16:creationId xmlns:a16="http://schemas.microsoft.com/office/drawing/2014/main" id="{216DE30C-29AA-C3D5-4D6B-D3E45D03DB21}"/>
              </a:ext>
            </a:extLst>
          </p:cNvPr>
          <p:cNvSpPr txBox="1"/>
          <p:nvPr/>
        </p:nvSpPr>
        <p:spPr>
          <a:xfrm rot="10800000" flipH="1" flipV="1">
            <a:off x="1021273" y="2521433"/>
            <a:ext cx="10212784" cy="3783573"/>
          </a:xfrm>
          <a:prstGeom prst="rect">
            <a:avLst/>
          </a:prstGeom>
          <a:noFill/>
        </p:spPr>
        <p:txBody>
          <a:bodyPr wrap="square" rtlCol="0">
            <a:noAutofit/>
          </a:bodyPr>
          <a:lstStyle/>
          <a:p>
            <a:pPr marL="285750" indent="-285750" fontAlgn="base">
              <a:lnSpc>
                <a:spcPct val="120000"/>
              </a:lnSpc>
              <a:buFont typeface="Wingdings" pitchFamily="2" charset="2"/>
              <a:buChar char="§"/>
            </a:pPr>
            <a:r>
              <a:rPr lang="en-US" altLang="ko-KR" dirty="0">
                <a:latin typeface="Calibri" pitchFamily="34" charset="0"/>
                <a:cs typeface="Arial" pitchFamily="34" charset="0"/>
              </a:rPr>
              <a:t>Demonstration of the Radiant Warmer Technology </a:t>
            </a:r>
          </a:p>
          <a:p>
            <a:pPr fontAlgn="base">
              <a:lnSpc>
                <a:spcPct val="120000"/>
              </a:lnSpc>
            </a:pPr>
            <a:r>
              <a:rPr lang="en-US" altLang="ko-KR" dirty="0">
                <a:latin typeface="Calibri" pitchFamily="34" charset="0"/>
                <a:cs typeface="Arial" pitchFamily="34" charset="0"/>
              </a:rPr>
              <a:t>     - Comparison experience the surface temperature between metal(70℃) , fabric(90℃) and fabric(110℃)</a:t>
            </a:r>
          </a:p>
          <a:p>
            <a:pPr fontAlgn="base">
              <a:lnSpc>
                <a:spcPct val="120000"/>
              </a:lnSpc>
            </a:pPr>
            <a:r>
              <a:rPr lang="en-US" altLang="ko-KR" dirty="0">
                <a:latin typeface="Calibri" pitchFamily="34" charset="0"/>
                <a:cs typeface="Arial" pitchFamily="34" charset="0"/>
              </a:rPr>
              <a:t>     - Experience of the applied radiant warmer technology in the vehicle</a:t>
            </a: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r>
              <a:rPr lang="en-US" altLang="ko-KR" dirty="0">
                <a:latin typeface="Calibri" pitchFamily="34" charset="0"/>
                <a:cs typeface="Arial" pitchFamily="34" charset="0"/>
              </a:rPr>
              <a:t>Introduction of the Radiant Warmer Technology</a:t>
            </a: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r>
              <a:rPr lang="en-US" altLang="ko-KR" dirty="0">
                <a:latin typeface="Calibri" pitchFamily="34" charset="0"/>
                <a:cs typeface="Arial" pitchFamily="34" charset="0"/>
              </a:rPr>
              <a:t>Explanation of the revision history of R-122 and background</a:t>
            </a: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r>
              <a:rPr lang="en-US" altLang="ko-KR" dirty="0">
                <a:latin typeface="Calibri" pitchFamily="34" charset="0"/>
                <a:cs typeface="Arial" pitchFamily="34" charset="0"/>
              </a:rPr>
              <a:t>Presentation of the research study result</a:t>
            </a:r>
          </a:p>
          <a:p>
            <a:pPr fontAlgn="base">
              <a:lnSpc>
                <a:spcPct val="120000"/>
              </a:lnSpc>
            </a:pPr>
            <a:r>
              <a:rPr lang="en-US" altLang="ko-KR" dirty="0">
                <a:latin typeface="Calibri" pitchFamily="34" charset="0"/>
                <a:cs typeface="Arial" pitchFamily="34" charset="0"/>
              </a:rPr>
              <a:t>     - Burn Risk Assessment Method using a </a:t>
            </a:r>
            <a:r>
              <a:rPr lang="en-US" altLang="ko-KR" dirty="0" err="1">
                <a:latin typeface="Calibri" pitchFamily="34" charset="0"/>
                <a:cs typeface="Arial" pitchFamily="34" charset="0"/>
              </a:rPr>
              <a:t>Thermesthesiometer</a:t>
            </a:r>
            <a:r>
              <a:rPr lang="en-US" altLang="ko-KR" dirty="0">
                <a:latin typeface="Calibri" pitchFamily="34" charset="0"/>
                <a:cs typeface="Arial" pitchFamily="34" charset="0"/>
              </a:rPr>
              <a:t> for Safety Approval under R-122 </a:t>
            </a: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r>
              <a:rPr lang="en-US" altLang="ko-KR" dirty="0">
                <a:latin typeface="Calibri" pitchFamily="34" charset="0"/>
                <a:cs typeface="Arial" pitchFamily="34" charset="0"/>
              </a:rPr>
              <a:t>Proposed safety concept for real vehicle application of Radiant Warmer</a:t>
            </a:r>
          </a:p>
          <a:p>
            <a:pPr marL="285750" indent="-285750" fontAlgn="base">
              <a:lnSpc>
                <a:spcPct val="120000"/>
              </a:lnSpc>
              <a:buFont typeface="Wingdings" pitchFamily="2" charset="2"/>
              <a:buChar char="§"/>
            </a:pPr>
            <a:endParaRPr lang="en-US" altLang="ko-KR" sz="600"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dirty="0">
              <a:latin typeface="Calibri" pitchFamily="34" charset="0"/>
              <a:cs typeface="Arial" pitchFamily="34" charset="0"/>
            </a:endParaRPr>
          </a:p>
          <a:p>
            <a:pPr marL="285750" indent="-285750" fontAlgn="base">
              <a:lnSpc>
                <a:spcPct val="120000"/>
              </a:lnSpc>
              <a:buFont typeface="Wingdings" pitchFamily="2" charset="2"/>
              <a:buChar char="§"/>
            </a:pPr>
            <a:endParaRPr lang="en-US" altLang="ko-KR" dirty="0">
              <a:latin typeface="Calibri" pitchFamily="34" charset="0"/>
              <a:cs typeface="Arial" pitchFamily="34" charset="0"/>
            </a:endParaRPr>
          </a:p>
          <a:p>
            <a:pPr marL="285750" indent="-285750" fontAlgn="base">
              <a:lnSpc>
                <a:spcPct val="120000"/>
              </a:lnSpc>
              <a:buFont typeface="Wingdings" pitchFamily="2" charset="2"/>
              <a:buChar char="§"/>
            </a:pPr>
            <a:endParaRPr lang="ko-KR" altLang="en-US" dirty="0">
              <a:latin typeface="Calibri" pitchFamily="34" charset="0"/>
              <a:cs typeface="Arial" pitchFamily="34" charset="0"/>
            </a:endParaRPr>
          </a:p>
        </p:txBody>
      </p:sp>
      <p:pic>
        <p:nvPicPr>
          <p:cNvPr id="7" name="그림 6">
            <a:extLst>
              <a:ext uri="{FF2B5EF4-FFF2-40B4-BE49-F238E27FC236}">
                <a16:creationId xmlns:a16="http://schemas.microsoft.com/office/drawing/2014/main" id="{1898B14E-A03D-D637-4089-D1EC15D98654}"/>
              </a:ext>
            </a:extLst>
          </p:cNvPr>
          <p:cNvPicPr>
            <a:picLocks noChangeAspect="1"/>
          </p:cNvPicPr>
          <p:nvPr/>
        </p:nvPicPr>
        <p:blipFill rotWithShape="1">
          <a:blip r:embed="rId3"/>
          <a:srcRect l="4224" r="4509"/>
          <a:stretch/>
        </p:blipFill>
        <p:spPr>
          <a:xfrm>
            <a:off x="10228276" y="5193540"/>
            <a:ext cx="1259428" cy="985077"/>
          </a:xfrm>
          <a:prstGeom prst="rect">
            <a:avLst/>
          </a:prstGeom>
        </p:spPr>
      </p:pic>
      <p:pic>
        <p:nvPicPr>
          <p:cNvPr id="8" name="그림 7">
            <a:extLst>
              <a:ext uri="{FF2B5EF4-FFF2-40B4-BE49-F238E27FC236}">
                <a16:creationId xmlns:a16="http://schemas.microsoft.com/office/drawing/2014/main" id="{2BDD6D79-5BE9-B007-32A0-3B25B1D63B3A}"/>
              </a:ext>
            </a:extLst>
          </p:cNvPr>
          <p:cNvPicPr>
            <a:picLocks noChangeAspect="1"/>
          </p:cNvPicPr>
          <p:nvPr/>
        </p:nvPicPr>
        <p:blipFill>
          <a:blip r:embed="rId4"/>
          <a:stretch>
            <a:fillRect/>
          </a:stretch>
        </p:blipFill>
        <p:spPr>
          <a:xfrm>
            <a:off x="10190695" y="3908993"/>
            <a:ext cx="1334589" cy="1284547"/>
          </a:xfrm>
          <a:prstGeom prst="rect">
            <a:avLst/>
          </a:prstGeom>
        </p:spPr>
      </p:pic>
    </p:spTree>
    <p:extLst>
      <p:ext uri="{BB962C8B-B14F-4D97-AF65-F5344CB8AC3E}">
        <p14:creationId xmlns:p14="http://schemas.microsoft.com/office/powerpoint/2010/main" val="333622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5" y="109463"/>
            <a:ext cx="9643661" cy="461665"/>
          </a:xfrm>
          <a:prstGeom prst="rect">
            <a:avLst/>
          </a:prstGeom>
          <a:noFill/>
        </p:spPr>
        <p:txBody>
          <a:bodyPr wrap="square" rtlCol="0">
            <a:spAutoFit/>
          </a:bodyPr>
          <a:lstStyle/>
          <a:p>
            <a:r>
              <a:rPr lang="en-US" altLang="ko-KR" sz="2400" b="1" dirty="0">
                <a:latin typeface="Calibri" pitchFamily="34" charset="0"/>
                <a:cs typeface="Arial" pitchFamily="34" charset="0"/>
              </a:rPr>
              <a:t>Certification documents will include below contents.</a:t>
            </a:r>
            <a:endParaRPr lang="ko-KR" altLang="en-US" sz="2400"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1FF8AC18-B043-CBE5-F56E-D7E5222E11ED}"/>
              </a:ext>
            </a:extLst>
          </p:cNvPr>
          <p:cNvSpPr txBox="1"/>
          <p:nvPr/>
        </p:nvSpPr>
        <p:spPr>
          <a:xfrm rot="10800000" flipH="1" flipV="1">
            <a:off x="741003" y="945208"/>
            <a:ext cx="10240506" cy="5364112"/>
          </a:xfrm>
          <a:prstGeom prst="rect">
            <a:avLst/>
          </a:prstGeom>
          <a:noFill/>
        </p:spPr>
        <p:txBody>
          <a:bodyPr wrap="square" rtlCol="0">
            <a:noAutofit/>
          </a:bodyPr>
          <a:lstStyle/>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Radiant warmer description</a:t>
            </a:r>
          </a:p>
          <a:p>
            <a:pPr>
              <a:lnSpc>
                <a:spcPct val="150000"/>
              </a:lnSpc>
            </a:pPr>
            <a:r>
              <a:rPr lang="en-US" altLang="ko-KR" sz="2000" dirty="0">
                <a:latin typeface="Calibri" pitchFamily="34" charset="0"/>
                <a:ea typeface="Ebrima" pitchFamily="2" charset="0"/>
                <a:cs typeface="Arial" pitchFamily="34" charset="0"/>
              </a:rPr>
              <a:t>    - Radiant warmer system location</a:t>
            </a:r>
          </a:p>
          <a:p>
            <a:pPr>
              <a:lnSpc>
                <a:spcPct val="150000"/>
              </a:lnSpc>
            </a:pPr>
            <a:r>
              <a:rPr lang="en-US" altLang="ko-KR" sz="2000" dirty="0">
                <a:latin typeface="Calibri" pitchFamily="34" charset="0"/>
                <a:ea typeface="Ebrima" pitchFamily="2" charset="0"/>
                <a:cs typeface="Arial" pitchFamily="34" charset="0"/>
              </a:rPr>
              <a:t>    - Maximum electrical consumption</a:t>
            </a:r>
          </a:p>
          <a:p>
            <a:pPr>
              <a:lnSpc>
                <a:spcPct val="150000"/>
              </a:lnSpc>
            </a:pPr>
            <a:r>
              <a:rPr lang="en-US" altLang="ko-KR" sz="2000" dirty="0">
                <a:latin typeface="Calibri" pitchFamily="34" charset="0"/>
                <a:ea typeface="Ebrima" pitchFamily="2" charset="0"/>
                <a:cs typeface="Arial" pitchFamily="34" charset="0"/>
              </a:rPr>
              <a:t>    - Radiant warmer drawing</a:t>
            </a:r>
          </a:p>
          <a:p>
            <a:pPr>
              <a:lnSpc>
                <a:spcPct val="150000"/>
              </a:lnSpc>
            </a:pPr>
            <a:r>
              <a:rPr lang="en-US" altLang="ko-KR" sz="2000" dirty="0">
                <a:latin typeface="Calibri" pitchFamily="34" charset="0"/>
                <a:ea typeface="Ebrima" pitchFamily="2" charset="0"/>
                <a:cs typeface="Arial" pitchFamily="34" charset="0"/>
              </a:rPr>
              <a:t>    - Radiant warmer Target temperature  </a:t>
            </a:r>
            <a:r>
              <a:rPr lang="en-US" altLang="ko-KR" sz="2000" dirty="0">
                <a:solidFill>
                  <a:srgbClr val="FF0000"/>
                </a:solidFill>
                <a:latin typeface="Calibri" pitchFamily="34" charset="0"/>
                <a:ea typeface="Ebrima" pitchFamily="2" charset="0"/>
                <a:cs typeface="Arial" pitchFamily="34" charset="0"/>
              </a:rPr>
              <a:t>=&gt; see the next page</a:t>
            </a:r>
            <a:endParaRPr lang="en-US" altLang="ko-KR" sz="2000" dirty="0">
              <a:latin typeface="Calibri" pitchFamily="34" charset="0"/>
              <a:ea typeface="Ebrima" pitchFamily="2" charset="0"/>
              <a:cs typeface="Arial" pitchFamily="34" charset="0"/>
            </a:endParaRPr>
          </a:p>
          <a:p>
            <a:pPr>
              <a:lnSpc>
                <a:spcPct val="150000"/>
              </a:lnSpc>
            </a:pPr>
            <a:r>
              <a:rPr lang="en-US" altLang="ko-KR" sz="2000" dirty="0">
                <a:latin typeface="Calibri" pitchFamily="34" charset="0"/>
                <a:ea typeface="Ebrima" pitchFamily="2" charset="0"/>
                <a:cs typeface="Arial" pitchFamily="34" charset="0"/>
              </a:rPr>
              <a:t>    - Radiant warmer safety features description   </a:t>
            </a:r>
            <a:r>
              <a:rPr lang="en-US" altLang="ko-KR" sz="2000" dirty="0">
                <a:solidFill>
                  <a:srgbClr val="FF0000"/>
                </a:solidFill>
                <a:latin typeface="Calibri" pitchFamily="34" charset="0"/>
                <a:ea typeface="Ebrima" pitchFamily="2" charset="0"/>
                <a:cs typeface="Arial" pitchFamily="34" charset="0"/>
              </a:rPr>
              <a:t>=&gt; see the next page</a:t>
            </a:r>
            <a:endParaRPr lang="en-US" altLang="ko-KR" sz="2200" dirty="0">
              <a:solidFill>
                <a:srgbClr val="FF0000"/>
              </a:solidFill>
              <a:latin typeface="Calibri" pitchFamily="34" charset="0"/>
              <a:ea typeface="Ebrima" pitchFamily="2" charset="0"/>
              <a:cs typeface="Arial" pitchFamily="34" charset="0"/>
            </a:endParaRPr>
          </a:p>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Example of test report related to burn safety for Radiant Warmer</a:t>
            </a:r>
          </a:p>
          <a:p>
            <a:pPr>
              <a:lnSpc>
                <a:spcPct val="150000"/>
              </a:lnSpc>
            </a:pPr>
            <a:endParaRPr lang="en-US" altLang="ko-KR" sz="300" b="1" dirty="0">
              <a:latin typeface="Calibri" pitchFamily="34" charset="0"/>
              <a:ea typeface="Ebrima" pitchFamily="2" charset="0"/>
              <a:cs typeface="Arial" pitchFamily="34" charset="0"/>
            </a:endParaRPr>
          </a:p>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Draft for ILAC-MRA</a:t>
            </a:r>
            <a:r>
              <a:rPr lang="en-US" altLang="ko-KR" sz="2200" dirty="0">
                <a:latin typeface="Calibri" pitchFamily="34" charset="0"/>
                <a:ea typeface="Ebrima" pitchFamily="2" charset="0"/>
                <a:cs typeface="Arial" pitchFamily="34" charset="0"/>
              </a:rPr>
              <a:t>(KOLAS in Korea)</a:t>
            </a:r>
            <a:r>
              <a:rPr lang="en-US" altLang="ko-KR" sz="2200" b="1" dirty="0">
                <a:latin typeface="Calibri" pitchFamily="34" charset="0"/>
                <a:ea typeface="Ebrima" pitchFamily="2" charset="0"/>
                <a:cs typeface="Arial" pitchFamily="34" charset="0"/>
              </a:rPr>
              <a:t> Certified Test Report   </a:t>
            </a:r>
          </a:p>
          <a:p>
            <a:pPr>
              <a:lnSpc>
                <a:spcPct val="150000"/>
              </a:lnSpc>
            </a:pPr>
            <a:r>
              <a:rPr lang="en-US" altLang="ko-KR" sz="2200" b="1" dirty="0">
                <a:latin typeface="Calibri" pitchFamily="34" charset="0"/>
                <a:ea typeface="Ebrima" pitchFamily="2" charset="0"/>
                <a:cs typeface="Arial" pitchFamily="34" charset="0"/>
              </a:rPr>
              <a:t>    </a:t>
            </a:r>
            <a:r>
              <a:rPr lang="en-US" altLang="ko-KR" sz="2000" dirty="0">
                <a:solidFill>
                  <a:srgbClr val="FF0000"/>
                </a:solidFill>
                <a:latin typeface="Calibri" pitchFamily="34" charset="0"/>
                <a:ea typeface="Ebrima" pitchFamily="2" charset="0"/>
                <a:cs typeface="Arial" pitchFamily="34" charset="0"/>
              </a:rPr>
              <a:t>=&gt; see the another informal document which was presented by Republic of Korea</a:t>
            </a:r>
            <a:endParaRPr lang="en-US" altLang="ko-KR" sz="2200" dirty="0">
              <a:solidFill>
                <a:srgbClr val="FF0000"/>
              </a:solidFill>
              <a:latin typeface="Calibri" pitchFamily="34" charset="0"/>
              <a:ea typeface="Ebrima" pitchFamily="2" charset="0"/>
              <a:cs typeface="Arial" pitchFamily="34" charset="0"/>
            </a:endParaRPr>
          </a:p>
          <a:p>
            <a:pPr>
              <a:lnSpc>
                <a:spcPct val="150000"/>
              </a:lnSpc>
            </a:pPr>
            <a:r>
              <a:rPr lang="en-US" altLang="ko-KR" dirty="0">
                <a:latin typeface="Calibri" pitchFamily="34" charset="0"/>
                <a:ea typeface="Ebrima" pitchFamily="2" charset="0"/>
                <a:cs typeface="Arial" pitchFamily="34" charset="0"/>
              </a:rPr>
              <a:t>     </a:t>
            </a:r>
            <a:r>
              <a:rPr lang="en-US" altLang="ko-KR" i="1" dirty="0">
                <a:solidFill>
                  <a:srgbClr val="0000FF"/>
                </a:solidFill>
                <a:latin typeface="Calibri" pitchFamily="34" charset="0"/>
                <a:ea typeface="Ebrima" pitchFamily="2" charset="0"/>
                <a:cs typeface="Arial" pitchFamily="34" charset="0"/>
              </a:rPr>
              <a:t>* </a:t>
            </a:r>
            <a:r>
              <a:rPr lang="en-US" altLang="ko-KR" b="1" i="1" dirty="0">
                <a:solidFill>
                  <a:srgbClr val="0000FF"/>
                </a:solidFill>
                <a:latin typeface="Calibri" pitchFamily="34" charset="0"/>
                <a:ea typeface="Ebrima" pitchFamily="2" charset="0"/>
                <a:cs typeface="Arial" pitchFamily="34" charset="0"/>
              </a:rPr>
              <a:t>ILAC</a:t>
            </a:r>
            <a:r>
              <a:rPr lang="en-US" altLang="ko-KR" i="1" dirty="0">
                <a:solidFill>
                  <a:srgbClr val="0000FF"/>
                </a:solidFill>
                <a:latin typeface="Calibri" pitchFamily="34" charset="0"/>
                <a:ea typeface="Ebrima" pitchFamily="2" charset="0"/>
                <a:cs typeface="Arial" pitchFamily="34" charset="0"/>
              </a:rPr>
              <a:t>-</a:t>
            </a:r>
            <a:r>
              <a:rPr lang="en-US" altLang="ko-KR" b="1" i="1" dirty="0">
                <a:solidFill>
                  <a:srgbClr val="0000FF"/>
                </a:solidFill>
                <a:latin typeface="Calibri" pitchFamily="34" charset="0"/>
                <a:ea typeface="Ebrima" pitchFamily="2" charset="0"/>
                <a:cs typeface="Arial" pitchFamily="34" charset="0"/>
              </a:rPr>
              <a:t>MRA</a:t>
            </a:r>
            <a:r>
              <a:rPr lang="en-US" altLang="ko-KR" i="1" dirty="0">
                <a:solidFill>
                  <a:srgbClr val="0000FF"/>
                </a:solidFill>
                <a:latin typeface="Calibri" pitchFamily="34" charset="0"/>
                <a:ea typeface="Ebrima" pitchFamily="2" charset="0"/>
                <a:cs typeface="Arial" pitchFamily="34" charset="0"/>
              </a:rPr>
              <a:t> : </a:t>
            </a:r>
            <a:r>
              <a:rPr lang="en-US" altLang="ko-KR" b="1" i="1" dirty="0">
                <a:solidFill>
                  <a:srgbClr val="0000FF"/>
                </a:solidFill>
                <a:latin typeface="Calibri" pitchFamily="34" charset="0"/>
                <a:ea typeface="Ebrima" pitchFamily="2" charset="0"/>
                <a:cs typeface="Arial" pitchFamily="34" charset="0"/>
              </a:rPr>
              <a:t>I</a:t>
            </a:r>
            <a:r>
              <a:rPr lang="en-US" altLang="ko-KR" i="1" dirty="0">
                <a:solidFill>
                  <a:srgbClr val="0000FF"/>
                </a:solidFill>
                <a:latin typeface="Calibri" pitchFamily="34" charset="0"/>
                <a:ea typeface="Ebrima" pitchFamily="2" charset="0"/>
                <a:cs typeface="Arial" pitchFamily="34" charset="0"/>
              </a:rPr>
              <a:t>nternational </a:t>
            </a:r>
            <a:r>
              <a:rPr lang="en-US" altLang="ko-KR" b="1" i="1" dirty="0">
                <a:solidFill>
                  <a:srgbClr val="0000FF"/>
                </a:solidFill>
                <a:latin typeface="Calibri" pitchFamily="34" charset="0"/>
                <a:ea typeface="Ebrima" pitchFamily="2" charset="0"/>
                <a:cs typeface="Arial" pitchFamily="34" charset="0"/>
              </a:rPr>
              <a:t>L</a:t>
            </a:r>
            <a:r>
              <a:rPr lang="en-US" altLang="ko-KR" i="1" dirty="0">
                <a:solidFill>
                  <a:srgbClr val="0000FF"/>
                </a:solidFill>
                <a:latin typeface="Calibri" pitchFamily="34" charset="0"/>
                <a:ea typeface="Ebrima" pitchFamily="2" charset="0"/>
                <a:cs typeface="Arial" pitchFamily="34" charset="0"/>
              </a:rPr>
              <a:t>aboratory </a:t>
            </a:r>
            <a:r>
              <a:rPr lang="en-US" altLang="ko-KR" b="1" i="1" dirty="0">
                <a:solidFill>
                  <a:srgbClr val="0000FF"/>
                </a:solidFill>
                <a:latin typeface="Calibri" pitchFamily="34" charset="0"/>
                <a:ea typeface="Ebrima" pitchFamily="2" charset="0"/>
                <a:cs typeface="Arial" pitchFamily="34" charset="0"/>
              </a:rPr>
              <a:t>A</a:t>
            </a:r>
            <a:r>
              <a:rPr lang="en-US" altLang="ko-KR" i="1" dirty="0">
                <a:solidFill>
                  <a:srgbClr val="0000FF"/>
                </a:solidFill>
                <a:latin typeface="Calibri" pitchFamily="34" charset="0"/>
                <a:ea typeface="Ebrima" pitchFamily="2" charset="0"/>
                <a:cs typeface="Arial" pitchFamily="34" charset="0"/>
              </a:rPr>
              <a:t>ccreditation </a:t>
            </a:r>
            <a:r>
              <a:rPr lang="en-US" altLang="ko-KR" b="1" i="1" dirty="0">
                <a:solidFill>
                  <a:srgbClr val="0000FF"/>
                </a:solidFill>
                <a:latin typeface="Calibri" pitchFamily="34" charset="0"/>
                <a:ea typeface="Ebrima" pitchFamily="2" charset="0"/>
                <a:cs typeface="Arial" pitchFamily="34" charset="0"/>
              </a:rPr>
              <a:t>C</a:t>
            </a:r>
            <a:r>
              <a:rPr lang="en-US" altLang="ko-KR" i="1" dirty="0">
                <a:solidFill>
                  <a:srgbClr val="0000FF"/>
                </a:solidFill>
                <a:latin typeface="Calibri" pitchFamily="34" charset="0"/>
                <a:ea typeface="Ebrima" pitchFamily="2" charset="0"/>
                <a:cs typeface="Arial" pitchFamily="34" charset="0"/>
              </a:rPr>
              <a:t>ooperation </a:t>
            </a:r>
            <a:r>
              <a:rPr lang="en-US" altLang="ko-KR" b="1" i="1" dirty="0">
                <a:solidFill>
                  <a:srgbClr val="0000FF"/>
                </a:solidFill>
                <a:latin typeface="Calibri" pitchFamily="34" charset="0"/>
                <a:ea typeface="Ebrima" pitchFamily="2" charset="0"/>
                <a:cs typeface="Arial" pitchFamily="34" charset="0"/>
              </a:rPr>
              <a:t>M</a:t>
            </a:r>
            <a:r>
              <a:rPr lang="en-US" altLang="ko-KR" i="1" dirty="0">
                <a:solidFill>
                  <a:srgbClr val="0000FF"/>
                </a:solidFill>
                <a:latin typeface="Calibri" pitchFamily="34" charset="0"/>
                <a:ea typeface="Ebrima" pitchFamily="2" charset="0"/>
                <a:cs typeface="Arial" pitchFamily="34" charset="0"/>
              </a:rPr>
              <a:t>utual </a:t>
            </a:r>
            <a:r>
              <a:rPr lang="en-US" altLang="ko-KR" b="1" i="1" dirty="0">
                <a:solidFill>
                  <a:srgbClr val="0000FF"/>
                </a:solidFill>
                <a:latin typeface="Calibri" pitchFamily="34" charset="0"/>
                <a:ea typeface="Ebrima" pitchFamily="2" charset="0"/>
                <a:cs typeface="Arial" pitchFamily="34" charset="0"/>
              </a:rPr>
              <a:t>R</a:t>
            </a:r>
            <a:r>
              <a:rPr lang="en-US" altLang="ko-KR" i="1" dirty="0">
                <a:solidFill>
                  <a:srgbClr val="0000FF"/>
                </a:solidFill>
                <a:latin typeface="Calibri" pitchFamily="34" charset="0"/>
                <a:ea typeface="Ebrima" pitchFamily="2" charset="0"/>
                <a:cs typeface="Arial" pitchFamily="34" charset="0"/>
              </a:rPr>
              <a:t>ecognition </a:t>
            </a:r>
            <a:r>
              <a:rPr lang="en-US" altLang="ko-KR" b="1" i="1" dirty="0">
                <a:solidFill>
                  <a:srgbClr val="0000FF"/>
                </a:solidFill>
                <a:latin typeface="Calibri" pitchFamily="34" charset="0"/>
                <a:ea typeface="Ebrima" pitchFamily="2" charset="0"/>
                <a:cs typeface="Arial" pitchFamily="34" charset="0"/>
              </a:rPr>
              <a:t>A</a:t>
            </a:r>
            <a:r>
              <a:rPr lang="en-US" altLang="ko-KR" i="1" dirty="0">
                <a:solidFill>
                  <a:srgbClr val="0000FF"/>
                </a:solidFill>
                <a:latin typeface="Calibri" pitchFamily="34" charset="0"/>
                <a:ea typeface="Ebrima" pitchFamily="2" charset="0"/>
                <a:cs typeface="Arial" pitchFamily="34" charset="0"/>
              </a:rPr>
              <a:t>rrangement</a:t>
            </a:r>
          </a:p>
          <a:p>
            <a:pPr>
              <a:lnSpc>
                <a:spcPct val="150000"/>
              </a:lnSpc>
            </a:pPr>
            <a:endParaRPr lang="en-US" altLang="ko-KR" sz="200" b="1" dirty="0">
              <a:latin typeface="Calibri" pitchFamily="34" charset="0"/>
              <a:ea typeface="Ebrima" pitchFamily="2" charset="0"/>
              <a:cs typeface="Arial" pitchFamily="34" charset="0"/>
            </a:endParaRPr>
          </a:p>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Worst case descriptions in the stage of the VTA of R-122</a:t>
            </a:r>
            <a:endParaRPr lang="ko-KR" altLang="en-US" sz="2200" b="1" dirty="0">
              <a:latin typeface="Calibri" pitchFamily="34" charset="0"/>
              <a:cs typeface="Arial" pitchFamily="34" charset="0"/>
            </a:endParaRPr>
          </a:p>
          <a:p>
            <a:pPr marL="285750" indent="-285750">
              <a:lnSpc>
                <a:spcPct val="150000"/>
              </a:lnSpc>
              <a:buFont typeface="Wingdings" pitchFamily="2" charset="2"/>
              <a:buChar char="l"/>
            </a:pPr>
            <a:endParaRPr lang="ko-KR" altLang="en-US" sz="2400" b="1" dirty="0">
              <a:latin typeface="Calibri" pitchFamily="34" charset="0"/>
              <a:cs typeface="Arial" pitchFamily="34" charset="0"/>
            </a:endParaRPr>
          </a:p>
        </p:txBody>
      </p:sp>
    </p:spTree>
    <p:extLst>
      <p:ext uri="{BB962C8B-B14F-4D97-AF65-F5344CB8AC3E}">
        <p14:creationId xmlns:p14="http://schemas.microsoft.com/office/powerpoint/2010/main" val="339302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5" y="109463"/>
            <a:ext cx="9643661" cy="461665"/>
          </a:xfrm>
          <a:prstGeom prst="rect">
            <a:avLst/>
          </a:prstGeom>
          <a:noFill/>
        </p:spPr>
        <p:txBody>
          <a:bodyPr wrap="square" rtlCol="0">
            <a:spAutoFit/>
          </a:bodyPr>
          <a:lstStyle/>
          <a:p>
            <a:r>
              <a:rPr lang="en-US" altLang="ko-KR" sz="2400" b="1" dirty="0">
                <a:latin typeface="Calibri" pitchFamily="34" charset="0"/>
                <a:cs typeface="Arial" pitchFamily="34" charset="0"/>
              </a:rPr>
              <a:t>Radiant warmer Target temperature</a:t>
            </a:r>
            <a:endParaRPr lang="ko-KR" altLang="en-US" sz="2400"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1FF8AC18-B043-CBE5-F56E-D7E5222E11ED}"/>
              </a:ext>
            </a:extLst>
          </p:cNvPr>
          <p:cNvSpPr txBox="1"/>
          <p:nvPr/>
        </p:nvSpPr>
        <p:spPr>
          <a:xfrm rot="10800000" flipH="1" flipV="1">
            <a:off x="741003" y="945208"/>
            <a:ext cx="10240506" cy="5364112"/>
          </a:xfrm>
          <a:prstGeom prst="rect">
            <a:avLst/>
          </a:prstGeom>
          <a:noFill/>
        </p:spPr>
        <p:txBody>
          <a:bodyPr wrap="square" rtlCol="0">
            <a:noAutofit/>
          </a:bodyPr>
          <a:lstStyle/>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This target temperature will depend on the model and other aspects.</a:t>
            </a:r>
          </a:p>
          <a:p>
            <a:pPr>
              <a:lnSpc>
                <a:spcPct val="150000"/>
              </a:lnSpc>
            </a:pPr>
            <a:r>
              <a:rPr lang="en-US" altLang="ko-KR" sz="2000" dirty="0">
                <a:latin typeface="Calibri" pitchFamily="34" charset="0"/>
                <a:ea typeface="Ebrima" pitchFamily="2" charset="0"/>
                <a:cs typeface="Arial" pitchFamily="34" charset="0"/>
              </a:rPr>
              <a:t>   </a:t>
            </a:r>
            <a:endParaRPr lang="ko-KR" altLang="en-US" sz="2400" b="1" dirty="0">
              <a:latin typeface="Calibri" pitchFamily="34" charset="0"/>
              <a:cs typeface="Arial" pitchFamily="34" charset="0"/>
            </a:endParaRPr>
          </a:p>
        </p:txBody>
      </p:sp>
      <p:pic>
        <p:nvPicPr>
          <p:cNvPr id="7" name="그림 6">
            <a:extLst>
              <a:ext uri="{FF2B5EF4-FFF2-40B4-BE49-F238E27FC236}">
                <a16:creationId xmlns:a16="http://schemas.microsoft.com/office/drawing/2014/main" id="{5D041BD7-AF13-D8D1-1C21-F358E4D50F8C}"/>
              </a:ext>
            </a:extLst>
          </p:cNvPr>
          <p:cNvPicPr>
            <a:picLocks noChangeAspect="1"/>
          </p:cNvPicPr>
          <p:nvPr/>
        </p:nvPicPr>
        <p:blipFill>
          <a:blip r:embed="rId3"/>
          <a:stretch>
            <a:fillRect/>
          </a:stretch>
        </p:blipFill>
        <p:spPr>
          <a:xfrm>
            <a:off x="1259111" y="1541584"/>
            <a:ext cx="8887521" cy="5012712"/>
          </a:xfrm>
          <a:prstGeom prst="rect">
            <a:avLst/>
          </a:prstGeom>
        </p:spPr>
      </p:pic>
      <p:sp>
        <p:nvSpPr>
          <p:cNvPr id="8" name="직사각형 7">
            <a:extLst>
              <a:ext uri="{FF2B5EF4-FFF2-40B4-BE49-F238E27FC236}">
                <a16:creationId xmlns:a16="http://schemas.microsoft.com/office/drawing/2014/main" id="{5BF1341F-A904-1AA6-C7EE-B70A4BC4A519}"/>
              </a:ext>
            </a:extLst>
          </p:cNvPr>
          <p:cNvSpPr/>
          <p:nvPr/>
        </p:nvSpPr>
        <p:spPr>
          <a:xfrm>
            <a:off x="457517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D5044992-C7EA-3F17-2FB2-ECDEC699D5A6}"/>
              </a:ext>
            </a:extLst>
          </p:cNvPr>
          <p:cNvSpPr/>
          <p:nvPr/>
        </p:nvSpPr>
        <p:spPr>
          <a:xfrm>
            <a:off x="457517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92F8C191-1200-CA8A-18F3-244DC2E2E0FC}"/>
              </a:ext>
            </a:extLst>
          </p:cNvPr>
          <p:cNvSpPr/>
          <p:nvPr/>
        </p:nvSpPr>
        <p:spPr>
          <a:xfrm>
            <a:off x="457517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6364E596-3F3B-C2BB-A9D9-500B2024A16B}"/>
              </a:ext>
            </a:extLst>
          </p:cNvPr>
          <p:cNvSpPr/>
          <p:nvPr/>
        </p:nvSpPr>
        <p:spPr>
          <a:xfrm>
            <a:off x="457517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30307F61-FACD-04AB-E9DD-549EEC22BE05}"/>
              </a:ext>
            </a:extLst>
          </p:cNvPr>
          <p:cNvSpPr/>
          <p:nvPr/>
        </p:nvSpPr>
        <p:spPr>
          <a:xfrm>
            <a:off x="457517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B69FE8C3-D5E4-0FDA-C2E7-8990B399D5B3}"/>
              </a:ext>
            </a:extLst>
          </p:cNvPr>
          <p:cNvSpPr/>
          <p:nvPr/>
        </p:nvSpPr>
        <p:spPr>
          <a:xfrm>
            <a:off x="527621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78DC18F4-C951-7BD3-7F77-48AB368EC70D}"/>
              </a:ext>
            </a:extLst>
          </p:cNvPr>
          <p:cNvSpPr/>
          <p:nvPr/>
        </p:nvSpPr>
        <p:spPr>
          <a:xfrm>
            <a:off x="527621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AF54A79A-8DCB-8AB7-16E2-D564FCE5B5AF}"/>
              </a:ext>
            </a:extLst>
          </p:cNvPr>
          <p:cNvSpPr/>
          <p:nvPr/>
        </p:nvSpPr>
        <p:spPr>
          <a:xfrm>
            <a:off x="527621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EB920C06-8AAC-8466-41E6-3128F3A8D601}"/>
              </a:ext>
            </a:extLst>
          </p:cNvPr>
          <p:cNvSpPr/>
          <p:nvPr/>
        </p:nvSpPr>
        <p:spPr>
          <a:xfrm>
            <a:off x="527621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0AD67274-8154-775A-8EC8-602D7633F6C6}"/>
              </a:ext>
            </a:extLst>
          </p:cNvPr>
          <p:cNvSpPr/>
          <p:nvPr/>
        </p:nvSpPr>
        <p:spPr>
          <a:xfrm>
            <a:off x="527621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6980D703-9704-FB01-A7CB-3C807686B5EE}"/>
              </a:ext>
            </a:extLst>
          </p:cNvPr>
          <p:cNvSpPr/>
          <p:nvPr/>
        </p:nvSpPr>
        <p:spPr>
          <a:xfrm>
            <a:off x="667829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A87BD46C-FE1B-5068-C39C-6003FDA992C4}"/>
              </a:ext>
            </a:extLst>
          </p:cNvPr>
          <p:cNvSpPr/>
          <p:nvPr/>
        </p:nvSpPr>
        <p:spPr>
          <a:xfrm>
            <a:off x="667829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188BF8D8-0CA0-4453-F283-8E79AFE27164}"/>
              </a:ext>
            </a:extLst>
          </p:cNvPr>
          <p:cNvSpPr/>
          <p:nvPr/>
        </p:nvSpPr>
        <p:spPr>
          <a:xfrm>
            <a:off x="667829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89426417-92A9-18E2-6BBE-EB380F7DE332}"/>
              </a:ext>
            </a:extLst>
          </p:cNvPr>
          <p:cNvSpPr/>
          <p:nvPr/>
        </p:nvSpPr>
        <p:spPr>
          <a:xfrm>
            <a:off x="667829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1A778481-1A0F-7B73-D749-2BF191DB9C8E}"/>
              </a:ext>
            </a:extLst>
          </p:cNvPr>
          <p:cNvSpPr/>
          <p:nvPr/>
        </p:nvSpPr>
        <p:spPr>
          <a:xfrm>
            <a:off x="667829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038B7F62-26A1-A025-88BC-70CF47A67AF4}"/>
              </a:ext>
            </a:extLst>
          </p:cNvPr>
          <p:cNvSpPr/>
          <p:nvPr/>
        </p:nvSpPr>
        <p:spPr>
          <a:xfrm>
            <a:off x="739457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A2CB73E9-F2B8-C077-016C-616312EBD43F}"/>
              </a:ext>
            </a:extLst>
          </p:cNvPr>
          <p:cNvSpPr/>
          <p:nvPr/>
        </p:nvSpPr>
        <p:spPr>
          <a:xfrm>
            <a:off x="739457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a:extLst>
              <a:ext uri="{FF2B5EF4-FFF2-40B4-BE49-F238E27FC236}">
                <a16:creationId xmlns:a16="http://schemas.microsoft.com/office/drawing/2014/main" id="{E0C4DECC-90A2-767B-0774-E57A0D0607AA}"/>
              </a:ext>
            </a:extLst>
          </p:cNvPr>
          <p:cNvSpPr/>
          <p:nvPr/>
        </p:nvSpPr>
        <p:spPr>
          <a:xfrm>
            <a:off x="739457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2DA5E864-1F5F-0B6B-CCDD-A9E54724E26A}"/>
              </a:ext>
            </a:extLst>
          </p:cNvPr>
          <p:cNvSpPr/>
          <p:nvPr/>
        </p:nvSpPr>
        <p:spPr>
          <a:xfrm>
            <a:off x="739457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CF6B451A-7A95-A64E-22FE-44FA016F565F}"/>
              </a:ext>
            </a:extLst>
          </p:cNvPr>
          <p:cNvSpPr/>
          <p:nvPr/>
        </p:nvSpPr>
        <p:spPr>
          <a:xfrm>
            <a:off x="739457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AFDEE4C7-A055-734A-B2A7-8137BC788A03}"/>
              </a:ext>
            </a:extLst>
          </p:cNvPr>
          <p:cNvSpPr/>
          <p:nvPr/>
        </p:nvSpPr>
        <p:spPr>
          <a:xfrm>
            <a:off x="879665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0">
            <a:extLst>
              <a:ext uri="{FF2B5EF4-FFF2-40B4-BE49-F238E27FC236}">
                <a16:creationId xmlns:a16="http://schemas.microsoft.com/office/drawing/2014/main" id="{81751EAC-182C-E1C1-6CC5-D7CD28AA8966}"/>
              </a:ext>
            </a:extLst>
          </p:cNvPr>
          <p:cNvSpPr/>
          <p:nvPr/>
        </p:nvSpPr>
        <p:spPr>
          <a:xfrm>
            <a:off x="879665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a:extLst>
              <a:ext uri="{FF2B5EF4-FFF2-40B4-BE49-F238E27FC236}">
                <a16:creationId xmlns:a16="http://schemas.microsoft.com/office/drawing/2014/main" id="{227BD415-D9B7-A185-7138-B8CC17F10CC2}"/>
              </a:ext>
            </a:extLst>
          </p:cNvPr>
          <p:cNvSpPr/>
          <p:nvPr/>
        </p:nvSpPr>
        <p:spPr>
          <a:xfrm>
            <a:off x="879665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A3FCF969-5AFD-A9BC-C3D9-5F4D02CEE3B3}"/>
              </a:ext>
            </a:extLst>
          </p:cNvPr>
          <p:cNvSpPr/>
          <p:nvPr/>
        </p:nvSpPr>
        <p:spPr>
          <a:xfrm>
            <a:off x="879665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52089940-B282-89FC-01DA-32F0FDC61A99}"/>
              </a:ext>
            </a:extLst>
          </p:cNvPr>
          <p:cNvSpPr/>
          <p:nvPr/>
        </p:nvSpPr>
        <p:spPr>
          <a:xfrm>
            <a:off x="879665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F872935D-0E9C-8ECC-D7B3-C14FF4C8B3B8}"/>
              </a:ext>
            </a:extLst>
          </p:cNvPr>
          <p:cNvSpPr/>
          <p:nvPr/>
        </p:nvSpPr>
        <p:spPr>
          <a:xfrm>
            <a:off x="9512935" y="30385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35">
            <a:extLst>
              <a:ext uri="{FF2B5EF4-FFF2-40B4-BE49-F238E27FC236}">
                <a16:creationId xmlns:a16="http://schemas.microsoft.com/office/drawing/2014/main" id="{00036691-9AD8-44D2-A35E-AF3483CA193F}"/>
              </a:ext>
            </a:extLst>
          </p:cNvPr>
          <p:cNvSpPr/>
          <p:nvPr/>
        </p:nvSpPr>
        <p:spPr>
          <a:xfrm>
            <a:off x="9512935" y="331157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a:extLst>
              <a:ext uri="{FF2B5EF4-FFF2-40B4-BE49-F238E27FC236}">
                <a16:creationId xmlns:a16="http://schemas.microsoft.com/office/drawing/2014/main" id="{94A0B7EF-80B8-52C1-2BAA-8FE9BA460E08}"/>
              </a:ext>
            </a:extLst>
          </p:cNvPr>
          <p:cNvSpPr/>
          <p:nvPr/>
        </p:nvSpPr>
        <p:spPr>
          <a:xfrm>
            <a:off x="9512935" y="357192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AC7314CB-83A2-5EF9-972B-DEBD9C0452F9}"/>
              </a:ext>
            </a:extLst>
          </p:cNvPr>
          <p:cNvSpPr/>
          <p:nvPr/>
        </p:nvSpPr>
        <p:spPr>
          <a:xfrm>
            <a:off x="9512935" y="43948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a:extLst>
              <a:ext uri="{FF2B5EF4-FFF2-40B4-BE49-F238E27FC236}">
                <a16:creationId xmlns:a16="http://schemas.microsoft.com/office/drawing/2014/main" id="{5E276C1A-C73A-F340-A157-5D10F3BA9F4B}"/>
              </a:ext>
            </a:extLst>
          </p:cNvPr>
          <p:cNvSpPr/>
          <p:nvPr/>
        </p:nvSpPr>
        <p:spPr>
          <a:xfrm>
            <a:off x="9512935" y="46539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DB8CDF13-7B60-54A5-DEE7-1C5EE990E125}"/>
              </a:ext>
            </a:extLst>
          </p:cNvPr>
          <p:cNvSpPr/>
          <p:nvPr/>
        </p:nvSpPr>
        <p:spPr>
          <a:xfrm>
            <a:off x="9512935" y="249750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46FD5B9C-8308-388C-8061-D041677899D2}"/>
              </a:ext>
            </a:extLst>
          </p:cNvPr>
          <p:cNvSpPr/>
          <p:nvPr/>
        </p:nvSpPr>
        <p:spPr>
          <a:xfrm>
            <a:off x="9512935" y="27565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8F1B9DE7-B4E5-1592-CA05-189B3A95E2B3}"/>
              </a:ext>
            </a:extLst>
          </p:cNvPr>
          <p:cNvSpPr/>
          <p:nvPr/>
        </p:nvSpPr>
        <p:spPr>
          <a:xfrm>
            <a:off x="9512935" y="384624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0F3CC05B-7A02-8439-2335-F44FF8258BFC}"/>
              </a:ext>
            </a:extLst>
          </p:cNvPr>
          <p:cNvSpPr/>
          <p:nvPr/>
        </p:nvSpPr>
        <p:spPr>
          <a:xfrm>
            <a:off x="9512935" y="41205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6A878681-EA36-6F14-033D-907D183C1EF9}"/>
              </a:ext>
            </a:extLst>
          </p:cNvPr>
          <p:cNvSpPr/>
          <p:nvPr/>
        </p:nvSpPr>
        <p:spPr>
          <a:xfrm>
            <a:off x="9512935" y="49206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7493E3D2-5D9C-A2AA-D650-D64A5EC303FA}"/>
              </a:ext>
            </a:extLst>
          </p:cNvPr>
          <p:cNvSpPr/>
          <p:nvPr/>
        </p:nvSpPr>
        <p:spPr>
          <a:xfrm>
            <a:off x="9512935" y="51949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a:extLst>
              <a:ext uri="{FF2B5EF4-FFF2-40B4-BE49-F238E27FC236}">
                <a16:creationId xmlns:a16="http://schemas.microsoft.com/office/drawing/2014/main" id="{3CD6C9A5-A823-2293-5367-0423CB0A35C9}"/>
              </a:ext>
            </a:extLst>
          </p:cNvPr>
          <p:cNvSpPr/>
          <p:nvPr/>
        </p:nvSpPr>
        <p:spPr>
          <a:xfrm>
            <a:off x="9512935" y="575886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2A4BE120-2E6D-3F3F-3D0A-95800A55C664}"/>
              </a:ext>
            </a:extLst>
          </p:cNvPr>
          <p:cNvSpPr/>
          <p:nvPr/>
        </p:nvSpPr>
        <p:spPr>
          <a:xfrm>
            <a:off x="9512935" y="6033182"/>
            <a:ext cx="511175" cy="180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282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5" y="109463"/>
            <a:ext cx="9643661" cy="461665"/>
          </a:xfrm>
          <a:prstGeom prst="rect">
            <a:avLst/>
          </a:prstGeom>
          <a:noFill/>
        </p:spPr>
        <p:txBody>
          <a:bodyPr wrap="square" rtlCol="0">
            <a:spAutoFit/>
          </a:bodyPr>
          <a:lstStyle/>
          <a:p>
            <a:r>
              <a:rPr lang="en-US" altLang="ko-KR" sz="2400" b="1" dirty="0">
                <a:latin typeface="Calibri" pitchFamily="34" charset="0"/>
                <a:cs typeface="Arial" pitchFamily="34" charset="0"/>
              </a:rPr>
              <a:t>Radiant warmer safety features description</a:t>
            </a:r>
            <a:endParaRPr lang="ko-KR" altLang="en-US" sz="2400"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1FF8AC18-B043-CBE5-F56E-D7E5222E11ED}"/>
              </a:ext>
            </a:extLst>
          </p:cNvPr>
          <p:cNvSpPr txBox="1"/>
          <p:nvPr/>
        </p:nvSpPr>
        <p:spPr>
          <a:xfrm rot="10800000" flipH="1" flipV="1">
            <a:off x="741002" y="945208"/>
            <a:ext cx="10711857" cy="5364112"/>
          </a:xfrm>
          <a:prstGeom prst="rect">
            <a:avLst/>
          </a:prstGeom>
          <a:noFill/>
        </p:spPr>
        <p:txBody>
          <a:bodyPr wrap="square" rtlCol="0">
            <a:noAutofit/>
          </a:bodyPr>
          <a:lstStyle/>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This additional safety feature is subject to change as technology advances in the future.</a:t>
            </a:r>
          </a:p>
          <a:p>
            <a:pPr>
              <a:lnSpc>
                <a:spcPct val="150000"/>
              </a:lnSpc>
            </a:pPr>
            <a:r>
              <a:rPr lang="en-US" altLang="ko-KR" sz="2000" dirty="0">
                <a:latin typeface="Calibri" pitchFamily="34" charset="0"/>
                <a:ea typeface="Ebrima" pitchFamily="2" charset="0"/>
                <a:cs typeface="Arial" pitchFamily="34" charset="0"/>
              </a:rPr>
              <a:t>   </a:t>
            </a:r>
            <a:endParaRPr lang="ko-KR" altLang="en-US" sz="2400" b="1" dirty="0">
              <a:latin typeface="Calibri" pitchFamily="34" charset="0"/>
              <a:cs typeface="Arial" pitchFamily="34" charset="0"/>
            </a:endParaRPr>
          </a:p>
        </p:txBody>
      </p:sp>
      <p:sp>
        <p:nvSpPr>
          <p:cNvPr id="4" name="TextBox 3">
            <a:extLst>
              <a:ext uri="{FF2B5EF4-FFF2-40B4-BE49-F238E27FC236}">
                <a16:creationId xmlns:a16="http://schemas.microsoft.com/office/drawing/2014/main" id="{B3F4870F-7A96-D25A-B8B3-B4CCEFC7540F}"/>
              </a:ext>
            </a:extLst>
          </p:cNvPr>
          <p:cNvSpPr txBox="1"/>
          <p:nvPr/>
        </p:nvSpPr>
        <p:spPr>
          <a:xfrm rot="10800000" flipH="1" flipV="1">
            <a:off x="1051753" y="1562949"/>
            <a:ext cx="9748507" cy="880369"/>
          </a:xfrm>
          <a:prstGeom prst="rect">
            <a:avLst/>
          </a:prstGeom>
          <a:noFill/>
        </p:spPr>
        <p:txBody>
          <a:bodyPr wrap="square" rtlCol="0">
            <a:spAutoFit/>
          </a:bodyPr>
          <a:lstStyle/>
          <a:p>
            <a:pPr marL="285750" indent="-285750" fontAlgn="base">
              <a:lnSpc>
                <a:spcPct val="150000"/>
              </a:lnSpc>
              <a:buFont typeface="Wingdings" pitchFamily="2" charset="2"/>
              <a:buChar char="§"/>
            </a:pPr>
            <a:r>
              <a:rPr lang="en-US" altLang="ko-KR" dirty="0">
                <a:latin typeface="Calibri" pitchFamily="34" charset="0"/>
                <a:cs typeface="Arial" pitchFamily="34" charset="0"/>
              </a:rPr>
              <a:t>When the warmer is turned ON, it automatically turns OFF after 30 mins.</a:t>
            </a:r>
          </a:p>
          <a:p>
            <a:pPr fontAlgn="base">
              <a:lnSpc>
                <a:spcPct val="150000"/>
              </a:lnSpc>
            </a:pPr>
            <a:r>
              <a:rPr lang="en-US" altLang="ko-KR" dirty="0">
                <a:latin typeface="Calibri" pitchFamily="34" charset="0"/>
                <a:cs typeface="Arial" pitchFamily="34" charset="0"/>
              </a:rPr>
              <a:t>     (Regardless of the set levels).</a:t>
            </a:r>
            <a:endParaRPr lang="ko-KR" altLang="en-US" dirty="0">
              <a:latin typeface="Calibri" pitchFamily="34" charset="0"/>
              <a:cs typeface="Arial" pitchFamily="34" charset="0"/>
            </a:endParaRPr>
          </a:p>
        </p:txBody>
      </p:sp>
      <p:sp>
        <p:nvSpPr>
          <p:cNvPr id="5" name="TextBox 4">
            <a:extLst>
              <a:ext uri="{FF2B5EF4-FFF2-40B4-BE49-F238E27FC236}">
                <a16:creationId xmlns:a16="http://schemas.microsoft.com/office/drawing/2014/main" id="{77F7C9E9-CB2A-CBA7-35D9-5F2CAD77E2A5}"/>
              </a:ext>
            </a:extLst>
          </p:cNvPr>
          <p:cNvSpPr txBox="1"/>
          <p:nvPr/>
        </p:nvSpPr>
        <p:spPr>
          <a:xfrm rot="10800000" flipH="1" flipV="1">
            <a:off x="1051753" y="2725248"/>
            <a:ext cx="9748507" cy="369332"/>
          </a:xfrm>
          <a:prstGeom prst="rect">
            <a:avLst/>
          </a:prstGeom>
          <a:noFill/>
        </p:spPr>
        <p:txBody>
          <a:bodyPr wrap="square" rtlCol="0">
            <a:spAutoFit/>
          </a:bodyPr>
          <a:lstStyle/>
          <a:p>
            <a:pPr marL="285750" indent="-285750" fontAlgn="base">
              <a:buFont typeface="Wingdings" pitchFamily="2" charset="2"/>
              <a:buChar char="§"/>
            </a:pPr>
            <a:r>
              <a:rPr lang="en-US" altLang="ko-KR" dirty="0">
                <a:latin typeface="Calibri" pitchFamily="34" charset="0"/>
                <a:cs typeface="Arial" pitchFamily="34" charset="0"/>
              </a:rPr>
              <a:t>When the warmer is ON and the touch sensors are </a:t>
            </a:r>
            <a:r>
              <a:rPr lang="en-US" altLang="ko-KR" dirty="0" err="1">
                <a:latin typeface="Calibri" pitchFamily="34" charset="0"/>
                <a:cs typeface="Arial" pitchFamily="34" charset="0"/>
              </a:rPr>
              <a:t>detacted</a:t>
            </a:r>
            <a:r>
              <a:rPr lang="en-US" altLang="ko-KR" dirty="0">
                <a:latin typeface="Calibri" pitchFamily="34" charset="0"/>
                <a:cs typeface="Arial" pitchFamily="34" charset="0"/>
              </a:rPr>
              <a:t>, the warmer turns OFF.</a:t>
            </a:r>
            <a:endParaRPr lang="ko-KR" altLang="en-US" dirty="0">
              <a:latin typeface="Calibri" pitchFamily="34" charset="0"/>
              <a:cs typeface="Arial" pitchFamily="34" charset="0"/>
            </a:endParaRPr>
          </a:p>
        </p:txBody>
      </p:sp>
      <p:sp>
        <p:nvSpPr>
          <p:cNvPr id="6" name="TextBox 5">
            <a:extLst>
              <a:ext uri="{FF2B5EF4-FFF2-40B4-BE49-F238E27FC236}">
                <a16:creationId xmlns:a16="http://schemas.microsoft.com/office/drawing/2014/main" id="{932D18CD-FB2B-68FA-DEB6-4A69CE4C9A1A}"/>
              </a:ext>
            </a:extLst>
          </p:cNvPr>
          <p:cNvSpPr txBox="1"/>
          <p:nvPr/>
        </p:nvSpPr>
        <p:spPr>
          <a:xfrm rot="10800000" flipH="1" flipV="1">
            <a:off x="1051753" y="3493529"/>
            <a:ext cx="10096307" cy="1421371"/>
          </a:xfrm>
          <a:prstGeom prst="rect">
            <a:avLst/>
          </a:prstGeom>
          <a:noFill/>
        </p:spPr>
        <p:txBody>
          <a:bodyPr wrap="square" rtlCol="0">
            <a:noAutofit/>
          </a:bodyPr>
          <a:lstStyle/>
          <a:p>
            <a:pPr marL="285750" indent="-285750" fontAlgn="base">
              <a:lnSpc>
                <a:spcPct val="150000"/>
              </a:lnSpc>
              <a:buFont typeface="Wingdings" pitchFamily="2" charset="2"/>
              <a:buChar char="§"/>
            </a:pPr>
            <a:r>
              <a:rPr lang="en-US" altLang="ko-KR" dirty="0">
                <a:latin typeface="Calibri" pitchFamily="34" charset="0"/>
                <a:cs typeface="Arial" pitchFamily="34" charset="0"/>
              </a:rPr>
              <a:t>Driver and passengers can select the temperature level for each part of the warmer from the AVN panel.</a:t>
            </a:r>
          </a:p>
          <a:p>
            <a:pPr fontAlgn="base">
              <a:lnSpc>
                <a:spcPct val="150000"/>
              </a:lnSpc>
            </a:pPr>
            <a:r>
              <a:rPr lang="en-US" altLang="ko-KR" dirty="0">
                <a:latin typeface="Calibri" pitchFamily="34" charset="0"/>
                <a:cs typeface="Arial" pitchFamily="34" charset="0"/>
              </a:rPr>
              <a:t>     - Driver / Passenger select</a:t>
            </a:r>
          </a:p>
          <a:p>
            <a:pPr fontAlgn="base">
              <a:lnSpc>
                <a:spcPct val="150000"/>
              </a:lnSpc>
            </a:pPr>
            <a:r>
              <a:rPr lang="en-US" altLang="ko-KR" dirty="0">
                <a:latin typeface="Calibri" pitchFamily="34" charset="0"/>
                <a:cs typeface="Arial" pitchFamily="34" charset="0"/>
              </a:rPr>
              <a:t>     - Radiant warmer location select</a:t>
            </a:r>
          </a:p>
          <a:p>
            <a:pPr fontAlgn="base">
              <a:lnSpc>
                <a:spcPct val="150000"/>
              </a:lnSpc>
            </a:pPr>
            <a:r>
              <a:rPr lang="en-US" altLang="ko-KR" dirty="0">
                <a:latin typeface="Calibri" pitchFamily="34" charset="0"/>
                <a:cs typeface="Arial" pitchFamily="34" charset="0"/>
              </a:rPr>
              <a:t>     - Temperature level select</a:t>
            </a:r>
            <a:endParaRPr lang="ko-KR" altLang="en-US" dirty="0">
              <a:latin typeface="Calibri" pitchFamily="34" charset="0"/>
              <a:cs typeface="Arial" pitchFamily="34" charset="0"/>
            </a:endParaRPr>
          </a:p>
        </p:txBody>
      </p:sp>
      <p:sp>
        <p:nvSpPr>
          <p:cNvPr id="7" name="テキスト ボックス 8">
            <a:extLst>
              <a:ext uri="{FF2B5EF4-FFF2-40B4-BE49-F238E27FC236}">
                <a16:creationId xmlns:a16="http://schemas.microsoft.com/office/drawing/2014/main" id="{8724196C-7507-E50F-7663-E41A918B38DB}"/>
              </a:ext>
            </a:extLst>
          </p:cNvPr>
          <p:cNvSpPr txBox="1"/>
          <p:nvPr/>
        </p:nvSpPr>
        <p:spPr>
          <a:xfrm>
            <a:off x="276998" y="5453609"/>
            <a:ext cx="9516544" cy="388120"/>
          </a:xfrm>
          <a:prstGeom prst="rect">
            <a:avLst/>
          </a:prstGeom>
          <a:noFill/>
          <a:ln w="38100">
            <a:noFill/>
          </a:ln>
        </p:spPr>
        <p:txBody>
          <a:bodyPr wrap="square" lIns="91440" tIns="45720" rIns="91440" bIns="45720" anchor="t">
            <a:spAutoFit/>
          </a:bodyPr>
          <a:lstStyle/>
          <a:p>
            <a:pPr marL="285750" indent="-285750" algn="ctr">
              <a:lnSpc>
                <a:spcPct val="135000"/>
              </a:lnSpc>
              <a:buFont typeface="Wingdings" panose="05000000000000000000" pitchFamily="2" charset="2"/>
              <a:buChar char="v"/>
            </a:pPr>
            <a:r>
              <a:rPr lang="en-US" altLang="ja-JP" sz="1600" u="sng" dirty="0">
                <a:solidFill>
                  <a:srgbClr val="FF0000"/>
                </a:solidFill>
                <a:ea typeface="+mn-lt"/>
                <a:cs typeface="+mn-lt"/>
              </a:rPr>
              <a:t>This is a n</a:t>
            </a:r>
            <a:r>
              <a:rPr kumimoji="1" lang="en-US" altLang="ja-JP" sz="1600" u="sng" dirty="0">
                <a:solidFill>
                  <a:srgbClr val="FF0000"/>
                </a:solidFill>
              </a:rPr>
              <a:t>on-exhaustive list and o</a:t>
            </a:r>
            <a:r>
              <a:rPr lang="en-US" sz="1600" u="sng" dirty="0">
                <a:solidFill>
                  <a:srgbClr val="FF0000"/>
                </a:solidFill>
                <a:ea typeface="+mn-lt"/>
                <a:cs typeface="+mn-lt"/>
              </a:rPr>
              <a:t>ther technologies could be developed in the future</a:t>
            </a:r>
            <a:r>
              <a:rPr lang="en-US" altLang="ja-JP" sz="1600" b="1" dirty="0">
                <a:solidFill>
                  <a:srgbClr val="FF0000"/>
                </a:solidFill>
                <a:ea typeface="Yu Gothic UI"/>
                <a:cs typeface="Times New Roman"/>
              </a:rPr>
              <a:t>.</a:t>
            </a:r>
          </a:p>
        </p:txBody>
      </p:sp>
    </p:spTree>
    <p:extLst>
      <p:ext uri="{BB962C8B-B14F-4D97-AF65-F5344CB8AC3E}">
        <p14:creationId xmlns:p14="http://schemas.microsoft.com/office/powerpoint/2010/main" val="100643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10800000" flipH="1" flipV="1">
            <a:off x="166086" y="109462"/>
            <a:ext cx="9491720" cy="461665"/>
          </a:xfrm>
          <a:prstGeom prst="rect">
            <a:avLst/>
          </a:prstGeom>
          <a:noFill/>
        </p:spPr>
        <p:txBody>
          <a:bodyPr wrap="square" rtlCol="0">
            <a:spAutoFit/>
          </a:bodyPr>
          <a:lstStyle/>
          <a:p>
            <a:r>
              <a:rPr lang="en-US" altLang="ko-KR" sz="2400" b="1" dirty="0">
                <a:latin typeface="Calibri" pitchFamily="34" charset="0"/>
                <a:ea typeface="Ebrima" pitchFamily="2" charset="0"/>
                <a:cs typeface="Arial" pitchFamily="34" charset="0"/>
              </a:rPr>
              <a:t>Feedbacks, etc.</a:t>
            </a:r>
            <a:endParaRPr lang="ko-KR" altLang="en-US" sz="2400" b="1" dirty="0">
              <a:latin typeface="Calibri" pitchFamily="34" charset="0"/>
              <a:cs typeface="Arial" pitchFamily="34" charset="0"/>
            </a:endParaRPr>
          </a:p>
        </p:txBody>
      </p:sp>
      <p:sp>
        <p:nvSpPr>
          <p:cNvPr id="3" name="직사각형 2">
            <a:extLst>
              <a:ext uri="{FF2B5EF4-FFF2-40B4-BE49-F238E27FC236}">
                <a16:creationId xmlns:a16="http://schemas.microsoft.com/office/drawing/2014/main" id="{F6D13D87-37BF-D4B0-CC05-7BF41B41FDFC}"/>
              </a:ext>
            </a:extLst>
          </p:cNvPr>
          <p:cNvSpPr/>
          <p:nvPr/>
        </p:nvSpPr>
        <p:spPr>
          <a:xfrm>
            <a:off x="0" y="651337"/>
            <a:ext cx="11879263" cy="4571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BB1135F8-0CDC-43FD-1964-5D869ED7ABD9}"/>
              </a:ext>
            </a:extLst>
          </p:cNvPr>
          <p:cNvSpPr txBox="1"/>
          <p:nvPr/>
        </p:nvSpPr>
        <p:spPr>
          <a:xfrm rot="10800000" flipH="1" flipV="1">
            <a:off x="741003" y="945208"/>
            <a:ext cx="10815252" cy="4083991"/>
          </a:xfrm>
          <a:prstGeom prst="rect">
            <a:avLst/>
          </a:prstGeom>
          <a:noFill/>
        </p:spPr>
        <p:txBody>
          <a:bodyPr wrap="square" rtlCol="0">
            <a:noAutofit/>
          </a:bodyPr>
          <a:lstStyle/>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Feedbacks from TSs</a:t>
            </a:r>
          </a:p>
          <a:p>
            <a:pPr>
              <a:lnSpc>
                <a:spcPct val="130000"/>
              </a:lnSpc>
            </a:pPr>
            <a:r>
              <a:rPr lang="en-US" altLang="ko-KR" sz="2000" dirty="0">
                <a:latin typeface="Calibri" pitchFamily="34" charset="0"/>
                <a:ea typeface="Ebrima" pitchFamily="2" charset="0"/>
                <a:cs typeface="Arial" pitchFamily="34" charset="0"/>
              </a:rPr>
              <a:t>    A : Suggested safety concepts are sufficient for meeting the amended regulation.</a:t>
            </a:r>
          </a:p>
          <a:p>
            <a:pPr>
              <a:lnSpc>
                <a:spcPct val="130000"/>
              </a:lnSpc>
            </a:pPr>
            <a:r>
              <a:rPr lang="en-US" altLang="ko-KR" sz="2000" dirty="0">
                <a:latin typeface="Calibri" pitchFamily="34" charset="0"/>
                <a:ea typeface="Ebrima" pitchFamily="2" charset="0"/>
                <a:cs typeface="Arial" pitchFamily="34" charset="0"/>
              </a:rPr>
              <a:t>    B : Proposed safety concepts can cover the amended regulation.</a:t>
            </a:r>
          </a:p>
          <a:p>
            <a:pPr>
              <a:lnSpc>
                <a:spcPct val="130000"/>
              </a:lnSpc>
            </a:pPr>
            <a:r>
              <a:rPr lang="en-US" altLang="ko-KR" sz="2000" dirty="0">
                <a:latin typeface="Calibri" pitchFamily="34" charset="0"/>
                <a:ea typeface="Ebrima" pitchFamily="2" charset="0"/>
                <a:cs typeface="Arial" pitchFamily="34" charset="0"/>
              </a:rPr>
              <a:t>    C :  The actual evidence from detailed tests, such as organized contents and test reports, </a:t>
            </a:r>
          </a:p>
          <a:p>
            <a:pPr>
              <a:lnSpc>
                <a:spcPct val="130000"/>
              </a:lnSpc>
            </a:pPr>
            <a:r>
              <a:rPr lang="en-US" altLang="ko-KR" sz="2000" dirty="0">
                <a:latin typeface="Calibri" pitchFamily="34" charset="0"/>
                <a:ea typeface="Ebrima" pitchFamily="2" charset="0"/>
                <a:cs typeface="Arial" pitchFamily="34" charset="0"/>
              </a:rPr>
              <a:t>           seems to be faithful. It is judged that the overall contents, such as considering the safety of </a:t>
            </a:r>
          </a:p>
          <a:p>
            <a:pPr>
              <a:lnSpc>
                <a:spcPct val="130000"/>
              </a:lnSpc>
            </a:pPr>
            <a:r>
              <a:rPr lang="en-US" altLang="ko-KR" sz="2000" dirty="0">
                <a:latin typeface="Calibri" pitchFamily="34" charset="0"/>
                <a:ea typeface="Ebrima" pitchFamily="2" charset="0"/>
                <a:cs typeface="Arial" pitchFamily="34" charset="0"/>
              </a:rPr>
              <a:t>           passengers and drivers, were reasonably written.</a:t>
            </a:r>
          </a:p>
          <a:p>
            <a:pPr>
              <a:lnSpc>
                <a:spcPct val="130000"/>
              </a:lnSpc>
            </a:pPr>
            <a:r>
              <a:rPr lang="en-US" altLang="ko-KR" sz="2000" dirty="0">
                <a:latin typeface="Calibri" pitchFamily="34" charset="0"/>
                <a:ea typeface="Ebrima" pitchFamily="2" charset="0"/>
                <a:cs typeface="Arial" pitchFamily="34" charset="0"/>
              </a:rPr>
              <a:t>    D : All technical data and safety concepts are sufficient for obtaining certification.</a:t>
            </a:r>
          </a:p>
          <a:p>
            <a:pPr>
              <a:lnSpc>
                <a:spcPct val="130000"/>
              </a:lnSpc>
            </a:pPr>
            <a:r>
              <a:rPr lang="ko-KR" altLang="en-US" sz="2000" dirty="0">
                <a:latin typeface="Calibri" pitchFamily="34" charset="0"/>
                <a:cs typeface="Arial" pitchFamily="34" charset="0"/>
              </a:rPr>
              <a:t>          </a:t>
            </a:r>
            <a:r>
              <a:rPr lang="en-US" altLang="ko-KR" sz="2000" dirty="0">
                <a:latin typeface="Calibri" pitchFamily="34" charset="0"/>
                <a:ea typeface="Ebrima" pitchFamily="2" charset="0"/>
                <a:cs typeface="Arial" pitchFamily="34" charset="0"/>
              </a:rPr>
              <a:t>In other hand, R-122 contains many points that don’t fit the current technology of the vehicle.</a:t>
            </a:r>
          </a:p>
          <a:p>
            <a:pPr>
              <a:lnSpc>
                <a:spcPct val="130000"/>
              </a:lnSpc>
            </a:pPr>
            <a:r>
              <a:rPr lang="en-US" altLang="ko-KR" sz="2000" dirty="0">
                <a:latin typeface="Calibri" pitchFamily="34" charset="0"/>
                <a:ea typeface="Ebrima" pitchFamily="2" charset="0"/>
                <a:cs typeface="Arial" pitchFamily="34" charset="0"/>
              </a:rPr>
              <a:t>          Therefore, there is opinion that the regulation needs to be reviewed as a whole.</a:t>
            </a:r>
            <a:endParaRPr lang="ko-KR" altLang="en-US" sz="2000" dirty="0">
              <a:latin typeface="Calibri" pitchFamily="34" charset="0"/>
              <a:cs typeface="Arial" pitchFamily="34" charset="0"/>
            </a:endParaRPr>
          </a:p>
          <a:p>
            <a:pPr marL="285750" indent="-285750">
              <a:lnSpc>
                <a:spcPct val="150000"/>
              </a:lnSpc>
              <a:buFont typeface="Wingdings" pitchFamily="2" charset="2"/>
              <a:buChar char="l"/>
            </a:pPr>
            <a:endParaRPr lang="ko-KR" altLang="en-US" sz="2400" b="1" dirty="0">
              <a:latin typeface="Calibri" pitchFamily="34" charset="0"/>
              <a:cs typeface="Arial" pitchFamily="34" charset="0"/>
            </a:endParaRPr>
          </a:p>
        </p:txBody>
      </p:sp>
      <p:sp>
        <p:nvSpPr>
          <p:cNvPr id="4" name="TextBox 3">
            <a:extLst>
              <a:ext uri="{FF2B5EF4-FFF2-40B4-BE49-F238E27FC236}">
                <a16:creationId xmlns:a16="http://schemas.microsoft.com/office/drawing/2014/main" id="{8C987BC4-B3F7-3DB2-03E9-8FA9C00F1C55}"/>
              </a:ext>
            </a:extLst>
          </p:cNvPr>
          <p:cNvSpPr txBox="1"/>
          <p:nvPr/>
        </p:nvSpPr>
        <p:spPr>
          <a:xfrm rot="10800000" flipH="1" flipV="1">
            <a:off x="741003" y="4819836"/>
            <a:ext cx="10671236" cy="1895289"/>
          </a:xfrm>
          <a:prstGeom prst="rect">
            <a:avLst/>
          </a:prstGeom>
          <a:noFill/>
        </p:spPr>
        <p:txBody>
          <a:bodyPr wrap="square" rtlCol="0">
            <a:noAutofit/>
          </a:bodyPr>
          <a:lstStyle/>
          <a:p>
            <a:pPr marL="285750" indent="-285750">
              <a:lnSpc>
                <a:spcPct val="150000"/>
              </a:lnSpc>
              <a:buFont typeface="Wingdings" pitchFamily="2" charset="2"/>
              <a:buChar char="l"/>
            </a:pPr>
            <a:r>
              <a:rPr lang="en-US" altLang="ko-KR" sz="2200" b="1" dirty="0">
                <a:latin typeface="Calibri" pitchFamily="34" charset="0"/>
                <a:ea typeface="Ebrima" pitchFamily="2" charset="0"/>
                <a:cs typeface="Arial" pitchFamily="34" charset="0"/>
              </a:rPr>
              <a:t>Opinions on the second step</a:t>
            </a:r>
          </a:p>
          <a:p>
            <a:pPr>
              <a:lnSpc>
                <a:spcPct val="150000"/>
              </a:lnSpc>
            </a:pPr>
            <a:r>
              <a:rPr lang="en-US" altLang="ko-KR" sz="2000" dirty="0">
                <a:latin typeface="Calibri" pitchFamily="34" charset="0"/>
                <a:ea typeface="Ebrima" pitchFamily="2" charset="0"/>
                <a:cs typeface="Arial" pitchFamily="34" charset="0"/>
              </a:rPr>
              <a:t>    - It is believed that the second step related to radiant heat warmers can begin in earnest after more </a:t>
            </a:r>
          </a:p>
          <a:p>
            <a:pPr>
              <a:lnSpc>
                <a:spcPct val="150000"/>
              </a:lnSpc>
            </a:pPr>
            <a:r>
              <a:rPr lang="en-US" altLang="ko-KR" sz="2000" dirty="0">
                <a:latin typeface="Calibri" pitchFamily="34" charset="0"/>
                <a:ea typeface="Ebrima" pitchFamily="2" charset="0"/>
                <a:cs typeface="Arial" pitchFamily="34" charset="0"/>
              </a:rPr>
              <a:t>      diverse technologies from many manufacturers are released on the market.</a:t>
            </a:r>
            <a:endParaRPr lang="ko-KR" altLang="en-US" sz="2200" b="1" dirty="0">
              <a:latin typeface="Calibri" pitchFamily="34" charset="0"/>
              <a:cs typeface="Arial" pitchFamily="34" charset="0"/>
            </a:endParaRPr>
          </a:p>
          <a:p>
            <a:pPr marL="285750" indent="-285750">
              <a:lnSpc>
                <a:spcPct val="150000"/>
              </a:lnSpc>
              <a:buFont typeface="Wingdings" pitchFamily="2" charset="2"/>
              <a:buChar char="l"/>
            </a:pPr>
            <a:endParaRPr lang="ko-KR" altLang="en-US" sz="2400" b="1" dirty="0">
              <a:latin typeface="Calibri" pitchFamily="34" charset="0"/>
              <a:cs typeface="Arial" pitchFamily="34" charset="0"/>
            </a:endParaRPr>
          </a:p>
        </p:txBody>
      </p:sp>
    </p:spTree>
    <p:extLst>
      <p:ext uri="{BB962C8B-B14F-4D97-AF65-F5344CB8AC3E}">
        <p14:creationId xmlns:p14="http://schemas.microsoft.com/office/powerpoint/2010/main" val="236098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117039-04E5-A2C5-CC45-B1D6C0C8C366}"/>
              </a:ext>
            </a:extLst>
          </p:cNvPr>
          <p:cNvSpPr txBox="1"/>
          <p:nvPr/>
        </p:nvSpPr>
        <p:spPr>
          <a:xfrm>
            <a:off x="536414" y="2340564"/>
            <a:ext cx="10941464" cy="1938992"/>
          </a:xfrm>
          <a:prstGeom prst="rect">
            <a:avLst/>
          </a:prstGeom>
          <a:noFill/>
        </p:spPr>
        <p:txBody>
          <a:bodyPr wrap="square" rtlCol="0">
            <a:spAutoFit/>
          </a:bodyPr>
          <a:lstStyle/>
          <a:p>
            <a:pPr algn="ctr"/>
            <a:r>
              <a:rPr lang="en-US" altLang="ko-KR" sz="6000" b="1" dirty="0">
                <a:latin typeface="Calibri" pitchFamily="34" charset="0"/>
                <a:cs typeface="Arial" pitchFamily="34" charset="0"/>
              </a:rPr>
              <a:t>Thank you.</a:t>
            </a:r>
          </a:p>
          <a:p>
            <a:pPr algn="ctr"/>
            <a:endParaRPr lang="ko-KR" altLang="en-US" sz="6000" b="1" dirty="0">
              <a:latin typeface="Calibri" pitchFamily="34" charset="0"/>
              <a:cs typeface="Arial" pitchFamily="34" charset="0"/>
            </a:endParaRPr>
          </a:p>
        </p:txBody>
      </p:sp>
    </p:spTree>
    <p:extLst>
      <p:ext uri="{BB962C8B-B14F-4D97-AF65-F5344CB8AC3E}">
        <p14:creationId xmlns:p14="http://schemas.microsoft.com/office/powerpoint/2010/main" val="110452899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F5386BE5-15CA-40B4-9EA0-6FDA39ACFEB4}">
  <ds:schemaRefs>
    <ds:schemaRef ds:uri="http://schemas.microsoft.com/sharepoint/v3/contenttype/forms"/>
  </ds:schemaRefs>
</ds:datastoreItem>
</file>

<file path=customXml/itemProps2.xml><?xml version="1.0" encoding="utf-8"?>
<ds:datastoreItem xmlns:ds="http://schemas.openxmlformats.org/officeDocument/2006/customXml" ds:itemID="{DA889C8F-670C-45F8-833F-B9801C36872A}"/>
</file>

<file path=customXml/itemProps3.xml><?xml version="1.0" encoding="utf-8"?>
<ds:datastoreItem xmlns:ds="http://schemas.openxmlformats.org/officeDocument/2006/customXml" ds:itemID="{6E14372D-4FAF-475A-857D-15E50CC3F59A}">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2052</TotalTime>
  <Words>977</Words>
  <Application>Microsoft Office PowerPoint</Application>
  <PresentationFormat>Custom</PresentationFormat>
  <Paragraphs>106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맑은 고딕</vt:lpstr>
      <vt:lpstr>Yu Gothic UI</vt:lpstr>
      <vt:lpstr>현대하모니 M</vt:lpstr>
      <vt:lpstr>Arial</vt:lpstr>
      <vt:lpstr>Calibri</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Edoardo Gianotti</cp:lastModifiedBy>
  <cp:revision>94</cp:revision>
  <cp:lastPrinted>2019-05-10T01:22:23Z</cp:lastPrinted>
  <dcterms:created xsi:type="dcterms:W3CDTF">2019-05-03T00:03:39Z</dcterms:created>
  <dcterms:modified xsi:type="dcterms:W3CDTF">2024-10-05T14:48:12Z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Office_x0020_of_x0020_Origin">
    <vt:lpwstr/>
  </property>
  <property fmtid="{D5CDD505-2E9C-101B-9397-08002B2CF9AE}" pid="5" name="gba66df640194346a5267c50f24d4797">
    <vt:lpwstr/>
  </property>
  <property fmtid="{D5CDD505-2E9C-101B-9397-08002B2CF9AE}" pid="6" name="Office of Origin">
    <vt:lpwstr/>
  </property>
  <property fmtid="{D5CDD505-2E9C-101B-9397-08002B2CF9AE}" pid="7" name="MSIP_Label_84883e49-c40c-4c70-af6e-4047d87bba49_Enabled">
    <vt:lpwstr>true</vt:lpwstr>
  </property>
  <property fmtid="{D5CDD505-2E9C-101B-9397-08002B2CF9AE}" pid="8" name="MSIP_Label_84883e49-c40c-4c70-af6e-4047d87bba49_SetDate">
    <vt:lpwstr>2024-09-25T00:59:39Z</vt:lpwstr>
  </property>
  <property fmtid="{D5CDD505-2E9C-101B-9397-08002B2CF9AE}" pid="9" name="MSIP_Label_84883e49-c40c-4c70-af6e-4047d87bba49_Method">
    <vt:lpwstr>Privileged</vt:lpwstr>
  </property>
  <property fmtid="{D5CDD505-2E9C-101B-9397-08002B2CF9AE}" pid="10" name="MSIP_Label_84883e49-c40c-4c70-af6e-4047d87bba49_Name">
    <vt:lpwstr>평문 (AnyUser)</vt:lpwstr>
  </property>
  <property fmtid="{D5CDD505-2E9C-101B-9397-08002B2CF9AE}" pid="11" name="MSIP_Label_84883e49-c40c-4c70-af6e-4047d87bba49_SiteId">
    <vt:lpwstr>f85ca5f1-aa23-4252-a83a-443d333b1fe7</vt:lpwstr>
  </property>
  <property fmtid="{D5CDD505-2E9C-101B-9397-08002B2CF9AE}" pid="12" name="MSIP_Label_84883e49-c40c-4c70-af6e-4047d87bba49_ActionId">
    <vt:lpwstr>b9be01f0-588f-44bb-aede-56dd035f51c5</vt:lpwstr>
  </property>
  <property fmtid="{D5CDD505-2E9C-101B-9397-08002B2CF9AE}" pid="13" name="MSIP_Label_84883e49-c40c-4c70-af6e-4047d87bba49_ContentBits">
    <vt:lpwstr>2</vt:lpwstr>
  </property>
  <property fmtid="{D5CDD505-2E9C-101B-9397-08002B2CF9AE}" pid="14" name="ClassificationContentMarkingFooterLocations">
    <vt:lpwstr>Office 테마:8</vt:lpwstr>
  </property>
  <property fmtid="{D5CDD505-2E9C-101B-9397-08002B2CF9AE}" pid="15" name="ClassificationContentMarkingFooterText">
    <vt:lpwstr>본 문서는 현대자동차·기아의 정보자산으로 귀사와의 비밀유지계약 및 제반법률에 따라 법적 보호를 받습니다.</vt:lpwstr>
  </property>
</Properties>
</file>