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9" r:id="rId5"/>
  </p:sldMasterIdLst>
  <p:notesMasterIdLst>
    <p:notesMasterId r:id="rId15"/>
  </p:notesMasterIdLst>
  <p:handoutMasterIdLst>
    <p:handoutMasterId r:id="rId16"/>
  </p:handoutMasterIdLst>
  <p:sldIdLst>
    <p:sldId id="287" r:id="rId6"/>
    <p:sldId id="304" r:id="rId7"/>
    <p:sldId id="308" r:id="rId8"/>
    <p:sldId id="324" r:id="rId9"/>
    <p:sldId id="310" r:id="rId10"/>
    <p:sldId id="318" r:id="rId11"/>
    <p:sldId id="314" r:id="rId12"/>
    <p:sldId id="315" r:id="rId13"/>
    <p:sldId id="273" r:id="rId14"/>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069"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E4D1"/>
    <a:srgbClr val="FFFAEB"/>
    <a:srgbClr val="FFF2C9"/>
    <a:srgbClr val="E7FFE7"/>
    <a:srgbClr val="0000FF"/>
    <a:srgbClr val="FF0000"/>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5" autoAdjust="0"/>
    <p:restoredTop sz="94737" autoAdjust="0"/>
  </p:normalViewPr>
  <p:slideViewPr>
    <p:cSldViewPr>
      <p:cViewPr varScale="1">
        <p:scale>
          <a:sx n="98" d="100"/>
          <a:sy n="98" d="100"/>
        </p:scale>
        <p:origin x="581" y="77"/>
      </p:cViewPr>
      <p:guideLst>
        <p:guide orient="horz" pos="2069"/>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78B1DEC6-9533-4B29-97F3-F5AAB8D3E92B}"/>
    <pc:docChg chg="modSld">
      <pc:chgData name="Francois Guichard" userId="b25862a6-b641-4ece-b9f9-9230f3cdb908" providerId="ADAL" clId="{78B1DEC6-9533-4B29-97F3-F5AAB8D3E92B}" dt="2024-09-10T12:05:58.759" v="3" actId="121"/>
      <pc:docMkLst>
        <pc:docMk/>
      </pc:docMkLst>
      <pc:sldChg chg="modSp mod">
        <pc:chgData name="Francois Guichard" userId="b25862a6-b641-4ece-b9f9-9230f3cdb908" providerId="ADAL" clId="{78B1DEC6-9533-4B29-97F3-F5AAB8D3E92B}" dt="2024-09-10T12:05:58.759" v="3" actId="121"/>
        <pc:sldMkLst>
          <pc:docMk/>
          <pc:sldMk cId="1407557394" sldId="287"/>
        </pc:sldMkLst>
        <pc:spChg chg="mod">
          <ac:chgData name="Francois Guichard" userId="b25862a6-b641-4ece-b9f9-9230f3cdb908" providerId="ADAL" clId="{78B1DEC6-9533-4B29-97F3-F5AAB8D3E92B}" dt="2024-09-10T12:05:58.759" v="3" actId="121"/>
          <ac:spMkLst>
            <pc:docMk/>
            <pc:sldMk cId="1407557394" sldId="287"/>
            <ac:spMk id="9" creationId="{C1748001-AFED-4B4A-8CE6-8E03FF40EF1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10/09/2024</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Titelmasterformat durch Klicken bearbeiten</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texte vertical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0C12FE62-EB65-4521-8EE1-E6E48534FFB3}" type="datetimeFigureOut">
              <a:rPr lang="de-DE" smtClean="0"/>
              <a:t>10.09.2024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3031948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C12FE62-EB65-4521-8EE1-E6E48534FFB3}" type="datetimeFigureOut">
              <a:rPr lang="de-DE" smtClean="0"/>
              <a:t>10.09.2024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1973202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12FE62-EB65-4521-8EE1-E6E48534FFB3}" type="datetimeFigureOut">
              <a:rPr lang="de-DE" smtClean="0"/>
              <a:t>10.09.2024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872320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fld id="{0C12FE62-EB65-4521-8EE1-E6E48534FFB3}" type="datetimeFigureOut">
              <a:rPr lang="de-DE" smtClean="0"/>
              <a:t>10.09.2024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3503099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fld id="{0C12FE62-EB65-4521-8EE1-E6E48534FFB3}" type="datetimeFigureOut">
              <a:rPr lang="de-DE" smtClean="0"/>
              <a:t>10.09.2024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200499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fld id="{0C12FE62-EB65-4521-8EE1-E6E48534FFB3}" type="datetimeFigureOut">
              <a:rPr lang="de-DE" smtClean="0"/>
              <a:t>10.09.2024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602344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2FE62-EB65-4521-8EE1-E6E48534FFB3}" type="datetimeFigureOut">
              <a:rPr lang="de-DE" smtClean="0"/>
              <a:t>10.09.2024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2526271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12FE62-EB65-4521-8EE1-E6E48534FFB3}" type="datetimeFigureOut">
              <a:rPr lang="de-DE" smtClean="0"/>
              <a:t>10.09.2024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3004364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12FE62-EB65-4521-8EE1-E6E48534FFB3}" type="datetimeFigureOut">
              <a:rPr lang="de-DE" smtClean="0"/>
              <a:t>10.09.2024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1282488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C12FE62-EB65-4521-8EE1-E6E48534FFB3}" type="datetimeFigureOut">
              <a:rPr lang="de-DE" smtClean="0"/>
              <a:t>10.09.2024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4166736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0C12FE62-EB65-4521-8EE1-E6E48534FFB3}" type="datetimeFigureOut">
              <a:rPr lang="de-DE" smtClean="0"/>
              <a:t>10.09.2024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3BE1764-A1AE-4A08-A8C4-22A3373FB73F}" type="slidenum">
              <a:rPr lang="de-DE" smtClean="0"/>
              <a:t>‹#›</a:t>
            </a:fld>
            <a:endParaRPr lang="de-DE"/>
          </a:p>
        </p:txBody>
      </p:sp>
    </p:spTree>
    <p:extLst>
      <p:ext uri="{BB962C8B-B14F-4D97-AF65-F5344CB8AC3E}">
        <p14:creationId xmlns:p14="http://schemas.microsoft.com/office/powerpoint/2010/main" val="1598489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8" name="Picture 7">
            <a:extLst>
              <a:ext uri="{FF2B5EF4-FFF2-40B4-BE49-F238E27FC236}">
                <a16:creationId xmlns:a16="http://schemas.microsoft.com/office/drawing/2014/main" id="{087EA56E-A58C-9748-9667-E515CF85837D}"/>
              </a:ext>
            </a:extLst>
          </p:cNvPr>
          <p:cNvPicPr>
            <a:picLocks noChangeAspect="1"/>
          </p:cNvPicPr>
          <p:nvPr userDrawn="1"/>
        </p:nvPicPr>
        <p:blipFill>
          <a:blip r:embed="rId13"/>
          <a:stretch>
            <a:fillRect/>
          </a:stretch>
        </p:blipFill>
        <p:spPr>
          <a:xfrm>
            <a:off x="1924711" y="346118"/>
            <a:ext cx="1522825" cy="602260"/>
          </a:xfrm>
          <a:prstGeom prst="rect">
            <a:avLst/>
          </a:prstGeom>
        </p:spPr>
      </p:pic>
      <p:grpSp>
        <p:nvGrpSpPr>
          <p:cNvPr id="9" name="Group 8"/>
          <p:cNvGrpSpPr/>
          <p:nvPr userDrawn="1"/>
        </p:nvGrpSpPr>
        <p:grpSpPr>
          <a:xfrm>
            <a:off x="191250" y="332656"/>
            <a:ext cx="1566813" cy="506919"/>
            <a:chOff x="7649247" y="19050"/>
            <a:chExt cx="2237469" cy="723900"/>
          </a:xfrm>
        </p:grpSpPr>
        <p:pic>
          <p:nvPicPr>
            <p:cNvPr id="10" name="Image 7">
              <a:extLst>
                <a:ext uri="{FF2B5EF4-FFF2-40B4-BE49-F238E27FC236}">
                  <a16:creationId xmlns:a16="http://schemas.microsoft.com/office/drawing/2014/main" id="{DB702179-BB20-4D4E-A8AF-7B99DD8BDF6B}"/>
                </a:ext>
              </a:extLst>
            </p:cNvPr>
            <p:cNvPicPr>
              <a:picLocks noChangeAspect="1"/>
            </p:cNvPicPr>
            <p:nvPr/>
          </p:nvPicPr>
          <p:blipFill rotWithShape="1">
            <a:blip r:embed="rId14"/>
            <a:srcRect t="24026" b="26440"/>
            <a:stretch/>
          </p:blipFill>
          <p:spPr>
            <a:xfrm>
              <a:off x="8374548" y="101489"/>
              <a:ext cx="1512168" cy="609600"/>
            </a:xfrm>
            <a:prstGeom prst="rect">
              <a:avLst/>
            </a:prstGeom>
          </p:spPr>
        </p:pic>
        <p:pic>
          <p:nvPicPr>
            <p:cNvPr id="11" name="Image 7">
              <a:extLst>
                <a:ext uri="{FF2B5EF4-FFF2-40B4-BE49-F238E27FC236}">
                  <a16:creationId xmlns:a16="http://schemas.microsoft.com/office/drawing/2014/main" id="{F077AA37-839A-40B8-BDFD-D116C7EC7C0C}"/>
                </a:ext>
              </a:extLst>
            </p:cNvPr>
            <p:cNvPicPr>
              <a:picLocks noChangeAspect="1"/>
            </p:cNvPicPr>
            <p:nvPr/>
          </p:nvPicPr>
          <p:blipFill rotWithShape="1">
            <a:blip r:embed="rId15"/>
            <a:srcRect t="14732" b="15508"/>
            <a:stretch/>
          </p:blipFill>
          <p:spPr>
            <a:xfrm>
              <a:off x="7649247" y="19050"/>
              <a:ext cx="653362" cy="723900"/>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2FE62-EB65-4521-8EE1-E6E48534FFB3}" type="datetimeFigureOut">
              <a:rPr lang="de-DE" smtClean="0"/>
              <a:t>10.09.2024</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E1764-A1AE-4A08-A8C4-22A3373FB73F}" type="slidenum">
              <a:rPr lang="de-DE" smtClean="0"/>
              <a:t>‹#›</a:t>
            </a:fld>
            <a:endParaRPr lang="de-DE"/>
          </a:p>
        </p:txBody>
      </p:sp>
      <p:pic>
        <p:nvPicPr>
          <p:cNvPr id="7" name="Picture 6">
            <a:extLst>
              <a:ext uri="{FF2B5EF4-FFF2-40B4-BE49-F238E27FC236}">
                <a16:creationId xmlns:a16="http://schemas.microsoft.com/office/drawing/2014/main" id="{087EA56E-A58C-9748-9667-E515CF85837D}"/>
              </a:ext>
            </a:extLst>
          </p:cNvPr>
          <p:cNvPicPr>
            <a:picLocks noChangeAspect="1"/>
          </p:cNvPicPr>
          <p:nvPr userDrawn="1"/>
        </p:nvPicPr>
        <p:blipFill>
          <a:blip r:embed="rId13"/>
          <a:stretch>
            <a:fillRect/>
          </a:stretch>
        </p:blipFill>
        <p:spPr>
          <a:xfrm>
            <a:off x="10575433" y="96459"/>
            <a:ext cx="1522825" cy="602260"/>
          </a:xfrm>
          <a:prstGeom prst="rect">
            <a:avLst/>
          </a:prstGeom>
        </p:spPr>
      </p:pic>
      <p:grpSp>
        <p:nvGrpSpPr>
          <p:cNvPr id="8" name="Group 7"/>
          <p:cNvGrpSpPr/>
          <p:nvPr userDrawn="1"/>
        </p:nvGrpSpPr>
        <p:grpSpPr>
          <a:xfrm>
            <a:off x="8841972" y="82997"/>
            <a:ext cx="1566813" cy="506919"/>
            <a:chOff x="7649247" y="19050"/>
            <a:chExt cx="2237469" cy="723900"/>
          </a:xfrm>
        </p:grpSpPr>
        <p:pic>
          <p:nvPicPr>
            <p:cNvPr id="9" name="Image 7">
              <a:extLst>
                <a:ext uri="{FF2B5EF4-FFF2-40B4-BE49-F238E27FC236}">
                  <a16:creationId xmlns:a16="http://schemas.microsoft.com/office/drawing/2014/main" id="{DB702179-BB20-4D4E-A8AF-7B99DD8BDF6B}"/>
                </a:ext>
              </a:extLst>
            </p:cNvPr>
            <p:cNvPicPr>
              <a:picLocks noChangeAspect="1"/>
            </p:cNvPicPr>
            <p:nvPr/>
          </p:nvPicPr>
          <p:blipFill rotWithShape="1">
            <a:blip r:embed="rId14"/>
            <a:srcRect t="24026" b="26440"/>
            <a:stretch/>
          </p:blipFill>
          <p:spPr>
            <a:xfrm>
              <a:off x="8374548" y="101489"/>
              <a:ext cx="1512168" cy="609600"/>
            </a:xfrm>
            <a:prstGeom prst="rect">
              <a:avLst/>
            </a:prstGeom>
          </p:spPr>
        </p:pic>
        <p:pic>
          <p:nvPicPr>
            <p:cNvPr id="10" name="Image 7">
              <a:extLst>
                <a:ext uri="{FF2B5EF4-FFF2-40B4-BE49-F238E27FC236}">
                  <a16:creationId xmlns:a16="http://schemas.microsoft.com/office/drawing/2014/main" id="{F077AA37-839A-40B8-BDFD-D116C7EC7C0C}"/>
                </a:ext>
              </a:extLst>
            </p:cNvPr>
            <p:cNvPicPr>
              <a:picLocks noChangeAspect="1"/>
            </p:cNvPicPr>
            <p:nvPr/>
          </p:nvPicPr>
          <p:blipFill rotWithShape="1">
            <a:blip r:embed="rId15"/>
            <a:srcRect t="14732" b="15508"/>
            <a:stretch/>
          </p:blipFill>
          <p:spPr>
            <a:xfrm>
              <a:off x="7649247" y="19050"/>
              <a:ext cx="653362" cy="723900"/>
            </a:xfrm>
            <a:prstGeom prst="rect">
              <a:avLst/>
            </a:prstGeom>
          </p:spPr>
        </p:pic>
      </p:grpSp>
    </p:spTree>
    <p:extLst>
      <p:ext uri="{BB962C8B-B14F-4D97-AF65-F5344CB8AC3E}">
        <p14:creationId xmlns:p14="http://schemas.microsoft.com/office/powerpoint/2010/main" val="357216092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9069" y="4072732"/>
            <a:ext cx="11109546" cy="646331"/>
          </a:xfrm>
          <a:prstGeom prst="rect">
            <a:avLst/>
          </a:prstGeom>
        </p:spPr>
        <p:txBody>
          <a:bodyPr wrap="square">
            <a:spAutoFit/>
          </a:bodyPr>
          <a:lstStyle/>
          <a:p>
            <a:endParaRPr lang="en-US" dirty="0"/>
          </a:p>
          <a:p>
            <a:pPr marL="285750" indent="-285750">
              <a:buFont typeface="Arial" panose="020B0604020202020204" pitchFamily="34" charset="0"/>
              <a:buChar char="•"/>
            </a:pPr>
            <a:endParaRPr lang="de-DE" dirty="0"/>
          </a:p>
        </p:txBody>
      </p:sp>
      <p:sp>
        <p:nvSpPr>
          <p:cNvPr id="2" name="Title 1"/>
          <p:cNvSpPr>
            <a:spLocks noGrp="1"/>
          </p:cNvSpPr>
          <p:nvPr>
            <p:ph type="ctrTitle"/>
          </p:nvPr>
        </p:nvSpPr>
        <p:spPr/>
        <p:txBody>
          <a:bodyPr/>
          <a:lstStyle/>
          <a:p>
            <a:r>
              <a:rPr lang="de-DE" dirty="0" err="1"/>
              <a:t>Considerations</a:t>
            </a:r>
            <a:r>
              <a:rPr lang="de-DE" dirty="0"/>
              <a:t> on a </a:t>
            </a:r>
            <a:r>
              <a:rPr lang="de-DE" dirty="0" err="1"/>
              <a:t>new</a:t>
            </a:r>
            <a:r>
              <a:rPr lang="de-DE" dirty="0"/>
              <a:t> </a:t>
            </a:r>
            <a:r>
              <a:rPr lang="de-DE" dirty="0" err="1"/>
              <a:t>approach</a:t>
            </a:r>
            <a:r>
              <a:rPr lang="de-DE" dirty="0"/>
              <a:t> </a:t>
            </a:r>
            <a:r>
              <a:rPr lang="de-DE" dirty="0" err="1"/>
              <a:t>for</a:t>
            </a:r>
            <a:br>
              <a:rPr lang="de-DE" dirty="0"/>
            </a:br>
            <a:r>
              <a:rPr lang="de-DE" dirty="0" err="1"/>
              <a:t>the</a:t>
            </a:r>
            <a:r>
              <a:rPr lang="de-DE" dirty="0"/>
              <a:t> ADS Regulation</a:t>
            </a:r>
          </a:p>
        </p:txBody>
      </p:sp>
      <p:sp>
        <p:nvSpPr>
          <p:cNvPr id="5" name="Subtitle 4"/>
          <p:cNvSpPr>
            <a:spLocks noGrp="1"/>
          </p:cNvSpPr>
          <p:nvPr>
            <p:ph type="subTitle" idx="1"/>
          </p:nvPr>
        </p:nvSpPr>
        <p:spPr>
          <a:xfrm>
            <a:off x="551384" y="3933056"/>
            <a:ext cx="11089232" cy="1752600"/>
          </a:xfrm>
        </p:spPr>
        <p:txBody>
          <a:bodyPr/>
          <a:lstStyle/>
          <a:p>
            <a:r>
              <a:rPr lang="de-DE" dirty="0"/>
              <a:t>- </a:t>
            </a:r>
            <a:r>
              <a:rPr lang="de-DE" dirty="0" err="1"/>
              <a:t>Motivtion</a:t>
            </a:r>
            <a:r>
              <a:rPr lang="de-DE" dirty="0"/>
              <a:t> and </a:t>
            </a:r>
            <a:r>
              <a:rPr lang="de-DE" dirty="0" err="1"/>
              <a:t>conceptual</a:t>
            </a:r>
            <a:r>
              <a:rPr lang="de-DE" dirty="0"/>
              <a:t> </a:t>
            </a:r>
            <a:r>
              <a:rPr lang="de-DE" dirty="0" err="1"/>
              <a:t>overview</a:t>
            </a:r>
            <a:r>
              <a:rPr lang="de-DE" dirty="0"/>
              <a:t> - </a:t>
            </a:r>
          </a:p>
        </p:txBody>
      </p:sp>
      <p:sp>
        <p:nvSpPr>
          <p:cNvPr id="8" name="TextBox 7"/>
          <p:cNvSpPr txBox="1"/>
          <p:nvPr/>
        </p:nvSpPr>
        <p:spPr>
          <a:xfrm>
            <a:off x="0" y="0"/>
            <a:ext cx="4585551" cy="338554"/>
          </a:xfrm>
          <a:prstGeom prst="rect">
            <a:avLst/>
          </a:prstGeom>
          <a:noFill/>
        </p:spPr>
        <p:txBody>
          <a:bodyPr wrap="none" rtlCol="0">
            <a:spAutoFit/>
          </a:bodyPr>
          <a:lstStyle/>
          <a:p>
            <a:pPr algn="r"/>
            <a:r>
              <a:rPr lang="de-DE" sz="1600" dirty="0" err="1"/>
              <a:t>Submitted</a:t>
            </a:r>
            <a:r>
              <a:rPr lang="de-DE" sz="1600" dirty="0"/>
              <a:t> by the </a:t>
            </a:r>
            <a:r>
              <a:rPr lang="de-DE" sz="1600" dirty="0" err="1"/>
              <a:t>experts</a:t>
            </a:r>
            <a:r>
              <a:rPr lang="de-DE" sz="1600" dirty="0"/>
              <a:t> </a:t>
            </a:r>
            <a:r>
              <a:rPr lang="de-DE" sz="1600" dirty="0" err="1"/>
              <a:t>from</a:t>
            </a:r>
            <a:r>
              <a:rPr lang="de-DE" sz="1600" dirty="0"/>
              <a:t> CLEPA and OICA</a:t>
            </a:r>
          </a:p>
        </p:txBody>
      </p:sp>
      <p:sp>
        <p:nvSpPr>
          <p:cNvPr id="9" name="TextBox 8">
            <a:extLst>
              <a:ext uri="{FF2B5EF4-FFF2-40B4-BE49-F238E27FC236}">
                <a16:creationId xmlns:a16="http://schemas.microsoft.com/office/drawing/2014/main" id="{C1748001-AFED-4B4A-8CE6-8E03FF40EF1D}"/>
              </a:ext>
            </a:extLst>
          </p:cNvPr>
          <p:cNvSpPr txBox="1"/>
          <p:nvPr/>
        </p:nvSpPr>
        <p:spPr>
          <a:xfrm>
            <a:off x="8328248" y="34556"/>
            <a:ext cx="3312368" cy="830997"/>
          </a:xfrm>
          <a:prstGeom prst="rect">
            <a:avLst/>
          </a:prstGeom>
          <a:noFill/>
        </p:spPr>
        <p:txBody>
          <a:bodyPr wrap="square">
            <a:spAutoFit/>
          </a:bodyPr>
          <a:lstStyle/>
          <a:p>
            <a:pPr algn="r"/>
            <a:r>
              <a:rPr lang="en-GB" sz="1600" b="1" dirty="0"/>
              <a:t>GRVA-WS02-08</a:t>
            </a:r>
          </a:p>
          <a:p>
            <a:pPr algn="r"/>
            <a:r>
              <a:rPr lang="en-GB" sz="1600" dirty="0"/>
              <a:t>2</a:t>
            </a:r>
            <a:r>
              <a:rPr lang="en-GB" sz="1600" baseline="30000" dirty="0"/>
              <a:t>nd</a:t>
            </a:r>
            <a:r>
              <a:rPr lang="en-GB" sz="1600" dirty="0"/>
              <a:t> GRVA WS on ADS, </a:t>
            </a:r>
            <a:br>
              <a:rPr lang="en-GB" sz="1600" dirty="0"/>
            </a:br>
            <a:r>
              <a:rPr lang="en-GB" sz="1600" dirty="0"/>
              <a:t>10-11 Sept. 2024</a:t>
            </a:r>
          </a:p>
        </p:txBody>
      </p:sp>
    </p:spTree>
    <p:extLst>
      <p:ext uri="{BB962C8B-B14F-4D97-AF65-F5344CB8AC3E}">
        <p14:creationId xmlns:p14="http://schemas.microsoft.com/office/powerpoint/2010/main" val="140755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12618"/>
            <a:ext cx="10972800"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i="1" dirty="0">
                <a:solidFill>
                  <a:srgbClr val="5B9BD5">
                    <a:lumMod val="75000"/>
                  </a:srgbClr>
                </a:solidFill>
              </a:rPr>
              <a:t>Motivation for developing a new Regulation approach for ADS</a:t>
            </a:r>
            <a:endPar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panose="020F0502020204030204" pitchFamily="34" charset="0"/>
                <a:ea typeface="Malgun Gothic" panose="020B0503020000020004" pitchFamily="34" charset="-127"/>
                <a:cs typeface="+mn-cs"/>
              </a:rPr>
              <a:t> </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Rectangle 24"/>
          <p:cNvSpPr/>
          <p:nvPr/>
        </p:nvSpPr>
        <p:spPr>
          <a:xfrm>
            <a:off x="609599" y="1227276"/>
            <a:ext cx="11308081" cy="5539978"/>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a:solidFill>
                  <a:prstClr val="black"/>
                </a:solidFill>
                <a:latin typeface="Calibri" panose="020F0502020204030204" pitchFamily="34" charset="0"/>
                <a:ea typeface="Malgun Gothic" panose="020B0503020000020004" pitchFamily="34" charset="-127"/>
              </a:rPr>
              <a:t>Dynamic feature management and updates, incl. new features over vehicle lifetime seen as an important item for ADS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400" dirty="0">
              <a:solidFill>
                <a:prstClr val="black"/>
              </a:solidFill>
              <a:latin typeface="Calibri" panose="020F0502020204030204" pitchFamily="34" charset="0"/>
              <a:ea typeface="Malgun Gothic" panose="020B0503020000020004" pitchFamily="34" charset="-127"/>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a:solidFill>
                  <a:prstClr val="black"/>
                </a:solidFill>
                <a:latin typeface="Calibri" panose="020F0502020204030204" pitchFamily="34" charset="0"/>
                <a:ea typeface="Malgun Gothic" panose="020B0503020000020004" pitchFamily="34" charset="-127"/>
              </a:rPr>
              <a:t>In case of using system Regulation approach as of today, for countries applying the type approval scheme, the system approvals are referenced in the Whole Vehicle Type Approval documentation, which is the basis for further documents, i.e. COC and registration documents.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400" dirty="0">
              <a:solidFill>
                <a:prstClr val="black"/>
              </a:solidFill>
              <a:latin typeface="Calibri" panose="020F0502020204030204" pitchFamily="34" charset="0"/>
              <a:ea typeface="Malgun Gothic" panose="020B0503020000020004" pitchFamily="34" charset="-127"/>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a:solidFill>
                  <a:prstClr val="black"/>
                </a:solidFill>
                <a:latin typeface="Calibri" panose="020F0502020204030204" pitchFamily="34" charset="0"/>
                <a:ea typeface="Malgun Gothic" panose="020B0503020000020004" pitchFamily="34" charset="-127"/>
              </a:rPr>
              <a:t>Even though UN R156 supports the process for updating software over the vehicle lifetime, the issue on non-harmonized national rules on modification of registered vehicles in the field remains</a:t>
            </a:r>
          </a:p>
          <a:p>
            <a:pPr marR="0" lvl="0" algn="l" defTabSz="914400" rtl="0" eaLnBrk="1" fontAlgn="auto" latinLnBrk="0" hangingPunct="1">
              <a:lnSpc>
                <a:spcPct val="100000"/>
              </a:lnSpc>
              <a:spcBef>
                <a:spcPts val="0"/>
              </a:spcBef>
              <a:spcAft>
                <a:spcPts val="0"/>
              </a:spcAft>
              <a:buClrTx/>
              <a:buSzTx/>
              <a:tabLst/>
              <a:defRPr/>
            </a:pPr>
            <a:endParaRPr lang="en-GB" sz="2400" dirty="0">
              <a:solidFill>
                <a:prstClr val="black"/>
              </a:solidFill>
              <a:latin typeface="Calibri" panose="020F0502020204030204" pitchFamily="34" charset="0"/>
              <a:ea typeface="Malgun Gothic" panose="020B0503020000020004" pitchFamily="34" charset="-127"/>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dirty="0">
                <a:solidFill>
                  <a:prstClr val="black"/>
                </a:solidFill>
                <a:latin typeface="Calibri" panose="020F0502020204030204" pitchFamily="34" charset="0"/>
                <a:ea typeface="Malgun Gothic" panose="020B0503020000020004" pitchFamily="34" charset="-127"/>
              </a:rPr>
              <a:t>The concept of a new Regulation approach for ADS was identified to address this remaining issue by not requiring the modification of registration documents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algun Gothic" panose="020B0503020000020004" pitchFamily="34" charset="-127"/>
                <a:cs typeface="+mn-cs"/>
              </a:rPr>
              <a:t>		 </a:t>
            </a:r>
          </a:p>
        </p:txBody>
      </p:sp>
    </p:spTree>
    <p:extLst>
      <p:ext uri="{BB962C8B-B14F-4D97-AF65-F5344CB8AC3E}">
        <p14:creationId xmlns:p14="http://schemas.microsoft.com/office/powerpoint/2010/main" val="104106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F17EF168-36EF-8EC6-6715-0F34E0C8EB13}"/>
              </a:ext>
            </a:extLst>
          </p:cNvPr>
          <p:cNvSpPr/>
          <p:nvPr/>
        </p:nvSpPr>
        <p:spPr>
          <a:xfrm>
            <a:off x="3692010" y="1449377"/>
            <a:ext cx="2585270" cy="3385519"/>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ADS vehicle type</a:t>
            </a:r>
          </a:p>
        </p:txBody>
      </p:sp>
      <p:sp>
        <p:nvSpPr>
          <p:cNvPr id="15" name="Rectangle: Rounded Corners 4">
            <a:extLst>
              <a:ext uri="{FF2B5EF4-FFF2-40B4-BE49-F238E27FC236}">
                <a16:creationId xmlns:a16="http://schemas.microsoft.com/office/drawing/2014/main" id="{AE80D0D7-FBAA-2EB7-C776-8379DF99E915}"/>
              </a:ext>
            </a:extLst>
          </p:cNvPr>
          <p:cNvSpPr/>
          <p:nvPr/>
        </p:nvSpPr>
        <p:spPr>
          <a:xfrm>
            <a:off x="778019" y="2314650"/>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Risk Mgt. Processes</a:t>
            </a:r>
          </a:p>
        </p:txBody>
      </p:sp>
      <p:sp>
        <p:nvSpPr>
          <p:cNvPr id="21" name="Rectangle: Rounded Corners 4">
            <a:extLst>
              <a:ext uri="{FF2B5EF4-FFF2-40B4-BE49-F238E27FC236}">
                <a16:creationId xmlns:a16="http://schemas.microsoft.com/office/drawing/2014/main" id="{AE80D0D7-FBAA-2EB7-C776-8379DF99E915}"/>
              </a:ext>
            </a:extLst>
          </p:cNvPr>
          <p:cNvSpPr/>
          <p:nvPr/>
        </p:nvSpPr>
        <p:spPr>
          <a:xfrm>
            <a:off x="2018741" y="3033010"/>
            <a:ext cx="1128834" cy="586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R&amp;R’s</a:t>
            </a:r>
          </a:p>
        </p:txBody>
      </p:sp>
      <p:sp>
        <p:nvSpPr>
          <p:cNvPr id="25" name="Rectangle: Rounded Corners 4">
            <a:extLst>
              <a:ext uri="{FF2B5EF4-FFF2-40B4-BE49-F238E27FC236}">
                <a16:creationId xmlns:a16="http://schemas.microsoft.com/office/drawing/2014/main" id="{AE80D0D7-FBAA-2EB7-C776-8379DF99E915}"/>
              </a:ext>
            </a:extLst>
          </p:cNvPr>
          <p:cNvSpPr/>
          <p:nvPr/>
        </p:nvSpPr>
        <p:spPr>
          <a:xfrm>
            <a:off x="778019" y="3020558"/>
            <a:ext cx="1158103"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ISMR</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Processes</a:t>
            </a:r>
          </a:p>
        </p:txBody>
      </p:sp>
      <p:sp>
        <p:nvSpPr>
          <p:cNvPr id="4" name="Rectangle: Rounded Corners 3">
            <a:extLst>
              <a:ext uri="{FF2B5EF4-FFF2-40B4-BE49-F238E27FC236}">
                <a16:creationId xmlns:a16="http://schemas.microsoft.com/office/drawing/2014/main" id="{021D46A1-720E-D2AF-04C1-46BB9341E519}"/>
              </a:ext>
            </a:extLst>
          </p:cNvPr>
          <p:cNvSpPr/>
          <p:nvPr/>
        </p:nvSpPr>
        <p:spPr>
          <a:xfrm>
            <a:off x="695400" y="1449519"/>
            <a:ext cx="2585270" cy="3387900"/>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Safety Management System</a:t>
            </a:r>
            <a:b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br>
            <a:endPar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6" name="Flowchart: Document 5">
            <a:extLst>
              <a:ext uri="{FF2B5EF4-FFF2-40B4-BE49-F238E27FC236}">
                <a16:creationId xmlns:a16="http://schemas.microsoft.com/office/drawing/2014/main" id="{22FBF4D4-BB4B-8459-1FFB-9FFFC2E4C5B4}"/>
              </a:ext>
            </a:extLst>
          </p:cNvPr>
          <p:cNvSpPr/>
          <p:nvPr/>
        </p:nvSpPr>
        <p:spPr>
          <a:xfrm>
            <a:off x="1237702" y="5250619"/>
            <a:ext cx="1291100" cy="1057395"/>
          </a:xfrm>
          <a:prstGeom prst="flowChartDocumen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SMS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certificate</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approval</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Flowchart: Document 6">
            <a:extLst>
              <a:ext uri="{FF2B5EF4-FFF2-40B4-BE49-F238E27FC236}">
                <a16:creationId xmlns:a16="http://schemas.microsoft.com/office/drawing/2014/main" id="{2B4B54E7-BD39-0194-AC8B-6CBA95247B28}"/>
              </a:ext>
            </a:extLst>
          </p:cNvPr>
          <p:cNvSpPr/>
          <p:nvPr/>
        </p:nvSpPr>
        <p:spPr>
          <a:xfrm>
            <a:off x="4327333" y="5250619"/>
            <a:ext cx="1407644" cy="1057395"/>
          </a:xfrm>
          <a:prstGeom prst="flowChartDocumen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ADS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vehicle</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approval</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Rounded Corners 4">
            <a:extLst>
              <a:ext uri="{FF2B5EF4-FFF2-40B4-BE49-F238E27FC236}">
                <a16:creationId xmlns:a16="http://schemas.microsoft.com/office/drawing/2014/main" id="{990A3072-831E-6CAB-E30F-3CBCF4C33D40}"/>
              </a:ext>
            </a:extLst>
          </p:cNvPr>
          <p:cNvSpPr/>
          <p:nvPr/>
        </p:nvSpPr>
        <p:spPr>
          <a:xfrm>
            <a:off x="2018742" y="2318990"/>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Dev.</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Processes</a:t>
            </a:r>
          </a:p>
        </p:txBody>
      </p:sp>
      <p:sp>
        <p:nvSpPr>
          <p:cNvPr id="32" name="Rectangle: Rounded Corners 4">
            <a:extLst>
              <a:ext uri="{FF2B5EF4-FFF2-40B4-BE49-F238E27FC236}">
                <a16:creationId xmlns:a16="http://schemas.microsoft.com/office/drawing/2014/main" id="{2521FB45-73A3-AB59-10B8-04E9C5CEAD8E}"/>
              </a:ext>
            </a:extLst>
          </p:cNvPr>
          <p:cNvSpPr/>
          <p:nvPr/>
        </p:nvSpPr>
        <p:spPr>
          <a:xfrm>
            <a:off x="1399968" y="3781326"/>
            <a:ext cx="1128834" cy="586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37" name="TextBox 36">
            <a:extLst>
              <a:ext uri="{FF2B5EF4-FFF2-40B4-BE49-F238E27FC236}">
                <a16:creationId xmlns:a16="http://schemas.microsoft.com/office/drawing/2014/main" id="{CC56CCB5-BC23-F82C-695F-DC7130C0AE6C}"/>
              </a:ext>
            </a:extLst>
          </p:cNvPr>
          <p:cNvSpPr txBox="1"/>
          <p:nvPr/>
        </p:nvSpPr>
        <p:spPr>
          <a:xfrm>
            <a:off x="609600" y="511629"/>
            <a:ext cx="10972800" cy="10464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t>UN Reg on ADS (58A)</a:t>
            </a:r>
            <a:b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br>
            <a:r>
              <a:rPr kumimoji="0" lang="en-US" sz="2000" b="0" u="none" strike="noStrike" kern="1200" cap="none" spc="0" normalizeH="0" baseline="0" noProof="0" dirty="0">
                <a:ln>
                  <a:noFill/>
                </a:ln>
                <a:solidFill>
                  <a:srgbClr val="5B9BD5">
                    <a:lumMod val="75000"/>
                  </a:srgbClr>
                </a:solidFill>
                <a:effectLst/>
                <a:uLnTx/>
                <a:uFillTx/>
                <a:latin typeface="Arial" charset="0"/>
                <a:ea typeface="+mn-ea"/>
                <a:cs typeface="+mn-cs"/>
              </a:rPr>
              <a:t>Regulatory approach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panose="020F0502020204030204" pitchFamily="34" charset="0"/>
                <a:ea typeface="Malgun Gothic" panose="020B0503020000020004" pitchFamily="34" charset="-127"/>
                <a:cs typeface="+mn-cs"/>
              </a:rPr>
              <a:t> </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4" name="Isosceles Triangle 43">
            <a:extLst>
              <a:ext uri="{FF2B5EF4-FFF2-40B4-BE49-F238E27FC236}">
                <a16:creationId xmlns:a16="http://schemas.microsoft.com/office/drawing/2014/main" id="{808562D0-1AD3-C224-45C2-17FBE18B3CC1}"/>
              </a:ext>
            </a:extLst>
          </p:cNvPr>
          <p:cNvSpPr/>
          <p:nvPr/>
        </p:nvSpPr>
        <p:spPr>
          <a:xfrm rot="10800000">
            <a:off x="1380332" y="4810460"/>
            <a:ext cx="1005840" cy="202716"/>
          </a:xfrm>
          <a:prstGeom prst="triangle">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de-DE">
              <a:solidFill>
                <a:prstClr val="white"/>
              </a:solidFill>
              <a:latin typeface="Calibri" panose="020F0502020204030204"/>
            </a:endParaRPr>
          </a:p>
        </p:txBody>
      </p:sp>
      <p:sp>
        <p:nvSpPr>
          <p:cNvPr id="45" name="Isosceles Triangle 44">
            <a:extLst>
              <a:ext uri="{FF2B5EF4-FFF2-40B4-BE49-F238E27FC236}">
                <a16:creationId xmlns:a16="http://schemas.microsoft.com/office/drawing/2014/main" id="{D0147E47-CB23-604F-D15E-4D4199E1E957}"/>
              </a:ext>
            </a:extLst>
          </p:cNvPr>
          <p:cNvSpPr/>
          <p:nvPr/>
        </p:nvSpPr>
        <p:spPr>
          <a:xfrm rot="10800000">
            <a:off x="4526062" y="4804423"/>
            <a:ext cx="1005840" cy="202716"/>
          </a:xfrm>
          <a:prstGeom prst="triangle">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Rounded Corners 4">
            <a:extLst>
              <a:ext uri="{FF2B5EF4-FFF2-40B4-BE49-F238E27FC236}">
                <a16:creationId xmlns:a16="http://schemas.microsoft.com/office/drawing/2014/main" id="{7DD43FC4-039D-4996-9EB4-084847834C61}"/>
              </a:ext>
            </a:extLst>
          </p:cNvPr>
          <p:cNvSpPr/>
          <p:nvPr/>
        </p:nvSpPr>
        <p:spPr>
          <a:xfrm>
            <a:off x="3788259" y="2287004"/>
            <a:ext cx="238885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feature management </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(incl. DSSAD, etc.)</a:t>
            </a:r>
          </a:p>
        </p:txBody>
      </p:sp>
      <p:sp>
        <p:nvSpPr>
          <p:cNvPr id="3" name="Rectangle: Rounded Corners 4">
            <a:extLst>
              <a:ext uri="{FF2B5EF4-FFF2-40B4-BE49-F238E27FC236}">
                <a16:creationId xmlns:a16="http://schemas.microsoft.com/office/drawing/2014/main" id="{0EE12734-3966-E54F-CF26-DF697F8F2A8A}"/>
              </a:ext>
            </a:extLst>
          </p:cNvPr>
          <p:cNvSpPr/>
          <p:nvPr/>
        </p:nvSpPr>
        <p:spPr>
          <a:xfrm>
            <a:off x="3788259" y="3001614"/>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grpSp>
        <p:nvGrpSpPr>
          <p:cNvPr id="18" name="Group 17">
            <a:extLst>
              <a:ext uri="{FF2B5EF4-FFF2-40B4-BE49-F238E27FC236}">
                <a16:creationId xmlns:a16="http://schemas.microsoft.com/office/drawing/2014/main" id="{6D66982B-6680-B8D4-549A-584B65E7DDF9}"/>
              </a:ext>
            </a:extLst>
          </p:cNvPr>
          <p:cNvGrpSpPr/>
          <p:nvPr/>
        </p:nvGrpSpPr>
        <p:grpSpPr>
          <a:xfrm>
            <a:off x="6688617" y="1449302"/>
            <a:ext cx="2585273" cy="4929832"/>
            <a:chOff x="6688617" y="1449302"/>
            <a:chExt cx="2585273" cy="4929832"/>
          </a:xfrm>
        </p:grpSpPr>
        <p:sp>
          <p:nvSpPr>
            <p:cNvPr id="8" name="Rectangle: Rounded Corners 7">
              <a:extLst>
                <a:ext uri="{FF2B5EF4-FFF2-40B4-BE49-F238E27FC236}">
                  <a16:creationId xmlns:a16="http://schemas.microsoft.com/office/drawing/2014/main" id="{B3327037-616B-D881-5F66-DF5F805E3E9E}"/>
                </a:ext>
              </a:extLst>
            </p:cNvPr>
            <p:cNvSpPr/>
            <p:nvPr/>
          </p:nvSpPr>
          <p:spPr>
            <a:xfrm>
              <a:off x="6688620" y="1449302"/>
              <a:ext cx="2585270" cy="3387900"/>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ADS features*</a:t>
              </a:r>
            </a:p>
          </p:txBody>
        </p:sp>
        <p:sp>
          <p:nvSpPr>
            <p:cNvPr id="13" name="Flowchart: Multidocument 12">
              <a:extLst>
                <a:ext uri="{FF2B5EF4-FFF2-40B4-BE49-F238E27FC236}">
                  <a16:creationId xmlns:a16="http://schemas.microsoft.com/office/drawing/2014/main" id="{03046584-158A-4D72-A457-D9B0D0D72A8B}"/>
                </a:ext>
              </a:extLst>
            </p:cNvPr>
            <p:cNvSpPr/>
            <p:nvPr/>
          </p:nvSpPr>
          <p:spPr>
            <a:xfrm>
              <a:off x="7283893" y="5107240"/>
              <a:ext cx="1561272" cy="1271894"/>
            </a:xfrm>
            <a:prstGeom prst="flowChartMultidocumen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ADS feature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approval</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(s)</a:t>
              </a:r>
            </a:p>
          </p:txBody>
        </p:sp>
        <p:sp>
          <p:nvSpPr>
            <p:cNvPr id="19" name="Rectangle: Rounded Corners 4">
              <a:extLst>
                <a:ext uri="{FF2B5EF4-FFF2-40B4-BE49-F238E27FC236}">
                  <a16:creationId xmlns:a16="http://schemas.microsoft.com/office/drawing/2014/main" id="{D199FA36-8300-590B-5155-16E492BB5043}"/>
                </a:ext>
              </a:extLst>
            </p:cNvPr>
            <p:cNvSpPr/>
            <p:nvPr/>
          </p:nvSpPr>
          <p:spPr>
            <a:xfrm>
              <a:off x="6771697" y="2287004"/>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Safety Assessment incl. testing</a:t>
              </a:r>
            </a:p>
          </p:txBody>
        </p:sp>
        <p:sp>
          <p:nvSpPr>
            <p:cNvPr id="27" name="Rectangle: Rounded Corners 4">
              <a:extLst>
                <a:ext uri="{FF2B5EF4-FFF2-40B4-BE49-F238E27FC236}">
                  <a16:creationId xmlns:a16="http://schemas.microsoft.com/office/drawing/2014/main" id="{E3AD74DC-247E-D598-6914-C78B5A6C93F5}"/>
                </a:ext>
              </a:extLst>
            </p:cNvPr>
            <p:cNvSpPr/>
            <p:nvPr/>
          </p:nvSpPr>
          <p:spPr>
            <a:xfrm>
              <a:off x="8012419" y="3020558"/>
              <a:ext cx="1128834" cy="586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28" name="Rectangle: Rounded Corners 4">
              <a:extLst>
                <a:ext uri="{FF2B5EF4-FFF2-40B4-BE49-F238E27FC236}">
                  <a16:creationId xmlns:a16="http://schemas.microsoft.com/office/drawing/2014/main" id="{BD40101E-C7D2-28CF-D20C-C306F3981B79}"/>
                </a:ext>
              </a:extLst>
            </p:cNvPr>
            <p:cNvSpPr/>
            <p:nvPr/>
          </p:nvSpPr>
          <p:spPr>
            <a:xfrm>
              <a:off x="6771697" y="2992912"/>
              <a:ext cx="1158103"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Appl. of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Safety Concept</a:t>
              </a:r>
            </a:p>
          </p:txBody>
        </p:sp>
        <p:sp>
          <p:nvSpPr>
            <p:cNvPr id="29" name="Rectangle: Rounded Corners 4">
              <a:extLst>
                <a:ext uri="{FF2B5EF4-FFF2-40B4-BE49-F238E27FC236}">
                  <a16:creationId xmlns:a16="http://schemas.microsoft.com/office/drawing/2014/main" id="{33D9812F-819E-8A97-13B6-5229BCB1081C}"/>
                </a:ext>
              </a:extLst>
            </p:cNvPr>
            <p:cNvSpPr/>
            <p:nvPr/>
          </p:nvSpPr>
          <p:spPr>
            <a:xfrm>
              <a:off x="8012420" y="2291344"/>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Feature Descr. incl. ODD, etc.</a:t>
              </a:r>
            </a:p>
          </p:txBody>
        </p:sp>
        <p:sp>
          <p:nvSpPr>
            <p:cNvPr id="33" name="Rectangle: Rounded Corners 32">
              <a:extLst>
                <a:ext uri="{FF2B5EF4-FFF2-40B4-BE49-F238E27FC236}">
                  <a16:creationId xmlns:a16="http://schemas.microsoft.com/office/drawing/2014/main" id="{66984D35-B97C-8198-EA74-CF5F25D55262}"/>
                </a:ext>
              </a:extLst>
            </p:cNvPr>
            <p:cNvSpPr/>
            <p:nvPr/>
          </p:nvSpPr>
          <p:spPr>
            <a:xfrm>
              <a:off x="6909373" y="3735447"/>
              <a:ext cx="2143759" cy="883260"/>
            </a:xfrm>
            <a:prstGeom prst="roundRect">
              <a:avLst/>
            </a:prstGeom>
            <a:solidFill>
              <a:schemeClr val="accent2">
                <a:lumMod val="40000"/>
                <a:lumOff val="60000"/>
              </a:schemeClr>
            </a:solid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ADS feature(s)</a:t>
              </a:r>
            </a:p>
          </p:txBody>
        </p:sp>
        <p:sp>
          <p:nvSpPr>
            <p:cNvPr id="46" name="Isosceles Triangle 45">
              <a:extLst>
                <a:ext uri="{FF2B5EF4-FFF2-40B4-BE49-F238E27FC236}">
                  <a16:creationId xmlns:a16="http://schemas.microsoft.com/office/drawing/2014/main" id="{26081724-7740-5971-7A0B-68575F5E8848}"/>
                </a:ext>
              </a:extLst>
            </p:cNvPr>
            <p:cNvSpPr/>
            <p:nvPr/>
          </p:nvSpPr>
          <p:spPr>
            <a:xfrm rot="10800000">
              <a:off x="7570996" y="4796142"/>
              <a:ext cx="1005840" cy="202716"/>
            </a:xfrm>
            <a:prstGeom prst="triangle">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73758C08-80D3-F806-607F-D79CB2D444A6}"/>
                </a:ext>
              </a:extLst>
            </p:cNvPr>
            <p:cNvSpPr txBox="1"/>
            <p:nvPr/>
          </p:nvSpPr>
          <p:spPr>
            <a:xfrm>
              <a:off x="6688617" y="1827486"/>
              <a:ext cx="2585270" cy="430887"/>
            </a:xfrm>
            <a:prstGeom prst="rect">
              <a:avLst/>
            </a:prstGeom>
            <a:noFill/>
          </p:spPr>
          <p:txBody>
            <a:bodyPr wrap="square" rtlCol="0">
              <a:spAutoFit/>
            </a:bodyPr>
            <a:lstStyle/>
            <a:p>
              <a:pPr algn="ctr"/>
              <a:r>
                <a:rPr lang="de-DE" sz="1100" dirty="0">
                  <a:solidFill>
                    <a:schemeClr val="accent5"/>
                  </a:solidFill>
                </a:rPr>
                <a:t>( e.g. </a:t>
              </a:r>
              <a:r>
                <a:rPr lang="de-DE" sz="1100" dirty="0" err="1">
                  <a:solidFill>
                    <a:schemeClr val="accent5"/>
                  </a:solidFill>
                </a:rPr>
                <a:t>Automated</a:t>
              </a:r>
              <a:r>
                <a:rPr lang="de-DE" sz="1100" dirty="0">
                  <a:solidFill>
                    <a:schemeClr val="accent5"/>
                  </a:solidFill>
                </a:rPr>
                <a:t> </a:t>
              </a:r>
              <a:r>
                <a:rPr lang="de-DE" sz="1100" dirty="0" err="1">
                  <a:solidFill>
                    <a:schemeClr val="accent5"/>
                  </a:solidFill>
                </a:rPr>
                <a:t>Parking</a:t>
              </a:r>
              <a:r>
                <a:rPr lang="de-DE" sz="1100" dirty="0">
                  <a:solidFill>
                    <a:schemeClr val="accent5"/>
                  </a:solidFill>
                </a:rPr>
                <a:t> System feature, Highway feature, …) </a:t>
              </a:r>
            </a:p>
          </p:txBody>
        </p:sp>
      </p:grpSp>
      <p:sp>
        <p:nvSpPr>
          <p:cNvPr id="12" name="TextBox 11">
            <a:extLst>
              <a:ext uri="{FF2B5EF4-FFF2-40B4-BE49-F238E27FC236}">
                <a16:creationId xmlns:a16="http://schemas.microsoft.com/office/drawing/2014/main" id="{9567177E-444D-E413-6089-7E30922900C1}"/>
              </a:ext>
            </a:extLst>
          </p:cNvPr>
          <p:cNvSpPr txBox="1"/>
          <p:nvPr/>
        </p:nvSpPr>
        <p:spPr>
          <a:xfrm>
            <a:off x="9585067" y="1449302"/>
            <a:ext cx="2463243" cy="1015663"/>
          </a:xfrm>
          <a:prstGeom prst="rect">
            <a:avLst/>
          </a:prstGeom>
          <a:noFill/>
        </p:spPr>
        <p:txBody>
          <a:bodyPr wrap="square">
            <a:spAutoFit/>
          </a:bodyPr>
          <a:lstStyle/>
          <a:p>
            <a:r>
              <a:rPr lang="en-US" sz="1200" b="0" i="0" u="none" strike="noStrike" baseline="0" dirty="0">
                <a:solidFill>
                  <a:schemeClr val="accent5"/>
                </a:solidFill>
                <a:latin typeface="+mj-lt"/>
              </a:rPr>
              <a:t>*Reminder (WP.29/2024/39):</a:t>
            </a:r>
            <a:br>
              <a:rPr lang="en-US" sz="1200" b="0" i="0" u="none" strike="noStrike" baseline="0" dirty="0">
                <a:solidFill>
                  <a:schemeClr val="accent5"/>
                </a:solidFill>
                <a:latin typeface="+mj-lt"/>
              </a:rPr>
            </a:br>
            <a:r>
              <a:rPr lang="en-US" sz="1200" b="0" i="0" u="none" strike="noStrike" baseline="0" dirty="0">
                <a:solidFill>
                  <a:schemeClr val="accent5"/>
                </a:solidFill>
                <a:latin typeface="+mj-lt"/>
              </a:rPr>
              <a:t>3.1.3. </a:t>
            </a:r>
            <a:r>
              <a:rPr lang="en-US" sz="1200" b="0" i="1" u="none" strike="noStrike" baseline="0" dirty="0">
                <a:solidFill>
                  <a:schemeClr val="accent5"/>
                </a:solidFill>
                <a:latin typeface="+mj-lt"/>
              </a:rPr>
              <a:t>“ADS feature” </a:t>
            </a:r>
            <a:r>
              <a:rPr lang="en-US" sz="1200" b="0" i="0" u="none" strike="noStrike" baseline="0" dirty="0">
                <a:solidFill>
                  <a:schemeClr val="accent5"/>
                </a:solidFill>
                <a:latin typeface="+mj-lt"/>
              </a:rPr>
              <a:t>means an application of an ADS designed specifically for use within an Operational Design Domain (ODD). </a:t>
            </a:r>
            <a:endParaRPr lang="de-DE" sz="1200" dirty="0">
              <a:solidFill>
                <a:schemeClr val="accent5"/>
              </a:solidFill>
              <a:latin typeface="+mj-lt"/>
            </a:endParaRPr>
          </a:p>
        </p:txBody>
      </p:sp>
      <p:sp>
        <p:nvSpPr>
          <p:cNvPr id="16" name="TextBox 15">
            <a:extLst>
              <a:ext uri="{FF2B5EF4-FFF2-40B4-BE49-F238E27FC236}">
                <a16:creationId xmlns:a16="http://schemas.microsoft.com/office/drawing/2014/main" id="{F18CB60A-D675-BF68-A793-DDEA4E680ADE}"/>
              </a:ext>
            </a:extLst>
          </p:cNvPr>
          <p:cNvSpPr txBox="1"/>
          <p:nvPr/>
        </p:nvSpPr>
        <p:spPr>
          <a:xfrm>
            <a:off x="9591425" y="2888200"/>
            <a:ext cx="2463243" cy="1077218"/>
          </a:xfrm>
          <a:prstGeom prst="rect">
            <a:avLst/>
          </a:prstGeom>
          <a:noFill/>
        </p:spPr>
        <p:txBody>
          <a:bodyPr wrap="square">
            <a:spAutoFit/>
          </a:bodyPr>
          <a:lstStyle/>
          <a:p>
            <a:pPr lvl="0" fontAlgn="auto">
              <a:spcBef>
                <a:spcPts val="0"/>
              </a:spcBef>
              <a:spcAft>
                <a:spcPts val="0"/>
              </a:spcAft>
              <a:defRPr/>
            </a:pPr>
            <a:r>
              <a:rPr lang="en-GB" sz="1600" dirty="0">
                <a:latin typeface="Calibri" panose="020F0502020204030204"/>
              </a:rPr>
              <a:t>Further consideration of how to structure the ADS Regulation to cover the three subjects</a:t>
            </a:r>
            <a:endParaRPr lang="en-GB" sz="1600" strike="sngStrike" dirty="0">
              <a:solidFill>
                <a:srgbClr val="FF0000"/>
              </a:solidFill>
              <a:latin typeface="Calibri" panose="020F0502020204030204"/>
            </a:endParaRPr>
          </a:p>
        </p:txBody>
      </p:sp>
      <p:sp>
        <p:nvSpPr>
          <p:cNvPr id="9" name="TextBox 8">
            <a:extLst>
              <a:ext uri="{FF2B5EF4-FFF2-40B4-BE49-F238E27FC236}">
                <a16:creationId xmlns:a16="http://schemas.microsoft.com/office/drawing/2014/main" id="{C14F7F74-D3F0-AD4D-F7D3-947A0C7BCECA}"/>
              </a:ext>
            </a:extLst>
          </p:cNvPr>
          <p:cNvSpPr txBox="1"/>
          <p:nvPr/>
        </p:nvSpPr>
        <p:spPr>
          <a:xfrm>
            <a:off x="5699583" y="5235355"/>
            <a:ext cx="1619704" cy="1015663"/>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0"/>
              </a:spcAft>
              <a:buClrTx/>
              <a:buSzTx/>
              <a:tabLst/>
              <a:defRPr/>
            </a:pPr>
            <a:r>
              <a:rPr lang="sv-SE" sz="1200" i="1" dirty="0">
                <a:solidFill>
                  <a:srgbClr val="FF0000"/>
                </a:solidFill>
                <a:latin typeface="Calibri" panose="020F0502020204030204"/>
              </a:rPr>
              <a:t>The approvals of ADS features and ADS vehicles type leagally are two independet approvals</a:t>
            </a:r>
            <a:endParaRPr kumimoji="0" lang="sv-SE" sz="1200" b="0"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B1BACB1D-320C-F404-8FE0-DB2069493BF0}"/>
              </a:ext>
            </a:extLst>
          </p:cNvPr>
          <p:cNvSpPr txBox="1"/>
          <p:nvPr/>
        </p:nvSpPr>
        <p:spPr>
          <a:xfrm>
            <a:off x="4159" y="4955362"/>
            <a:ext cx="1193564" cy="1754326"/>
          </a:xfrm>
          <a:prstGeom prst="rect">
            <a:avLst/>
          </a:prstGeom>
          <a:noFill/>
        </p:spPr>
        <p:txBody>
          <a:bodyPr wrap="square">
            <a:spAutoFit/>
          </a:bodyPr>
          <a:lstStyle/>
          <a:p>
            <a:pPr marR="0" lvl="0" defTabSz="914400" rtl="0" eaLnBrk="1" fontAlgn="auto" latinLnBrk="0" hangingPunct="1">
              <a:lnSpc>
                <a:spcPct val="100000"/>
              </a:lnSpc>
              <a:spcBef>
                <a:spcPts val="0"/>
              </a:spcBef>
              <a:spcAft>
                <a:spcPts val="0"/>
              </a:spcAft>
              <a:buClrTx/>
              <a:buSzTx/>
              <a:tabLst/>
              <a:defRPr/>
            </a:pPr>
            <a:r>
              <a:rPr lang="sv-SE" sz="1200" i="1" dirty="0">
                <a:solidFill>
                  <a:srgbClr val="FF0000"/>
                </a:solidFill>
                <a:latin typeface="Calibri" panose="020F0502020204030204"/>
              </a:rPr>
              <a:t>The SMS applies to both, the ADS vehicle type and the ADS feature and is a pre-requisite for applying for approval of such </a:t>
            </a:r>
            <a:endParaRPr kumimoji="0" lang="sv-SE" sz="1200" b="0"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20" name="Rectangle: Rounded Corners 19">
            <a:extLst>
              <a:ext uri="{FF2B5EF4-FFF2-40B4-BE49-F238E27FC236}">
                <a16:creationId xmlns:a16="http://schemas.microsoft.com/office/drawing/2014/main" id="{F560084B-86F6-9545-79AC-F63B037017C6}"/>
              </a:ext>
            </a:extLst>
          </p:cNvPr>
          <p:cNvSpPr/>
          <p:nvPr/>
        </p:nvSpPr>
        <p:spPr>
          <a:xfrm>
            <a:off x="3912765" y="3724549"/>
            <a:ext cx="2143759" cy="883260"/>
          </a:xfrm>
          <a:prstGeom prst="roundRect">
            <a:avLst/>
          </a:prstGeom>
          <a:noFill/>
          <a:ln w="3810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ADS feature</a:t>
            </a:r>
            <a:b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br>
            <a: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handling capability</a:t>
            </a:r>
            <a:b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br>
            <a:r>
              <a:rPr kumimoji="0" lang="sv-SE" sz="12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(processes &amp; software means)  </a:t>
            </a:r>
            <a:endPar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917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CC56CCB5-BC23-F82C-695F-DC7130C0AE6C}"/>
              </a:ext>
            </a:extLst>
          </p:cNvPr>
          <p:cNvSpPr txBox="1"/>
          <p:nvPr/>
        </p:nvSpPr>
        <p:spPr>
          <a:xfrm>
            <a:off x="609600" y="512575"/>
            <a:ext cx="10972800"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t>UN Reg on ADS (58A)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panose="020F0502020204030204" pitchFamily="34" charset="0"/>
                <a:ea typeface="Malgun Gothic" panose="020B0503020000020004" pitchFamily="34" charset="-127"/>
                <a:cs typeface="+mn-cs"/>
              </a:rPr>
              <a:t> </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34" name="Group 33">
            <a:extLst>
              <a:ext uri="{FF2B5EF4-FFF2-40B4-BE49-F238E27FC236}">
                <a16:creationId xmlns:a16="http://schemas.microsoft.com/office/drawing/2014/main" id="{0E606564-2DBC-DD22-FEC9-6AE2F875F3BE}"/>
              </a:ext>
            </a:extLst>
          </p:cNvPr>
          <p:cNvGrpSpPr/>
          <p:nvPr/>
        </p:nvGrpSpPr>
        <p:grpSpPr>
          <a:xfrm>
            <a:off x="715555" y="1628800"/>
            <a:ext cx="5493246" cy="2797001"/>
            <a:chOff x="983432" y="1772816"/>
            <a:chExt cx="5493246" cy="2797001"/>
          </a:xfrm>
        </p:grpSpPr>
        <p:sp>
          <p:nvSpPr>
            <p:cNvPr id="11" name="Rectangle: Rounded Corners 10">
              <a:extLst>
                <a:ext uri="{FF2B5EF4-FFF2-40B4-BE49-F238E27FC236}">
                  <a16:creationId xmlns:a16="http://schemas.microsoft.com/office/drawing/2014/main" id="{F17EF168-36EF-8EC6-6715-0F34E0C8EB13}"/>
                </a:ext>
              </a:extLst>
            </p:cNvPr>
            <p:cNvSpPr/>
            <p:nvPr/>
          </p:nvSpPr>
          <p:spPr>
            <a:xfrm>
              <a:off x="983432" y="1772816"/>
              <a:ext cx="3895450" cy="2308324"/>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ADS vehicle type A</a:t>
              </a:r>
            </a:p>
          </p:txBody>
        </p:sp>
        <p:sp>
          <p:nvSpPr>
            <p:cNvPr id="5" name="Rectangle: Rounded Corners 4">
              <a:extLst>
                <a:ext uri="{FF2B5EF4-FFF2-40B4-BE49-F238E27FC236}">
                  <a16:creationId xmlns:a16="http://schemas.microsoft.com/office/drawing/2014/main" id="{AE80D0D7-FBAA-2EB7-C776-8379DF99E915}"/>
                </a:ext>
              </a:extLst>
            </p:cNvPr>
            <p:cNvSpPr/>
            <p:nvPr/>
          </p:nvSpPr>
          <p:spPr>
            <a:xfrm>
              <a:off x="1126991" y="2352404"/>
              <a:ext cx="1794395" cy="2137681"/>
            </a:xfrm>
            <a:prstGeom prst="roundRect">
              <a:avLst>
                <a:gd name="adj" fmla="val 2902"/>
              </a:avLst>
            </a:prstGeom>
            <a:noFill/>
            <a:ln w="3810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ADS feature 1</a:t>
              </a:r>
            </a:p>
          </p:txBody>
        </p:sp>
        <p:sp>
          <p:nvSpPr>
            <p:cNvPr id="3" name="Rectangle: Rounded Corners 4">
              <a:extLst>
                <a:ext uri="{FF2B5EF4-FFF2-40B4-BE49-F238E27FC236}">
                  <a16:creationId xmlns:a16="http://schemas.microsoft.com/office/drawing/2014/main" id="{0EE12734-3966-E54F-CF26-DF697F8F2A8A}"/>
                </a:ext>
              </a:extLst>
            </p:cNvPr>
            <p:cNvSpPr/>
            <p:nvPr/>
          </p:nvSpPr>
          <p:spPr>
            <a:xfrm>
              <a:off x="1167486" y="2424412"/>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rel. Sensor 1</a:t>
              </a:r>
            </a:p>
          </p:txBody>
        </p:sp>
        <p:sp>
          <p:nvSpPr>
            <p:cNvPr id="12" name="Rectangle: Rounded Corners 4">
              <a:extLst>
                <a:ext uri="{FF2B5EF4-FFF2-40B4-BE49-F238E27FC236}">
                  <a16:creationId xmlns:a16="http://schemas.microsoft.com/office/drawing/2014/main" id="{D965EAD7-CB92-713F-515F-5418B0F24D32}"/>
                </a:ext>
              </a:extLst>
            </p:cNvPr>
            <p:cNvSpPr/>
            <p:nvPr/>
          </p:nvSpPr>
          <p:spPr>
            <a:xfrm>
              <a:off x="2065213" y="2424412"/>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rel. Sensor 2</a:t>
              </a:r>
            </a:p>
          </p:txBody>
        </p:sp>
        <p:sp>
          <p:nvSpPr>
            <p:cNvPr id="16" name="Rectangle: Rounded Corners 4">
              <a:extLst>
                <a:ext uri="{FF2B5EF4-FFF2-40B4-BE49-F238E27FC236}">
                  <a16:creationId xmlns:a16="http://schemas.microsoft.com/office/drawing/2014/main" id="{E856831A-1D0B-CB98-E0D7-089E36FD6B53}"/>
                </a:ext>
              </a:extLst>
            </p:cNvPr>
            <p:cNvSpPr/>
            <p:nvPr/>
          </p:nvSpPr>
          <p:spPr>
            <a:xfrm>
              <a:off x="2962940" y="2424412"/>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rel. Sensor 3</a:t>
              </a:r>
            </a:p>
          </p:txBody>
        </p:sp>
        <p:sp>
          <p:nvSpPr>
            <p:cNvPr id="17" name="Rectangle: Rounded Corners 4">
              <a:extLst>
                <a:ext uri="{FF2B5EF4-FFF2-40B4-BE49-F238E27FC236}">
                  <a16:creationId xmlns:a16="http://schemas.microsoft.com/office/drawing/2014/main" id="{C46DBB92-4193-99F7-9E21-BC3C4E26C22B}"/>
                </a:ext>
              </a:extLst>
            </p:cNvPr>
            <p:cNvSpPr/>
            <p:nvPr/>
          </p:nvSpPr>
          <p:spPr>
            <a:xfrm>
              <a:off x="3860667" y="2424412"/>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rel. Sensor 4</a:t>
              </a:r>
            </a:p>
          </p:txBody>
        </p:sp>
        <p:sp>
          <p:nvSpPr>
            <p:cNvPr id="18" name="Rectangle: Rounded Corners 17">
              <a:extLst>
                <a:ext uri="{FF2B5EF4-FFF2-40B4-BE49-F238E27FC236}">
                  <a16:creationId xmlns:a16="http://schemas.microsoft.com/office/drawing/2014/main" id="{F6698955-3B6E-EB2C-A926-BF68B9FA83A1}"/>
                </a:ext>
              </a:extLst>
            </p:cNvPr>
            <p:cNvSpPr/>
            <p:nvPr/>
          </p:nvSpPr>
          <p:spPr>
            <a:xfrm>
              <a:off x="2045374" y="2352404"/>
              <a:ext cx="4431304" cy="1620701"/>
            </a:xfrm>
            <a:prstGeom prst="roundRect">
              <a:avLst>
                <a:gd name="adj" fmla="val 6859"/>
              </a:avLst>
            </a:prstGeom>
            <a:noFill/>
            <a:ln w="38100">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sv-SE" sz="1600" b="0" i="1" u="none" strike="noStrike" kern="1200" cap="none" spc="0" normalizeH="0" baseline="0" noProof="0" dirty="0">
                  <a:ln>
                    <a:noFill/>
                  </a:ln>
                  <a:solidFill>
                    <a:srgbClr val="7030A0"/>
                  </a:solidFill>
                  <a:effectLst/>
                  <a:uLnTx/>
                  <a:uFillTx/>
                  <a:latin typeface="Calibri" panose="020F0502020204030204"/>
                  <a:ea typeface="+mn-ea"/>
                  <a:cs typeface="+mn-cs"/>
                </a:rPr>
                <a:t>ADS feature 2</a:t>
              </a:r>
            </a:p>
          </p:txBody>
        </p:sp>
        <p:sp>
          <p:nvSpPr>
            <p:cNvPr id="2" name="Rectangle: Rounded Corners 4">
              <a:extLst>
                <a:ext uri="{FF2B5EF4-FFF2-40B4-BE49-F238E27FC236}">
                  <a16:creationId xmlns:a16="http://schemas.microsoft.com/office/drawing/2014/main" id="{2228559B-574F-5EF7-C346-8148D5D7606E}"/>
                </a:ext>
              </a:extLst>
            </p:cNvPr>
            <p:cNvSpPr/>
            <p:nvPr/>
          </p:nvSpPr>
          <p:spPr>
            <a:xfrm>
              <a:off x="1167486" y="3269125"/>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Comp A</a:t>
              </a:r>
            </a:p>
          </p:txBody>
        </p:sp>
        <p:sp>
          <p:nvSpPr>
            <p:cNvPr id="4" name="Rectangle: Rounded Corners 4">
              <a:extLst>
                <a:ext uri="{FF2B5EF4-FFF2-40B4-BE49-F238E27FC236}">
                  <a16:creationId xmlns:a16="http://schemas.microsoft.com/office/drawing/2014/main" id="{CC7EE07C-04DA-3863-12F1-38CAF09E6264}"/>
                </a:ext>
              </a:extLst>
            </p:cNvPr>
            <p:cNvSpPr/>
            <p:nvPr/>
          </p:nvSpPr>
          <p:spPr>
            <a:xfrm>
              <a:off x="2079402" y="3267000"/>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Comp B</a:t>
              </a:r>
            </a:p>
          </p:txBody>
        </p:sp>
        <p:sp>
          <p:nvSpPr>
            <p:cNvPr id="6" name="Rectangle: Rounded Corners 4">
              <a:extLst>
                <a:ext uri="{FF2B5EF4-FFF2-40B4-BE49-F238E27FC236}">
                  <a16:creationId xmlns:a16="http://schemas.microsoft.com/office/drawing/2014/main" id="{38FC85A8-43B2-E93B-1568-DFDF9ED34ADC}"/>
                </a:ext>
              </a:extLst>
            </p:cNvPr>
            <p:cNvSpPr/>
            <p:nvPr/>
          </p:nvSpPr>
          <p:spPr>
            <a:xfrm>
              <a:off x="2957290" y="3267000"/>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Comp C</a:t>
              </a:r>
            </a:p>
          </p:txBody>
        </p:sp>
        <p:sp>
          <p:nvSpPr>
            <p:cNvPr id="7" name="Rectangle: Rounded Corners 4">
              <a:extLst>
                <a:ext uri="{FF2B5EF4-FFF2-40B4-BE49-F238E27FC236}">
                  <a16:creationId xmlns:a16="http://schemas.microsoft.com/office/drawing/2014/main" id="{AAA468AC-D19B-FA7A-C51F-9D5CB1D4B942}"/>
                </a:ext>
              </a:extLst>
            </p:cNvPr>
            <p:cNvSpPr/>
            <p:nvPr/>
          </p:nvSpPr>
          <p:spPr>
            <a:xfrm>
              <a:off x="3860667" y="3267000"/>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Comp D</a:t>
              </a:r>
            </a:p>
          </p:txBody>
        </p:sp>
        <p:cxnSp>
          <p:nvCxnSpPr>
            <p:cNvPr id="9" name="Straight Connector 8">
              <a:extLst>
                <a:ext uri="{FF2B5EF4-FFF2-40B4-BE49-F238E27FC236}">
                  <a16:creationId xmlns:a16="http://schemas.microsoft.com/office/drawing/2014/main" id="{17EB18E4-C106-BFDE-FBD0-C0E6A6D26605}"/>
                </a:ext>
              </a:extLst>
            </p:cNvPr>
            <p:cNvCxnSpPr>
              <a:cxnSpLocks/>
            </p:cNvCxnSpPr>
            <p:nvPr/>
          </p:nvCxnSpPr>
          <p:spPr>
            <a:xfrm>
              <a:off x="2843289" y="3834452"/>
              <a:ext cx="371011" cy="38004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300C0D5-C06F-0985-5288-B281C0115C23}"/>
                </a:ext>
              </a:extLst>
            </p:cNvPr>
            <p:cNvSpPr txBox="1"/>
            <p:nvPr/>
          </p:nvSpPr>
          <p:spPr>
            <a:xfrm>
              <a:off x="2921387" y="4200485"/>
              <a:ext cx="1680567"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1" u="none" strike="noStrike" kern="1200" cap="none" spc="0" normalizeH="0" baseline="0" noProof="0" dirty="0">
                  <a:ln>
                    <a:noFill/>
                  </a:ln>
                  <a:solidFill>
                    <a:schemeClr val="accent1">
                      <a:lumMod val="60000"/>
                      <a:lumOff val="40000"/>
                    </a:schemeClr>
                  </a:solidFill>
                  <a:effectLst/>
                  <a:uLnTx/>
                  <a:uFillTx/>
                  <a:latin typeface="Calibri" panose="020F0502020204030204"/>
                  <a:ea typeface="+mn-ea"/>
                  <a:cs typeface="+mn-cs"/>
                </a:rPr>
                <a:t>e.g. DSSAD</a:t>
              </a:r>
            </a:p>
          </p:txBody>
        </p:sp>
      </p:grpSp>
      <p:sp>
        <p:nvSpPr>
          <p:cNvPr id="8" name="TextBox 7">
            <a:extLst>
              <a:ext uri="{FF2B5EF4-FFF2-40B4-BE49-F238E27FC236}">
                <a16:creationId xmlns:a16="http://schemas.microsoft.com/office/drawing/2014/main" id="{4D436601-DD25-D919-AE29-37DC481EE30B}"/>
              </a:ext>
            </a:extLst>
          </p:cNvPr>
          <p:cNvSpPr txBox="1"/>
          <p:nvPr/>
        </p:nvSpPr>
        <p:spPr>
          <a:xfrm>
            <a:off x="7069496" y="1664356"/>
            <a:ext cx="4571119" cy="4943148"/>
          </a:xfrm>
          <a:prstGeom prst="rect">
            <a:avLst/>
          </a:prstGeom>
          <a:noFill/>
        </p:spPr>
        <p:txBody>
          <a:bodyPr wrap="square">
            <a:spAutoFit/>
          </a:bodyPr>
          <a:lstStyle/>
          <a:p>
            <a:pPr lvl="0">
              <a:lnSpc>
                <a:spcPct val="107000"/>
              </a:lnSpc>
              <a:spcBef>
                <a:spcPts val="1200"/>
              </a:spcBef>
            </a:pP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The ADS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type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is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specified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by</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dedicated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architecture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defined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by</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an ADS relevant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hardware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sensor</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layout</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which</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is</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outlined</a:t>
            </a:r>
            <a:r>
              <a:rPr lang="de-DE" sz="1600" kern="100" dirty="0">
                <a:latin typeface="Calibri" panose="020F0502020204030204" pitchFamily="34" charset="0"/>
                <a:ea typeface="DengXian Light" panose="02010600030101010101" pitchFamily="2" charset="-122"/>
                <a:cs typeface="Calibri" panose="020F0502020204030204" pitchFamily="34" charset="0"/>
              </a:rPr>
              <a:t> in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the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approval</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of</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the</a:t>
            </a:r>
            <a:r>
              <a:rPr lang="de-DE" sz="1600" kern="100" dirty="0">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latin typeface="Calibri" panose="020F0502020204030204" pitchFamily="34" charset="0"/>
                <a:ea typeface="DengXian Light" panose="02010600030101010101" pitchFamily="2" charset="-122"/>
                <a:cs typeface="Calibri" panose="020F0502020204030204" pitchFamily="34" charset="0"/>
              </a:rPr>
              <a:t> type.</a:t>
            </a:r>
          </a:p>
          <a:p>
            <a:pPr lvl="0">
              <a:lnSpc>
                <a:spcPct val="107000"/>
              </a:lnSpc>
              <a:spcBef>
                <a:spcPts val="1200"/>
              </a:spcBef>
            </a:pP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Various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features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can</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be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implemented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for</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given</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type,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potentially</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making</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use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of</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 different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hardware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sensor</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set</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see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feature 1 and 2 in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example</a:t>
            </a:r>
            <a:r>
              <a:rPr lang="de-DE" sz="1600" kern="100" dirty="0">
                <a:latin typeface="Calibri" panose="020F0502020204030204" pitchFamily="34" charset="0"/>
                <a:ea typeface="DengXian Light" panose="02010600030101010101" pitchFamily="2" charset="-122"/>
                <a:cs typeface="Calibri" panose="020F0502020204030204" pitchFamily="34" charset="0"/>
              </a:rPr>
              <a:t>)</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p>
          <a:p>
            <a:pPr lvl="0">
              <a:lnSpc>
                <a:spcPct val="107000"/>
              </a:lnSpc>
              <a:spcBef>
                <a:spcPts val="1200"/>
              </a:spcBef>
            </a:pPr>
            <a:endParaRPr lang="de-DE" sz="1600" kern="100" dirty="0">
              <a:latin typeface="Calibri" panose="020F0502020204030204" pitchFamily="34" charset="0"/>
              <a:ea typeface="DengXian Light" panose="02010600030101010101" pitchFamily="2" charset="-122"/>
              <a:cs typeface="Calibri" panose="020F0502020204030204" pitchFamily="34" charset="0"/>
            </a:endParaRPr>
          </a:p>
          <a:p>
            <a:pPr lvl="0">
              <a:lnSpc>
                <a:spcPct val="107000"/>
              </a:lnSpc>
              <a:spcBef>
                <a:spcPts val="1200"/>
              </a:spcBef>
            </a:pPr>
            <a:br>
              <a:rPr lang="de-DE" sz="1600" kern="100" dirty="0">
                <a:latin typeface="Calibri" panose="020F0502020204030204" pitchFamily="34" charset="0"/>
                <a:ea typeface="DengXian Light" panose="02010600030101010101" pitchFamily="2" charset="-122"/>
                <a:cs typeface="Calibri" panose="020F0502020204030204" pitchFamily="34" charset="0"/>
              </a:rPr>
            </a:br>
            <a:r>
              <a:rPr lang="de-DE" sz="1600" kern="100" dirty="0">
                <a:latin typeface="Calibri" panose="020F0502020204030204" pitchFamily="34" charset="0"/>
                <a:ea typeface="DengXian Light" panose="02010600030101010101" pitchFamily="2" charset="-122"/>
                <a:cs typeface="Calibri" panose="020F0502020204030204" pitchFamily="34" charset="0"/>
              </a:rPr>
              <a:t>ADS Feature 3 in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this</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example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would</a:t>
            </a:r>
            <a:r>
              <a:rPr lang="de-DE" sz="1600" kern="100" dirty="0">
                <a:latin typeface="Calibri" panose="020F0502020204030204" pitchFamily="34" charset="0"/>
                <a:ea typeface="DengXian Light" panose="02010600030101010101" pitchFamily="2" charset="-122"/>
                <a:cs typeface="Calibri" panose="020F0502020204030204" pitchFamily="34" charset="0"/>
              </a:rPr>
              <a:t> not fit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to</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the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given</a:t>
            </a:r>
            <a:r>
              <a:rPr lang="de-DE" sz="1600" kern="100" dirty="0">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latin typeface="Calibri" panose="020F0502020204030204" pitchFamily="34" charset="0"/>
                <a:ea typeface="DengXian Light" panose="02010600030101010101" pitchFamily="2" charset="-122"/>
                <a:cs typeface="Calibri" panose="020F0502020204030204" pitchFamily="34" charset="0"/>
              </a:rPr>
              <a:t> type A, </a:t>
            </a:r>
            <a:r>
              <a:rPr lang="de-DE" sz="1600" kern="100" dirty="0" err="1">
                <a:latin typeface="Calibri" panose="020F0502020204030204" pitchFamily="34" charset="0"/>
                <a:ea typeface="DengXian Light" panose="02010600030101010101" pitchFamily="2" charset="-122"/>
                <a:cs typeface="Calibri" panose="020F0502020204030204" pitchFamily="34" charset="0"/>
              </a:rPr>
              <a:t>since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the</a:t>
            </a:r>
            <a:r>
              <a:rPr lang="de-DE" sz="1600" kern="100" dirty="0">
                <a:latin typeface="Calibri" panose="020F0502020204030204" pitchFamily="34" charset="0"/>
                <a:ea typeface="DengXian Light" panose="02010600030101010101" pitchFamily="2" charset="-122"/>
                <a:cs typeface="Calibri" panose="020F0502020204030204" pitchFamily="34" charset="0"/>
              </a:rPr>
              <a:t> ADS feature 3 </a:t>
            </a:r>
            <a:r>
              <a:rPr lang="de-DE" sz="1600" kern="100" dirty="0" err="1">
                <a:latin typeface="Calibri" panose="020F0502020204030204" pitchFamily="34" charset="0"/>
                <a:ea typeface="DengXian Light" panose="02010600030101010101" pitchFamily="2" charset="-122"/>
                <a:cs typeface="Calibri" panose="020F0502020204030204" pitchFamily="34" charset="0"/>
              </a:rPr>
              <a:t>would</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require</a:t>
            </a:r>
            <a:r>
              <a:rPr lang="de-DE" sz="1600" kern="100" dirty="0">
                <a:latin typeface="Calibri" panose="020F0502020204030204" pitchFamily="34" charset="0"/>
                <a:ea typeface="DengXian Light" panose="02010600030101010101" pitchFamily="2" charset="-122"/>
                <a:cs typeface="Calibri" panose="020F0502020204030204" pitchFamily="34" charset="0"/>
              </a:rPr>
              <a:t> an ADS relevant Sensor 5 and ADS relevant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hardware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component</a:t>
            </a:r>
            <a:r>
              <a:rPr lang="de-DE" sz="1600" kern="100" dirty="0">
                <a:latin typeface="Calibri" panose="020F0502020204030204" pitchFamily="34" charset="0"/>
                <a:ea typeface="DengXian Light" panose="02010600030101010101" pitchFamily="2" charset="-122"/>
                <a:cs typeface="Calibri" panose="020F0502020204030204" pitchFamily="34" charset="0"/>
              </a:rPr>
              <a:t> E, </a:t>
            </a:r>
            <a:r>
              <a:rPr lang="de-DE" sz="1600" kern="100" dirty="0" err="1">
                <a:latin typeface="Calibri" panose="020F0502020204030204" pitchFamily="34" charset="0"/>
                <a:ea typeface="DengXian Light" panose="02010600030101010101" pitchFamily="2" charset="-122"/>
                <a:cs typeface="Calibri" panose="020F0502020204030204" pitchFamily="34" charset="0"/>
              </a:rPr>
              <a:t>which</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the</a:t>
            </a:r>
            <a:r>
              <a:rPr lang="de-DE" sz="1600" kern="100" dirty="0">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latin typeface="Calibri" panose="020F0502020204030204" pitchFamily="34" charset="0"/>
                <a:ea typeface="DengXian Light" panose="02010600030101010101" pitchFamily="2" charset="-122"/>
                <a:cs typeface="Calibri" panose="020F0502020204030204" pitchFamily="34" charset="0"/>
              </a:rPr>
              <a:t> type A </a:t>
            </a:r>
            <a:r>
              <a:rPr lang="de-DE" sz="1600" kern="100" dirty="0" err="1">
                <a:latin typeface="Calibri" panose="020F0502020204030204" pitchFamily="34" charset="0"/>
                <a:ea typeface="DengXian Light" panose="02010600030101010101" pitchFamily="2" charset="-122"/>
                <a:cs typeface="Calibri" panose="020F0502020204030204" pitchFamily="34" charset="0"/>
              </a:rPr>
              <a:t>does</a:t>
            </a:r>
            <a:r>
              <a:rPr lang="de-DE" sz="1600" kern="100" dirty="0">
                <a:latin typeface="Calibri" panose="020F0502020204030204" pitchFamily="34" charset="0"/>
                <a:ea typeface="DengXian Light" panose="02010600030101010101" pitchFamily="2" charset="-122"/>
                <a:cs typeface="Calibri" panose="020F0502020204030204" pitchFamily="34" charset="0"/>
              </a:rPr>
              <a:t> not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consist</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of</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p>
          <a:p>
            <a:pPr lvl="0">
              <a:lnSpc>
                <a:spcPct val="107000"/>
              </a:lnSpc>
              <a:spcBef>
                <a:spcPts val="1200"/>
              </a:spcBef>
            </a:pPr>
            <a:endParaRPr lang="sv-SE" kern="100" dirty="0">
              <a:effectLst/>
              <a:latin typeface="Calibri" panose="020F0502020204030204" pitchFamily="34" charset="0"/>
              <a:ea typeface="DengXian" panose="02010600030101010101" pitchFamily="2" charset="-122"/>
              <a:cs typeface="Calibri" panose="020F0502020204030204" pitchFamily="34" charset="0"/>
            </a:endParaRPr>
          </a:p>
        </p:txBody>
      </p:sp>
      <p:grpSp>
        <p:nvGrpSpPr>
          <p:cNvPr id="35" name="Group 34">
            <a:extLst>
              <a:ext uri="{FF2B5EF4-FFF2-40B4-BE49-F238E27FC236}">
                <a16:creationId xmlns:a16="http://schemas.microsoft.com/office/drawing/2014/main" id="{94C80EC0-EAEA-7DFD-9144-F478F48F5171}"/>
              </a:ext>
            </a:extLst>
          </p:cNvPr>
          <p:cNvGrpSpPr/>
          <p:nvPr/>
        </p:nvGrpSpPr>
        <p:grpSpPr>
          <a:xfrm>
            <a:off x="4223792" y="4437112"/>
            <a:ext cx="2160240" cy="2137681"/>
            <a:chOff x="5015880" y="4567087"/>
            <a:chExt cx="2160240" cy="2137681"/>
          </a:xfrm>
        </p:grpSpPr>
        <p:sp>
          <p:nvSpPr>
            <p:cNvPr id="21" name="Rectangle: Rounded Corners 20">
              <a:extLst>
                <a:ext uri="{FF2B5EF4-FFF2-40B4-BE49-F238E27FC236}">
                  <a16:creationId xmlns:a16="http://schemas.microsoft.com/office/drawing/2014/main" id="{DEF24D5C-3174-C31F-3E58-85ED423B79BD}"/>
                </a:ext>
              </a:extLst>
            </p:cNvPr>
            <p:cNvSpPr/>
            <p:nvPr/>
          </p:nvSpPr>
          <p:spPr>
            <a:xfrm>
              <a:off x="5209008" y="4567087"/>
              <a:ext cx="1773984" cy="2137681"/>
            </a:xfrm>
            <a:prstGeom prst="roundRect">
              <a:avLst>
                <a:gd name="adj" fmla="val 2902"/>
              </a:avLst>
            </a:prstGeom>
            <a:noFill/>
            <a:ln w="38100">
              <a:solidFill>
                <a:schemeClr val="accent4">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1" u="none" strike="noStrike" kern="1200" cap="none" spc="0" normalizeH="0" baseline="0" noProof="0" dirty="0">
                  <a:ln>
                    <a:noFill/>
                  </a:ln>
                  <a:solidFill>
                    <a:schemeClr val="accent4">
                      <a:lumMod val="60000"/>
                      <a:lumOff val="40000"/>
                    </a:schemeClr>
                  </a:solidFill>
                  <a:effectLst/>
                  <a:uLnTx/>
                  <a:uFillTx/>
                  <a:latin typeface="Calibri" panose="020F0502020204030204"/>
                  <a:ea typeface="+mn-ea"/>
                  <a:cs typeface="+mn-cs"/>
                </a:rPr>
                <a:t>ADS feature 3</a:t>
              </a:r>
            </a:p>
          </p:txBody>
        </p:sp>
        <p:sp>
          <p:nvSpPr>
            <p:cNvPr id="22" name="Rectangle: Rounded Corners 4">
              <a:extLst>
                <a:ext uri="{FF2B5EF4-FFF2-40B4-BE49-F238E27FC236}">
                  <a16:creationId xmlns:a16="http://schemas.microsoft.com/office/drawing/2014/main" id="{7E444E14-5B89-02A3-6963-8895E45F2F00}"/>
                </a:ext>
              </a:extLst>
            </p:cNvPr>
            <p:cNvSpPr/>
            <p:nvPr/>
          </p:nvSpPr>
          <p:spPr>
            <a:xfrm>
              <a:off x="5228847" y="4639095"/>
              <a:ext cx="815108" cy="601196"/>
            </a:xfrm>
            <a:prstGeom prst="roundRect">
              <a:avLst/>
            </a:prstGeom>
            <a:solidFill>
              <a:schemeClr val="bg1">
                <a:lumMod val="95000"/>
              </a:schemeClr>
            </a:solidFill>
            <a:ln w="285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chemeClr val="bg1">
                      <a:lumMod val="65000"/>
                    </a:schemeClr>
                  </a:solidFill>
                  <a:effectLst/>
                  <a:uLnTx/>
                  <a:uFillTx/>
                  <a:latin typeface="Calibri" panose="020F0502020204030204"/>
                  <a:ea typeface="+mn-ea"/>
                  <a:cs typeface="+mn-cs"/>
                </a:rPr>
                <a:t>ADS rel. Sensor 4</a:t>
              </a:r>
            </a:p>
          </p:txBody>
        </p:sp>
        <p:sp>
          <p:nvSpPr>
            <p:cNvPr id="23" name="Rectangle: Rounded Corners 4">
              <a:extLst>
                <a:ext uri="{FF2B5EF4-FFF2-40B4-BE49-F238E27FC236}">
                  <a16:creationId xmlns:a16="http://schemas.microsoft.com/office/drawing/2014/main" id="{2A89AE76-08F2-64F3-1FD8-C30083C38A26}"/>
                </a:ext>
              </a:extLst>
            </p:cNvPr>
            <p:cNvSpPr/>
            <p:nvPr/>
          </p:nvSpPr>
          <p:spPr>
            <a:xfrm>
              <a:off x="6126574" y="4639095"/>
              <a:ext cx="815108" cy="601196"/>
            </a:xfrm>
            <a:prstGeom prst="roundRect">
              <a:avLst/>
            </a:prstGeom>
            <a:solidFill>
              <a:schemeClr val="bg1">
                <a:lumMod val="95000"/>
              </a:schemeClr>
            </a:solidFill>
            <a:ln w="285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sv-SE" sz="1400" dirty="0">
                  <a:solidFill>
                    <a:schemeClr val="bg1">
                      <a:lumMod val="65000"/>
                    </a:schemeClr>
                  </a:solidFill>
                  <a:latin typeface="Calibri" panose="020F0502020204030204"/>
                </a:rPr>
                <a:t>ADS rel. Sensor 5</a:t>
              </a:r>
            </a:p>
          </p:txBody>
        </p:sp>
        <p:sp>
          <p:nvSpPr>
            <p:cNvPr id="24" name="Rectangle: Rounded Corners 4">
              <a:extLst>
                <a:ext uri="{FF2B5EF4-FFF2-40B4-BE49-F238E27FC236}">
                  <a16:creationId xmlns:a16="http://schemas.microsoft.com/office/drawing/2014/main" id="{874D5E0E-72DB-6B44-8258-0255D0964598}"/>
                </a:ext>
              </a:extLst>
            </p:cNvPr>
            <p:cNvSpPr/>
            <p:nvPr/>
          </p:nvSpPr>
          <p:spPr>
            <a:xfrm>
              <a:off x="5243036" y="5481683"/>
              <a:ext cx="815108" cy="601196"/>
            </a:xfrm>
            <a:prstGeom prst="roundRect">
              <a:avLst/>
            </a:prstGeom>
            <a:solidFill>
              <a:schemeClr val="bg1">
                <a:lumMod val="95000"/>
              </a:schemeClr>
            </a:solidFill>
            <a:ln w="285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sv-SE" sz="1400" dirty="0">
                  <a:solidFill>
                    <a:schemeClr val="bg1">
                      <a:lumMod val="65000"/>
                    </a:schemeClr>
                  </a:solidFill>
                  <a:latin typeface="Calibri" panose="020F0502020204030204"/>
                </a:rPr>
                <a:t>ADS rel. H/W</a:t>
              </a:r>
              <a:br>
                <a:rPr lang="sv-SE" sz="1400" dirty="0">
                  <a:solidFill>
                    <a:schemeClr val="bg1">
                      <a:lumMod val="65000"/>
                    </a:schemeClr>
                  </a:solidFill>
                  <a:latin typeface="Calibri" panose="020F0502020204030204"/>
                </a:rPr>
              </a:br>
              <a:r>
                <a:rPr lang="sv-SE" sz="1400" dirty="0">
                  <a:solidFill>
                    <a:schemeClr val="bg1">
                      <a:lumMod val="65000"/>
                    </a:schemeClr>
                  </a:solidFill>
                  <a:latin typeface="Calibri" panose="020F0502020204030204"/>
                </a:rPr>
                <a:t>Comp D</a:t>
              </a:r>
            </a:p>
          </p:txBody>
        </p:sp>
        <p:sp>
          <p:nvSpPr>
            <p:cNvPr id="25" name="Rectangle: Rounded Corners 4">
              <a:extLst>
                <a:ext uri="{FF2B5EF4-FFF2-40B4-BE49-F238E27FC236}">
                  <a16:creationId xmlns:a16="http://schemas.microsoft.com/office/drawing/2014/main" id="{945AB532-FAAE-E55D-47BF-76FD24544705}"/>
                </a:ext>
              </a:extLst>
            </p:cNvPr>
            <p:cNvSpPr/>
            <p:nvPr/>
          </p:nvSpPr>
          <p:spPr>
            <a:xfrm>
              <a:off x="6120924" y="5481683"/>
              <a:ext cx="815108" cy="601196"/>
            </a:xfrm>
            <a:prstGeom prst="roundRect">
              <a:avLst/>
            </a:prstGeom>
            <a:solidFill>
              <a:schemeClr val="bg1">
                <a:lumMod val="95000"/>
              </a:schemeClr>
            </a:solidFill>
            <a:ln w="285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sv-SE" sz="1400" dirty="0">
                  <a:solidFill>
                    <a:schemeClr val="bg1">
                      <a:lumMod val="65000"/>
                    </a:schemeClr>
                  </a:solidFill>
                  <a:latin typeface="Calibri" panose="020F0502020204030204"/>
                </a:rPr>
                <a:t>ADS rel. H/W</a:t>
              </a:r>
              <a:br>
                <a:rPr lang="sv-SE" sz="1400" dirty="0">
                  <a:solidFill>
                    <a:schemeClr val="bg1">
                      <a:lumMod val="65000"/>
                    </a:schemeClr>
                  </a:solidFill>
                  <a:latin typeface="Calibri" panose="020F0502020204030204"/>
                </a:rPr>
              </a:br>
              <a:r>
                <a:rPr lang="sv-SE" sz="1400">
                  <a:solidFill>
                    <a:schemeClr val="bg1">
                      <a:lumMod val="65000"/>
                    </a:schemeClr>
                  </a:solidFill>
                  <a:latin typeface="Calibri" panose="020F0502020204030204"/>
                </a:rPr>
                <a:t>Comp E</a:t>
              </a:r>
              <a:endParaRPr lang="sv-SE" sz="1400" dirty="0">
                <a:solidFill>
                  <a:schemeClr val="bg1">
                    <a:lumMod val="65000"/>
                  </a:schemeClr>
                </a:solidFill>
                <a:latin typeface="Calibri" panose="020F0502020204030204"/>
              </a:endParaRPr>
            </a:p>
          </p:txBody>
        </p:sp>
        <p:cxnSp>
          <p:nvCxnSpPr>
            <p:cNvPr id="27" name="Straight Connector 26">
              <a:extLst>
                <a:ext uri="{FF2B5EF4-FFF2-40B4-BE49-F238E27FC236}">
                  <a16:creationId xmlns:a16="http://schemas.microsoft.com/office/drawing/2014/main" id="{9DBAA4D0-4D11-564B-4A19-D64BAC9D9F88}"/>
                </a:ext>
              </a:extLst>
            </p:cNvPr>
            <p:cNvCxnSpPr>
              <a:cxnSpLocks/>
            </p:cNvCxnSpPr>
            <p:nvPr/>
          </p:nvCxnSpPr>
          <p:spPr>
            <a:xfrm>
              <a:off x="5015880" y="4639095"/>
              <a:ext cx="2160240" cy="195825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24BBEC3-907D-C409-9355-6039D1A728A2}"/>
                </a:ext>
              </a:extLst>
            </p:cNvPr>
            <p:cNvCxnSpPr>
              <a:cxnSpLocks/>
            </p:cNvCxnSpPr>
            <p:nvPr/>
          </p:nvCxnSpPr>
          <p:spPr>
            <a:xfrm flipH="1">
              <a:off x="5087888" y="4639095"/>
              <a:ext cx="2088232" cy="195825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83455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CC56CCB5-BC23-F82C-695F-DC7130C0AE6C}"/>
              </a:ext>
            </a:extLst>
          </p:cNvPr>
          <p:cNvSpPr txBox="1"/>
          <p:nvPr/>
        </p:nvSpPr>
        <p:spPr>
          <a:xfrm>
            <a:off x="609600" y="512575"/>
            <a:ext cx="10972800"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t>UN Reg on ADS (58A)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panose="020F0502020204030204" pitchFamily="34" charset="0"/>
                <a:ea typeface="Malgun Gothic" panose="020B0503020000020004" pitchFamily="34" charset="-127"/>
                <a:cs typeface="+mn-cs"/>
              </a:rPr>
              <a:t> </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Flowchart: Document 29">
            <a:extLst>
              <a:ext uri="{FF2B5EF4-FFF2-40B4-BE49-F238E27FC236}">
                <a16:creationId xmlns:a16="http://schemas.microsoft.com/office/drawing/2014/main" id="{3FFC0655-3396-4177-7DB6-5CE12963476A}"/>
              </a:ext>
            </a:extLst>
          </p:cNvPr>
          <p:cNvSpPr/>
          <p:nvPr/>
        </p:nvSpPr>
        <p:spPr>
          <a:xfrm>
            <a:off x="945975" y="4490877"/>
            <a:ext cx="3020986" cy="2160240"/>
          </a:xfrm>
          <a:prstGeom prst="flowChartDocument">
            <a:avLst/>
          </a:prstGeom>
          <a:noFill/>
          <a:ln w="38100">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fontAlgn="auto">
              <a:spcBef>
                <a:spcPts val="0"/>
              </a:spcBef>
              <a:spcAft>
                <a:spcPts val="0"/>
              </a:spcAft>
            </a:pPr>
            <a:r>
              <a:rPr lang="sv-SE" sz="1600" i="1" u="sng" dirty="0">
                <a:solidFill>
                  <a:srgbClr val="ED7D31">
                    <a:lumMod val="50000"/>
                  </a:srgbClr>
                </a:solidFill>
                <a:latin typeface="Calibri" panose="020F0502020204030204"/>
              </a:rPr>
              <a:t>ADS feature 1 approval</a:t>
            </a:r>
            <a:br>
              <a:rPr lang="sv-SE" sz="1600" i="1" dirty="0">
                <a:solidFill>
                  <a:srgbClr val="ED7D31">
                    <a:lumMod val="50000"/>
                  </a:srgbClr>
                </a:solidFill>
                <a:latin typeface="Calibri" panose="020F0502020204030204"/>
              </a:rPr>
            </a:br>
            <a:br>
              <a:rPr lang="sv-SE" sz="1600" i="1" dirty="0">
                <a:solidFill>
                  <a:srgbClr val="ED7D31">
                    <a:lumMod val="50000"/>
                  </a:srgbClr>
                </a:solidFill>
                <a:latin typeface="Calibri" panose="020F0502020204030204"/>
              </a:rPr>
            </a:br>
            <a:r>
              <a:rPr lang="sv-SE" sz="1600" i="1" dirty="0">
                <a:solidFill>
                  <a:srgbClr val="ED7D31">
                    <a:lumMod val="50000"/>
                  </a:srgbClr>
                </a:solidFill>
                <a:latin typeface="Calibri" panose="020F0502020204030204"/>
              </a:rPr>
              <a:t> This feature can be operated on:</a:t>
            </a:r>
          </a:p>
          <a:p>
            <a:pPr algn="ctr" fontAlgn="auto">
              <a:spcBef>
                <a:spcPts val="0"/>
              </a:spcBef>
              <a:spcAft>
                <a:spcPts val="0"/>
              </a:spcAft>
            </a:pPr>
            <a:r>
              <a:rPr lang="sv-SE" sz="1600" i="1" dirty="0">
                <a:solidFill>
                  <a:srgbClr val="ED7D31">
                    <a:lumMod val="50000"/>
                  </a:srgbClr>
                </a:solidFill>
                <a:latin typeface="Calibri" panose="020F0502020204030204"/>
              </a:rPr>
              <a:t>ADS vehicle type A</a:t>
            </a:r>
            <a:br>
              <a:rPr lang="sv-SE" sz="1600" i="1" dirty="0">
                <a:solidFill>
                  <a:srgbClr val="ED7D31">
                    <a:lumMod val="50000"/>
                  </a:srgbClr>
                </a:solidFill>
                <a:latin typeface="Calibri" panose="020F0502020204030204"/>
              </a:rPr>
            </a:br>
            <a:r>
              <a:rPr lang="sv-SE" sz="1600" i="1" dirty="0">
                <a:solidFill>
                  <a:srgbClr val="ED7D31">
                    <a:lumMod val="50000"/>
                  </a:srgbClr>
                </a:solidFill>
                <a:latin typeface="Calibri" panose="020F0502020204030204"/>
              </a:rPr>
              <a:t> ADS vehicle type B</a:t>
            </a:r>
          </a:p>
          <a:p>
            <a:pPr algn="ctr" fontAlgn="auto">
              <a:spcBef>
                <a:spcPts val="0"/>
              </a:spcBef>
              <a:spcAft>
                <a:spcPts val="0"/>
              </a:spcAft>
            </a:pPr>
            <a:endParaRPr lang="sv-SE" sz="1600" i="1" dirty="0">
              <a:solidFill>
                <a:srgbClr val="ED7D31">
                  <a:lumMod val="50000"/>
                </a:srgbClr>
              </a:solidFill>
              <a:latin typeface="Calibri" panose="020F0502020204030204"/>
            </a:endParaRPr>
          </a:p>
        </p:txBody>
      </p:sp>
      <p:grpSp>
        <p:nvGrpSpPr>
          <p:cNvPr id="29" name="Group 28">
            <a:extLst>
              <a:ext uri="{FF2B5EF4-FFF2-40B4-BE49-F238E27FC236}">
                <a16:creationId xmlns:a16="http://schemas.microsoft.com/office/drawing/2014/main" id="{B84BC4A0-2D65-0986-5D84-43CACF54F631}"/>
              </a:ext>
            </a:extLst>
          </p:cNvPr>
          <p:cNvGrpSpPr/>
          <p:nvPr/>
        </p:nvGrpSpPr>
        <p:grpSpPr>
          <a:xfrm>
            <a:off x="609600" y="1425634"/>
            <a:ext cx="11319048" cy="2549907"/>
            <a:chOff x="-168696" y="1250304"/>
            <a:chExt cx="12097344" cy="2725238"/>
          </a:xfrm>
        </p:grpSpPr>
        <p:sp>
          <p:nvSpPr>
            <p:cNvPr id="11" name="Rectangle: Rounded Corners 10">
              <a:extLst>
                <a:ext uri="{FF2B5EF4-FFF2-40B4-BE49-F238E27FC236}">
                  <a16:creationId xmlns:a16="http://schemas.microsoft.com/office/drawing/2014/main" id="{F17EF168-36EF-8EC6-6715-0F34E0C8EB13}"/>
                </a:ext>
              </a:extLst>
            </p:cNvPr>
            <p:cNvSpPr/>
            <p:nvPr/>
          </p:nvSpPr>
          <p:spPr>
            <a:xfrm>
              <a:off x="-168696" y="1258273"/>
              <a:ext cx="3895450" cy="2308324"/>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ADS vehicle type A</a:t>
              </a:r>
            </a:p>
          </p:txBody>
        </p:sp>
        <p:sp>
          <p:nvSpPr>
            <p:cNvPr id="5" name="Rectangle: Rounded Corners 4">
              <a:extLst>
                <a:ext uri="{FF2B5EF4-FFF2-40B4-BE49-F238E27FC236}">
                  <a16:creationId xmlns:a16="http://schemas.microsoft.com/office/drawing/2014/main" id="{AE80D0D7-FBAA-2EB7-C776-8379DF99E915}"/>
                </a:ext>
              </a:extLst>
            </p:cNvPr>
            <p:cNvSpPr/>
            <p:nvPr/>
          </p:nvSpPr>
          <p:spPr>
            <a:xfrm>
              <a:off x="893246" y="1837861"/>
              <a:ext cx="1773984" cy="2137681"/>
            </a:xfrm>
            <a:prstGeom prst="roundRect">
              <a:avLst>
                <a:gd name="adj" fmla="val 2902"/>
              </a:avLst>
            </a:prstGeom>
            <a:noFill/>
            <a:ln w="3810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ADS feature 1</a:t>
              </a:r>
            </a:p>
          </p:txBody>
        </p:sp>
        <p:sp>
          <p:nvSpPr>
            <p:cNvPr id="3" name="Rectangle: Rounded Corners 4">
              <a:extLst>
                <a:ext uri="{FF2B5EF4-FFF2-40B4-BE49-F238E27FC236}">
                  <a16:creationId xmlns:a16="http://schemas.microsoft.com/office/drawing/2014/main" id="{0EE12734-3966-E54F-CF26-DF697F8F2A8A}"/>
                </a:ext>
              </a:extLst>
            </p:cNvPr>
            <p:cNvSpPr/>
            <p:nvPr/>
          </p:nvSpPr>
          <p:spPr>
            <a:xfrm>
              <a:off x="15358" y="1909869"/>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Sensor 1</a:t>
              </a:r>
            </a:p>
          </p:txBody>
        </p:sp>
        <p:sp>
          <p:nvSpPr>
            <p:cNvPr id="12" name="Rectangle: Rounded Corners 4">
              <a:extLst>
                <a:ext uri="{FF2B5EF4-FFF2-40B4-BE49-F238E27FC236}">
                  <a16:creationId xmlns:a16="http://schemas.microsoft.com/office/drawing/2014/main" id="{D965EAD7-CB92-713F-515F-5418B0F24D32}"/>
                </a:ext>
              </a:extLst>
            </p:cNvPr>
            <p:cNvSpPr/>
            <p:nvPr/>
          </p:nvSpPr>
          <p:spPr>
            <a:xfrm>
              <a:off x="913085" y="1909869"/>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Sensor 2</a:t>
              </a:r>
            </a:p>
          </p:txBody>
        </p:sp>
        <p:sp>
          <p:nvSpPr>
            <p:cNvPr id="16" name="Rectangle: Rounded Corners 4">
              <a:extLst>
                <a:ext uri="{FF2B5EF4-FFF2-40B4-BE49-F238E27FC236}">
                  <a16:creationId xmlns:a16="http://schemas.microsoft.com/office/drawing/2014/main" id="{E856831A-1D0B-CB98-E0D7-089E36FD6B53}"/>
                </a:ext>
              </a:extLst>
            </p:cNvPr>
            <p:cNvSpPr/>
            <p:nvPr/>
          </p:nvSpPr>
          <p:spPr>
            <a:xfrm>
              <a:off x="1810812" y="1909869"/>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Sensor 3</a:t>
              </a:r>
            </a:p>
          </p:txBody>
        </p:sp>
        <p:sp>
          <p:nvSpPr>
            <p:cNvPr id="17" name="Rectangle: Rounded Corners 4">
              <a:extLst>
                <a:ext uri="{FF2B5EF4-FFF2-40B4-BE49-F238E27FC236}">
                  <a16:creationId xmlns:a16="http://schemas.microsoft.com/office/drawing/2014/main" id="{C46DBB92-4193-99F7-9E21-BC3C4E26C22B}"/>
                </a:ext>
              </a:extLst>
            </p:cNvPr>
            <p:cNvSpPr/>
            <p:nvPr/>
          </p:nvSpPr>
          <p:spPr>
            <a:xfrm>
              <a:off x="2708539" y="1909869"/>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Sensor 4</a:t>
              </a:r>
            </a:p>
          </p:txBody>
        </p:sp>
        <p:sp>
          <p:nvSpPr>
            <p:cNvPr id="2" name="Rectangle: Rounded Corners 4">
              <a:extLst>
                <a:ext uri="{FF2B5EF4-FFF2-40B4-BE49-F238E27FC236}">
                  <a16:creationId xmlns:a16="http://schemas.microsoft.com/office/drawing/2014/main" id="{2228559B-574F-5EF7-C346-8148D5D7606E}"/>
                </a:ext>
              </a:extLst>
            </p:cNvPr>
            <p:cNvSpPr/>
            <p:nvPr/>
          </p:nvSpPr>
          <p:spPr>
            <a:xfrm>
              <a:off x="15358" y="2754582"/>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Comp A</a:t>
              </a:r>
            </a:p>
          </p:txBody>
        </p:sp>
        <p:sp>
          <p:nvSpPr>
            <p:cNvPr id="4" name="Rectangle: Rounded Corners 4">
              <a:extLst>
                <a:ext uri="{FF2B5EF4-FFF2-40B4-BE49-F238E27FC236}">
                  <a16:creationId xmlns:a16="http://schemas.microsoft.com/office/drawing/2014/main" id="{CC7EE07C-04DA-3863-12F1-38CAF09E6264}"/>
                </a:ext>
              </a:extLst>
            </p:cNvPr>
            <p:cNvSpPr/>
            <p:nvPr/>
          </p:nvSpPr>
          <p:spPr>
            <a:xfrm>
              <a:off x="927274" y="2752457"/>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Comp B</a:t>
              </a:r>
            </a:p>
          </p:txBody>
        </p:sp>
        <p:sp>
          <p:nvSpPr>
            <p:cNvPr id="6" name="Rectangle: Rounded Corners 4">
              <a:extLst>
                <a:ext uri="{FF2B5EF4-FFF2-40B4-BE49-F238E27FC236}">
                  <a16:creationId xmlns:a16="http://schemas.microsoft.com/office/drawing/2014/main" id="{38FC85A8-43B2-E93B-1568-DFDF9ED34ADC}"/>
                </a:ext>
              </a:extLst>
            </p:cNvPr>
            <p:cNvSpPr/>
            <p:nvPr/>
          </p:nvSpPr>
          <p:spPr>
            <a:xfrm>
              <a:off x="1805162" y="2752457"/>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Comp C</a:t>
              </a:r>
            </a:p>
          </p:txBody>
        </p:sp>
        <p:sp>
          <p:nvSpPr>
            <p:cNvPr id="7" name="Rectangle: Rounded Corners 4">
              <a:extLst>
                <a:ext uri="{FF2B5EF4-FFF2-40B4-BE49-F238E27FC236}">
                  <a16:creationId xmlns:a16="http://schemas.microsoft.com/office/drawing/2014/main" id="{AAA468AC-D19B-FA7A-C51F-9D5CB1D4B942}"/>
                </a:ext>
              </a:extLst>
            </p:cNvPr>
            <p:cNvSpPr/>
            <p:nvPr/>
          </p:nvSpPr>
          <p:spPr>
            <a:xfrm>
              <a:off x="2708539" y="2752457"/>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Comp D</a:t>
              </a:r>
            </a:p>
          </p:txBody>
        </p:sp>
        <p:sp>
          <p:nvSpPr>
            <p:cNvPr id="13" name="Rectangle: Rounded Corners 12">
              <a:extLst>
                <a:ext uri="{FF2B5EF4-FFF2-40B4-BE49-F238E27FC236}">
                  <a16:creationId xmlns:a16="http://schemas.microsoft.com/office/drawing/2014/main" id="{871F9914-90F9-755A-8053-4326D0467BA4}"/>
                </a:ext>
              </a:extLst>
            </p:cNvPr>
            <p:cNvSpPr/>
            <p:nvPr/>
          </p:nvSpPr>
          <p:spPr>
            <a:xfrm>
              <a:off x="3928742" y="1250304"/>
              <a:ext cx="3895450" cy="2308324"/>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ADS vehicle type B</a:t>
              </a:r>
            </a:p>
          </p:txBody>
        </p:sp>
        <p:sp>
          <p:nvSpPr>
            <p:cNvPr id="15" name="Rectangle: Rounded Corners 14">
              <a:extLst>
                <a:ext uri="{FF2B5EF4-FFF2-40B4-BE49-F238E27FC236}">
                  <a16:creationId xmlns:a16="http://schemas.microsoft.com/office/drawing/2014/main" id="{F7DDA7B7-90EF-F0D6-0B21-4EA7D7F01CEF}"/>
                </a:ext>
              </a:extLst>
            </p:cNvPr>
            <p:cNvSpPr/>
            <p:nvPr/>
          </p:nvSpPr>
          <p:spPr>
            <a:xfrm>
              <a:off x="4990684" y="1829892"/>
              <a:ext cx="1773984" cy="2137681"/>
            </a:xfrm>
            <a:prstGeom prst="roundRect">
              <a:avLst>
                <a:gd name="adj" fmla="val 2902"/>
              </a:avLst>
            </a:prstGeom>
            <a:noFill/>
            <a:ln w="3810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ADS feature 1</a:t>
              </a:r>
            </a:p>
          </p:txBody>
        </p:sp>
        <p:sp>
          <p:nvSpPr>
            <p:cNvPr id="21" name="Rectangle: Rounded Corners 4">
              <a:extLst>
                <a:ext uri="{FF2B5EF4-FFF2-40B4-BE49-F238E27FC236}">
                  <a16:creationId xmlns:a16="http://schemas.microsoft.com/office/drawing/2014/main" id="{84C133B5-3B93-D9DD-A75D-C7AA1C1EC878}"/>
                </a:ext>
              </a:extLst>
            </p:cNvPr>
            <p:cNvSpPr/>
            <p:nvPr/>
          </p:nvSpPr>
          <p:spPr>
            <a:xfrm>
              <a:off x="5010523" y="1901900"/>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Sensor 2</a:t>
              </a:r>
            </a:p>
          </p:txBody>
        </p:sp>
        <p:sp>
          <p:nvSpPr>
            <p:cNvPr id="23" name="Rectangle: Rounded Corners 4">
              <a:extLst>
                <a:ext uri="{FF2B5EF4-FFF2-40B4-BE49-F238E27FC236}">
                  <a16:creationId xmlns:a16="http://schemas.microsoft.com/office/drawing/2014/main" id="{FCFEBB7B-FF88-0506-4F2F-2C64E2042A8B}"/>
                </a:ext>
              </a:extLst>
            </p:cNvPr>
            <p:cNvSpPr/>
            <p:nvPr/>
          </p:nvSpPr>
          <p:spPr>
            <a:xfrm>
              <a:off x="5908250" y="1901900"/>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Sensor 3</a:t>
              </a:r>
            </a:p>
          </p:txBody>
        </p:sp>
        <p:sp>
          <p:nvSpPr>
            <p:cNvPr id="26" name="Rectangle: Rounded Corners 4">
              <a:extLst>
                <a:ext uri="{FF2B5EF4-FFF2-40B4-BE49-F238E27FC236}">
                  <a16:creationId xmlns:a16="http://schemas.microsoft.com/office/drawing/2014/main" id="{02417EDB-EDF5-7538-272F-C430032C5286}"/>
                </a:ext>
              </a:extLst>
            </p:cNvPr>
            <p:cNvSpPr/>
            <p:nvPr/>
          </p:nvSpPr>
          <p:spPr>
            <a:xfrm>
              <a:off x="5024712" y="2744488"/>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Comp B</a:t>
              </a:r>
            </a:p>
          </p:txBody>
        </p:sp>
        <p:sp>
          <p:nvSpPr>
            <p:cNvPr id="27" name="Rectangle: Rounded Corners 4">
              <a:extLst>
                <a:ext uri="{FF2B5EF4-FFF2-40B4-BE49-F238E27FC236}">
                  <a16:creationId xmlns:a16="http://schemas.microsoft.com/office/drawing/2014/main" id="{285E576B-D05C-DF61-FC7C-E0A686C464ED}"/>
                </a:ext>
              </a:extLst>
            </p:cNvPr>
            <p:cNvSpPr/>
            <p:nvPr/>
          </p:nvSpPr>
          <p:spPr>
            <a:xfrm>
              <a:off x="5902600" y="2744488"/>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Comp C</a:t>
              </a:r>
            </a:p>
          </p:txBody>
        </p:sp>
        <p:sp>
          <p:nvSpPr>
            <p:cNvPr id="8" name="Rectangle: Rounded Corners 7">
              <a:extLst>
                <a:ext uri="{FF2B5EF4-FFF2-40B4-BE49-F238E27FC236}">
                  <a16:creationId xmlns:a16="http://schemas.microsoft.com/office/drawing/2014/main" id="{92B28CBC-7AB6-F169-7F7D-9F40D789990E}"/>
                </a:ext>
              </a:extLst>
            </p:cNvPr>
            <p:cNvSpPr/>
            <p:nvPr/>
          </p:nvSpPr>
          <p:spPr>
            <a:xfrm>
              <a:off x="8033198" y="1264692"/>
              <a:ext cx="3895450" cy="2308324"/>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ADS vehicle type C</a:t>
              </a:r>
            </a:p>
          </p:txBody>
        </p:sp>
        <p:sp>
          <p:nvSpPr>
            <p:cNvPr id="9" name="Rectangle: Rounded Corners 4">
              <a:extLst>
                <a:ext uri="{FF2B5EF4-FFF2-40B4-BE49-F238E27FC236}">
                  <a16:creationId xmlns:a16="http://schemas.microsoft.com/office/drawing/2014/main" id="{38A35539-EC57-1176-0954-D979C395DE3E}"/>
                </a:ext>
              </a:extLst>
            </p:cNvPr>
            <p:cNvSpPr/>
            <p:nvPr/>
          </p:nvSpPr>
          <p:spPr>
            <a:xfrm>
              <a:off x="8217252" y="1916288"/>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Sensor 1</a:t>
              </a:r>
            </a:p>
          </p:txBody>
        </p:sp>
        <p:sp>
          <p:nvSpPr>
            <p:cNvPr id="14" name="Rectangle: Rounded Corners 4">
              <a:extLst>
                <a:ext uri="{FF2B5EF4-FFF2-40B4-BE49-F238E27FC236}">
                  <a16:creationId xmlns:a16="http://schemas.microsoft.com/office/drawing/2014/main" id="{08884492-B610-15E6-4D46-72197229394D}"/>
                </a:ext>
              </a:extLst>
            </p:cNvPr>
            <p:cNvSpPr/>
            <p:nvPr/>
          </p:nvSpPr>
          <p:spPr>
            <a:xfrm>
              <a:off x="10012706" y="1916288"/>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Sensor 3</a:t>
              </a:r>
            </a:p>
          </p:txBody>
        </p:sp>
        <p:sp>
          <p:nvSpPr>
            <p:cNvPr id="18" name="Rectangle: Rounded Corners 4">
              <a:extLst>
                <a:ext uri="{FF2B5EF4-FFF2-40B4-BE49-F238E27FC236}">
                  <a16:creationId xmlns:a16="http://schemas.microsoft.com/office/drawing/2014/main" id="{D4E58FC5-EB41-C229-8173-E1B1E2EDBDC0}"/>
                </a:ext>
              </a:extLst>
            </p:cNvPr>
            <p:cNvSpPr/>
            <p:nvPr/>
          </p:nvSpPr>
          <p:spPr>
            <a:xfrm>
              <a:off x="10910433" y="1916288"/>
              <a:ext cx="81510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Sensor 4</a:t>
              </a:r>
            </a:p>
          </p:txBody>
        </p:sp>
        <p:sp>
          <p:nvSpPr>
            <p:cNvPr id="19" name="Rectangle: Rounded Corners 4">
              <a:extLst>
                <a:ext uri="{FF2B5EF4-FFF2-40B4-BE49-F238E27FC236}">
                  <a16:creationId xmlns:a16="http://schemas.microsoft.com/office/drawing/2014/main" id="{AB959A13-5B6B-54A1-05F7-1DF534177BF8}"/>
                </a:ext>
              </a:extLst>
            </p:cNvPr>
            <p:cNvSpPr/>
            <p:nvPr/>
          </p:nvSpPr>
          <p:spPr>
            <a:xfrm>
              <a:off x="8217252" y="2761001"/>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Comp A</a:t>
              </a:r>
            </a:p>
          </p:txBody>
        </p:sp>
        <p:sp>
          <p:nvSpPr>
            <p:cNvPr id="22" name="Rectangle: Rounded Corners 4">
              <a:extLst>
                <a:ext uri="{FF2B5EF4-FFF2-40B4-BE49-F238E27FC236}">
                  <a16:creationId xmlns:a16="http://schemas.microsoft.com/office/drawing/2014/main" id="{3A415FB4-A274-9C94-9E00-E29145CC026B}"/>
                </a:ext>
              </a:extLst>
            </p:cNvPr>
            <p:cNvSpPr/>
            <p:nvPr/>
          </p:nvSpPr>
          <p:spPr>
            <a:xfrm>
              <a:off x="10007056" y="2758876"/>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Comp C</a:t>
              </a:r>
            </a:p>
          </p:txBody>
        </p:sp>
        <p:sp>
          <p:nvSpPr>
            <p:cNvPr id="24" name="Rectangle: Rounded Corners 4">
              <a:extLst>
                <a:ext uri="{FF2B5EF4-FFF2-40B4-BE49-F238E27FC236}">
                  <a16:creationId xmlns:a16="http://schemas.microsoft.com/office/drawing/2014/main" id="{20CC0F31-97AE-A5FE-C0D7-EFEAF49B034C}"/>
                </a:ext>
              </a:extLst>
            </p:cNvPr>
            <p:cNvSpPr/>
            <p:nvPr/>
          </p:nvSpPr>
          <p:spPr>
            <a:xfrm>
              <a:off x="10910433" y="2758876"/>
              <a:ext cx="815108" cy="60119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ADS rel. H/W</a:t>
              </a:r>
              <a:b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200" b="0" i="0" u="none" strike="noStrike" kern="1200" cap="none" spc="0" normalizeH="0" baseline="0" noProof="0" dirty="0">
                  <a:ln>
                    <a:noFill/>
                  </a:ln>
                  <a:solidFill>
                    <a:prstClr val="white"/>
                  </a:solidFill>
                  <a:effectLst/>
                  <a:uLnTx/>
                  <a:uFillTx/>
                  <a:latin typeface="Calibri" panose="020F0502020204030204"/>
                  <a:ea typeface="+mn-ea"/>
                  <a:cs typeface="+mn-cs"/>
                </a:rPr>
                <a:t>Comp D</a:t>
              </a:r>
            </a:p>
          </p:txBody>
        </p:sp>
        <p:cxnSp>
          <p:nvCxnSpPr>
            <p:cNvPr id="25" name="Straight Connector 24">
              <a:extLst>
                <a:ext uri="{FF2B5EF4-FFF2-40B4-BE49-F238E27FC236}">
                  <a16:creationId xmlns:a16="http://schemas.microsoft.com/office/drawing/2014/main" id="{3229B731-E170-05B4-53F7-20933EADD3F5}"/>
                </a:ext>
              </a:extLst>
            </p:cNvPr>
            <p:cNvCxnSpPr>
              <a:cxnSpLocks/>
            </p:cNvCxnSpPr>
            <p:nvPr/>
          </p:nvCxnSpPr>
          <p:spPr>
            <a:xfrm>
              <a:off x="8960352" y="1426262"/>
              <a:ext cx="2160240" cy="195825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B06F632-EA8B-D57F-3B9C-5B41DEF399C8}"/>
                </a:ext>
              </a:extLst>
            </p:cNvPr>
            <p:cNvCxnSpPr>
              <a:cxnSpLocks/>
            </p:cNvCxnSpPr>
            <p:nvPr/>
          </p:nvCxnSpPr>
          <p:spPr>
            <a:xfrm flipH="1">
              <a:off x="9032360" y="1426262"/>
              <a:ext cx="2088232" cy="195825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3" name="TextBox 32">
            <a:extLst>
              <a:ext uri="{FF2B5EF4-FFF2-40B4-BE49-F238E27FC236}">
                <a16:creationId xmlns:a16="http://schemas.microsoft.com/office/drawing/2014/main" id="{4C16EED3-7871-D84B-77CD-1477B47B4D86}"/>
              </a:ext>
            </a:extLst>
          </p:cNvPr>
          <p:cNvSpPr txBox="1"/>
          <p:nvPr/>
        </p:nvSpPr>
        <p:spPr>
          <a:xfrm>
            <a:off x="4443425" y="4454666"/>
            <a:ext cx="7485223" cy="2232662"/>
          </a:xfrm>
          <a:prstGeom prst="rect">
            <a:avLst/>
          </a:prstGeom>
          <a:noFill/>
        </p:spPr>
        <p:txBody>
          <a:bodyPr wrap="square">
            <a:spAutoFit/>
          </a:bodyPr>
          <a:lstStyle/>
          <a:p>
            <a:pPr lvl="0">
              <a:lnSpc>
                <a:spcPct val="107000"/>
              </a:lnSpc>
              <a:spcBef>
                <a:spcPts val="1200"/>
              </a:spcBef>
            </a:pP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An ADS feature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can</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be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approved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for</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various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types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given</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that</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feature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fits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to</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type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p>
          <a:p>
            <a:pPr lvl="0">
              <a:lnSpc>
                <a:spcPct val="107000"/>
              </a:lnSpc>
              <a:spcBef>
                <a:spcPts val="1200"/>
              </a:spcBef>
            </a:pP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In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this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example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feature 1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fits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to</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Vehicle type A and B,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which</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it</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is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also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approved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for</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but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does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not fit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to</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type C,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where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some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required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sensors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are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missing</a:t>
            </a:r>
            <a:r>
              <a:rPr lang="de-DE" sz="1600" kern="100" dirty="0">
                <a:latin typeface="Calibri" panose="020F0502020204030204" pitchFamily="34" charset="0"/>
                <a:ea typeface="DengXian Light" panose="02010600030101010101" pitchFamily="2" charset="-122"/>
                <a:cs typeface="Calibri" panose="020F0502020204030204" pitchFamily="34" charset="0"/>
              </a:rPr>
              <a:t>.</a:t>
            </a:r>
          </a:p>
          <a:p>
            <a:pPr lvl="0">
              <a:lnSpc>
                <a:spcPct val="107000"/>
              </a:lnSpc>
              <a:spcBef>
                <a:spcPts val="1200"/>
              </a:spcBef>
            </a:pP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Measures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will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be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implemented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in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type and ADS feature(s)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to</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verify</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validity</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for</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combination</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en-GB" sz="1600" kern="100" dirty="0">
                <a:effectLst/>
                <a:latin typeface="Calibri" panose="020F0502020204030204" pitchFamily="34" charset="0"/>
                <a:ea typeface="DengXian Light" panose="02010600030101010101" pitchFamily="2" charset="-122"/>
                <a:cs typeface="Calibri" panose="020F0502020204030204" pitchFamily="34" charset="0"/>
              </a:rPr>
              <a:t>thereof</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p>
        </p:txBody>
      </p:sp>
    </p:spTree>
    <p:extLst>
      <p:ext uri="{BB962C8B-B14F-4D97-AF65-F5344CB8AC3E}">
        <p14:creationId xmlns:p14="http://schemas.microsoft.com/office/powerpoint/2010/main" val="3881839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4">
            <a:extLst>
              <a:ext uri="{FF2B5EF4-FFF2-40B4-BE49-F238E27FC236}">
                <a16:creationId xmlns:a16="http://schemas.microsoft.com/office/drawing/2014/main" id="{AE80D0D7-FBAA-2EB7-C776-8379DF99E915}"/>
              </a:ext>
            </a:extLst>
          </p:cNvPr>
          <p:cNvSpPr/>
          <p:nvPr/>
        </p:nvSpPr>
        <p:spPr>
          <a:xfrm>
            <a:off x="778019" y="2314650"/>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Risk Mgt. Processes</a:t>
            </a:r>
          </a:p>
        </p:txBody>
      </p:sp>
      <p:sp>
        <p:nvSpPr>
          <p:cNvPr id="21" name="Rectangle: Rounded Corners 4">
            <a:extLst>
              <a:ext uri="{FF2B5EF4-FFF2-40B4-BE49-F238E27FC236}">
                <a16:creationId xmlns:a16="http://schemas.microsoft.com/office/drawing/2014/main" id="{AE80D0D7-FBAA-2EB7-C776-8379DF99E915}"/>
              </a:ext>
            </a:extLst>
          </p:cNvPr>
          <p:cNvSpPr/>
          <p:nvPr/>
        </p:nvSpPr>
        <p:spPr>
          <a:xfrm>
            <a:off x="2018741" y="3033010"/>
            <a:ext cx="1128834" cy="586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R&amp;R’s</a:t>
            </a:r>
          </a:p>
        </p:txBody>
      </p:sp>
      <p:sp>
        <p:nvSpPr>
          <p:cNvPr id="25" name="Rectangle: Rounded Corners 4">
            <a:extLst>
              <a:ext uri="{FF2B5EF4-FFF2-40B4-BE49-F238E27FC236}">
                <a16:creationId xmlns:a16="http://schemas.microsoft.com/office/drawing/2014/main" id="{AE80D0D7-FBAA-2EB7-C776-8379DF99E915}"/>
              </a:ext>
            </a:extLst>
          </p:cNvPr>
          <p:cNvSpPr/>
          <p:nvPr/>
        </p:nvSpPr>
        <p:spPr>
          <a:xfrm>
            <a:off x="778019" y="3020558"/>
            <a:ext cx="1158103"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ISMR</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Processes</a:t>
            </a:r>
          </a:p>
        </p:txBody>
      </p:sp>
      <p:sp>
        <p:nvSpPr>
          <p:cNvPr id="4" name="Rectangle: Rounded Corners 3">
            <a:extLst>
              <a:ext uri="{FF2B5EF4-FFF2-40B4-BE49-F238E27FC236}">
                <a16:creationId xmlns:a16="http://schemas.microsoft.com/office/drawing/2014/main" id="{021D46A1-720E-D2AF-04C1-46BB9341E519}"/>
              </a:ext>
            </a:extLst>
          </p:cNvPr>
          <p:cNvSpPr/>
          <p:nvPr/>
        </p:nvSpPr>
        <p:spPr>
          <a:xfrm>
            <a:off x="695400" y="1449519"/>
            <a:ext cx="2585270" cy="3387900"/>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Safety Management System</a:t>
            </a:r>
            <a:b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br>
            <a:endPar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6" name="Flowchart: Document 5">
            <a:extLst>
              <a:ext uri="{FF2B5EF4-FFF2-40B4-BE49-F238E27FC236}">
                <a16:creationId xmlns:a16="http://schemas.microsoft.com/office/drawing/2014/main" id="{22FBF4D4-BB4B-8459-1FFB-9FFFC2E4C5B4}"/>
              </a:ext>
            </a:extLst>
          </p:cNvPr>
          <p:cNvSpPr/>
          <p:nvPr/>
        </p:nvSpPr>
        <p:spPr>
          <a:xfrm>
            <a:off x="1348516" y="5250619"/>
            <a:ext cx="1363108" cy="1057395"/>
          </a:xfrm>
          <a:prstGeom prst="flowChartDocumen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SMS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certificate</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approval</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Rounded Corners 4">
            <a:extLst>
              <a:ext uri="{FF2B5EF4-FFF2-40B4-BE49-F238E27FC236}">
                <a16:creationId xmlns:a16="http://schemas.microsoft.com/office/drawing/2014/main" id="{990A3072-831E-6CAB-E30F-3CBCF4C33D40}"/>
              </a:ext>
            </a:extLst>
          </p:cNvPr>
          <p:cNvSpPr/>
          <p:nvPr/>
        </p:nvSpPr>
        <p:spPr>
          <a:xfrm>
            <a:off x="2018742" y="2318990"/>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Dev.</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Processes</a:t>
            </a:r>
          </a:p>
        </p:txBody>
      </p:sp>
      <p:sp>
        <p:nvSpPr>
          <p:cNvPr id="32" name="Rectangle: Rounded Corners 4">
            <a:extLst>
              <a:ext uri="{FF2B5EF4-FFF2-40B4-BE49-F238E27FC236}">
                <a16:creationId xmlns:a16="http://schemas.microsoft.com/office/drawing/2014/main" id="{2521FB45-73A3-AB59-10B8-04E9C5CEAD8E}"/>
              </a:ext>
            </a:extLst>
          </p:cNvPr>
          <p:cNvSpPr/>
          <p:nvPr/>
        </p:nvSpPr>
        <p:spPr>
          <a:xfrm>
            <a:off x="1399968" y="3781326"/>
            <a:ext cx="1128834" cy="586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37" name="TextBox 36">
            <a:extLst>
              <a:ext uri="{FF2B5EF4-FFF2-40B4-BE49-F238E27FC236}">
                <a16:creationId xmlns:a16="http://schemas.microsoft.com/office/drawing/2014/main" id="{CC56CCB5-BC23-F82C-695F-DC7130C0AE6C}"/>
              </a:ext>
            </a:extLst>
          </p:cNvPr>
          <p:cNvSpPr txBox="1"/>
          <p:nvPr/>
        </p:nvSpPr>
        <p:spPr>
          <a:xfrm>
            <a:off x="609600" y="511629"/>
            <a:ext cx="7142584" cy="10464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t>UN Reg on ADS (58A)</a:t>
            </a:r>
            <a:b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br>
            <a:r>
              <a:rPr kumimoji="0" lang="en-US" sz="2000" b="0" u="none" strike="noStrike" kern="1200" cap="none" spc="0" normalizeH="0" baseline="0" noProof="0" dirty="0">
                <a:ln>
                  <a:noFill/>
                </a:ln>
                <a:solidFill>
                  <a:srgbClr val="5B9BD5">
                    <a:lumMod val="75000"/>
                  </a:srgbClr>
                </a:solidFill>
                <a:effectLst/>
                <a:uLnTx/>
                <a:uFillTx/>
                <a:latin typeface="Arial" charset="0"/>
                <a:ea typeface="+mn-ea"/>
                <a:cs typeface="+mn-cs"/>
              </a:rPr>
              <a:t>Regulatory approach – Safety management System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panose="020F0502020204030204" pitchFamily="34" charset="0"/>
                <a:ea typeface="Malgun Gothic" panose="020B0503020000020004" pitchFamily="34" charset="-127"/>
                <a:cs typeface="+mn-cs"/>
              </a:rPr>
              <a:t> </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4" name="Isosceles Triangle 43">
            <a:extLst>
              <a:ext uri="{FF2B5EF4-FFF2-40B4-BE49-F238E27FC236}">
                <a16:creationId xmlns:a16="http://schemas.microsoft.com/office/drawing/2014/main" id="{808562D0-1AD3-C224-45C2-17FBE18B3CC1}"/>
              </a:ext>
            </a:extLst>
          </p:cNvPr>
          <p:cNvSpPr/>
          <p:nvPr/>
        </p:nvSpPr>
        <p:spPr>
          <a:xfrm rot="10800000">
            <a:off x="1561768" y="4810460"/>
            <a:ext cx="1005840" cy="202716"/>
          </a:xfrm>
          <a:prstGeom prst="triangle">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de-DE">
              <a:solidFill>
                <a:prstClr val="white"/>
              </a:solidFill>
              <a:latin typeface="Calibri" panose="020F0502020204030204"/>
            </a:endParaRPr>
          </a:p>
        </p:txBody>
      </p:sp>
      <p:sp>
        <p:nvSpPr>
          <p:cNvPr id="16" name="TextBox 15">
            <a:extLst>
              <a:ext uri="{FF2B5EF4-FFF2-40B4-BE49-F238E27FC236}">
                <a16:creationId xmlns:a16="http://schemas.microsoft.com/office/drawing/2014/main" id="{F18CB60A-D675-BF68-A793-DDEA4E680ADE}"/>
              </a:ext>
            </a:extLst>
          </p:cNvPr>
          <p:cNvSpPr txBox="1"/>
          <p:nvPr/>
        </p:nvSpPr>
        <p:spPr>
          <a:xfrm>
            <a:off x="3912849" y="1449519"/>
            <a:ext cx="7583751" cy="2989280"/>
          </a:xfrm>
          <a:prstGeom prst="rect">
            <a:avLst/>
          </a:prstGeom>
          <a:noFill/>
        </p:spPr>
        <p:txBody>
          <a:bodyPr wrap="square">
            <a:spAutoFit/>
          </a:bodyPr>
          <a:lstStyle/>
          <a:p>
            <a:pPr lvl="0">
              <a:lnSpc>
                <a:spcPct val="107000"/>
              </a:lnSpc>
              <a:spcBef>
                <a:spcPts val="1200"/>
              </a:spcBef>
            </a:pPr>
            <a:r>
              <a:rPr lang="de-DE" sz="1600" u="sng" kern="100" dirty="0" err="1">
                <a:effectLst/>
                <a:latin typeface="Calibri" panose="020F0502020204030204" pitchFamily="34" charset="0"/>
                <a:ea typeface="DengXian Light" panose="02010600030101010101" pitchFamily="2" charset="-122"/>
                <a:cs typeface="Calibri" panose="020F0502020204030204" pitchFamily="34" charset="0"/>
              </a:rPr>
              <a:t>Safety</a:t>
            </a:r>
            <a:r>
              <a:rPr lang="de-DE" sz="1600" u="sng" kern="100" dirty="0">
                <a:effectLst/>
                <a:latin typeface="Calibri" panose="020F0502020204030204" pitchFamily="34" charset="0"/>
                <a:ea typeface="DengXian Light" panose="02010600030101010101" pitchFamily="2" charset="-122"/>
                <a:cs typeface="Calibri" panose="020F0502020204030204" pitchFamily="34" charset="0"/>
              </a:rPr>
              <a:t> Management System:</a:t>
            </a:r>
          </a:p>
          <a:p>
            <a:pPr lvl="0">
              <a:lnSpc>
                <a:spcPct val="107000"/>
              </a:lnSpc>
              <a:spcBef>
                <a:spcPts val="1200"/>
              </a:spcBef>
            </a:pP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The SMS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should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cover</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all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aspects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of</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manufacturers</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capabilty</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to</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develop</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produce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and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maintain</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ADS. This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should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also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be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reflected</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in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structure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of</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effectLst/>
                <a:latin typeface="Calibri" panose="020F0502020204030204" pitchFamily="34" charset="0"/>
                <a:ea typeface="DengXian Light" panose="02010600030101010101" pitchFamily="2" charset="-122"/>
                <a:cs typeface="Calibri" panose="020F0502020204030204" pitchFamily="34" charset="0"/>
              </a:rPr>
              <a:t>the</a:t>
            </a:r>
            <a:r>
              <a:rPr lang="de-DE" sz="1600" kern="100" dirty="0">
                <a:effectLst/>
                <a:latin typeface="Calibri" panose="020F0502020204030204" pitchFamily="34" charset="0"/>
                <a:ea typeface="DengXian Light" panose="02010600030101010101" pitchFamily="2" charset="-122"/>
                <a:cs typeface="Calibri" panose="020F0502020204030204" pitchFamily="34" charset="0"/>
              </a:rPr>
              <a:t> UN Regulation </a:t>
            </a:r>
          </a:p>
          <a:p>
            <a:pPr marL="285750" lvl="0" indent="-285750">
              <a:lnSpc>
                <a:spcPct val="107000"/>
              </a:lnSpc>
              <a:spcBef>
                <a:spcPts val="1200"/>
              </a:spcBef>
              <a:buFont typeface="Symbol" panose="05050102010706020507" pitchFamily="18" charset="2"/>
              <a:buChar char="Þ"/>
            </a:pPr>
            <a:r>
              <a:rPr lang="de-DE" sz="1600" kern="100" dirty="0">
                <a:latin typeface="Calibri" panose="020F0502020204030204" pitchFamily="34" charset="0"/>
                <a:ea typeface="DengXian Light" panose="02010600030101010101" pitchFamily="2" charset="-122"/>
                <a:cs typeface="Calibri" panose="020F0502020204030204" pitchFamily="34" charset="0"/>
              </a:rPr>
              <a:t>All </a:t>
            </a:r>
            <a:r>
              <a:rPr lang="de-DE" sz="1600" kern="100" dirty="0" err="1">
                <a:latin typeface="Calibri" panose="020F0502020204030204" pitchFamily="34" charset="0"/>
                <a:ea typeface="DengXian Light" panose="02010600030101010101" pitchFamily="2" charset="-122"/>
                <a:cs typeface="Calibri" panose="020F0502020204030204" pitchFamily="34" charset="0"/>
              </a:rPr>
              <a:t>processes</a:t>
            </a:r>
            <a:r>
              <a:rPr lang="de-DE" sz="1600" kern="100" dirty="0">
                <a:latin typeface="Calibri" panose="020F0502020204030204" pitchFamily="34" charset="0"/>
                <a:ea typeface="DengXian Light" panose="02010600030101010101" pitchFamily="2" charset="-122"/>
                <a:cs typeface="Calibri" panose="020F0502020204030204" pitchFamily="34" charset="0"/>
              </a:rPr>
              <a:t> and </a:t>
            </a:r>
            <a:r>
              <a:rPr lang="de-DE" sz="1600" kern="100" dirty="0" err="1">
                <a:latin typeface="Calibri" panose="020F0502020204030204" pitchFamily="34" charset="0"/>
                <a:ea typeface="DengXian Light" panose="02010600030101010101" pitchFamily="2" charset="-122"/>
                <a:cs typeface="Calibri" panose="020F0502020204030204" pitchFamily="34" charset="0"/>
              </a:rPr>
              <a:t>manufacturer</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capability</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related</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topics</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to</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be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part</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of</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the</a:t>
            </a:r>
            <a:r>
              <a:rPr lang="de-DE" sz="1600" kern="100" dirty="0">
                <a:latin typeface="Calibri" panose="020F0502020204030204" pitchFamily="34" charset="0"/>
                <a:ea typeface="DengXian Light" panose="02010600030101010101" pitchFamily="2" charset="-122"/>
                <a:cs typeface="Calibri" panose="020F0502020204030204" pitchFamily="34" charset="0"/>
              </a:rPr>
              <a:t> SMS</a:t>
            </a:r>
          </a:p>
          <a:p>
            <a:pPr lvl="0">
              <a:lnSpc>
                <a:spcPct val="107000"/>
              </a:lnSpc>
              <a:spcBef>
                <a:spcPts val="1200"/>
              </a:spcBef>
            </a:pPr>
            <a:endParaRPr lang="de-DE" sz="1600" kern="100" dirty="0">
              <a:effectLst/>
              <a:latin typeface="Calibri" panose="020F0502020204030204" pitchFamily="34" charset="0"/>
              <a:ea typeface="DengXian Light" panose="02010600030101010101" pitchFamily="2" charset="-122"/>
              <a:cs typeface="Calibri" panose="020F0502020204030204" pitchFamily="34" charset="0"/>
            </a:endParaRPr>
          </a:p>
          <a:p>
            <a:pPr lvl="0">
              <a:lnSpc>
                <a:spcPct val="107000"/>
              </a:lnSpc>
              <a:spcBef>
                <a:spcPts val="1200"/>
              </a:spcBef>
            </a:pPr>
            <a:r>
              <a:rPr lang="de-DE" sz="1600" kern="100" dirty="0">
                <a:latin typeface="Calibri" panose="020F0502020204030204" pitchFamily="34" charset="0"/>
                <a:ea typeface="DengXian Light" panose="02010600030101010101" pitchFamily="2" charset="-122"/>
                <a:cs typeface="Calibri" panose="020F0502020204030204" pitchFamily="34" charset="0"/>
              </a:rPr>
              <a:t>A </a:t>
            </a:r>
            <a:r>
              <a:rPr lang="de-DE" sz="1600" kern="100" dirty="0" err="1">
                <a:latin typeface="Calibri" panose="020F0502020204030204" pitchFamily="34" charset="0"/>
                <a:ea typeface="DengXian Light" panose="02010600030101010101" pitchFamily="2" charset="-122"/>
                <a:cs typeface="Calibri" panose="020F0502020204030204" pitchFamily="34" charset="0"/>
              </a:rPr>
              <a:t>certified</a:t>
            </a:r>
            <a:r>
              <a:rPr lang="de-DE" sz="1600" kern="100" dirty="0">
                <a:latin typeface="Calibri" panose="020F0502020204030204" pitchFamily="34" charset="0"/>
                <a:ea typeface="DengXian Light" panose="02010600030101010101" pitchFamily="2" charset="-122"/>
                <a:cs typeface="Calibri" panose="020F0502020204030204" pitchFamily="34" charset="0"/>
              </a:rPr>
              <a:t> SMS </a:t>
            </a:r>
            <a:r>
              <a:rPr lang="de-DE" sz="1600" kern="100" dirty="0" err="1">
                <a:latin typeface="Calibri" panose="020F0502020204030204" pitchFamily="34" charset="0"/>
                <a:ea typeface="DengXian Light" panose="02010600030101010101" pitchFamily="2" charset="-122"/>
                <a:cs typeface="Calibri" panose="020F0502020204030204" pitchFamily="34" charset="0"/>
              </a:rPr>
              <a:t>is</a:t>
            </a:r>
            <a:r>
              <a:rPr lang="de-DE" sz="1600" kern="100" dirty="0">
                <a:latin typeface="Calibri" panose="020F0502020204030204" pitchFamily="34" charset="0"/>
                <a:ea typeface="DengXian Light" panose="02010600030101010101" pitchFamily="2" charset="-122"/>
                <a:cs typeface="Calibri" panose="020F0502020204030204" pitchFamily="34" charset="0"/>
              </a:rPr>
              <a:t> in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this</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regard</a:t>
            </a:r>
            <a:r>
              <a:rPr lang="de-DE" sz="1600" kern="100" dirty="0">
                <a:latin typeface="Calibri" panose="020F0502020204030204" pitchFamily="34" charset="0"/>
                <a:ea typeface="DengXian Light" panose="02010600030101010101" pitchFamily="2" charset="-122"/>
                <a:cs typeface="Calibri" panose="020F0502020204030204" pitchFamily="34" charset="0"/>
              </a:rPr>
              <a:t> a </a:t>
            </a:r>
            <a:r>
              <a:rPr lang="de-DE" sz="1600" kern="100" dirty="0" err="1">
                <a:latin typeface="Calibri" panose="020F0502020204030204" pitchFamily="34" charset="0"/>
                <a:ea typeface="DengXian Light" panose="02010600030101010101" pitchFamily="2" charset="-122"/>
                <a:cs typeface="Calibri" panose="020F0502020204030204" pitchFamily="34" charset="0"/>
              </a:rPr>
              <a:t>pre</a:t>
            </a:r>
            <a:r>
              <a:rPr lang="de-DE" sz="1600" kern="100" dirty="0">
                <a:latin typeface="Calibri" panose="020F0502020204030204" pitchFamily="34" charset="0"/>
                <a:ea typeface="DengXian Light" panose="02010600030101010101" pitchFamily="2" charset="-122"/>
                <a:cs typeface="Calibri" panose="020F0502020204030204" pitchFamily="34" charset="0"/>
              </a:rPr>
              <a:t>-requisite </a:t>
            </a:r>
            <a:r>
              <a:rPr lang="de-DE" sz="1600" kern="100" dirty="0" err="1">
                <a:latin typeface="Calibri" panose="020F0502020204030204" pitchFamily="34" charset="0"/>
                <a:ea typeface="DengXian Light" panose="02010600030101010101" pitchFamily="2" charset="-122"/>
                <a:cs typeface="Calibri" panose="020F0502020204030204" pitchFamily="34" charset="0"/>
              </a:rPr>
              <a:t>for</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the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approval</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of</a:t>
            </a:r>
            <a:r>
              <a:rPr lang="de-DE" sz="1600" kern="100" dirty="0">
                <a:latin typeface="Calibri" panose="020F0502020204030204" pitchFamily="34" charset="0"/>
                <a:ea typeface="DengXian Light" panose="02010600030101010101" pitchFamily="2" charset="-122"/>
                <a:cs typeface="Calibri" panose="020F0502020204030204" pitchFamily="34" charset="0"/>
              </a:rPr>
              <a:t> ADS </a:t>
            </a:r>
            <a:r>
              <a:rPr lang="de-DE" sz="1600" kern="100" dirty="0" err="1">
                <a:latin typeface="Calibri" panose="020F0502020204030204" pitchFamily="34" charset="0"/>
                <a:ea typeface="DengXian Light" panose="02010600030101010101" pitchFamily="2" charset="-122"/>
                <a:cs typeface="Calibri" panose="020F0502020204030204" pitchFamily="34" charset="0"/>
              </a:rPr>
              <a:t>vehicle</a:t>
            </a:r>
            <a:r>
              <a:rPr lang="de-DE" sz="1600" kern="100" dirty="0">
                <a:latin typeface="Calibri" panose="020F0502020204030204" pitchFamily="34" charset="0"/>
                <a:ea typeface="DengXian Light" panose="02010600030101010101" pitchFamily="2" charset="-122"/>
                <a:cs typeface="Calibri" panose="020F0502020204030204" pitchFamily="34" charset="0"/>
              </a:rPr>
              <a:t> </a:t>
            </a:r>
            <a:r>
              <a:rPr lang="de-DE" sz="1600" kern="100" dirty="0" err="1">
                <a:latin typeface="Calibri" panose="020F0502020204030204" pitchFamily="34" charset="0"/>
                <a:ea typeface="DengXian Light" panose="02010600030101010101" pitchFamily="2" charset="-122"/>
                <a:cs typeface="Calibri" panose="020F0502020204030204" pitchFamily="34" charset="0"/>
              </a:rPr>
              <a:t>types</a:t>
            </a:r>
            <a:r>
              <a:rPr lang="de-DE" sz="1600" kern="100" dirty="0">
                <a:latin typeface="Calibri" panose="020F0502020204030204" pitchFamily="34" charset="0"/>
                <a:ea typeface="DengXian Light" panose="02010600030101010101" pitchFamily="2" charset="-122"/>
                <a:cs typeface="Calibri" panose="020F0502020204030204" pitchFamily="34" charset="0"/>
              </a:rPr>
              <a:t> and ADS </a:t>
            </a:r>
            <a:r>
              <a:rPr lang="de-DE" sz="1600" kern="100" dirty="0" err="1">
                <a:latin typeface="Calibri" panose="020F0502020204030204" pitchFamily="34" charset="0"/>
                <a:ea typeface="DengXian Light" panose="02010600030101010101" pitchFamily="2" charset="-122"/>
                <a:cs typeface="Calibri" panose="020F0502020204030204" pitchFamily="34" charset="0"/>
              </a:rPr>
              <a:t>features</a:t>
            </a:r>
            <a:r>
              <a:rPr lang="de-DE" sz="1600" kern="100" dirty="0">
                <a:latin typeface="Calibri" panose="020F0502020204030204" pitchFamily="34" charset="0"/>
                <a:ea typeface="DengXian Light" panose="02010600030101010101" pitchFamily="2" charset="-122"/>
                <a:cs typeface="Calibri" panose="020F0502020204030204" pitchFamily="34" charset="0"/>
              </a:rPr>
              <a:t>.</a:t>
            </a:r>
          </a:p>
          <a:p>
            <a:pPr lvl="0">
              <a:lnSpc>
                <a:spcPct val="107000"/>
              </a:lnSpc>
              <a:spcBef>
                <a:spcPts val="1200"/>
              </a:spcBef>
            </a:pPr>
            <a:endParaRPr lang="sv-SE" kern="100" dirty="0">
              <a:effectLst/>
              <a:latin typeface="Calibri" panose="020F0502020204030204" pitchFamily="34" charset="0"/>
              <a:ea typeface="DengXia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880295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CC56CCB5-BC23-F82C-695F-DC7130C0AE6C}"/>
              </a:ext>
            </a:extLst>
          </p:cNvPr>
          <p:cNvSpPr txBox="1"/>
          <p:nvPr/>
        </p:nvSpPr>
        <p:spPr>
          <a:xfrm>
            <a:off x="609600" y="511629"/>
            <a:ext cx="865475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t>UN Reg on ADS (58A)</a:t>
            </a:r>
            <a:b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br>
            <a:r>
              <a:rPr kumimoji="0" lang="en-US" sz="2000" b="0" u="none" strike="noStrike" kern="1200" cap="none" spc="0" normalizeH="0" baseline="0" noProof="0" dirty="0">
                <a:ln>
                  <a:noFill/>
                </a:ln>
                <a:solidFill>
                  <a:srgbClr val="5B9BD5">
                    <a:lumMod val="75000"/>
                  </a:srgbClr>
                </a:solidFill>
                <a:effectLst/>
                <a:uLnTx/>
                <a:uFillTx/>
                <a:latin typeface="Arial" charset="0"/>
                <a:ea typeface="+mn-ea"/>
                <a:cs typeface="+mn-cs"/>
              </a:rPr>
              <a:t>Regulatory approach - ADS Vehicle Type, overview</a:t>
            </a:r>
            <a:r>
              <a:rPr kumimoji="0" lang="en-US" sz="1800" b="0" i="0" u="none" strike="noStrike" kern="1200" cap="none" spc="0" normalizeH="0" baseline="0" noProof="0" dirty="0">
                <a:ln>
                  <a:noFill/>
                </a:ln>
                <a:solidFill>
                  <a:srgbClr val="4472C4"/>
                </a:solidFill>
                <a:effectLst/>
                <a:uLnTx/>
                <a:uFillTx/>
                <a:latin typeface="Calibri" panose="020F0502020204030204" pitchFamily="34" charset="0"/>
                <a:ea typeface="Malgun Gothic" panose="020B0503020000020004" pitchFamily="34" charset="-127"/>
                <a:cs typeface="+mn-cs"/>
              </a:rPr>
              <a:t> </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6A37C0F8-B150-76D7-733E-F012154B06A0}"/>
              </a:ext>
            </a:extLst>
          </p:cNvPr>
          <p:cNvGrpSpPr/>
          <p:nvPr/>
        </p:nvGrpSpPr>
        <p:grpSpPr>
          <a:xfrm>
            <a:off x="695400" y="1449377"/>
            <a:ext cx="2585270" cy="4858637"/>
            <a:chOff x="3692010" y="1449377"/>
            <a:chExt cx="2585270" cy="4858637"/>
          </a:xfrm>
        </p:grpSpPr>
        <p:sp>
          <p:nvSpPr>
            <p:cNvPr id="4" name="Rectangle: Rounded Corners 3">
              <a:extLst>
                <a:ext uri="{FF2B5EF4-FFF2-40B4-BE49-F238E27FC236}">
                  <a16:creationId xmlns:a16="http://schemas.microsoft.com/office/drawing/2014/main" id="{3EBE719F-EE92-DFDF-BDFE-5BDD0EA8A0E6}"/>
                </a:ext>
              </a:extLst>
            </p:cNvPr>
            <p:cNvSpPr/>
            <p:nvPr/>
          </p:nvSpPr>
          <p:spPr>
            <a:xfrm>
              <a:off x="3692010" y="1449377"/>
              <a:ext cx="2585270" cy="3385519"/>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ADS vehicle type</a:t>
              </a:r>
            </a:p>
          </p:txBody>
        </p:sp>
        <p:sp>
          <p:nvSpPr>
            <p:cNvPr id="6" name="Flowchart: Document 5">
              <a:extLst>
                <a:ext uri="{FF2B5EF4-FFF2-40B4-BE49-F238E27FC236}">
                  <a16:creationId xmlns:a16="http://schemas.microsoft.com/office/drawing/2014/main" id="{E81D34BE-4D6A-B81B-DF6A-4DEBEB08D8CB}"/>
                </a:ext>
              </a:extLst>
            </p:cNvPr>
            <p:cNvSpPr/>
            <p:nvPr/>
          </p:nvSpPr>
          <p:spPr>
            <a:xfrm>
              <a:off x="4327333" y="5250619"/>
              <a:ext cx="1407644" cy="1057395"/>
            </a:xfrm>
            <a:prstGeom prst="flowChartDocumen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ADS </a:t>
              </a: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vehicle</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approval</a:t>
              </a:r>
              <a:endPar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Isosceles Triangle 7">
              <a:extLst>
                <a:ext uri="{FF2B5EF4-FFF2-40B4-BE49-F238E27FC236}">
                  <a16:creationId xmlns:a16="http://schemas.microsoft.com/office/drawing/2014/main" id="{9F8D696C-D0FF-E780-0619-DED4D64268CB}"/>
                </a:ext>
              </a:extLst>
            </p:cNvPr>
            <p:cNvSpPr/>
            <p:nvPr/>
          </p:nvSpPr>
          <p:spPr>
            <a:xfrm rot="10800000">
              <a:off x="4443443" y="4797152"/>
              <a:ext cx="1005840" cy="202716"/>
            </a:xfrm>
            <a:prstGeom prst="triangle">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Rounded Corners 4">
              <a:extLst>
                <a:ext uri="{FF2B5EF4-FFF2-40B4-BE49-F238E27FC236}">
                  <a16:creationId xmlns:a16="http://schemas.microsoft.com/office/drawing/2014/main" id="{95C254B3-E00D-BDDF-209A-C920D49CF7AB}"/>
                </a:ext>
              </a:extLst>
            </p:cNvPr>
            <p:cNvSpPr/>
            <p:nvPr/>
          </p:nvSpPr>
          <p:spPr>
            <a:xfrm>
              <a:off x="3788259" y="2287004"/>
              <a:ext cx="2388858"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ADS feature management </a:t>
              </a:r>
              <a:b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(incl. DSSAD, etc.)</a:t>
              </a:r>
            </a:p>
          </p:txBody>
        </p:sp>
        <p:sp>
          <p:nvSpPr>
            <p:cNvPr id="12" name="Rectangle: Rounded Corners 4">
              <a:extLst>
                <a:ext uri="{FF2B5EF4-FFF2-40B4-BE49-F238E27FC236}">
                  <a16:creationId xmlns:a16="http://schemas.microsoft.com/office/drawing/2014/main" id="{C57EC924-1F49-E322-1FA0-0193D6F4816A}"/>
                </a:ext>
              </a:extLst>
            </p:cNvPr>
            <p:cNvSpPr/>
            <p:nvPr/>
          </p:nvSpPr>
          <p:spPr>
            <a:xfrm>
              <a:off x="3788259" y="3001614"/>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grpSp>
      <p:sp>
        <p:nvSpPr>
          <p:cNvPr id="14" name="TextBox 13">
            <a:extLst>
              <a:ext uri="{FF2B5EF4-FFF2-40B4-BE49-F238E27FC236}">
                <a16:creationId xmlns:a16="http://schemas.microsoft.com/office/drawing/2014/main" id="{C98B3DF8-AABD-E5E1-EAB7-AEB17B12E654}"/>
              </a:ext>
            </a:extLst>
          </p:cNvPr>
          <p:cNvSpPr txBox="1"/>
          <p:nvPr/>
        </p:nvSpPr>
        <p:spPr>
          <a:xfrm>
            <a:off x="3912849" y="1449519"/>
            <a:ext cx="8015799" cy="5262979"/>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effectLst/>
                <a:uLnTx/>
                <a:uFillTx/>
                <a:latin typeface="Calibri" panose="020F0502020204030204"/>
                <a:ea typeface="+mn-ea"/>
                <a:cs typeface="+mn-cs"/>
              </a:rPr>
              <a:t>ADS vehicle type</a:t>
            </a:r>
            <a:r>
              <a:rPr kumimoji="0" lang="en-GB" sz="1600" b="0" i="0" strike="noStrike" kern="1200" cap="none" spc="0" normalizeH="0" baseline="0" noProof="0" dirty="0">
                <a:ln>
                  <a:noFill/>
                </a:ln>
                <a:effectLst/>
                <a:uLnTx/>
                <a:uFillTx/>
                <a:latin typeface="Calibri" panose="020F0502020204030204"/>
                <a:ea typeface="+mn-ea"/>
                <a:cs typeface="+mn-cs"/>
              </a:rPr>
              <a:t> (</a:t>
            </a:r>
            <a:r>
              <a:rPr lang="en-GB" sz="1600" dirty="0">
                <a:latin typeface="Calibri" panose="020F0502020204030204"/>
              </a:rPr>
              <a:t>=&gt; Indication that the vehicle is “ADS ready”):</a:t>
            </a:r>
            <a:br>
              <a:rPr lang="en-GB" sz="1600" dirty="0">
                <a:latin typeface="Calibri" panose="020F0502020204030204"/>
              </a:rPr>
            </a:br>
            <a:endParaRPr lang="en-GB" sz="800" dirty="0">
              <a:latin typeface="Calibri" panose="020F0502020204030204"/>
            </a:endParaRPr>
          </a:p>
          <a:p>
            <a:pPr marL="266700" lvl="0" indent="-266700" fontAlgn="auto">
              <a:spcBef>
                <a:spcPts val="0"/>
              </a:spcBef>
              <a:spcAft>
                <a:spcPts val="0"/>
              </a:spcAft>
              <a:defRPr/>
            </a:pPr>
            <a:r>
              <a:rPr lang="en-GB" sz="1600" dirty="0">
                <a:latin typeface="Calibri" panose="020F0502020204030204"/>
              </a:rPr>
              <a:t>- 	Feature management (ADS handling capability):</a:t>
            </a:r>
          </a:p>
          <a:p>
            <a:pPr marL="534988" indent="-263525" fontAlgn="auto">
              <a:spcBef>
                <a:spcPts val="0"/>
              </a:spcBef>
              <a:spcAft>
                <a:spcPts val="0"/>
              </a:spcAft>
              <a:buFontTx/>
              <a:buChar char="-"/>
              <a:defRPr/>
            </a:pPr>
            <a:r>
              <a:rPr lang="en-GB" sz="1600" i="1" dirty="0">
                <a:latin typeface="Calibri" panose="020F0502020204030204"/>
              </a:rPr>
              <a:t>T</a:t>
            </a:r>
            <a:r>
              <a:rPr lang="sv-SE" sz="1600" i="1" dirty="0">
                <a:latin typeface="Calibri" panose="020F0502020204030204"/>
              </a:rPr>
              <a:t>he ADS vehicle type shall be able to identify the validity of ADS feature(s) which can be enabled/operated on the individual vehicles</a:t>
            </a:r>
            <a:br>
              <a:rPr lang="sv-SE" sz="1600" i="1" dirty="0">
                <a:latin typeface="Calibri" panose="020F0502020204030204"/>
              </a:rPr>
            </a:br>
            <a:r>
              <a:rPr lang="sv-SE" sz="1600" i="1" dirty="0">
                <a:latin typeface="Calibri" panose="020F0502020204030204"/>
              </a:rPr>
              <a:t> =&gt; process by manufacturer </a:t>
            </a:r>
            <a:br>
              <a:rPr lang="sv-SE" sz="1600" i="1" dirty="0">
                <a:latin typeface="Calibri" panose="020F0502020204030204"/>
              </a:rPr>
            </a:br>
            <a:r>
              <a:rPr lang="sv-SE" sz="1600" i="1" dirty="0">
                <a:latin typeface="Calibri" panose="020F0502020204030204"/>
              </a:rPr>
              <a:t> =&gt; (software) mechanism implemented in vehicle type </a:t>
            </a:r>
            <a:r>
              <a:rPr kumimoji="0" lang="en-US" sz="1600" b="0" i="1" u="none" strike="noStrike" kern="1200" cap="none" spc="0" normalizeH="0" baseline="0" noProof="0" dirty="0">
                <a:ln>
                  <a:noFill/>
                </a:ln>
                <a:effectLst/>
                <a:uLnTx/>
                <a:uFillTx/>
                <a:latin typeface="Calibri" panose="020F0502020204030204"/>
                <a:ea typeface="+mn-ea"/>
                <a:cs typeface="+mn-cs"/>
              </a:rPr>
              <a:t>to ensure that only type </a:t>
            </a:r>
            <a:br>
              <a:rPr kumimoji="0" lang="en-US" sz="1600" b="0" i="1" u="none" strike="noStrike" kern="1200" cap="none" spc="0" normalizeH="0" baseline="0" noProof="0" dirty="0">
                <a:ln>
                  <a:noFill/>
                </a:ln>
                <a:effectLst/>
                <a:uLnTx/>
                <a:uFillTx/>
                <a:latin typeface="Calibri" panose="020F0502020204030204"/>
                <a:ea typeface="+mn-ea"/>
                <a:cs typeface="+mn-cs"/>
              </a:rPr>
            </a:br>
            <a:r>
              <a:rPr kumimoji="0" lang="en-US" sz="1600" b="0" i="1" u="none" strike="noStrike" kern="1200" cap="none" spc="0" normalizeH="0" baseline="0" noProof="0" dirty="0">
                <a:ln>
                  <a:noFill/>
                </a:ln>
                <a:effectLst/>
                <a:uLnTx/>
                <a:uFillTx/>
                <a:latin typeface="Calibri" panose="020F0502020204030204"/>
                <a:ea typeface="+mn-ea"/>
                <a:cs typeface="+mn-cs"/>
              </a:rPr>
              <a:t>       approved ADS features (for the considered vehicle type) can operate on the vehicle</a:t>
            </a:r>
            <a:br>
              <a:rPr kumimoji="0" lang="en-US" sz="1600" b="0" i="1" u="none" strike="noStrike" kern="1200" cap="none" spc="0" normalizeH="0" baseline="0" noProof="0" dirty="0">
                <a:ln>
                  <a:noFill/>
                </a:ln>
                <a:effectLst/>
                <a:uLnTx/>
                <a:uFillTx/>
                <a:latin typeface="Calibri" panose="020F0502020204030204"/>
                <a:ea typeface="+mn-ea"/>
                <a:cs typeface="+mn-cs"/>
              </a:rPr>
            </a:br>
            <a:endParaRPr lang="sv-SE" sz="800" i="1" dirty="0">
              <a:latin typeface="Calibri" panose="020F0502020204030204"/>
            </a:endParaRPr>
          </a:p>
          <a:p>
            <a:pPr marL="534988" lvl="0" indent="-263525" fontAlgn="auto">
              <a:spcBef>
                <a:spcPts val="0"/>
              </a:spcBef>
              <a:spcAft>
                <a:spcPts val="0"/>
              </a:spcAft>
              <a:buFontTx/>
              <a:buChar char="-"/>
              <a:defRPr/>
            </a:pPr>
            <a:r>
              <a:rPr lang="en-GB" sz="1600" dirty="0">
                <a:latin typeface="Calibri" panose="020F0502020204030204"/>
              </a:rPr>
              <a:t>Integration aspects of ADS features in the ADS vehicle type</a:t>
            </a:r>
            <a:br>
              <a:rPr lang="en-GB" sz="1600" dirty="0">
                <a:latin typeface="Calibri" panose="020F0502020204030204"/>
              </a:rPr>
            </a:br>
            <a:r>
              <a:rPr lang="en-GB" sz="1600" dirty="0">
                <a:latin typeface="Calibri" panose="020F0502020204030204"/>
              </a:rPr>
              <a:t>=&gt; Similar to installation requirements for approved components</a:t>
            </a:r>
            <a:br>
              <a:rPr lang="en-GB" sz="1600" dirty="0">
                <a:latin typeface="Calibri" panose="020F0502020204030204"/>
              </a:rPr>
            </a:br>
            <a:endParaRPr lang="en-GB" sz="800" dirty="0">
              <a:latin typeface="Calibri" panose="020F0502020204030204"/>
            </a:endParaRPr>
          </a:p>
          <a:p>
            <a:pPr marL="557213" lvl="0" indent="-285750" fontAlgn="auto">
              <a:spcBef>
                <a:spcPts val="0"/>
              </a:spcBef>
              <a:spcAft>
                <a:spcPts val="0"/>
              </a:spcAft>
              <a:buFontTx/>
              <a:buChar char="-"/>
              <a:defRPr/>
            </a:pPr>
            <a:r>
              <a:rPr lang="en-GB" sz="1600" dirty="0">
                <a:latin typeface="Calibri" panose="020F0502020204030204"/>
              </a:rPr>
              <a:t>Ensure that ADS features installed can be identified</a:t>
            </a:r>
            <a:br>
              <a:rPr lang="en-GB" sz="1600" dirty="0">
                <a:latin typeface="Calibri" panose="020F0502020204030204"/>
              </a:rPr>
            </a:br>
            <a:r>
              <a:rPr lang="en-GB" sz="1600" dirty="0">
                <a:latin typeface="Calibri" panose="020F0502020204030204"/>
              </a:rPr>
              <a:t>=&gt; read-out capability of software versions installed on a vehicle type</a:t>
            </a:r>
            <a:br>
              <a:rPr lang="en-GB" sz="1600" dirty="0">
                <a:latin typeface="Calibri" panose="020F0502020204030204"/>
              </a:rPr>
            </a:br>
            <a:endParaRPr lang="en-GB" sz="800" dirty="0">
              <a:latin typeface="Calibri" panose="020F0502020204030204"/>
            </a:endParaRPr>
          </a:p>
          <a:p>
            <a:pPr marL="271463" marR="0" lvl="0" indent="-271463" defTabSz="914400" rtl="0" eaLnBrk="1" fontAlgn="auto" latinLnBrk="0" hangingPunct="1">
              <a:lnSpc>
                <a:spcPct val="100000"/>
              </a:lnSpc>
              <a:spcBef>
                <a:spcPts val="0"/>
              </a:spcBef>
              <a:spcAft>
                <a:spcPts val="0"/>
              </a:spcAft>
              <a:buClrTx/>
              <a:buSzTx/>
              <a:buFontTx/>
              <a:buNone/>
              <a:tabLst/>
              <a:defRPr/>
            </a:pPr>
            <a:r>
              <a:rPr lang="en-GB" sz="1600" dirty="0">
                <a:latin typeface="Calibri" panose="020F0502020204030204"/>
              </a:rPr>
              <a:t>- 	ADS relevant Sensor/Hardware setup is part of the ADS vehicle type </a:t>
            </a:r>
            <a:br>
              <a:rPr lang="en-GB" sz="1600" dirty="0">
                <a:latin typeface="Calibri" panose="020F0502020204030204"/>
              </a:rPr>
            </a:br>
            <a:r>
              <a:rPr lang="en-GB" sz="1600" dirty="0">
                <a:latin typeface="Calibri" panose="020F0502020204030204"/>
              </a:rPr>
              <a:t>=&gt; information on the ADS relevant H/W layout to be provided for the approval</a:t>
            </a:r>
            <a:br>
              <a:rPr lang="en-GB" sz="1600" dirty="0">
                <a:latin typeface="Calibri" panose="020F0502020204030204"/>
              </a:rPr>
            </a:br>
            <a:endParaRPr lang="en-GB" sz="800" dirty="0">
              <a:latin typeface="Calibri" panose="020F0502020204030204"/>
            </a:endParaRPr>
          </a:p>
          <a:p>
            <a:pPr marL="266700" indent="-266700" fontAlgn="auto">
              <a:spcBef>
                <a:spcPts val="0"/>
              </a:spcBef>
              <a:spcAft>
                <a:spcPts val="0"/>
              </a:spcAft>
              <a:buFontTx/>
              <a:buChar char="-"/>
              <a:defRPr/>
            </a:pPr>
            <a:r>
              <a:rPr lang="en-GB" sz="1600" dirty="0">
                <a:latin typeface="Calibri" panose="020F0502020204030204"/>
              </a:rPr>
              <a:t>Vehicle type definition to support ADS architectures to combine various vehicles  in one ADS vehicle type approval (see UN R155 on Cyber Security)</a:t>
            </a:r>
            <a:br>
              <a:rPr lang="en-GB" sz="1600" dirty="0">
                <a:latin typeface="Calibri" panose="020F0502020204030204"/>
              </a:rPr>
            </a:br>
            <a:endParaRPr lang="en-GB" sz="800" dirty="0">
              <a:latin typeface="Calibri" panose="020F0502020204030204"/>
            </a:endParaRPr>
          </a:p>
          <a:p>
            <a:pPr marL="285750" marR="0" lvl="0" indent="-285750" defTabSz="914400" rtl="0" eaLnBrk="1" fontAlgn="auto" latinLnBrk="0" hangingPunct="1">
              <a:lnSpc>
                <a:spcPct val="100000"/>
              </a:lnSpc>
              <a:spcBef>
                <a:spcPts val="0"/>
              </a:spcBef>
              <a:spcAft>
                <a:spcPts val="0"/>
              </a:spcAft>
              <a:buClrTx/>
              <a:buSzTx/>
              <a:buFontTx/>
              <a:buChar char="-"/>
              <a:tabLst/>
              <a:defRPr/>
            </a:pPr>
            <a:r>
              <a:rPr lang="sv-SE" sz="1600" i="1" dirty="0">
                <a:latin typeface="Calibri" panose="020F0502020204030204"/>
              </a:rPr>
              <a:t>The ADS vehicle approval does not list/contain the valid ADS feature approvals</a:t>
            </a:r>
            <a:br>
              <a:rPr lang="sv-SE" sz="1600" i="1" dirty="0">
                <a:latin typeface="Calibri" panose="020F0502020204030204"/>
              </a:rPr>
            </a:br>
            <a:r>
              <a:rPr lang="sv-SE" sz="1600" i="1" dirty="0">
                <a:latin typeface="Calibri" panose="020F0502020204030204"/>
              </a:rPr>
              <a:t>=&gt; the goal is that there is no need to touch the ADS vehicle type approval in case of new features are being made available</a:t>
            </a:r>
            <a:endParaRPr lang="sv-SE" sz="1600" kern="1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3" name="Rectangle: Rounded Corners 2">
            <a:extLst>
              <a:ext uri="{FF2B5EF4-FFF2-40B4-BE49-F238E27FC236}">
                <a16:creationId xmlns:a16="http://schemas.microsoft.com/office/drawing/2014/main" id="{CBBD5435-6178-FDAE-F8B4-265568EA974D}"/>
              </a:ext>
            </a:extLst>
          </p:cNvPr>
          <p:cNvSpPr/>
          <p:nvPr/>
        </p:nvSpPr>
        <p:spPr>
          <a:xfrm>
            <a:off x="910371" y="3716224"/>
            <a:ext cx="2143759" cy="883260"/>
          </a:xfrm>
          <a:prstGeom prst="roundRect">
            <a:avLst/>
          </a:prstGeom>
          <a:noFill/>
          <a:ln w="38100">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ADS feature</a:t>
            </a:r>
            <a:b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br>
            <a: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handling capability</a:t>
            </a:r>
            <a:br>
              <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br>
            <a:r>
              <a:rPr kumimoji="0" lang="sv-SE" sz="12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(processes &amp; software means)  </a:t>
            </a:r>
            <a:endParaRPr kumimoji="0" lang="sv-SE" sz="1600" b="0" i="1" u="none" strike="noStrike" kern="1200" cap="none" spc="0" normalizeH="0" baseline="0" noProof="0" dirty="0">
              <a:ln>
                <a:noFill/>
              </a:ln>
              <a:solidFill>
                <a:srgbClr val="ED7D31">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7559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CC56CCB5-BC23-F82C-695F-DC7130C0AE6C}"/>
              </a:ext>
            </a:extLst>
          </p:cNvPr>
          <p:cNvSpPr txBox="1"/>
          <p:nvPr/>
        </p:nvSpPr>
        <p:spPr>
          <a:xfrm>
            <a:off x="609600" y="511629"/>
            <a:ext cx="7934672" cy="10464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t>UN Reg on ADS (58A)</a:t>
            </a:r>
            <a:br>
              <a:rPr kumimoji="0" lang="en-US" sz="2400" b="0" i="1" u="none" strike="noStrike" kern="1200" cap="none" spc="0" normalizeH="0" baseline="0" noProof="0" dirty="0">
                <a:ln>
                  <a:noFill/>
                </a:ln>
                <a:solidFill>
                  <a:srgbClr val="5B9BD5">
                    <a:lumMod val="75000"/>
                  </a:srgbClr>
                </a:solidFill>
                <a:effectLst/>
                <a:uLnTx/>
                <a:uFillTx/>
                <a:latin typeface="Arial" charset="0"/>
                <a:ea typeface="+mn-ea"/>
                <a:cs typeface="+mn-cs"/>
              </a:rPr>
            </a:br>
            <a:r>
              <a:rPr kumimoji="0" lang="en-US" sz="2000" b="0" u="none" strike="noStrike" kern="1200" cap="none" spc="0" normalizeH="0" baseline="0" noProof="0" dirty="0">
                <a:ln>
                  <a:noFill/>
                </a:ln>
                <a:solidFill>
                  <a:srgbClr val="5B9BD5">
                    <a:lumMod val="75000"/>
                  </a:srgbClr>
                </a:solidFill>
                <a:effectLst/>
                <a:uLnTx/>
                <a:uFillTx/>
                <a:latin typeface="Arial" charset="0"/>
                <a:ea typeface="+mn-ea"/>
                <a:cs typeface="+mn-cs"/>
              </a:rPr>
              <a:t>Regulatory approach - ADS Features, overview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472C4"/>
                </a:solidFill>
                <a:effectLst/>
                <a:uLnTx/>
                <a:uFillTx/>
                <a:latin typeface="Calibri" panose="020F0502020204030204" pitchFamily="34" charset="0"/>
                <a:ea typeface="Malgun Gothic" panose="020B0503020000020004" pitchFamily="34" charset="-127"/>
                <a:cs typeface="+mn-cs"/>
              </a:rPr>
              <a:t> </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oup 3">
            <a:extLst>
              <a:ext uri="{FF2B5EF4-FFF2-40B4-BE49-F238E27FC236}">
                <a16:creationId xmlns:a16="http://schemas.microsoft.com/office/drawing/2014/main" id="{2F795401-AE0F-4713-8A47-B7F1FC898E8A}"/>
              </a:ext>
            </a:extLst>
          </p:cNvPr>
          <p:cNvGrpSpPr/>
          <p:nvPr/>
        </p:nvGrpSpPr>
        <p:grpSpPr>
          <a:xfrm>
            <a:off x="702415" y="1449302"/>
            <a:ext cx="2585273" cy="4929832"/>
            <a:chOff x="6688617" y="1449302"/>
            <a:chExt cx="2585273" cy="4929832"/>
          </a:xfrm>
        </p:grpSpPr>
        <p:sp>
          <p:nvSpPr>
            <p:cNvPr id="6" name="Rectangle: Rounded Corners 5">
              <a:extLst>
                <a:ext uri="{FF2B5EF4-FFF2-40B4-BE49-F238E27FC236}">
                  <a16:creationId xmlns:a16="http://schemas.microsoft.com/office/drawing/2014/main" id="{50EE77F8-3ED6-995C-1810-A6D10EA910F5}"/>
                </a:ext>
              </a:extLst>
            </p:cNvPr>
            <p:cNvSpPr/>
            <p:nvPr/>
          </p:nvSpPr>
          <p:spPr>
            <a:xfrm>
              <a:off x="6688620" y="1449302"/>
              <a:ext cx="2585270" cy="3387900"/>
            </a:xfrm>
            <a:prstGeom prst="roundRect">
              <a:avLst>
                <a:gd name="adj" fmla="val 6711"/>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ADS features</a:t>
              </a:r>
            </a:p>
          </p:txBody>
        </p:sp>
        <p:sp>
          <p:nvSpPr>
            <p:cNvPr id="7" name="Flowchart: Multidocument 6">
              <a:extLst>
                <a:ext uri="{FF2B5EF4-FFF2-40B4-BE49-F238E27FC236}">
                  <a16:creationId xmlns:a16="http://schemas.microsoft.com/office/drawing/2014/main" id="{DAFDB79A-A2B4-FC0A-A28C-15C4A8743C9B}"/>
                </a:ext>
              </a:extLst>
            </p:cNvPr>
            <p:cNvSpPr/>
            <p:nvPr/>
          </p:nvSpPr>
          <p:spPr>
            <a:xfrm>
              <a:off x="7283893" y="5107240"/>
              <a:ext cx="1561272" cy="1271894"/>
            </a:xfrm>
            <a:prstGeom prst="flowChartMultidocumen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ADS feature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err="1">
                  <a:ln>
                    <a:noFill/>
                  </a:ln>
                  <a:solidFill>
                    <a:prstClr val="white"/>
                  </a:solidFill>
                  <a:effectLst/>
                  <a:uLnTx/>
                  <a:uFillTx/>
                  <a:latin typeface="Calibri" panose="020F0502020204030204"/>
                  <a:ea typeface="+mn-ea"/>
                  <a:cs typeface="+mn-cs"/>
                </a:rPr>
                <a:t>approval</a:t>
              </a:r>
              <a:r>
                <a:rPr kumimoji="0" lang="de-DE" sz="1800" b="0" i="0" u="none" strike="noStrike" kern="1200" cap="none" spc="0" normalizeH="0" baseline="0" noProof="0" dirty="0">
                  <a:ln>
                    <a:noFill/>
                  </a:ln>
                  <a:solidFill>
                    <a:prstClr val="white"/>
                  </a:solidFill>
                  <a:effectLst/>
                  <a:uLnTx/>
                  <a:uFillTx/>
                  <a:latin typeface="Calibri" panose="020F0502020204030204"/>
                  <a:ea typeface="+mn-ea"/>
                  <a:cs typeface="+mn-cs"/>
                </a:rPr>
                <a:t>(s)</a:t>
              </a:r>
            </a:p>
          </p:txBody>
        </p:sp>
        <p:sp>
          <p:nvSpPr>
            <p:cNvPr id="9" name="Rectangle: Rounded Corners 4">
              <a:extLst>
                <a:ext uri="{FF2B5EF4-FFF2-40B4-BE49-F238E27FC236}">
                  <a16:creationId xmlns:a16="http://schemas.microsoft.com/office/drawing/2014/main" id="{86921A50-4A88-5CB4-635F-649AAD94EE37}"/>
                </a:ext>
              </a:extLst>
            </p:cNvPr>
            <p:cNvSpPr/>
            <p:nvPr/>
          </p:nvSpPr>
          <p:spPr>
            <a:xfrm>
              <a:off x="6771697" y="2287004"/>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Safety Assessment incl. testing</a:t>
              </a:r>
            </a:p>
          </p:txBody>
        </p:sp>
        <p:sp>
          <p:nvSpPr>
            <p:cNvPr id="10" name="Rectangle: Rounded Corners 4">
              <a:extLst>
                <a:ext uri="{FF2B5EF4-FFF2-40B4-BE49-F238E27FC236}">
                  <a16:creationId xmlns:a16="http://schemas.microsoft.com/office/drawing/2014/main" id="{17E9B829-4A62-0670-5B0F-9454FCFCABA2}"/>
                </a:ext>
              </a:extLst>
            </p:cNvPr>
            <p:cNvSpPr/>
            <p:nvPr/>
          </p:nvSpPr>
          <p:spPr>
            <a:xfrm>
              <a:off x="8012419" y="3020558"/>
              <a:ext cx="1128834" cy="586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11" name="Rectangle: Rounded Corners 4">
              <a:extLst>
                <a:ext uri="{FF2B5EF4-FFF2-40B4-BE49-F238E27FC236}">
                  <a16:creationId xmlns:a16="http://schemas.microsoft.com/office/drawing/2014/main" id="{19BC678B-EDBD-0C4D-2E64-B305C6293AC4}"/>
                </a:ext>
              </a:extLst>
            </p:cNvPr>
            <p:cNvSpPr/>
            <p:nvPr/>
          </p:nvSpPr>
          <p:spPr>
            <a:xfrm>
              <a:off x="6771697" y="2992912"/>
              <a:ext cx="1158103"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Appl. of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Safety Concept</a:t>
              </a:r>
            </a:p>
          </p:txBody>
        </p:sp>
        <p:sp>
          <p:nvSpPr>
            <p:cNvPr id="12" name="Rectangle: Rounded Corners 4">
              <a:extLst>
                <a:ext uri="{FF2B5EF4-FFF2-40B4-BE49-F238E27FC236}">
                  <a16:creationId xmlns:a16="http://schemas.microsoft.com/office/drawing/2014/main" id="{FEBE7CC5-9BC3-A319-272C-4FB24AF3B01B}"/>
                </a:ext>
              </a:extLst>
            </p:cNvPr>
            <p:cNvSpPr/>
            <p:nvPr/>
          </p:nvSpPr>
          <p:spPr>
            <a:xfrm>
              <a:off x="8012420" y="2291344"/>
              <a:ext cx="1158104" cy="601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white"/>
                  </a:solidFill>
                  <a:effectLst/>
                  <a:uLnTx/>
                  <a:uFillTx/>
                  <a:latin typeface="Calibri" panose="020F0502020204030204"/>
                  <a:ea typeface="+mn-ea"/>
                  <a:cs typeface="+mn-cs"/>
                </a:rPr>
                <a:t>Feature Descr. incl. ODD, etc.</a:t>
              </a:r>
            </a:p>
          </p:txBody>
        </p:sp>
        <p:sp>
          <p:nvSpPr>
            <p:cNvPr id="14" name="Rectangle: Rounded Corners 13">
              <a:extLst>
                <a:ext uri="{FF2B5EF4-FFF2-40B4-BE49-F238E27FC236}">
                  <a16:creationId xmlns:a16="http://schemas.microsoft.com/office/drawing/2014/main" id="{D31B7069-699D-9909-584B-8D2313ED57B8}"/>
                </a:ext>
              </a:extLst>
            </p:cNvPr>
            <p:cNvSpPr/>
            <p:nvPr/>
          </p:nvSpPr>
          <p:spPr>
            <a:xfrm>
              <a:off x="6909373" y="3735447"/>
              <a:ext cx="2143759" cy="883260"/>
            </a:xfrm>
            <a:prstGeom prst="roundRect">
              <a:avLst/>
            </a:prstGeom>
            <a:solidFill>
              <a:schemeClr val="accent2">
                <a:lumMod val="40000"/>
                <a:lumOff val="60000"/>
              </a:schemeClr>
            </a:solidFill>
            <a:ln w="28575">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srgbClr val="ED7D31">
                      <a:lumMod val="50000"/>
                    </a:srgbClr>
                  </a:solidFill>
                  <a:effectLst/>
                  <a:uLnTx/>
                  <a:uFillTx/>
                  <a:latin typeface="Calibri" panose="020F0502020204030204"/>
                  <a:ea typeface="+mn-ea"/>
                  <a:cs typeface="+mn-cs"/>
                </a:rPr>
                <a:t>ADS feature(s)</a:t>
              </a:r>
            </a:p>
          </p:txBody>
        </p:sp>
        <p:sp>
          <p:nvSpPr>
            <p:cNvPr id="15" name="Isosceles Triangle 14">
              <a:extLst>
                <a:ext uri="{FF2B5EF4-FFF2-40B4-BE49-F238E27FC236}">
                  <a16:creationId xmlns:a16="http://schemas.microsoft.com/office/drawing/2014/main" id="{F0AD8F83-D7E5-65DF-0064-80B3534C049D}"/>
                </a:ext>
              </a:extLst>
            </p:cNvPr>
            <p:cNvSpPr/>
            <p:nvPr/>
          </p:nvSpPr>
          <p:spPr>
            <a:xfrm rot="10800000">
              <a:off x="7545698" y="4796142"/>
              <a:ext cx="1005840" cy="202716"/>
            </a:xfrm>
            <a:prstGeom prst="triangle">
              <a:avLst/>
            </a:prstGeom>
            <a:ln w="285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63324F9E-A9CC-3520-A209-281765ECFD49}"/>
                </a:ext>
              </a:extLst>
            </p:cNvPr>
            <p:cNvSpPr txBox="1"/>
            <p:nvPr/>
          </p:nvSpPr>
          <p:spPr>
            <a:xfrm>
              <a:off x="6688617" y="1827486"/>
              <a:ext cx="2585270" cy="430887"/>
            </a:xfrm>
            <a:prstGeom prst="rect">
              <a:avLst/>
            </a:prstGeom>
            <a:noFill/>
          </p:spPr>
          <p:txBody>
            <a:bodyPr wrap="square" rtlCol="0">
              <a:spAutoFit/>
            </a:bodyPr>
            <a:lstStyle/>
            <a:p>
              <a:pPr algn="ctr"/>
              <a:r>
                <a:rPr lang="de-DE" sz="1100" dirty="0">
                  <a:solidFill>
                    <a:schemeClr val="accent5"/>
                  </a:solidFill>
                </a:rPr>
                <a:t>( e.g. </a:t>
              </a:r>
              <a:r>
                <a:rPr lang="de-DE" sz="1100" dirty="0" err="1">
                  <a:solidFill>
                    <a:schemeClr val="accent5"/>
                  </a:solidFill>
                </a:rPr>
                <a:t>Automated</a:t>
              </a:r>
              <a:r>
                <a:rPr lang="de-DE" sz="1100" dirty="0">
                  <a:solidFill>
                    <a:schemeClr val="accent5"/>
                  </a:solidFill>
                </a:rPr>
                <a:t> </a:t>
              </a:r>
              <a:r>
                <a:rPr lang="de-DE" sz="1100" dirty="0" err="1">
                  <a:solidFill>
                    <a:schemeClr val="accent5"/>
                  </a:solidFill>
                </a:rPr>
                <a:t>Parking</a:t>
              </a:r>
              <a:r>
                <a:rPr lang="de-DE" sz="1100" dirty="0">
                  <a:solidFill>
                    <a:schemeClr val="accent5"/>
                  </a:solidFill>
                </a:rPr>
                <a:t> System feature, Highway feature, …) </a:t>
              </a:r>
            </a:p>
          </p:txBody>
        </p:sp>
      </p:grpSp>
      <p:sp>
        <p:nvSpPr>
          <p:cNvPr id="18" name="TextBox 17">
            <a:extLst>
              <a:ext uri="{FF2B5EF4-FFF2-40B4-BE49-F238E27FC236}">
                <a16:creationId xmlns:a16="http://schemas.microsoft.com/office/drawing/2014/main" id="{28F7C0D0-5DB6-EEB4-85E9-9C9D9EAEF624}"/>
              </a:ext>
            </a:extLst>
          </p:cNvPr>
          <p:cNvSpPr txBox="1"/>
          <p:nvPr/>
        </p:nvSpPr>
        <p:spPr>
          <a:xfrm>
            <a:off x="3912849" y="1449519"/>
            <a:ext cx="8015799" cy="4278094"/>
          </a:xfrm>
          <a:prstGeom prst="rect">
            <a:avLst/>
          </a:prstGeom>
          <a:noFill/>
        </p:spPr>
        <p:txBody>
          <a:bodyPr wrap="square">
            <a:spAutoFit/>
          </a:bodyPr>
          <a:lstStyle/>
          <a:p>
            <a:pPr fontAlgn="auto">
              <a:spcBef>
                <a:spcPts val="0"/>
              </a:spcBef>
              <a:spcAft>
                <a:spcPts val="0"/>
              </a:spcAft>
              <a:defRPr/>
            </a:pPr>
            <a:r>
              <a:rPr kumimoji="0" lang="en-GB" sz="1600" b="0" i="0" u="sng" strike="noStrike" kern="1200" cap="none" spc="0" normalizeH="0" baseline="0" noProof="0" dirty="0">
                <a:ln>
                  <a:noFill/>
                </a:ln>
                <a:effectLst/>
                <a:uLnTx/>
                <a:uFillTx/>
                <a:latin typeface="Calibri" panose="020F0502020204030204"/>
                <a:ea typeface="+mn-ea"/>
                <a:cs typeface="+mn-cs"/>
              </a:rPr>
              <a:t>ADS feature(s)</a:t>
            </a:r>
            <a:r>
              <a:rPr kumimoji="0" lang="en-GB" sz="1600" b="0" i="0" strike="noStrike" kern="1200" cap="none" spc="0" normalizeH="0" baseline="0" noProof="0" dirty="0">
                <a:ln>
                  <a:noFill/>
                </a:ln>
                <a:effectLst/>
                <a:uLnTx/>
                <a:uFillTx/>
                <a:latin typeface="Calibri" panose="020F0502020204030204"/>
                <a:ea typeface="+mn-ea"/>
                <a:cs typeface="+mn-cs"/>
              </a:rPr>
              <a:t> (</a:t>
            </a:r>
            <a:r>
              <a:rPr lang="en-GB" sz="1600" dirty="0">
                <a:latin typeface="Calibri" panose="020F0502020204030204"/>
              </a:rPr>
              <a:t>=&gt; </a:t>
            </a:r>
            <a:r>
              <a:rPr kumimoji="0" lang="en-GB" sz="1600" b="0" i="0" u="none" strike="noStrike" kern="1200" cap="none" spc="0" normalizeH="0" baseline="0" noProof="0" dirty="0">
                <a:ln>
                  <a:noFill/>
                </a:ln>
                <a:effectLst/>
                <a:uLnTx/>
                <a:uFillTx/>
                <a:latin typeface="Calibri" panose="020F0502020204030204"/>
                <a:ea typeface="+mn-ea"/>
                <a:cs typeface="+mn-cs"/>
              </a:rPr>
              <a:t>The actual “ADS </a:t>
            </a:r>
            <a:r>
              <a:rPr lang="en-GB" sz="1600" dirty="0">
                <a:latin typeface="Calibri" panose="020F0502020204030204"/>
              </a:rPr>
              <a:t>application”, e.g. parking feature, highway feature,…):</a:t>
            </a:r>
            <a:br>
              <a:rPr lang="en-GB" sz="1600" dirty="0">
                <a:latin typeface="Calibri" panose="020F0502020204030204"/>
              </a:rPr>
            </a:br>
            <a:endParaRPr lang="en-GB" sz="800" dirty="0">
              <a:latin typeface="Calibri" panose="020F0502020204030204"/>
            </a:endParaRPr>
          </a:p>
          <a:p>
            <a:pPr marL="285750" lvl="0" indent="-285750" fontAlgn="auto">
              <a:spcBef>
                <a:spcPts val="0"/>
              </a:spcBef>
              <a:spcAft>
                <a:spcPts val="0"/>
              </a:spcAft>
              <a:buFontTx/>
              <a:buChar char="-"/>
              <a:defRPr/>
            </a:pPr>
            <a:r>
              <a:rPr lang="en-GB" sz="1600" dirty="0">
                <a:latin typeface="Calibri" panose="020F0502020204030204"/>
              </a:rPr>
              <a:t>ADS feature capability incl. ODD description, safety assessment, V&amp;V, …</a:t>
            </a:r>
            <a:br>
              <a:rPr lang="en-GB" sz="1600" dirty="0">
                <a:latin typeface="Calibri" panose="020F0502020204030204"/>
              </a:rPr>
            </a:br>
            <a:endParaRPr lang="en-GB" sz="800" dirty="0">
              <a:latin typeface="Calibri" panose="020F0502020204030204"/>
            </a:endParaRPr>
          </a:p>
          <a:p>
            <a:pPr marL="285750" lvl="0" indent="-285750" fontAlgn="auto">
              <a:spcBef>
                <a:spcPts val="0"/>
              </a:spcBef>
              <a:spcAft>
                <a:spcPts val="0"/>
              </a:spcAft>
              <a:buFontTx/>
              <a:buChar char="-"/>
              <a:defRPr/>
            </a:pPr>
            <a:r>
              <a:rPr lang="en-GB" sz="1600" dirty="0">
                <a:latin typeface="Calibri" panose="020F0502020204030204"/>
              </a:rPr>
              <a:t>Required Sensor/H/W setup for the ADS feature</a:t>
            </a:r>
            <a:br>
              <a:rPr lang="en-GB" sz="1600" dirty="0">
                <a:latin typeface="Calibri" panose="020F0502020204030204"/>
              </a:rPr>
            </a:br>
            <a:endParaRPr lang="en-GB" sz="800" dirty="0">
              <a:latin typeface="Calibri" panose="020F0502020204030204"/>
            </a:endParaRPr>
          </a:p>
          <a:p>
            <a:pPr marL="285750" marR="0" lvl="0" indent="-285750" defTabSz="914400" rtl="0" eaLnBrk="1" fontAlgn="auto" latinLnBrk="0" hangingPunct="1">
              <a:lnSpc>
                <a:spcPct val="100000"/>
              </a:lnSpc>
              <a:spcBef>
                <a:spcPts val="0"/>
              </a:spcBef>
              <a:spcAft>
                <a:spcPts val="0"/>
              </a:spcAft>
              <a:buClrTx/>
              <a:buSzTx/>
              <a:buFontTx/>
              <a:buChar char="-"/>
              <a:tabLst/>
              <a:defRPr/>
            </a:pPr>
            <a:r>
              <a:rPr kumimoji="0" lang="sv-SE" sz="1600" b="0" i="1" u="none" strike="noStrike" kern="1200" cap="none" spc="0" normalizeH="0" baseline="0" noProof="0" dirty="0">
                <a:ln>
                  <a:noFill/>
                </a:ln>
                <a:effectLst/>
                <a:uLnTx/>
                <a:uFillTx/>
                <a:latin typeface="Calibri" panose="020F0502020204030204"/>
                <a:ea typeface="+mn-ea"/>
                <a:cs typeface="+mn-cs"/>
              </a:rPr>
              <a:t>An ADS feature shall be able to identify the valid ADS vehicle type(s) it can be operated on</a:t>
            </a:r>
            <a:br>
              <a:rPr kumimoji="0" lang="sv-SE" sz="1600" b="0" i="1" u="none" strike="noStrike" kern="1200" cap="none" spc="0" normalizeH="0" baseline="0" noProof="0" dirty="0">
                <a:ln>
                  <a:noFill/>
                </a:ln>
                <a:effectLst/>
                <a:uLnTx/>
                <a:uFillTx/>
                <a:latin typeface="Calibri" panose="020F0502020204030204"/>
                <a:ea typeface="+mn-ea"/>
                <a:cs typeface="+mn-cs"/>
              </a:rPr>
            </a:br>
            <a:r>
              <a:rPr kumimoji="0" lang="sv-SE" sz="1600" b="0" i="1" u="none" strike="noStrike" kern="1200" cap="none" spc="0" normalizeH="0" baseline="0" noProof="0" dirty="0">
                <a:ln>
                  <a:noFill/>
                </a:ln>
                <a:effectLst/>
                <a:uLnTx/>
                <a:uFillTx/>
                <a:latin typeface="Calibri" panose="020F0502020204030204"/>
                <a:ea typeface="+mn-ea"/>
                <a:cs typeface="+mn-cs"/>
              </a:rPr>
              <a:t>=&gt; (software) mechanism implemeted to identify the valid ADS vehicle type the feature can </a:t>
            </a:r>
            <a:br>
              <a:rPr kumimoji="0" lang="sv-SE" sz="1600" b="0" i="1" u="none" strike="noStrike" kern="1200" cap="none" spc="0" normalizeH="0" baseline="0" noProof="0" dirty="0">
                <a:ln>
                  <a:noFill/>
                </a:ln>
                <a:effectLst/>
                <a:uLnTx/>
                <a:uFillTx/>
                <a:latin typeface="Calibri" panose="020F0502020204030204"/>
                <a:ea typeface="+mn-ea"/>
                <a:cs typeface="+mn-cs"/>
              </a:rPr>
            </a:br>
            <a:r>
              <a:rPr kumimoji="0" lang="sv-SE" sz="1600" b="0" i="1" u="none" strike="noStrike" kern="1200" cap="none" spc="0" normalizeH="0" baseline="0" noProof="0" dirty="0">
                <a:ln>
                  <a:noFill/>
                </a:ln>
                <a:effectLst/>
                <a:uLnTx/>
                <a:uFillTx/>
                <a:latin typeface="Calibri" panose="020F0502020204030204"/>
                <a:ea typeface="+mn-ea"/>
                <a:cs typeface="+mn-cs"/>
              </a:rPr>
              <a:t>     operate on    </a:t>
            </a:r>
            <a:br>
              <a:rPr kumimoji="0" lang="sv-SE" sz="1600" b="0" i="1" u="none" strike="noStrike" kern="1200" cap="none" spc="0" normalizeH="0" baseline="0" noProof="0" dirty="0">
                <a:ln>
                  <a:noFill/>
                </a:ln>
                <a:effectLst/>
                <a:uLnTx/>
                <a:uFillTx/>
                <a:latin typeface="Calibri" panose="020F0502020204030204"/>
                <a:ea typeface="+mn-ea"/>
                <a:cs typeface="+mn-cs"/>
              </a:rPr>
            </a:br>
            <a:endParaRPr kumimoji="0" lang="sv-SE" sz="800" b="0" i="1" u="none" strike="noStrike" kern="1200" cap="none" spc="0" normalizeH="0" baseline="0" noProof="0" dirty="0">
              <a:ln>
                <a:noFill/>
              </a:ln>
              <a:effectLst/>
              <a:uLnTx/>
              <a:uFillTx/>
              <a:latin typeface="Calibri" panose="020F0502020204030204"/>
              <a:ea typeface="+mn-ea"/>
              <a:cs typeface="+mn-cs"/>
            </a:endParaRPr>
          </a:p>
          <a:p>
            <a:pPr marL="285750" marR="0" lvl="0" indent="-285750" defTabSz="914400" rtl="0" eaLnBrk="1" fontAlgn="auto" latinLnBrk="0" hangingPunct="1">
              <a:lnSpc>
                <a:spcPct val="100000"/>
              </a:lnSpc>
              <a:spcBef>
                <a:spcPts val="0"/>
              </a:spcBef>
              <a:spcAft>
                <a:spcPts val="0"/>
              </a:spcAft>
              <a:buClrTx/>
              <a:buSzTx/>
              <a:buFontTx/>
              <a:buChar char="-"/>
              <a:tabLst/>
              <a:defRPr/>
            </a:pPr>
            <a:r>
              <a:rPr lang="sv-SE" sz="1600" i="1" dirty="0">
                <a:latin typeface="Calibri" panose="020F0502020204030204"/>
              </a:rPr>
              <a:t>An ADS feature approval will list the ADS vehicle types it is designed for and can be operated on</a:t>
            </a:r>
            <a:br>
              <a:rPr lang="sv-SE" sz="1600" i="1" dirty="0">
                <a:latin typeface="Calibri" panose="020F0502020204030204"/>
              </a:rPr>
            </a:br>
            <a:endParaRPr lang="sv-SE" sz="800" i="1" dirty="0">
              <a:latin typeface="Calibri" panose="020F0502020204030204"/>
            </a:endParaRPr>
          </a:p>
          <a:p>
            <a:pPr marL="285750" marR="0" lvl="0" indent="-285750" defTabSz="914400" rtl="0" eaLnBrk="1" fontAlgn="auto" latinLnBrk="0" hangingPunct="1">
              <a:lnSpc>
                <a:spcPct val="100000"/>
              </a:lnSpc>
              <a:spcBef>
                <a:spcPts val="0"/>
              </a:spcBef>
              <a:spcAft>
                <a:spcPts val="0"/>
              </a:spcAft>
              <a:buClrTx/>
              <a:buSzTx/>
              <a:buFontTx/>
              <a:buChar char="-"/>
              <a:tabLst/>
              <a:defRPr/>
            </a:pPr>
            <a:r>
              <a:rPr kumimoji="0" lang="sv-SE" sz="1600" b="0" i="1" u="none" strike="noStrike" kern="1200" cap="none" spc="0" normalizeH="0" baseline="0" noProof="0" dirty="0">
                <a:ln>
                  <a:noFill/>
                </a:ln>
                <a:effectLst/>
                <a:uLnTx/>
                <a:uFillTx/>
                <a:latin typeface="Calibri" panose="020F0502020204030204"/>
                <a:ea typeface="+mn-ea"/>
                <a:cs typeface="+mn-cs"/>
              </a:rPr>
              <a:t>ADS features will not be approved completely indenpendent from the ADS vehcile types they are designed for </a:t>
            </a:r>
            <a:br>
              <a:rPr kumimoji="0" lang="sv-SE" sz="1600" b="0" i="1" u="none" strike="noStrike" kern="1200" cap="none" spc="0" normalizeH="0" baseline="0" noProof="0" dirty="0">
                <a:ln>
                  <a:noFill/>
                </a:ln>
                <a:effectLst/>
                <a:uLnTx/>
                <a:uFillTx/>
                <a:latin typeface="Calibri" panose="020F0502020204030204"/>
                <a:ea typeface="+mn-ea"/>
                <a:cs typeface="+mn-cs"/>
              </a:rPr>
            </a:br>
            <a:r>
              <a:rPr kumimoji="0" lang="sv-SE" sz="1600" b="0" i="1" u="none" strike="noStrike" kern="1200" cap="none" spc="0" normalizeH="0" baseline="0" noProof="0" dirty="0">
                <a:ln>
                  <a:noFill/>
                </a:ln>
                <a:effectLst/>
                <a:uLnTx/>
                <a:uFillTx/>
                <a:latin typeface="Calibri" panose="020F0502020204030204"/>
                <a:ea typeface="+mn-ea"/>
                <a:cs typeface="+mn-cs"/>
              </a:rPr>
              <a:t>=&gt; compatibility of ADS feature with ADS vehicle type the feature is approved for has to be </a:t>
            </a:r>
            <a:br>
              <a:rPr kumimoji="0" lang="sv-SE" sz="1600" b="0" i="1" u="none" strike="noStrike" kern="1200" cap="none" spc="0" normalizeH="0" baseline="0" noProof="0" dirty="0">
                <a:ln>
                  <a:noFill/>
                </a:ln>
                <a:effectLst/>
                <a:uLnTx/>
                <a:uFillTx/>
                <a:latin typeface="Calibri" panose="020F0502020204030204"/>
                <a:ea typeface="+mn-ea"/>
                <a:cs typeface="+mn-cs"/>
              </a:rPr>
            </a:br>
            <a:r>
              <a:rPr kumimoji="0" lang="sv-SE" sz="1600" b="0" i="1" u="none" strike="noStrike" kern="1200" cap="none" spc="0" normalizeH="0" baseline="0" noProof="0" dirty="0">
                <a:ln>
                  <a:noFill/>
                </a:ln>
                <a:effectLst/>
                <a:uLnTx/>
                <a:uFillTx/>
                <a:latin typeface="Calibri" panose="020F0502020204030204"/>
                <a:ea typeface="+mn-ea"/>
                <a:cs typeface="+mn-cs"/>
              </a:rPr>
              <a:t>     demonstrated</a:t>
            </a:r>
            <a:br>
              <a:rPr kumimoji="0" lang="sv-SE" sz="1600" b="0" i="1" u="none" strike="noStrike" kern="1200" cap="none" spc="0" normalizeH="0" baseline="0" noProof="0" dirty="0">
                <a:ln>
                  <a:noFill/>
                </a:ln>
                <a:effectLst/>
                <a:uLnTx/>
                <a:uFillTx/>
                <a:latin typeface="Calibri" panose="020F0502020204030204"/>
                <a:ea typeface="+mn-ea"/>
                <a:cs typeface="+mn-cs"/>
              </a:rPr>
            </a:br>
            <a:endParaRPr kumimoji="0" lang="sv-SE" sz="800" b="0" i="1" u="none" strike="noStrike" kern="1200" cap="none" spc="0" normalizeH="0" baseline="0" noProof="0" dirty="0">
              <a:ln>
                <a:noFill/>
              </a:ln>
              <a:effectLst/>
              <a:uLnTx/>
              <a:uFillTx/>
              <a:latin typeface="Calibri" panose="020F0502020204030204"/>
              <a:ea typeface="+mn-ea"/>
              <a:cs typeface="+mn-cs"/>
            </a:endParaRPr>
          </a:p>
          <a:p>
            <a:pPr marL="285750" indent="-285750" fontAlgn="auto">
              <a:spcBef>
                <a:spcPts val="0"/>
              </a:spcBef>
              <a:spcAft>
                <a:spcPts val="0"/>
              </a:spcAft>
              <a:buFontTx/>
              <a:buChar char="-"/>
              <a:defRPr/>
            </a:pPr>
            <a:r>
              <a:rPr lang="en-GB" sz="1600" dirty="0">
                <a:latin typeface="Calibri" panose="020F0502020204030204"/>
              </a:rPr>
              <a:t>ADS features need to be approved </a:t>
            </a:r>
            <a:br>
              <a:rPr lang="en-GB" sz="1600" dirty="0">
                <a:latin typeface="Calibri" panose="020F0502020204030204"/>
              </a:rPr>
            </a:br>
            <a:r>
              <a:rPr lang="en-GB" sz="1600" dirty="0">
                <a:latin typeface="Calibri" panose="020F0502020204030204"/>
              </a:rPr>
              <a:t>=&gt; similar to a component approval</a:t>
            </a:r>
            <a:endParaRPr lang="sv-SE" sz="1600" kern="1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23" name="TextBox 22">
            <a:extLst>
              <a:ext uri="{FF2B5EF4-FFF2-40B4-BE49-F238E27FC236}">
                <a16:creationId xmlns:a16="http://schemas.microsoft.com/office/drawing/2014/main" id="{1DD3E834-8DBF-9C2B-A733-34F867D54056}"/>
              </a:ext>
            </a:extLst>
          </p:cNvPr>
          <p:cNvSpPr txBox="1"/>
          <p:nvPr/>
        </p:nvSpPr>
        <p:spPr>
          <a:xfrm>
            <a:off x="3900570" y="6021288"/>
            <a:ext cx="7596030" cy="584775"/>
          </a:xfrm>
          <a:prstGeom prst="rect">
            <a:avLst/>
          </a:prstGeom>
          <a:noFill/>
        </p:spPr>
        <p:txBody>
          <a:bodyPr wrap="square">
            <a:spAutoFit/>
          </a:bodyPr>
          <a:lstStyle/>
          <a:p>
            <a:r>
              <a:rPr lang="en-GB" sz="1600" dirty="0">
                <a:latin typeface="Calibri" panose="020F0502020204030204"/>
              </a:rPr>
              <a:t>Reminder: UN Regulation covering the ADS features should be generic not use-case by use-case based</a:t>
            </a:r>
            <a:endParaRPr lang="de-DE" sz="1600" dirty="0"/>
          </a:p>
        </p:txBody>
      </p:sp>
    </p:spTree>
    <p:extLst>
      <p:ext uri="{BB962C8B-B14F-4D97-AF65-F5344CB8AC3E}">
        <p14:creationId xmlns:p14="http://schemas.microsoft.com/office/powerpoint/2010/main" val="43577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chor="ctr"/>
          <a:lstStyle/>
          <a:p>
            <a:pPr marL="0" indent="0" algn="ctr">
              <a:buNone/>
            </a:pPr>
            <a:r>
              <a:rPr lang="en-US" sz="8800" dirty="0"/>
              <a:t>Thank you</a:t>
            </a:r>
          </a:p>
        </p:txBody>
      </p:sp>
    </p:spTree>
    <p:extLst>
      <p:ext uri="{BB962C8B-B14F-4D97-AF65-F5344CB8AC3E}">
        <p14:creationId xmlns:p14="http://schemas.microsoft.com/office/powerpoint/2010/main" val="3734899311"/>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lcf76f155ced4ddcb4097134ff3c332f xmlns="acccb6d4-dbe5-46d2-b4d3-5733603d8cc6">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2DD80E-BCDA-4DB7-8778-CA9C5429AEBF}">
  <ds:schemaRefs>
    <ds:schemaRef ds:uri="3daed8bb-7431-419c-9121-9a00c47eceda"/>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b9a5ab0f-0f29-4b36-b1b2-3a21ab8b560f"/>
    <ds:schemaRef ds:uri="http://schemas.microsoft.com/office/2006/metadata/properties"/>
    <ds:schemaRef ds:uri="http://www.w3.org/XML/1998/namespace"/>
    <ds:schemaRef ds:uri="985ec44e-1bab-4c0b-9df0-6ba128686fc9"/>
    <ds:schemaRef ds:uri="acccb6d4-dbe5-46d2-b4d3-5733603d8cc6"/>
  </ds:schemaRefs>
</ds:datastoreItem>
</file>

<file path=customXml/itemProps2.xml><?xml version="1.0" encoding="utf-8"?>
<ds:datastoreItem xmlns:ds="http://schemas.openxmlformats.org/officeDocument/2006/customXml" ds:itemID="{D0506BE6-D138-4E90-969E-46CB4652BD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03B0C0-75D6-405C-ADF3-EC8DCE9B1D4F}">
  <ds:schemaRefs>
    <ds:schemaRef ds:uri="http://schemas.microsoft.com/sharepoint/v3/contenttype/forms"/>
  </ds:schemaRefs>
</ds:datastoreItem>
</file>

<file path=docMetadata/LabelInfo.xml><?xml version="1.0" encoding="utf-8"?>
<clbl:labelList xmlns:clbl="http://schemas.microsoft.com/office/2020/mipLabelMetadata">
  <clbl:label id="{55da706b-7baf-417f-824a-8d6d03ee3e01}" enabled="1" method="Privileged" siteId="{7bed5601-97bf-4483-9b1a-0307a2fd81b2}" contentBits="0" removed="0"/>
</clbl:labelList>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5</TotalTime>
  <Words>1488</Words>
  <Application>Microsoft Office PowerPoint</Application>
  <PresentationFormat>Widescreen</PresentationFormat>
  <Paragraphs>148</Paragraphs>
  <Slides>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Courier New</vt:lpstr>
      <vt:lpstr>Symbol</vt:lpstr>
      <vt:lpstr>Wingdings</vt:lpstr>
      <vt:lpstr>Masque présentation OICA</vt:lpstr>
      <vt:lpstr>Office Theme</vt:lpstr>
      <vt:lpstr>Considerations on a new approach for the ADS Regulation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Volkswagen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OICA CLUSTER ITS</dc:title>
  <dc:creator>Luehmann, Jan (ETB/6)</dc:creator>
  <cp:lastModifiedBy>Francois Guichard</cp:lastModifiedBy>
  <cp:revision>136</cp:revision>
  <dcterms:created xsi:type="dcterms:W3CDTF">2021-12-07T12:42:05Z</dcterms:created>
  <dcterms:modified xsi:type="dcterms:W3CDTF">2024-09-10T12:06:02Z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0x010100BE41C5D1395BD64A92AF35F3673BA70B</vt:lpwstr>
  </property>
  <property fmtid="{D5CDD505-2E9C-101B-9397-08002B2CF9AE}" pid="3" name="LegalHoldTag">
    <vt:lpwstr/>
  </property>
  <property fmtid="{D5CDD505-2E9C-101B-9397-08002B2CF9AE}" pid="4" name="RevIMBCS">
    <vt:lpwstr>1;#0.1 Initial category|0239cc7a-0c96-48a8-9e0e-a383e362571c</vt:lpwstr>
  </property>
  <property fmtid="{D5CDD505-2E9C-101B-9397-08002B2CF9AE}" pid="5" name="TriggerFlowInfo">
    <vt:lpwstr/>
  </property>
  <property fmtid="{D5CDD505-2E9C-101B-9397-08002B2CF9AE}" pid="6" name="MSIP_Label_b1c9b508-7c6e-42bd-bedf-808292653d6c_Enabled">
    <vt:lpwstr>true</vt:lpwstr>
  </property>
  <property fmtid="{D5CDD505-2E9C-101B-9397-08002B2CF9AE}" pid="7" name="MSIP_Label_b1c9b508-7c6e-42bd-bedf-808292653d6c_SetDate">
    <vt:lpwstr>2022-06-07T09:34:54Z</vt:lpwstr>
  </property>
  <property fmtid="{D5CDD505-2E9C-101B-9397-08002B2CF9AE}" pid="8" name="MSIP_Label_b1c9b508-7c6e-42bd-bedf-808292653d6c_Method">
    <vt:lpwstr>Standard</vt:lpwstr>
  </property>
  <property fmtid="{D5CDD505-2E9C-101B-9397-08002B2CF9AE}" pid="9" name="MSIP_Label_b1c9b508-7c6e-42bd-bedf-808292653d6c_Name">
    <vt:lpwstr>b1c9b508-7c6e-42bd-bedf-808292653d6c</vt:lpwstr>
  </property>
  <property fmtid="{D5CDD505-2E9C-101B-9397-08002B2CF9AE}" pid="10" name="MSIP_Label_b1c9b508-7c6e-42bd-bedf-808292653d6c_SiteId">
    <vt:lpwstr>2882be50-2012-4d88-ac86-544124e120c8</vt:lpwstr>
  </property>
  <property fmtid="{D5CDD505-2E9C-101B-9397-08002B2CF9AE}" pid="11" name="MSIP_Label_b1c9b508-7c6e-42bd-bedf-808292653d6c_ActionId">
    <vt:lpwstr>b5e9bfc2-da4d-4e42-bd57-d0133dc2afc5</vt:lpwstr>
  </property>
  <property fmtid="{D5CDD505-2E9C-101B-9397-08002B2CF9AE}" pid="12" name="MSIP_Label_b1c9b508-7c6e-42bd-bedf-808292653d6c_ContentBits">
    <vt:lpwstr>3</vt:lpwstr>
  </property>
  <property fmtid="{D5CDD505-2E9C-101B-9397-08002B2CF9AE}" pid="13" name="MediaServiceImageTags">
    <vt:lpwstr/>
  </property>
  <property fmtid="{D5CDD505-2E9C-101B-9397-08002B2CF9AE}" pid="14" name="gba66df640194346a5267c50f24d4797">
    <vt:lpwstr/>
  </property>
  <property fmtid="{D5CDD505-2E9C-101B-9397-08002B2CF9AE}" pid="15" name="Office_x0020_of_x0020_Origin">
    <vt:lpwstr/>
  </property>
  <property fmtid="{D5CDD505-2E9C-101B-9397-08002B2CF9AE}" pid="16" name="Office of Origin">
    <vt:lpwstr/>
  </property>
</Properties>
</file>