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4"/>
    <p:sldMasterId id="2147484138" r:id="rId5"/>
  </p:sldMasterIdLst>
  <p:notesMasterIdLst>
    <p:notesMasterId r:id="rId14"/>
  </p:notesMasterIdLst>
  <p:sldIdLst>
    <p:sldId id="281" r:id="rId6"/>
    <p:sldId id="356" r:id="rId7"/>
    <p:sldId id="385" r:id="rId8"/>
    <p:sldId id="379" r:id="rId9"/>
    <p:sldId id="384" r:id="rId10"/>
    <p:sldId id="386" r:id="rId11"/>
    <p:sldId id="368" r:id="rId12"/>
    <p:sldId id="369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AD18"/>
    <a:srgbClr val="F3B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665BEA-A5F3-456E-9666-55ED5D581F15}" v="5" dt="2024-05-22T15:46:54.0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65" autoAdjust="0"/>
    <p:restoredTop sz="95872" autoAdjust="0"/>
  </p:normalViewPr>
  <p:slideViewPr>
    <p:cSldViewPr snapToGrid="0">
      <p:cViewPr varScale="1">
        <p:scale>
          <a:sx n="85" d="100"/>
          <a:sy n="85" d="100"/>
        </p:scale>
        <p:origin x="5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44E7F-540B-4657-B523-E85D8B4575F9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24012-FBFD-417F-BC9F-563E3CD29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404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536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2764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49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727B-679D-4922-879E-A51487129BB9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54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207D-A4F6-46AC-A98D-1B3470FB1196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2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A383-7A61-4BDE-A272-A72CBE7DD27C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070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B3A3-C04B-457B-B548-EAD6F805E3DA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104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05323"/>
            <a:ext cx="10058400" cy="1450757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387" y="1876214"/>
            <a:ext cx="1005840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A1DB-B1B9-4699-8F44-59D366596EFC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370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328-B8A6-4BCC-B8EF-127BD5B0AE62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914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1FF2-AF9F-430D-AC48-3BC632117230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88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0B64-647F-4EDC-8939-569667C4F55B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847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2472-AECC-466D-80D2-368BCF30907F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439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D8D-4849-4E53-AEB6-AB2EB10BEF63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152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51CB71-5E17-44EC-8640-EEC5E69892D5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87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31A-E4A5-4333-8473-235C72DA4FFF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223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CCB5-F348-4F23-BCFC-5713AC1446D2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934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AE57-2392-4AE1-8650-41AB18FD5059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518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4A4B-2C4C-461F-8136-E27B9BE0C0CF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4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AFAA-EF8B-40C9-96C1-5FB901643676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82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FE1E-79EA-47E2-939D-B02C2E3E04BD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44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374-EFAD-438C-A7F1-C658CC2E04E0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4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27A7-0D61-4C38-B1ED-A2213B149EA5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6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D5AC-060B-45E5-9E28-4738016F9993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13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8FF3-722F-4841-9B21-CDC2BA8ADB22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95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8943-F2A4-4C4F-877E-5C63AB352277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92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80E573C-88F2-481B-9D04-902DE2BB7073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74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B58C93-FA00-4803-9BAA-2337245478F9}" type="datetime1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459785"/>
            <a:ext cx="42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16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6237" y="1204857"/>
            <a:ext cx="10346891" cy="310896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</a:t>
            </a:r>
            <a: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the </a:t>
            </a:r>
            <a:b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 Working Group on </a:t>
            </a:r>
            <a:r>
              <a:rPr kumimoji="1" lang="it-IT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Acceleration Control for Pedal Error (</a:t>
            </a:r>
            <a: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ACPE)</a:t>
            </a:r>
            <a:endParaRPr kumimoji="1" lang="ja-JP" altLang="en-US" sz="6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0"/>
            <a:ext cx="121920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</a:t>
            </a:r>
          </a:p>
          <a:p>
            <a:endParaRPr kumimoji="1" lang="en-US" altLang="ja-JP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463280" y="0"/>
            <a:ext cx="3728720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u="sng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</a:t>
            </a:r>
            <a:r>
              <a:rPr kumimoji="1" lang="ja-JP" altLang="en-US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GRVA-20-45</a:t>
            </a:r>
          </a:p>
          <a:p>
            <a:pPr algn="r"/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en-US" altLang="ja-JP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GRVA, 23-27 September 2024</a:t>
            </a:r>
            <a:b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ja-JP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kumimoji="1" lang="en-US" altLang="ja-JP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Agenda item 6(C))</a:t>
            </a:r>
            <a:endParaRPr kumimoji="1" lang="ja-JP" altLang="en-US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ACPE – GRVA 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376FD3-0E87-49E3-9D0F-2AFAF91C75C6}"/>
              </a:ext>
            </a:extLst>
          </p:cNvPr>
          <p:cNvSpPr txBox="1"/>
          <p:nvPr/>
        </p:nvSpPr>
        <p:spPr>
          <a:xfrm>
            <a:off x="584462" y="4607341"/>
            <a:ext cx="111336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GRVA-20-46 (Amendment of original series of ACPE regulation)</a:t>
            </a:r>
          </a:p>
        </p:txBody>
      </p:sp>
    </p:spTree>
    <p:extLst>
      <p:ext uri="{BB962C8B-B14F-4D97-AF65-F5344CB8AC3E}">
        <p14:creationId xmlns:p14="http://schemas.microsoft.com/office/powerpoint/2010/main" val="52824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ACPE – GRVA 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44353" y="1079896"/>
            <a:ext cx="10804212" cy="1569660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meeting 9th meeting in Korea (19 - 21 June 2024):</a:t>
            </a:r>
          </a:p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about parameters for the creeping requirements</a:t>
            </a:r>
          </a:p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on testability</a:t>
            </a:r>
          </a:p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for proposal (01 series) of ACPE regulation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73595F9-6D72-4869-AE98-5888785EA470}"/>
              </a:ext>
            </a:extLst>
          </p:cNvPr>
          <p:cNvSpPr/>
          <p:nvPr/>
        </p:nvSpPr>
        <p:spPr>
          <a:xfrm>
            <a:off x="844353" y="3250802"/>
            <a:ext cx="10804212" cy="2308324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meeting 10th meeting in Germany (18 - 20 September 2024):</a:t>
            </a:r>
          </a:p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Updated accidentology and test results</a:t>
            </a:r>
          </a:p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for amendment of 00 series of ACPE</a:t>
            </a:r>
          </a:p>
          <a:p>
            <a:pPr marL="1349375">
              <a:tabLst>
                <a:tab pos="892175" algn="l"/>
              </a:tabLst>
            </a:pPr>
            <a:r>
              <a:rPr lang="en-US" altLang="ja-JP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results are submitted as GRVA-20-46</a:t>
            </a:r>
          </a:p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for 01 series of ACPE regulation</a:t>
            </a:r>
          </a:p>
          <a:p>
            <a:pPr marL="1349375"/>
            <a:r>
              <a:rPr lang="en-US" altLang="ja-JP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results are submitted as ACPE-11-02</a:t>
            </a:r>
          </a:p>
        </p:txBody>
      </p:sp>
    </p:spTree>
    <p:extLst>
      <p:ext uri="{BB962C8B-B14F-4D97-AF65-F5344CB8AC3E}">
        <p14:creationId xmlns:p14="http://schemas.microsoft.com/office/powerpoint/2010/main" val="2304285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4D0A01-7647-729E-B166-08B04DEA5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B7475C1-4D18-BF84-A89D-ACEFAD186C86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174A60A-2DE2-1347-571B-289776ACB4D7}"/>
              </a:ext>
            </a:extLst>
          </p:cNvPr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ACPE – GRVA 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F976765-7978-2445-948E-CEAD6F7A583D}"/>
              </a:ext>
            </a:extLst>
          </p:cNvPr>
          <p:cNvSpPr/>
          <p:nvPr/>
        </p:nvSpPr>
        <p:spPr>
          <a:xfrm>
            <a:off x="219852" y="590325"/>
            <a:ext cx="11404458" cy="3046988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for 01 series amendment (ACPE-11-02)</a:t>
            </a:r>
          </a:p>
          <a:p>
            <a:pPr marL="714375" indent="-354013">
              <a:buFont typeface="Wingdings" panose="05000000000000000000" pitchFamily="2" charset="2"/>
              <a:buChar char="ü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 towards vehicle, wall or pedestrian target</a:t>
            </a:r>
          </a:p>
          <a:p>
            <a:pPr marL="714375" indent="-354013">
              <a:buFont typeface="Wingdings" panose="05000000000000000000" pitchFamily="2" charset="2"/>
              <a:buChar char="ü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 test procedures and requirements to capture moving-off and creeping scenarios (brake release – creeping – accelerator application)</a:t>
            </a:r>
          </a:p>
          <a:p>
            <a:pPr marL="714375" indent="-354013">
              <a:buFont typeface="Wingdings" panose="05000000000000000000" pitchFamily="2" charset="2"/>
              <a:buChar char="ü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 requirements agreed; AEBS-ACPE interaction solved</a:t>
            </a:r>
          </a:p>
          <a:p>
            <a:pPr marL="714375" indent="-354013">
              <a:buFont typeface="Wingdings" panose="05000000000000000000" pitchFamily="2" charset="2"/>
              <a:buChar char="Ø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IWG request </a:t>
            </a:r>
            <a:r>
              <a:rPr lang="en-US" altLang="ja-JP" sz="2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guidance from GRVA</a:t>
            </a: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about vehicles of category N1 in the scope of the regulation (details shown on next slides)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038AF38-C123-5C83-7CD9-602168DEC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7471" y="3663418"/>
            <a:ext cx="3925077" cy="2475866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1C3699-F17B-73D6-0F5C-ED1DAAD7D5F7}"/>
              </a:ext>
            </a:extLst>
          </p:cNvPr>
          <p:cNvSpPr txBox="1"/>
          <p:nvPr/>
        </p:nvSpPr>
        <p:spPr>
          <a:xfrm>
            <a:off x="8049287" y="6069974"/>
            <a:ext cx="4028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Test procedure</a:t>
            </a:r>
          </a:p>
          <a:p>
            <a:pPr algn="ct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(Standstill - Creeping run – Acceleration)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7D92D6-4482-6943-D38B-FC2015812CBC}"/>
              </a:ext>
            </a:extLst>
          </p:cNvPr>
          <p:cNvSpPr txBox="1"/>
          <p:nvPr/>
        </p:nvSpPr>
        <p:spPr>
          <a:xfrm>
            <a:off x="4932797" y="5949537"/>
            <a:ext cx="31335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Pedestrian target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3663AB6-269F-34BC-1850-60F1E0BA6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5698" y="3637313"/>
            <a:ext cx="3133589" cy="2320167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1C25E96-0248-96AF-C0A4-865B04746DA4}"/>
              </a:ext>
            </a:extLst>
          </p:cNvPr>
          <p:cNvSpPr/>
          <p:nvPr/>
        </p:nvSpPr>
        <p:spPr>
          <a:xfrm>
            <a:off x="213361" y="3757093"/>
            <a:ext cx="4590037" cy="1569660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IWG will deliver the 01 series amendment of the UN Regulation for the </a:t>
            </a:r>
            <a:r>
              <a:rPr lang="en-US" altLang="ja-JP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January 2025 session of GRVA</a:t>
            </a: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2058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6669411-8619-9FEA-0DDD-30772BBFE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445DFB-16BF-97D4-49A0-FB24400DBD5A}"/>
              </a:ext>
            </a:extLst>
          </p:cNvPr>
          <p:cNvSpPr txBox="1"/>
          <p:nvPr/>
        </p:nvSpPr>
        <p:spPr>
          <a:xfrm>
            <a:off x="537211" y="620008"/>
            <a:ext cx="10629900" cy="330859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altLang="ja-JP" sz="2400" b="1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Guidance for Proposal</a:t>
            </a:r>
            <a:r>
              <a:rPr lang="en-GB" altLang="ja-JP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of 01 series</a:t>
            </a:r>
            <a:endParaRPr lang="en-GB" altLang="ja-JP" sz="2400" b="1" dirty="0"/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GB" altLang="ja-JP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Scope </a:t>
            </a:r>
          </a:p>
          <a:p>
            <a:pPr marL="892175" indent="-892175">
              <a:spcAft>
                <a:spcPts val="600"/>
              </a:spcAft>
            </a:pPr>
            <a:r>
              <a:rPr lang="en-GB" altLang="ja-JP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1.1.	This UN Regulation applies to the type approval of vehicles of Category M</a:t>
            </a:r>
            <a:r>
              <a:rPr lang="en-GB" altLang="ja-JP" sz="20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  <a:r>
              <a:rPr lang="en-GB" altLang="ja-JP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GB" altLang="ja-JP" sz="20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17" charset="-128"/>
              </a:rPr>
              <a:t>[and N</a:t>
            </a:r>
            <a:r>
              <a:rPr lang="en-GB" altLang="ja-JP" sz="2000" b="1" baseline="-25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17" charset="-128"/>
              </a:rPr>
              <a:t>1</a:t>
            </a:r>
            <a:r>
              <a:rPr lang="en-GB" altLang="ja-JP" sz="20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17" charset="-128"/>
              </a:rPr>
              <a:t>]</a:t>
            </a:r>
            <a:r>
              <a:rPr lang="en-GB" altLang="ja-JP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ＭＳ 明朝" panose="02020609040205080304" pitchFamily="17" charset="-128"/>
              </a:rPr>
              <a:t> </a:t>
            </a:r>
            <a:r>
              <a:rPr lang="en-GB" altLang="ja-JP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equipped with automatic transmission with regard to their </a:t>
            </a:r>
            <a:r>
              <a:rPr lang="en-GB" altLang="ja-JP" sz="2000" strike="sng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Acceleration Control for Pedal Error systems (ACPE).</a:t>
            </a:r>
            <a:endParaRPr lang="ja-JP" altLang="ja-JP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892175" algn="just">
              <a:spcAft>
                <a:spcPts val="600"/>
              </a:spcAft>
            </a:pPr>
            <a:r>
              <a:rPr lang="en-GB" altLang="ja-JP" sz="2000" b="1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</a:rPr>
              <a:t>(a)	Acceleration Control for Pedal Error systems (ACPE) for a vehicle and wall.</a:t>
            </a:r>
            <a:endParaRPr lang="ja-JP" altLang="ja-JP" sz="2000" dirty="0">
              <a:effectLst/>
              <a:latin typeface="Times New Roman" panose="02020603050405020304" pitchFamily="18" charset="0"/>
              <a:ea typeface="ＭＳ 明朝" panose="02020609040205080304" pitchFamily="17" charset="-128"/>
            </a:endParaRPr>
          </a:p>
          <a:p>
            <a:pPr marL="892175" algn="just">
              <a:spcAft>
                <a:spcPts val="600"/>
              </a:spcAft>
            </a:pPr>
            <a:r>
              <a:rPr lang="en-GB" altLang="ja-JP" sz="2000" b="1" dirty="0">
                <a:effectLst/>
                <a:latin typeface="Times New Roman" panose="02020603050405020304" pitchFamily="18" charset="0"/>
                <a:ea typeface="ＭＳ 明朝" panose="02020609040205080304" pitchFamily="17" charset="-128"/>
              </a:rPr>
              <a:t>(b)	ACPE for a pedestrian.</a:t>
            </a:r>
            <a:endParaRPr lang="ja-JP" altLang="ja-JP" sz="2000" dirty="0">
              <a:effectLst/>
              <a:latin typeface="Times New Roman" panose="02020603050405020304" pitchFamily="18" charset="0"/>
              <a:ea typeface="ＭＳ 明朝" panose="02020609040205080304" pitchFamily="17" charset="-128"/>
            </a:endParaRPr>
          </a:p>
          <a:p>
            <a:pPr marL="892175" indent="-892175">
              <a:spcAft>
                <a:spcPts val="600"/>
              </a:spcAft>
            </a:pPr>
            <a:r>
              <a:rPr lang="en-GB" altLang="ja-JP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1.2.	At the request of the manufacturer, vehicles of other categories may be approved under this Regulation.</a:t>
            </a:r>
            <a:endParaRPr lang="ja-JP" altLang="ja-JP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DD2DD2-3F1E-794F-6EE6-FC0D1BF6F64C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CBA8A0-E54F-80F6-A733-FC8689107742}"/>
              </a:ext>
            </a:extLst>
          </p:cNvPr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ACPE – GRVA 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8F6254-6FD9-77AD-4BF6-6BE27DC3196B}"/>
              </a:ext>
            </a:extLst>
          </p:cNvPr>
          <p:cNvSpPr txBox="1"/>
          <p:nvPr/>
        </p:nvSpPr>
        <p:spPr>
          <a:xfrm>
            <a:off x="537212" y="4157753"/>
            <a:ext cx="10629899" cy="15696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Request for guidance to GRVA:</a:t>
            </a:r>
          </a:p>
          <a:p>
            <a:pPr marL="541338">
              <a:tabLst>
                <a:tab pos="1344613" algn="l"/>
              </a:tabLst>
            </a:pPr>
            <a:r>
              <a:rPr lang="en-US" altLang="ja-JP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 of IWG support to include N1 vehicles in the scope.</a:t>
            </a:r>
          </a:p>
          <a:p>
            <a:pPr marL="541338">
              <a:tabLst>
                <a:tab pos="1344613" algn="l"/>
              </a:tabLst>
            </a:pPr>
            <a:r>
              <a:rPr lang="en-US" altLang="ja-JP" sz="2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Industry support not include N1 vehicle in the scope, N1 vehicles can be covered by para. 1.2.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24B4C49-954C-B68A-66A0-258D657C04A5}"/>
              </a:ext>
            </a:extLst>
          </p:cNvPr>
          <p:cNvSpPr txBox="1"/>
          <p:nvPr/>
        </p:nvSpPr>
        <p:spPr>
          <a:xfrm>
            <a:off x="9946640" y="5898154"/>
            <a:ext cx="20231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ACPE-11-02</a:t>
            </a:r>
          </a:p>
        </p:txBody>
      </p:sp>
    </p:spTree>
    <p:extLst>
      <p:ext uri="{BB962C8B-B14F-4D97-AF65-F5344CB8AC3E}">
        <p14:creationId xmlns:p14="http://schemas.microsoft.com/office/powerpoint/2010/main" val="336628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F9E6AA2F-1123-41A8-90B7-36105CEC8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Positions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regard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N1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D77E76E-34D2-44E6-86EC-A9AAD55FA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369" y="1848400"/>
            <a:ext cx="4937760" cy="736282"/>
          </a:xfrm>
        </p:spPr>
        <p:txBody>
          <a:bodyPr/>
          <a:lstStyle/>
          <a:p>
            <a:r>
              <a:rPr lang="de-DE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Industry (OICA+CLEPA) Position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5FEBC16-6265-4F10-8D6F-6502017FC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2369" y="2584683"/>
            <a:ext cx="4937760" cy="387510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Accidentology </a:t>
            </a:r>
            <a:r>
              <a:rPr lang="de-DE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not support 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incusion of N1 vehicles in the scope since the </a:t>
            </a:r>
            <a:r>
              <a:rPr lang="de-DE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per milage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much lower for N1 than for M1.</a:t>
            </a:r>
          </a:p>
          <a:p>
            <a:pPr>
              <a:lnSpc>
                <a:spcPct val="120000"/>
              </a:lnSpc>
            </a:pPr>
            <a:r>
              <a:rPr lang="en-US" altLang="ja-JP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Accident situation with N1 </a:t>
            </a:r>
            <a:r>
              <a:rPr lang="en-US" altLang="ja-JP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differs between countries</a:t>
            </a:r>
            <a:r>
              <a:rPr lang="en-US" altLang="ja-JP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de-DE" altLang="ja-JP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N1 vehicles are usually driven by </a:t>
            </a:r>
            <a:r>
              <a:rPr lang="de-DE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 drivers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</a:t>
            </a:r>
            <a:r>
              <a:rPr lang="de-DE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difficulties for sensor mounting 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anticipated especially to the </a:t>
            </a:r>
            <a:r>
              <a:rPr lang="de-DE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rear</a:t>
            </a:r>
            <a:r>
              <a:rPr lang="de-D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de-DE" strike="sngStrik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Relevant documents for accidentology:</a:t>
            </a:r>
            <a:b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GRVA-14-14 (JPN), ACPE-02-02 (DE), ACPE-02-05 (Ind), </a:t>
            </a:r>
            <a:r>
              <a:rPr lang="de-DE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ACPE-03-11 (Ind), ACPE-04-12 (KOR), ACPE-04-11 (Ind), </a:t>
            </a:r>
            <a:b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ACPE-06-10 (KOR), ACPE-10-05 (KOR)</a:t>
            </a:r>
            <a:b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altLang="ja-JP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0D0241CD-C06F-44E3-8087-0239B97C7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0327" y="1818981"/>
            <a:ext cx="4937760" cy="736282"/>
          </a:xfrm>
        </p:spPr>
        <p:txBody>
          <a:bodyPr/>
          <a:lstStyle/>
          <a:p>
            <a:r>
              <a:rPr lang="de-DE" cap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 (DE, JP, UK, KR) Position</a:t>
            </a:r>
          </a:p>
        </p:txBody>
      </p:sp>
      <p:sp>
        <p:nvSpPr>
          <p:cNvPr id="13" name="Inhaltsplatzhalter 12">
            <a:extLst>
              <a:ext uri="{FF2B5EF4-FFF2-40B4-BE49-F238E27FC236}">
                <a16:creationId xmlns:a16="http://schemas.microsoft.com/office/drawing/2014/main" id="{B4955141-0EB6-4CFB-A934-EED4AB605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0327" y="2555263"/>
            <a:ext cx="4937760" cy="32867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Accidentology for various countries </a:t>
            </a: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inclusion of N1 vehicles in the scope since the </a:t>
            </a: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 per registered vehicle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same for M1 and N1.</a:t>
            </a:r>
          </a:p>
          <a:p>
            <a:pPr>
              <a:lnSpc>
                <a:spcPct val="120000"/>
              </a:lnSpc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Technical </a:t>
            </a: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difficulties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should be </a:t>
            </a: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solvable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until introduction of the 01 series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6669411-8619-9FEA-0DDD-30772BBFE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DD2DD2-3F1E-794F-6EE6-FC0D1BF6F64C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CBA8A0-E54F-80F6-A733-FC8689107742}"/>
              </a:ext>
            </a:extLst>
          </p:cNvPr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ACPE – GRVA 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24B4C49-954C-B68A-66A0-258D657C04A5}"/>
              </a:ext>
            </a:extLst>
          </p:cNvPr>
          <p:cNvSpPr txBox="1"/>
          <p:nvPr/>
        </p:nvSpPr>
        <p:spPr>
          <a:xfrm>
            <a:off x="9946640" y="5898154"/>
            <a:ext cx="20231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ACPE-11-02</a:t>
            </a:r>
          </a:p>
        </p:txBody>
      </p:sp>
    </p:spTree>
    <p:extLst>
      <p:ext uri="{BB962C8B-B14F-4D97-AF65-F5344CB8AC3E}">
        <p14:creationId xmlns:p14="http://schemas.microsoft.com/office/powerpoint/2010/main" val="374671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F45CB4-5126-5B8B-54A6-4D8D131D5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8" name="Titel 4">
            <a:extLst>
              <a:ext uri="{FF2B5EF4-FFF2-40B4-BE49-F238E27FC236}">
                <a16:creationId xmlns:a16="http://schemas.microsoft.com/office/drawing/2014/main" id="{AB86F537-9E9C-0921-CC52-8CBBA08AB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0615"/>
            <a:ext cx="12192000" cy="145075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1998 agreement (GTR) activities of ACPE regulation</a:t>
            </a:r>
            <a:endParaRPr lang="de-DE" sz="4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スライド番号プレースホルダー 3">
            <a:extLst>
              <a:ext uri="{FF2B5EF4-FFF2-40B4-BE49-F238E27FC236}">
                <a16:creationId xmlns:a16="http://schemas.microsoft.com/office/drawing/2014/main" id="{428B9B00-7778-AB02-9EA9-4C5ACF4D9273}"/>
              </a:ext>
            </a:extLst>
          </p:cNvPr>
          <p:cNvSpPr txBox="1">
            <a:spLocks/>
          </p:cNvSpPr>
          <p:nvPr/>
        </p:nvSpPr>
        <p:spPr>
          <a:xfrm>
            <a:off x="1" y="6459785"/>
            <a:ext cx="42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A469A7-D8F0-4CD9-B84B-3A79413A6802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F2CA748-1F93-D8F0-359F-5553FD07ADA0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FE501C-E3AC-B135-D066-8C76364BB324}"/>
              </a:ext>
            </a:extLst>
          </p:cNvPr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ACPE – GRVA 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6698F76-8E26-8422-97B8-E860A613E84B}"/>
              </a:ext>
            </a:extLst>
          </p:cNvPr>
          <p:cNvSpPr txBox="1"/>
          <p:nvPr/>
        </p:nvSpPr>
        <p:spPr>
          <a:xfrm>
            <a:off x="527305" y="2224445"/>
            <a:ext cx="11389614" cy="3200876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altLang="ja-JP" sz="3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 IWG confirmed the activity of Global Technical Regulation (GTR)</a:t>
            </a:r>
          </a:p>
          <a:p>
            <a:pPr marL="700088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altLang="ja-JP" sz="3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confirmed the discussions on the June session of WP.29.</a:t>
            </a:r>
          </a:p>
          <a:p>
            <a:pPr marL="700088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ja-JP" sz="3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</a:t>
            </a:r>
            <a:r>
              <a:rPr lang="en-US" altLang="ja-JP" sz="3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shared information on confirming the sponsors of GTR activities in 20</a:t>
            </a:r>
            <a:r>
              <a:rPr lang="en-US" altLang="ja-JP" sz="3200" baseline="30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ja-JP" sz="32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GRVA.</a:t>
            </a:r>
            <a:endParaRPr lang="ja-JP" altLang="ja-JP" sz="3200" dirty="0">
              <a:effectLst/>
              <a:latin typeface="Tahoma" panose="020B0604030504040204" pitchFamily="34" charset="0"/>
              <a:ea typeface="SimSun" panose="02010600030101010101" pitchFamily="2" charset="-122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2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ED7E9A6-E85F-4FF6-B842-4CB7C2FF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1363C6-C98C-4A6D-B083-BAF5D48EAAB1}"/>
              </a:ext>
            </a:extLst>
          </p:cNvPr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ACPE – GRVA 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2FEBFF-20FB-4647-93A8-BBC96ABEE07D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Next Step -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C6B1CCC-2FBF-1764-5D65-C2F81E0EFAC4}"/>
              </a:ext>
            </a:extLst>
          </p:cNvPr>
          <p:cNvSpPr/>
          <p:nvPr/>
        </p:nvSpPr>
        <p:spPr>
          <a:xfrm>
            <a:off x="1908950" y="1498411"/>
            <a:ext cx="91242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meetings  11</a:t>
            </a:r>
            <a:r>
              <a:rPr lang="en-GB" altLang="ja-JP" sz="24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meeting in Web</a:t>
            </a:r>
            <a:endParaRPr lang="en-US" altLang="ja-JP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en-GB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[21/28, 29] October 2024</a:t>
            </a:r>
            <a:endParaRPr lang="en-US" altLang="ja-JP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CEDCEA8-022B-EF1E-3554-5B1646D6F286}"/>
              </a:ext>
            </a:extLst>
          </p:cNvPr>
          <p:cNvSpPr/>
          <p:nvPr/>
        </p:nvSpPr>
        <p:spPr>
          <a:xfrm>
            <a:off x="579101" y="937642"/>
            <a:ext cx="49054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Schedule of meetings: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2A2D1E-7B43-7D19-5F16-DAB337F9D8CD}"/>
              </a:ext>
            </a:extLst>
          </p:cNvPr>
          <p:cNvSpPr/>
          <p:nvPr/>
        </p:nvSpPr>
        <p:spPr>
          <a:xfrm>
            <a:off x="480507" y="874082"/>
            <a:ext cx="11230983" cy="1489694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10" name="表 4">
            <a:extLst>
              <a:ext uri="{FF2B5EF4-FFF2-40B4-BE49-F238E27FC236}">
                <a16:creationId xmlns:a16="http://schemas.microsoft.com/office/drawing/2014/main" id="{BA4E6F83-B93E-886A-52A9-02E1933B8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91707"/>
              </p:ext>
            </p:extLst>
          </p:nvPr>
        </p:nvGraphicFramePr>
        <p:xfrm>
          <a:off x="446451" y="2714639"/>
          <a:ext cx="11299096" cy="3200400"/>
        </p:xfrm>
        <a:graphic>
          <a:graphicData uri="http://schemas.openxmlformats.org/drawingml/2006/table">
            <a:tbl>
              <a:tblPr firstRow="1" bandRow="1"/>
              <a:tblGrid>
                <a:gridCol w="2979687">
                  <a:extLst>
                    <a:ext uri="{9D8B030D-6E8A-4147-A177-3AD203B41FA5}">
                      <a16:colId xmlns:a16="http://schemas.microsoft.com/office/drawing/2014/main" val="302449254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782321838"/>
                    </a:ext>
                  </a:extLst>
                </a:gridCol>
                <a:gridCol w="5119009">
                  <a:extLst>
                    <a:ext uri="{9D8B030D-6E8A-4147-A177-3AD203B41FA5}">
                      <a16:colId xmlns:a16="http://schemas.microsoft.com/office/drawing/2014/main" val="1792701487"/>
                    </a:ext>
                  </a:extLst>
                </a:gridCol>
              </a:tblGrid>
              <a:tr h="41462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Date</a:t>
                      </a:r>
                      <a:endParaRPr kumimoji="1" lang="ja-JP" altLang="en-US" sz="24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Meeting</a:t>
                      </a:r>
                      <a:endParaRPr kumimoji="1" lang="ja-JP" altLang="en-US" sz="24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Detail</a:t>
                      </a:r>
                      <a:endParaRPr kumimoji="1" lang="ja-JP" altLang="en-US" sz="240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171728"/>
                  </a:ext>
                </a:extLst>
              </a:tr>
              <a:tr h="531386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[21/28-29] October 2024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r>
                        <a:rPr kumimoji="1" lang="en-US" altLang="ja-JP" sz="2400" baseline="30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Informal meeting in Web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Discussion about requirements and test procedures for 01 series. Deadline for submission of working document to 21st GRVA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260926"/>
                  </a:ext>
                </a:extLst>
              </a:tr>
              <a:tr h="750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20-24 January 2025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  <a:r>
                        <a:rPr kumimoji="1" lang="en-US" altLang="ja-JP" sz="2400" baseline="300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</a:t>
                      </a:r>
                      <a:r>
                        <a:rPr kumimoji="1" lang="en-US" altLang="ja-JP" sz="2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GRVA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Submission of working document and small changes in informal for 01 series and 00 series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299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542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ACPE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2805" y="1734056"/>
            <a:ext cx="119263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 </a:t>
            </a:r>
          </a:p>
          <a:p>
            <a:pPr algn="ctr"/>
            <a:r>
              <a:rPr kumimoji="1" lang="en-US" altLang="ja-JP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your attention</a:t>
            </a:r>
            <a:endParaRPr kumimoji="1" lang="ja-JP" altLang="en-US" sz="9600" b="1" dirty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01280" y="6441440"/>
            <a:ext cx="449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ACPE – GRVA 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98363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レトロスペクト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ée un document." ma:contentTypeScope="" ma:versionID="e18bef637d0f1ddca225288e0d432ec3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a115814b681581b4d823fe6aeb4d21e0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031EE5-9688-44FF-BD7C-B468014B0C8F}">
  <ds:schemaRefs>
    <ds:schemaRef ds:uri="985ec44e-1bab-4c0b-9df0-6ba128686fc9"/>
    <ds:schemaRef ds:uri="acccb6d4-dbe5-46d2-b4d3-5733603d8cc6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1C26EFA-580A-40F7-8181-808FC95DA5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204DFE-F1CF-4908-A42F-D9B7E08645C7}"/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TM02900771[[fn=スライス]]</Template>
  <TotalTime>409</TotalTime>
  <Words>751</Words>
  <Application>Microsoft Office PowerPoint</Application>
  <PresentationFormat>ワイド画面</PresentationFormat>
  <Paragraphs>91</Paragraphs>
  <Slides>8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9" baseType="lpstr">
      <vt:lpstr>Meiryo UI</vt:lpstr>
      <vt:lpstr>游ゴシック</vt:lpstr>
      <vt:lpstr>Arial</vt:lpstr>
      <vt:lpstr>Calibri</vt:lpstr>
      <vt:lpstr>Calibri Light</vt:lpstr>
      <vt:lpstr>Tahoma</vt:lpstr>
      <vt:lpstr>Times New Roman</vt:lpstr>
      <vt:lpstr>Wingdings</vt:lpstr>
      <vt:lpstr>Wingdings 2</vt:lpstr>
      <vt:lpstr>HDOfficeLightV0</vt:lpstr>
      <vt:lpstr>レトロスペクト</vt:lpstr>
      <vt:lpstr>Report from the  Informal Working Group on Acceleration Control for Pedal Error (ACPE)</vt:lpstr>
      <vt:lpstr>PowerPoint プレゼンテーション</vt:lpstr>
      <vt:lpstr>PowerPoint プレゼンテーション</vt:lpstr>
      <vt:lpstr>PowerPoint プレゼンテーション</vt:lpstr>
      <vt:lpstr>Positions with regard to N1 vehicles</vt:lpstr>
      <vt:lpstr>1998 agreement (GTR) activities of ACPE regulation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hiroset</dc:creator>
  <cp:lastModifiedBy>廣瀬　敏也</cp:lastModifiedBy>
  <cp:revision>337</cp:revision>
  <dcterms:created xsi:type="dcterms:W3CDTF">2018-08-19T04:38:41Z</dcterms:created>
  <dcterms:modified xsi:type="dcterms:W3CDTF">2024-09-25T07:12:48Z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