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305" r:id="rId7"/>
    <p:sldId id="324" r:id="rId8"/>
    <p:sldId id="308" r:id="rId9"/>
    <p:sldId id="327" r:id="rId10"/>
    <p:sldId id="325"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23" autoAdjust="0"/>
  </p:normalViewPr>
  <p:slideViewPr>
    <p:cSldViewPr snapToGrid="0">
      <p:cViewPr varScale="1">
        <p:scale>
          <a:sx n="110" d="100"/>
          <a:sy n="110" d="100"/>
        </p:scale>
        <p:origin x="1302" y="96"/>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Sheet1!$B$2:$B$8</c:f>
              <c:strCache>
                <c:ptCount val="7"/>
                <c:pt idx="0">
                  <c:v>1.Introduction</c:v>
                </c:pt>
                <c:pt idx="1">
                  <c:v>2.Terms and Definitions</c:v>
                </c:pt>
                <c:pt idx="2">
                  <c:v>3.Data Storage and Security</c:v>
                </c:pt>
                <c:pt idx="3">
                  <c:v>4.Data Format</c:v>
                </c:pt>
                <c:pt idx="4">
                  <c:v>5.Data Retrievability/Availability </c:v>
                </c:pt>
                <c:pt idx="5">
                  <c:v>6.Performance Elements</c:v>
                </c:pt>
                <c:pt idx="6">
                  <c:v>7.Misc. Specifications </c:v>
                </c:pt>
              </c:strCache>
            </c:strRef>
          </c:cat>
          <c:val>
            <c:numRef>
              <c:f>Sheet1!$C$2:$C$8</c:f>
              <c:numCache>
                <c:formatCode>0%</c:formatCode>
                <c:ptCount val="7"/>
                <c:pt idx="0">
                  <c:v>1</c:v>
                </c:pt>
                <c:pt idx="1">
                  <c:v>0.9</c:v>
                </c:pt>
                <c:pt idx="2">
                  <c:v>1</c:v>
                </c:pt>
                <c:pt idx="3">
                  <c:v>0.4</c:v>
                </c:pt>
                <c:pt idx="4">
                  <c:v>0.8</c:v>
                </c:pt>
                <c:pt idx="5">
                  <c:v>0.5</c:v>
                </c:pt>
                <c:pt idx="6">
                  <c:v>1</c:v>
                </c:pt>
              </c:numCache>
            </c:numRef>
          </c:val>
          <c:extLst>
            <c:ext xmlns:c16="http://schemas.microsoft.com/office/drawing/2014/chart" uri="{C3380CC4-5D6E-409C-BE32-E72D297353CC}">
              <c16:uniqueId val="{00000000-133F-40E4-96E7-73CDF1ECB510}"/>
            </c:ext>
          </c:extLst>
        </c:ser>
        <c:ser>
          <c:idx val="1"/>
          <c:order val="1"/>
          <c:spPr>
            <a:solidFill>
              <a:schemeClr val="accent2"/>
            </a:solidFill>
            <a:ln>
              <a:noFill/>
            </a:ln>
            <a:effectLst/>
          </c:spPr>
          <c:invertIfNegative val="0"/>
          <c:dLbls>
            <c:delete val="1"/>
          </c:dLbls>
          <c:cat>
            <c:strRef>
              <c:f>Sheet1!$B$2:$B$8</c:f>
              <c:strCache>
                <c:ptCount val="7"/>
                <c:pt idx="0">
                  <c:v>1.Introduction</c:v>
                </c:pt>
                <c:pt idx="1">
                  <c:v>2.Terms and Definitions</c:v>
                </c:pt>
                <c:pt idx="2">
                  <c:v>3.Data Storage and Security</c:v>
                </c:pt>
                <c:pt idx="3">
                  <c:v>4.Data Format</c:v>
                </c:pt>
                <c:pt idx="4">
                  <c:v>5.Data Retrievability/Availability </c:v>
                </c:pt>
                <c:pt idx="5">
                  <c:v>6.Performance Elements</c:v>
                </c:pt>
                <c:pt idx="6">
                  <c:v>7.Misc. Specifications </c:v>
                </c:pt>
              </c:strCache>
            </c:strRef>
          </c:cat>
          <c:val>
            <c:numRef>
              <c:f>Sheet1!$D$2:$D$8</c:f>
              <c:numCache>
                <c:formatCode>0%</c:formatCode>
                <c:ptCount val="7"/>
                <c:pt idx="0">
                  <c:v>0</c:v>
                </c:pt>
                <c:pt idx="1">
                  <c:v>0.1</c:v>
                </c:pt>
                <c:pt idx="2">
                  <c:v>0</c:v>
                </c:pt>
                <c:pt idx="3">
                  <c:v>0.6</c:v>
                </c:pt>
                <c:pt idx="4">
                  <c:v>0.2</c:v>
                </c:pt>
                <c:pt idx="5">
                  <c:v>0.5</c:v>
                </c:pt>
                <c:pt idx="6">
                  <c:v>0</c:v>
                </c:pt>
              </c:numCache>
            </c:numRef>
          </c:val>
          <c:extLst>
            <c:ext xmlns:c16="http://schemas.microsoft.com/office/drawing/2014/chart" uri="{C3380CC4-5D6E-409C-BE32-E72D297353CC}">
              <c16:uniqueId val="{00000001-133F-40E4-96E7-73CDF1ECB510}"/>
            </c:ext>
          </c:extLst>
        </c:ser>
        <c:dLbls>
          <c:showLegendKey val="0"/>
          <c:showVal val="1"/>
          <c:showCatName val="0"/>
          <c:showSerName val="0"/>
          <c:showPercent val="0"/>
          <c:showBubbleSize val="0"/>
        </c:dLbls>
        <c:gapWidth val="150"/>
        <c:overlap val="100"/>
        <c:axId val="744328127"/>
        <c:axId val="744329567"/>
      </c:barChart>
      <c:catAx>
        <c:axId val="74432812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44329567"/>
        <c:crosses val="autoZero"/>
        <c:auto val="1"/>
        <c:lblAlgn val="ctr"/>
        <c:lblOffset val="100"/>
        <c:noMultiLvlLbl val="0"/>
      </c:catAx>
      <c:valAx>
        <c:axId val="744329567"/>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443281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nchor="t" anchorCtr="0"/>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5</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September 2024</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the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830997"/>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Informal document</a:t>
            </a:r>
            <a:r>
              <a:rPr lang="en-US" sz="1600"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GRVA-20-24</a:t>
            </a:r>
          </a:p>
          <a:p>
            <a:r>
              <a:rPr lang="en-US" sz="1600" dirty="0">
                <a:latin typeface="Calibri" panose="020F0502020204030204" pitchFamily="34" charset="0"/>
                <a:cs typeface="Calibri" panose="020F0502020204030204" pitchFamily="34" charset="0"/>
              </a:rPr>
              <a:t>20</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GRVA, 23-27 September 2024</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Provisional agenda item 4(c)</a:t>
            </a: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179066"/>
            <a:ext cx="8915010" cy="418812"/>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3</a:t>
            </a:fld>
            <a:endParaRPr lang="en-US" spc="-1" dirty="0">
              <a:latin typeface="Times New Roman"/>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2187413285"/>
              </p:ext>
            </p:extLst>
          </p:nvPr>
        </p:nvGraphicFramePr>
        <p:xfrm>
          <a:off x="210821" y="682178"/>
          <a:ext cx="9483968" cy="6093196"/>
        </p:xfrm>
        <a:graphic>
          <a:graphicData uri="http://schemas.openxmlformats.org/drawingml/2006/table">
            <a:tbl>
              <a:tblPr firstRow="1" bandRow="1">
                <a:tableStyleId>{5C22544A-7EE6-4342-B048-85BDC9FD1C3A}</a:tableStyleId>
              </a:tblPr>
              <a:tblGrid>
                <a:gridCol w="1282077">
                  <a:extLst>
                    <a:ext uri="{9D8B030D-6E8A-4147-A177-3AD203B41FA5}">
                      <a16:colId xmlns:a16="http://schemas.microsoft.com/office/drawing/2014/main" val="2841816291"/>
                    </a:ext>
                  </a:extLst>
                </a:gridCol>
                <a:gridCol w="3909526">
                  <a:extLst>
                    <a:ext uri="{9D8B030D-6E8A-4147-A177-3AD203B41FA5}">
                      <a16:colId xmlns:a16="http://schemas.microsoft.com/office/drawing/2014/main" val="1657985214"/>
                    </a:ext>
                  </a:extLst>
                </a:gridCol>
                <a:gridCol w="2469367">
                  <a:extLst>
                    <a:ext uri="{9D8B030D-6E8A-4147-A177-3AD203B41FA5}">
                      <a16:colId xmlns:a16="http://schemas.microsoft.com/office/drawing/2014/main" val="3639062127"/>
                    </a:ext>
                  </a:extLst>
                </a:gridCol>
                <a:gridCol w="1822998">
                  <a:extLst>
                    <a:ext uri="{9D8B030D-6E8A-4147-A177-3AD203B41FA5}">
                      <a16:colId xmlns:a16="http://schemas.microsoft.com/office/drawing/2014/main" val="3449113846"/>
                    </a:ext>
                  </a:extLst>
                </a:gridCol>
              </a:tblGrid>
              <a:tr h="188146">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endParaRPr kumimoji="1" lang="ja-JP" altLang="en-US" dirty="0"/>
                    </a:p>
                  </a:txBody>
                  <a:tcPr/>
                </a:tc>
                <a:extLst>
                  <a:ext uri="{0D108BD9-81ED-4DB2-BD59-A6C34878D82A}">
                    <a16:rowId xmlns:a16="http://schemas.microsoft.com/office/drawing/2014/main" val="1199349406"/>
                  </a:ext>
                </a:extLst>
              </a:tr>
              <a:tr h="1152000">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400" b="0" i="0" u="none" strike="noStrike" kern="0" cap="none" spc="0" normalizeH="0" baseline="0" noProof="0" dirty="0">
                          <a:ln>
                            <a:noFill/>
                          </a:ln>
                          <a:solidFill>
                            <a:schemeClr val="tx1"/>
                          </a:solidFill>
                          <a:effectLst/>
                          <a:uLnTx/>
                          <a:uFillTx/>
                        </a:rPr>
                        <a:t>Comparison between EDR and DSSAD </a:t>
                      </a:r>
                    </a:p>
                    <a:p>
                      <a:r>
                        <a:rPr kumimoji="1" lang="en-US" altLang="ja-JP" sz="1400" b="0" i="0" u="none" strike="noStrike" kern="0" cap="none" spc="0" normalizeH="0" baseline="0" noProof="0" dirty="0">
                          <a:ln>
                            <a:noFill/>
                          </a:ln>
                          <a:solidFill>
                            <a:schemeClr val="tx1"/>
                          </a:solidFill>
                          <a:effectLst/>
                          <a:uLnTx/>
                          <a:uFillTx/>
                        </a:rPr>
                        <a:t>(WP29-179-19, Nov. 2019)</a:t>
                      </a:r>
                    </a:p>
                    <a:p>
                      <a:endParaRPr kumimoji="1" lang="en-US" altLang="ja-JP" sz="1400" b="0" i="0" u="none" strike="noStrike" kern="0" cap="none" spc="0" normalizeH="0" baseline="0" noProof="0" dirty="0">
                        <a:ln>
                          <a:noFill/>
                        </a:ln>
                        <a:solidFill>
                          <a:schemeClr val="tx1"/>
                        </a:solidFill>
                        <a:effectLst/>
                        <a:uLnTx/>
                        <a:uFillTx/>
                      </a:endParaRPr>
                    </a:p>
                    <a:p>
                      <a:endParaRPr kumimoji="1" lang="ja-JP" altLang="en-US" sz="1400" dirty="0"/>
                    </a:p>
                  </a:txBody>
                  <a:tcPr/>
                </a:tc>
                <a:tc rowSpan="2">
                  <a:txBody>
                    <a:bodyPr/>
                    <a:lstStyle/>
                    <a:p>
                      <a:pPr marL="176213" indent="-176213">
                        <a:spcBef>
                          <a:spcPts val="600"/>
                        </a:spcBef>
                        <a:buFont typeface="Arial" panose="020B0604020202020204" pitchFamily="34" charset="0"/>
                        <a:buChar char="•"/>
                      </a:pPr>
                      <a:r>
                        <a:rPr kumimoji="1" lang="en-GB" altLang="ja-JP" sz="1600" dirty="0"/>
                        <a:t>DSSAD performance elements guidance document (June </a:t>
                      </a:r>
                      <a:r>
                        <a:rPr kumimoji="1" lang="en-GB" altLang="ja-JP" sz="1600" strike="noStrike" dirty="0">
                          <a:solidFill>
                            <a:schemeClr val="tx1"/>
                          </a:solidFill>
                        </a:rPr>
                        <a:t>2025</a:t>
                      </a:r>
                      <a:r>
                        <a:rPr kumimoji="1" lang="en-GB" altLang="ja-JP" sz="1600" dirty="0">
                          <a:solidFill>
                            <a:schemeClr val="tx1"/>
                          </a:solidFill>
                        </a:rPr>
                        <a:t>)</a:t>
                      </a:r>
                    </a:p>
                  </a:txBody>
                  <a:tcPr/>
                </a:tc>
                <a:tc rowSpan="2">
                  <a:txBody>
                    <a:bodyPr/>
                    <a:lstStyle/>
                    <a:p>
                      <a:pPr marL="176213" indent="-176213">
                        <a:buFont typeface="Arial" panose="020B0604020202020204" pitchFamily="34" charset="0"/>
                        <a:buChar char="•"/>
                      </a:pPr>
                      <a:endParaRPr kumimoji="1" lang="ja-JP" altLang="en-US" sz="1600" b="1" dirty="0"/>
                    </a:p>
                  </a:txBody>
                  <a:tcPr/>
                </a:tc>
                <a:extLst>
                  <a:ext uri="{0D108BD9-81ED-4DB2-BD59-A6C34878D82A}">
                    <a16:rowId xmlns:a16="http://schemas.microsoft.com/office/drawing/2014/main" val="2377694645"/>
                  </a:ext>
                </a:extLst>
              </a:tr>
              <a:tr h="2289436">
                <a:tc>
                  <a:txBody>
                    <a:bodyPr/>
                    <a:lstStyle/>
                    <a:p>
                      <a:r>
                        <a:rPr kumimoji="1" lang="en-US" altLang="ja-JP" sz="1600" dirty="0"/>
                        <a:t>DSSAD</a:t>
                      </a:r>
                      <a:endParaRPr kumimoji="1" lang="ja-JP" altLang="en-US" sz="1600" dirty="0"/>
                    </a:p>
                  </a:txBody>
                  <a:tcPr>
                    <a:solidFill>
                      <a:srgbClr val="D0D8E8"/>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DSSAD requirements (ALKS (UNR157)) </a:t>
                      </a:r>
                      <a:br>
                        <a:rPr kumimoji="1" lang="en-US" altLang="ja-JP" sz="1400" b="0" i="0" u="none" strike="noStrike" kern="0" cap="none" spc="0" normalizeH="0" baseline="0" noProof="0" dirty="0">
                          <a:ln>
                            <a:noFill/>
                          </a:ln>
                          <a:solidFill>
                            <a:schemeClr val="tx1"/>
                          </a:solidFill>
                          <a:effectLst/>
                          <a:uLnTx/>
                          <a:uFillTx/>
                          <a:latin typeface="+mn-lt"/>
                        </a:rPr>
                      </a:br>
                      <a:r>
                        <a:rPr kumimoji="1" lang="en-US" altLang="ja-JP" sz="1400" b="0" i="0" u="none" strike="noStrike" kern="0" cap="none" spc="0" normalizeH="0" baseline="0" noProof="0" dirty="0">
                          <a:ln>
                            <a:noFill/>
                          </a:ln>
                          <a:solidFill>
                            <a:schemeClr val="tx1"/>
                          </a:solidFill>
                          <a:effectLst/>
                          <a:uLnTx/>
                          <a:uFillTx/>
                          <a:latin typeface="+mn-lt"/>
                        </a:rPr>
                        <a:t>(181</a:t>
                      </a:r>
                      <a:r>
                        <a:rPr kumimoji="1" lang="en-US" altLang="ja-JP" sz="1400" b="0" i="0" u="none" strike="noStrike" kern="0" cap="none" spc="0" normalizeH="0" noProof="0" dirty="0">
                          <a:ln>
                            <a:noFill/>
                          </a:ln>
                          <a:solidFill>
                            <a:schemeClr val="tx1"/>
                          </a:solidFill>
                          <a:effectLst/>
                          <a:uLnTx/>
                          <a:uFillTx/>
                          <a:latin typeface="+mn-lt"/>
                        </a:rPr>
                        <a:t>st</a:t>
                      </a:r>
                      <a:r>
                        <a:rPr kumimoji="1" lang="en-US" altLang="ja-JP" sz="1400" b="0" i="0" u="none" strike="noStrike" kern="0" cap="none" spc="0" normalizeH="0" baseline="0" noProof="0" dirty="0">
                          <a:ln>
                            <a:noFill/>
                          </a:ln>
                          <a:solidFill>
                            <a:schemeClr val="tx1"/>
                          </a:solidFill>
                          <a:effectLst/>
                          <a:uLnTx/>
                          <a:uFillTx/>
                          <a:latin typeface="+mn-lt"/>
                        </a:rPr>
                        <a:t> WP.29, June 2020)</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(189th WP.29, March 2023)</a:t>
                      </a:r>
                      <a:br>
                        <a:rPr kumimoji="1" lang="en-US" altLang="ja-JP" sz="1400" b="0" i="0" u="none" strike="noStrike" kern="0" cap="none" spc="0" normalizeH="0" baseline="0" noProof="0" dirty="0">
                          <a:ln>
                            <a:noFill/>
                          </a:ln>
                          <a:solidFill>
                            <a:schemeClr val="tx1"/>
                          </a:solidFill>
                          <a:effectLst/>
                          <a:uLnTx/>
                          <a:uFillTx/>
                          <a:latin typeface="+mn-lt"/>
                        </a:rPr>
                      </a:b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Updating consolidated document of domestic activities on DSSAD</a:t>
                      </a: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a:ln>
                            <a:noFill/>
                          </a:ln>
                          <a:solidFill>
                            <a:schemeClr val="tx1"/>
                          </a:solidFill>
                          <a:effectLst/>
                          <a:uLnTx/>
                          <a:uFillTx/>
                          <a:latin typeface="+mn-lt"/>
                        </a:rPr>
                        <a:t>(188th WP.29, Nov. 2022)</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Primary purposes of DSSAD, </a:t>
                      </a:r>
                      <a:endParaRPr kumimoji="1" lang="en-US" altLang="ja-JP" sz="1400" b="0" i="0" u="none" strike="noStrike" kern="0" cap="none" spc="0" normalizeH="0" baseline="0" noProof="0" dirty="0">
                        <a:ln>
                          <a:noFill/>
                        </a:ln>
                        <a:solidFill>
                          <a:schemeClr val="tx1"/>
                        </a:solidFill>
                        <a:effectLst/>
                        <a:uLnTx/>
                        <a:uFillTx/>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dirty="0"/>
                        <a:t>Prioritization of discussion topics</a:t>
                      </a:r>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1944000">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400" b="0" i="0" u="none" strike="noStrike" kern="0" cap="none" spc="0" normalizeH="0" baseline="0" noProof="0" dirty="0">
                          <a:ln>
                            <a:noFill/>
                          </a:ln>
                          <a:solidFill>
                            <a:schemeClr val="tx1"/>
                          </a:solidFill>
                          <a:effectLst/>
                          <a:uLnTx/>
                          <a:uFillTx/>
                          <a:latin typeface="+mn-lt"/>
                        </a:rPr>
                        <a:t>EDR requirements (</a:t>
                      </a:r>
                      <a:r>
                        <a:rPr kumimoji="1" lang="en-US" altLang="ja-JP" sz="1400" b="0" i="0" u="none" strike="noStrike" kern="0" cap="none" spc="0" normalizeH="0" baseline="0" noProof="0" dirty="0">
                          <a:ln>
                            <a:noFill/>
                          </a:ln>
                          <a:solidFill>
                            <a:sysClr val="windowText" lastClr="000000"/>
                          </a:solidFill>
                          <a:effectLst/>
                          <a:uLnTx/>
                          <a:uFillTx/>
                          <a:latin typeface="+mn-lt"/>
                        </a:rPr>
                        <a:t>UNR 160 00/01 series) (183rd WP.29, Mar. 2021), and </a:t>
                      </a:r>
                      <a:br>
                        <a:rPr kumimoji="1" lang="en-US" altLang="ja-JP" sz="1400" b="0" i="0" u="none" strike="noStrike" kern="0" cap="none" spc="0" normalizeH="0" baseline="0" noProof="0" dirty="0">
                          <a:ln>
                            <a:noFill/>
                          </a:ln>
                          <a:solidFill>
                            <a:sysClr val="windowText" lastClr="000000"/>
                          </a:solidFill>
                          <a:effectLst/>
                          <a:uLnTx/>
                          <a:uFillTx/>
                          <a:latin typeface="+mn-lt"/>
                        </a:rPr>
                      </a:br>
                      <a:r>
                        <a:rPr kumimoji="1" lang="en-US" altLang="ja-JP" sz="1400" b="0" i="0" u="none" strike="noStrike" kern="0" cap="none" spc="0" normalizeH="0" baseline="0" noProof="0" dirty="0">
                          <a:ln>
                            <a:noFill/>
                          </a:ln>
                          <a:solidFill>
                            <a:sysClr val="windowText" lastClr="000000"/>
                          </a:solidFill>
                          <a:effectLst/>
                          <a:uLnTx/>
                          <a:uFillTx/>
                          <a:latin typeface="+mn-lt"/>
                        </a:rPr>
                        <a:t>amendments (186</a:t>
                      </a:r>
                      <a:r>
                        <a:rPr kumimoji="1" lang="en-US" altLang="ja-JP" sz="1400" b="0" i="0" u="none" strike="noStrike" kern="0" cap="none" spc="0" normalizeH="0" noProof="0" dirty="0">
                          <a:ln>
                            <a:noFill/>
                          </a:ln>
                          <a:solidFill>
                            <a:sysClr val="windowText" lastClr="000000"/>
                          </a:solidFill>
                          <a:effectLst/>
                          <a:uLnTx/>
                          <a:uFillTx/>
                          <a:latin typeface="+mn-lt"/>
                        </a:rPr>
                        <a:t>th</a:t>
                      </a:r>
                      <a:r>
                        <a:rPr kumimoji="1" lang="en-US" altLang="ja-JP" sz="1400" b="0" i="0" u="none" strike="noStrike" kern="0" cap="none" spc="0" normalizeH="0" baseline="0" noProof="0" dirty="0">
                          <a:ln>
                            <a:noFill/>
                          </a:ln>
                          <a:solidFill>
                            <a:sysClr val="windowText" lastClr="000000"/>
                          </a:solidFill>
                          <a:effectLst/>
                          <a:uLnTx/>
                          <a:uFillTx/>
                          <a:latin typeface="+mn-lt"/>
                        </a:rPr>
                        <a:t> WP.29, Mar. 2022)</a:t>
                      </a:r>
                    </a:p>
                    <a:p>
                      <a:endParaRPr kumimoji="1" lang="en-US" altLang="ja-JP" sz="1400" b="0" i="0" u="none" strike="noStrike" kern="0" cap="none" spc="0" normalizeH="0" baseline="0" noProof="0" dirty="0">
                        <a:ln>
                          <a:noFill/>
                        </a:ln>
                        <a:solidFill>
                          <a:sysClr val="windowText" lastClr="000000"/>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lang="en-US" sz="1400" dirty="0"/>
                        <a:t>Acceleration Data Accuracy Verification Procedures (125th GRSG, </a:t>
                      </a:r>
                      <a:r>
                        <a:rPr lang="en-GB" sz="1400" dirty="0"/>
                        <a:t>2023/11&amp;15 etc.)</a:t>
                      </a:r>
                    </a:p>
                    <a:p>
                      <a:pPr marL="0" marR="0" lvl="0" indent="0" defTabSz="914400" eaLnBrk="1" fontAlgn="auto" latinLnBrk="0" hangingPunct="1">
                        <a:lnSpc>
                          <a:spcPct val="100000"/>
                        </a:lnSpc>
                        <a:spcBef>
                          <a:spcPts val="0"/>
                        </a:spcBef>
                        <a:spcAft>
                          <a:spcPts val="0"/>
                        </a:spcAft>
                        <a:buClrTx/>
                        <a:buSzTx/>
                        <a:buFontTx/>
                        <a:buNone/>
                        <a:tabLst/>
                        <a:defRPr/>
                      </a:pPr>
                      <a:endParaRPr kumimoji="1" lang="en-GB" altLang="ja-JP" sz="1400" dirty="0"/>
                    </a:p>
                    <a:p>
                      <a:pPr marL="0" indent="0">
                        <a:buFont typeface="Arial" panose="020B0604020202020204" pitchFamily="34" charset="0"/>
                        <a:buNone/>
                      </a:pPr>
                      <a:r>
                        <a:rPr kumimoji="1" lang="en-US" altLang="ja-JP" sz="1400" dirty="0"/>
                        <a:t>EDR for HDV (</a:t>
                      </a:r>
                      <a:r>
                        <a:rPr kumimoji="1" lang="en-US" altLang="ja-JP" sz="1400" dirty="0">
                          <a:solidFill>
                            <a:schemeClr val="tx1"/>
                          </a:solidFill>
                        </a:rPr>
                        <a:t>UNR 169, 191st </a:t>
                      </a:r>
                      <a:r>
                        <a:rPr kumimoji="1" lang="en-US" altLang="ja-JP" sz="1400" dirty="0"/>
                        <a:t>WP.29, Nov.2023)</a:t>
                      </a:r>
                    </a:p>
                  </a:txBody>
                  <a:tcPr>
                    <a:solidFill>
                      <a:srgbClr val="E9EDF4"/>
                    </a:solidFill>
                  </a:tcPr>
                </a:tc>
                <a:tc>
                  <a:txBody>
                    <a:bodyPr/>
                    <a:lstStyle/>
                    <a:p>
                      <a:pPr marL="176213" indent="-176213">
                        <a:spcBef>
                          <a:spcPts val="600"/>
                        </a:spcBef>
                        <a:buFont typeface="Arial" panose="020B0604020202020204" pitchFamily="34" charset="0"/>
                        <a:buChar char="•"/>
                      </a:pPr>
                      <a:r>
                        <a:rPr kumimoji="1" lang="en-US" altLang="ja-JP" sz="1600" dirty="0"/>
                        <a:t>EDR performance elements for ADS  (</a:t>
                      </a:r>
                      <a:r>
                        <a:rPr kumimoji="1" lang="en-US" altLang="ja-JP" sz="1600" strike="noStrike" dirty="0">
                          <a:solidFill>
                            <a:schemeClr val="tx1"/>
                          </a:solidFill>
                        </a:rPr>
                        <a:t>Nov 2025</a:t>
                      </a:r>
                      <a:r>
                        <a:rPr kumimoji="1" lang="en-US" altLang="ja-JP" sz="1600" dirty="0"/>
                        <a:t>)</a:t>
                      </a:r>
                    </a:p>
                    <a:p>
                      <a:pPr marL="176213" indent="-176213">
                        <a:spcBef>
                          <a:spcPts val="600"/>
                        </a:spcBef>
                        <a:buFont typeface="Arial" panose="020B0604020202020204" pitchFamily="34" charset="0"/>
                        <a:buChar char="•"/>
                      </a:pPr>
                      <a:r>
                        <a:rPr kumimoji="1" lang="en-US" altLang="ja-JP" sz="1600" dirty="0"/>
                        <a:t>Supplement for 8-12t (</a:t>
                      </a:r>
                      <a:r>
                        <a:rPr kumimoji="1" lang="en-US" altLang="ja-JP" sz="1600" dirty="0">
                          <a:solidFill>
                            <a:schemeClr val="tx1"/>
                          </a:solidFill>
                        </a:rPr>
                        <a:t>March 2025</a:t>
                      </a:r>
                      <a:r>
                        <a:rPr kumimoji="1" lang="en-US" altLang="ja-JP" sz="1600" dirty="0"/>
                        <a:t>)</a:t>
                      </a:r>
                    </a:p>
                  </a:txBody>
                  <a:tcPr>
                    <a:solidFill>
                      <a:srgbClr val="E9EDF4"/>
                    </a:solidFill>
                  </a:tcPr>
                </a:tc>
                <a:tc>
                  <a:txBody>
                    <a:bodyPr/>
                    <a:lstStyle/>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a:t>
                      </a:r>
                      <a:r>
                        <a:rPr kumimoji="1" lang="en-US" altLang="ja-JP" sz="1600" dirty="0">
                          <a:solidFill>
                            <a:schemeClr val="tx1"/>
                          </a:solidFill>
                        </a:rPr>
                        <a:t>Step 2 </a:t>
                      </a:r>
                      <a:br>
                        <a:rPr kumimoji="1" lang="en-US" altLang="ja-JP" sz="1600" dirty="0">
                          <a:solidFill>
                            <a:schemeClr val="tx1"/>
                          </a:solidFill>
                        </a:rPr>
                      </a:br>
                      <a:r>
                        <a:rPr kumimoji="1" lang="en-US" altLang="ja-JP" sz="1600" b="0" dirty="0">
                          <a:solidFill>
                            <a:schemeClr val="tx1"/>
                          </a:solidFill>
                        </a:rPr>
                        <a:t>(March 2026)</a:t>
                      </a:r>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600" b="0" dirty="0">
                        <a:solidFill>
                          <a:schemeClr val="tx1"/>
                        </a:solidFill>
                      </a:endParaRPr>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solidFill>
                            <a:schemeClr val="tx1"/>
                          </a:solidFill>
                        </a:rPr>
                        <a:t>EDR Step3 </a:t>
                      </a:r>
                      <a:br>
                        <a:rPr kumimoji="1" lang="en-US" altLang="ja-JP" sz="1600" dirty="0">
                          <a:solidFill>
                            <a:schemeClr val="tx1"/>
                          </a:solidFill>
                        </a:rPr>
                      </a:br>
                      <a:r>
                        <a:rPr kumimoji="1" lang="en-US" altLang="ja-JP" sz="1600" b="0" dirty="0">
                          <a:solidFill>
                            <a:schemeClr val="tx1"/>
                          </a:solidFill>
                        </a:rPr>
                        <a:t>(March 2027)</a:t>
                      </a:r>
                    </a:p>
                  </a:txBody>
                  <a:tcPr>
                    <a:solidFill>
                      <a:srgbClr val="E9EDF4"/>
                    </a:solidFill>
                  </a:tcPr>
                </a:tc>
                <a:extLst>
                  <a:ext uri="{0D108BD9-81ED-4DB2-BD59-A6C34878D82A}">
                    <a16:rowId xmlns:a16="http://schemas.microsoft.com/office/drawing/2014/main" val="49173143"/>
                  </a:ext>
                </a:extLst>
              </a:tr>
            </a:tbl>
          </a:graphicData>
        </a:graphic>
      </p:graphicFrame>
    </p:spTree>
    <p:extLst>
      <p:ext uri="{BB962C8B-B14F-4D97-AF65-F5344CB8AC3E}">
        <p14:creationId xmlns:p14="http://schemas.microsoft.com/office/powerpoint/2010/main" val="207150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Activities of EDR/DSSAD IWG since GRVA #19</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idx="4294967295"/>
          </p:nvPr>
        </p:nvSpPr>
        <p:spPr>
          <a:xfrm>
            <a:off x="383974" y="2089058"/>
            <a:ext cx="9379577" cy="3425333"/>
          </a:xfrm>
        </p:spPr>
        <p:txBody>
          <a:bodyPr>
            <a:normAutofit/>
          </a:bodyPr>
          <a:lstStyle/>
          <a:p>
            <a:pPr marL="216000" marR="0">
              <a:spcBef>
                <a:spcPts val="1200"/>
              </a:spcBef>
              <a:spcAft>
                <a:spcPts val="0"/>
              </a:spcAft>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#20						May 28,29</a:t>
            </a:r>
          </a:p>
          <a:p>
            <a:pPr marL="216000" marR="0">
              <a:spcBef>
                <a:spcPts val="1200"/>
              </a:spcBef>
              <a:spcAft>
                <a:spcPts val="0"/>
              </a:spcAft>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SG-EDR #</a:t>
            </a:r>
            <a:r>
              <a:rPr lang="en-US" altLang="ja-JP" sz="2400" dirty="0">
                <a:latin typeface="Arial" panose="020B0604020202020204" pitchFamily="34" charset="0"/>
                <a:ea typeface="MS Mincho" panose="02020609040205080304" pitchFamily="49" charset="-128"/>
                <a:cs typeface="Arial" panose="020B0604020202020204" pitchFamily="34" charset="0"/>
              </a:rPr>
              <a:t>40</a:t>
            </a:r>
            <a:r>
              <a:rPr lang="en-US" altLang="ja-JP" sz="2400" dirty="0">
                <a:effectLst/>
                <a:latin typeface="Arial" panose="020B0604020202020204" pitchFamily="34" charset="0"/>
                <a:ea typeface="MS Mincho" panose="02020609040205080304" pitchFamily="49" charset="-128"/>
                <a:cs typeface="Arial" panose="020B0604020202020204" pitchFamily="34" charset="0"/>
              </a:rPr>
              <a:t>					 	June 18 </a:t>
            </a:r>
            <a:endParaRPr lang="en-US" sz="2400" dirty="0">
              <a:effectLst/>
              <a:latin typeface="Arial" panose="020B0604020202020204" pitchFamily="34" charset="0"/>
              <a:ea typeface="MS Mincho" panose="02020609040205080304" pitchFamily="49" charset="-128"/>
              <a:cs typeface="Arial" panose="020B0604020202020204" pitchFamily="34" charset="0"/>
            </a:endParaRPr>
          </a:p>
          <a:p>
            <a:pPr marL="216000" marR="0">
              <a:spcBef>
                <a:spcPts val="1200"/>
              </a:spcBef>
              <a:spcAft>
                <a:spcPts val="0"/>
              </a:spcAft>
              <a:tabLst>
                <a:tab pos="342900" algn="l"/>
                <a:tab pos="685800" algn="l"/>
              </a:tabLst>
            </a:pPr>
            <a:r>
              <a:rPr lang="en-US" sz="2400" dirty="0">
                <a:effectLst/>
                <a:latin typeface="Arial" panose="020B0604020202020204" pitchFamily="34" charset="0"/>
                <a:ea typeface="MS Mincho" panose="02020609040205080304" pitchFamily="49" charset="-128"/>
                <a:cs typeface="Arial" panose="020B0604020202020204" pitchFamily="34" charset="0"/>
              </a:rPr>
              <a:t>SG-DSSAD #</a:t>
            </a:r>
            <a:r>
              <a:rPr lang="en-US" sz="2400" dirty="0">
                <a:latin typeface="Arial" panose="020B0604020202020204" pitchFamily="34" charset="0"/>
                <a:ea typeface="MS Mincho" panose="02020609040205080304" pitchFamily="49" charset="-128"/>
                <a:cs typeface="Arial" panose="020B0604020202020204" pitchFamily="34" charset="0"/>
              </a:rPr>
              <a:t>21</a:t>
            </a:r>
            <a:r>
              <a:rPr lang="en-US"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latin typeface="Arial" panose="020B0604020202020204" pitchFamily="34" charset="0"/>
                <a:ea typeface="MS Mincho" panose="02020609040205080304" pitchFamily="49" charset="-128"/>
                <a:cs typeface="Arial" panose="020B0604020202020204" pitchFamily="34" charset="0"/>
              </a:rPr>
              <a:t>June</a:t>
            </a:r>
            <a:r>
              <a:rPr lang="en-US" sz="2400" dirty="0">
                <a:effectLst/>
                <a:latin typeface="Arial" panose="020B0604020202020204" pitchFamily="34" charset="0"/>
                <a:ea typeface="MS Mincho" panose="02020609040205080304" pitchFamily="49" charset="-128"/>
                <a:cs typeface="Arial" panose="020B0604020202020204" pitchFamily="34" charset="0"/>
              </a:rPr>
              <a:t> 19  </a:t>
            </a:r>
          </a:p>
          <a:p>
            <a:pPr marL="216000">
              <a:spcBef>
                <a:spcPts val="1200"/>
              </a:spcBef>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a:t>
            </a:r>
            <a:r>
              <a:rPr lang="en-US" altLang="ja-JP" sz="2400" dirty="0">
                <a:latin typeface="Arial" panose="020B0604020202020204" pitchFamily="34" charset="0"/>
                <a:ea typeface="MS Mincho" panose="02020609040205080304" pitchFamily="49" charset="-128"/>
                <a:cs typeface="Arial" panose="020B0604020202020204" pitchFamily="34" charset="0"/>
              </a:rPr>
              <a:t>22</a:t>
            </a:r>
            <a:r>
              <a:rPr lang="en-US" altLang="ja-JP" sz="2400" dirty="0">
                <a:effectLst/>
                <a:latin typeface="Arial" panose="020B0604020202020204" pitchFamily="34" charset="0"/>
                <a:ea typeface="MS Mincho" panose="02020609040205080304" pitchFamily="49" charset="-128"/>
                <a:cs typeface="Arial" panose="020B0604020202020204" pitchFamily="34" charset="0"/>
              </a:rPr>
              <a:t> 			</a:t>
            </a:r>
            <a:r>
              <a:rPr lang="en-US" sz="2400" dirty="0">
                <a:effectLst/>
                <a:latin typeface="Arial" panose="020B0604020202020204" pitchFamily="34" charset="0"/>
                <a:ea typeface="MS Mincho" panose="02020609040205080304" pitchFamily="49" charset="-128"/>
                <a:cs typeface="Arial" panose="020B0604020202020204" pitchFamily="34" charset="0"/>
              </a:rPr>
              <a:t>		 	July</a:t>
            </a:r>
            <a:r>
              <a:rPr lang="en-US" sz="2400" dirty="0">
                <a:latin typeface="Arial" panose="020B0604020202020204" pitchFamily="34" charset="0"/>
                <a:ea typeface="MS Mincho" panose="02020609040205080304" pitchFamily="49" charset="-128"/>
                <a:cs typeface="Arial" panose="020B0604020202020204" pitchFamily="34" charset="0"/>
              </a:rPr>
              <a:t> 18</a:t>
            </a:r>
          </a:p>
          <a:p>
            <a:pPr marL="216000">
              <a:spcBef>
                <a:spcPts val="1200"/>
              </a:spcBef>
              <a:tabLst>
                <a:tab pos="342900" algn="l"/>
                <a:tab pos="685800" algn="l"/>
              </a:tabLst>
            </a:pPr>
            <a:r>
              <a:rPr lang="en-US" altLang="ja-JP" sz="2400" dirty="0">
                <a:effectLst/>
                <a:latin typeface="Arial" panose="020B0604020202020204" pitchFamily="34" charset="0"/>
                <a:ea typeface="MS Mincho" panose="02020609040205080304" pitchFamily="49" charset="-128"/>
                <a:cs typeface="Arial" panose="020B0604020202020204" pitchFamily="34" charset="0"/>
              </a:rPr>
              <a:t>SG-DSSAD #</a:t>
            </a:r>
            <a:r>
              <a:rPr lang="en-US" altLang="ja-JP" sz="2400" dirty="0">
                <a:latin typeface="Arial" panose="020B0604020202020204" pitchFamily="34" charset="0"/>
                <a:ea typeface="MS Mincho" panose="02020609040205080304" pitchFamily="49" charset="-128"/>
                <a:cs typeface="Arial" panose="020B0604020202020204" pitchFamily="34" charset="0"/>
              </a:rPr>
              <a:t>23</a:t>
            </a:r>
            <a:r>
              <a:rPr lang="en-US" altLang="ja-JP" sz="2400" dirty="0">
                <a:effectLst/>
                <a:latin typeface="Arial" panose="020B0604020202020204" pitchFamily="34" charset="0"/>
                <a:ea typeface="MS Mincho" panose="02020609040205080304" pitchFamily="49" charset="-128"/>
                <a:cs typeface="Arial" panose="020B0604020202020204" pitchFamily="34" charset="0"/>
              </a:rPr>
              <a:t> 					 	Sep.</a:t>
            </a:r>
            <a:r>
              <a:rPr lang="en-US" altLang="ja-JP" sz="2400" dirty="0">
                <a:latin typeface="Arial" panose="020B0604020202020204" pitchFamily="34" charset="0"/>
                <a:ea typeface="MS Mincho" panose="02020609040205080304" pitchFamily="49" charset="-128"/>
                <a:cs typeface="Arial" panose="020B0604020202020204" pitchFamily="34" charset="0"/>
              </a:rPr>
              <a:t> 4</a:t>
            </a:r>
          </a:p>
          <a:p>
            <a:pPr marL="216000" marR="0">
              <a:spcBef>
                <a:spcPts val="1200"/>
              </a:spcBef>
              <a:spcAft>
                <a:spcPts val="0"/>
              </a:spcAft>
              <a:tabLst>
                <a:tab pos="342900" algn="l"/>
                <a:tab pos="685800" algn="l"/>
              </a:tabLst>
            </a:pPr>
            <a:r>
              <a:rPr lang="en-US" altLang="ja-JP" sz="2400" dirty="0">
                <a:latin typeface="Arial" panose="020B0604020202020204" pitchFamily="34" charset="0"/>
                <a:ea typeface="MS Mincho" panose="02020609040205080304" pitchFamily="49" charset="-128"/>
                <a:cs typeface="Arial" panose="020B0604020202020204" pitchFamily="34" charset="0"/>
              </a:rPr>
              <a:t>EDR/DSSAD IWG #25</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(hybrid in Paris</a:t>
            </a:r>
            <a:r>
              <a:rPr lang="en-US" altLang="ja-JP" sz="2400" dirty="0">
                <a:solidFill>
                  <a:schemeClr val="tx1"/>
                </a:solidFill>
                <a:latin typeface="Arial" panose="020B0604020202020204" pitchFamily="34" charset="0"/>
                <a:ea typeface="MS Mincho" panose="02020609040205080304" pitchFamily="49" charset="-128"/>
                <a:cs typeface="Arial" panose="020B0604020202020204" pitchFamily="34" charset="0"/>
              </a:rPr>
              <a:t>, France</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sz="2400" dirty="0">
                <a:effectLst/>
                <a:latin typeface="Arial" panose="020B0604020202020204" pitchFamily="34" charset="0"/>
                <a:ea typeface="MS Mincho" panose="02020609040205080304" pitchFamily="49" charset="-128"/>
                <a:cs typeface="Arial" panose="020B0604020202020204" pitchFamily="34" charset="0"/>
              </a:rPr>
              <a:t> 	Sep.</a:t>
            </a:r>
            <a:r>
              <a:rPr lang="en-US" sz="2400" dirty="0">
                <a:latin typeface="Arial" panose="020B0604020202020204" pitchFamily="34" charset="0"/>
                <a:ea typeface="MS Mincho" panose="02020609040205080304" pitchFamily="49" charset="-128"/>
                <a:cs typeface="Arial" panose="020B0604020202020204" pitchFamily="34" charset="0"/>
              </a:rPr>
              <a:t> 17-19</a:t>
            </a:r>
            <a:r>
              <a:rPr lang="en-US" sz="2400" dirty="0">
                <a:effectLst/>
                <a:latin typeface="Arial" panose="020B0604020202020204" pitchFamily="34" charset="0"/>
                <a:ea typeface="MS Mincho" panose="02020609040205080304" pitchFamily="49" charset="-128"/>
                <a:cs typeface="Arial" panose="020B0604020202020204" pitchFamily="34" charset="0"/>
              </a:rPr>
              <a:t> </a:t>
            </a:r>
          </a:p>
        </p:txBody>
      </p:sp>
    </p:spTree>
    <p:extLst>
      <p:ext uri="{BB962C8B-B14F-4D97-AF65-F5344CB8AC3E}">
        <p14:creationId xmlns:p14="http://schemas.microsoft.com/office/powerpoint/2010/main" val="240447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Summary of Recent Activities on DSSAD</a:t>
            </a:r>
            <a:endParaRPr kumimoji="1" lang="ja-JP" altLang="en-US" dirty="0"/>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267566" y="1600807"/>
            <a:ext cx="5267391" cy="45434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Group is focusing on discussion of DSSAD Performance Elements Guidance Document to submit to WP.29 March 2025.</a:t>
            </a:r>
          </a:p>
          <a:p>
            <a:pPr marL="285750" indent="-285750">
              <a:lnSpc>
                <a:spcPct val="100000"/>
              </a:lnSpc>
              <a:spcBef>
                <a:spcPts val="2400"/>
              </a:spcBef>
              <a:buClr>
                <a:srgbClr val="000000"/>
              </a:buClr>
              <a:buSzPct val="45000"/>
              <a:buFont typeface="Wingdings" charset="2"/>
              <a:buChar char=""/>
              <a:defRPr/>
            </a:pPr>
            <a:r>
              <a:rPr kumimoji="0" lang="en-US" altLang="ja-JP" sz="2000" kern="0" dirty="0">
                <a:latin typeface="Arial" panose="020B0604020202020204" pitchFamily="34" charset="0"/>
                <a:ea typeface="游明朝" panose="02020400000000000000" pitchFamily="18" charset="-128"/>
                <a:cs typeface="Arial" panose="020B0604020202020204" pitchFamily="34" charset="0"/>
              </a:rPr>
              <a:t>The guidance document consists of the following chapters:</a:t>
            </a:r>
          </a:p>
          <a:p>
            <a:pPr marL="800100" lvl="1" indent="-342900">
              <a:lnSpc>
                <a:spcPct val="100000"/>
              </a:lnSpc>
              <a:spcBef>
                <a:spcPts val="12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Introduction</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Terms and Definitions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Storage and Security</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Format</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Data Retrievability/Availability </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Performance Elements</a:t>
            </a:r>
          </a:p>
          <a:p>
            <a:pPr marL="800100" lvl="1" indent="-342900">
              <a:lnSpc>
                <a:spcPct val="100000"/>
              </a:lnSpc>
              <a:spcBef>
                <a:spcPts val="600"/>
              </a:spcBef>
              <a:buClr>
                <a:srgbClr val="000000"/>
              </a:buClr>
              <a:buSzPct val="100000"/>
              <a:buAutoNum type="arabicPeriod"/>
              <a:defRPr/>
            </a:pPr>
            <a:r>
              <a:rPr kumimoji="0" lang="en-US" altLang="ja-JP" sz="1600" kern="0" dirty="0">
                <a:latin typeface="Arial" panose="020B0604020202020204" pitchFamily="34" charset="0"/>
                <a:ea typeface="游明朝" panose="02020400000000000000" pitchFamily="18" charset="-128"/>
                <a:cs typeface="Arial" panose="020B0604020202020204" pitchFamily="34" charset="0"/>
              </a:rPr>
              <a:t>Misc. Specifications </a:t>
            </a: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211264" y="1417319"/>
            <a:ext cx="9455250" cy="5240655"/>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a:extLst>
              <a:ext uri="{FF2B5EF4-FFF2-40B4-BE49-F238E27FC236}">
                <a16:creationId xmlns:a16="http://schemas.microsoft.com/office/drawing/2014/main" id="{62CE473D-E4DD-DAFE-F323-8A0AD74C177D}"/>
              </a:ext>
            </a:extLst>
          </p:cNvPr>
          <p:cNvPicPr>
            <a:picLocks noChangeAspect="1"/>
          </p:cNvPicPr>
          <p:nvPr/>
        </p:nvPicPr>
        <p:blipFill>
          <a:blip r:embed="rId3"/>
          <a:stretch>
            <a:fillRect/>
          </a:stretch>
        </p:blipFill>
        <p:spPr>
          <a:xfrm>
            <a:off x="5591259" y="1600806"/>
            <a:ext cx="3657244" cy="48001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9749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C14B10A1-5975-F440-4705-8B6F9ECFAE4D}"/>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sp>
        <p:nvSpPr>
          <p:cNvPr id="6" name="タイトル 1">
            <a:extLst>
              <a:ext uri="{FF2B5EF4-FFF2-40B4-BE49-F238E27FC236}">
                <a16:creationId xmlns:a16="http://schemas.microsoft.com/office/drawing/2014/main" id="{970550C6-A774-6A69-1CA0-19AC48994DEA}"/>
              </a:ext>
            </a:extLst>
          </p:cNvPr>
          <p:cNvSpPr>
            <a:spLocks noGrp="1"/>
          </p:cNvSpPr>
          <p:nvPr>
            <p:ph type="title"/>
          </p:nvPr>
        </p:nvSpPr>
        <p:spPr>
          <a:xfrm>
            <a:off x="495300" y="274680"/>
            <a:ext cx="8915010" cy="1142640"/>
          </a:xfrm>
        </p:spPr>
        <p:txBody>
          <a:bodyPr/>
          <a:lstStyle/>
          <a:p>
            <a:pPr algn="ctr"/>
            <a:r>
              <a:rPr lang="en-GB" sz="2400" u="sng" dirty="0">
                <a:solidFill>
                  <a:schemeClr val="tx1"/>
                </a:solidFill>
              </a:rPr>
              <a:t>Progress Chart on DSSAD Guidance Document</a:t>
            </a:r>
          </a:p>
        </p:txBody>
      </p:sp>
      <p:graphicFrame>
        <p:nvGraphicFramePr>
          <p:cNvPr id="4" name="グラフ 3">
            <a:extLst>
              <a:ext uri="{FF2B5EF4-FFF2-40B4-BE49-F238E27FC236}">
                <a16:creationId xmlns:a16="http://schemas.microsoft.com/office/drawing/2014/main" id="{0D8235F3-1000-7523-AD93-7F1BD82E6753}"/>
              </a:ext>
            </a:extLst>
          </p:cNvPr>
          <p:cNvGraphicFramePr>
            <a:graphicFrameLocks/>
          </p:cNvGraphicFramePr>
          <p:nvPr>
            <p:extLst>
              <p:ext uri="{D42A27DB-BD31-4B8C-83A1-F6EECF244321}">
                <p14:modId xmlns:p14="http://schemas.microsoft.com/office/powerpoint/2010/main" val="2347903737"/>
              </p:ext>
            </p:extLst>
          </p:nvPr>
        </p:nvGraphicFramePr>
        <p:xfrm>
          <a:off x="165887" y="1242541"/>
          <a:ext cx="9244423" cy="50929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182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u="sng" dirty="0"/>
              <a:t>Current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149639" y="1332541"/>
            <a:ext cx="9530692" cy="4339668"/>
          </a:xfrm>
        </p:spPr>
        <p:txBody>
          <a:bodyPr/>
          <a:lstStyle/>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TF-EDR (8-12ton) #3				October 21</a:t>
            </a: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24</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October 23,24 </a:t>
            </a: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SG-EDR (Step2) #41				November 4/5 (TBD)</a:t>
            </a:r>
            <a:endPar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25</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a:t>
            </a:r>
            <a:r>
              <a:rPr lang="en-US" altLang="ja-JP" sz="2400" dirty="0">
                <a:solidFill>
                  <a:schemeClr val="tx1"/>
                </a:solidFill>
                <a:latin typeface="Arial" panose="020B0604020202020204" pitchFamily="34" charset="0"/>
                <a:ea typeface="MS Mincho" panose="02020609040205080304" pitchFamily="49" charset="-128"/>
                <a:cs typeface="Arial" panose="020B0604020202020204" pitchFamily="34" charset="0"/>
              </a:rPr>
              <a:t>November 6</a:t>
            </a:r>
            <a:endPar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indent="-342900">
              <a:spcBef>
                <a:spcPts val="1200"/>
              </a:spcBef>
              <a:buFont typeface="Arial" panose="020B0604020202020204" pitchFamily="34" charset="0"/>
              <a:buChar char="•"/>
              <a:tabLst>
                <a:tab pos="342900" algn="l"/>
                <a:tab pos="685800" algn="l"/>
              </a:tabLst>
            </a:pP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SG-DSSAD #</a:t>
            </a:r>
            <a:r>
              <a:rPr lang="en-US" altLang="ja-JP" sz="2400" dirty="0">
                <a:solidFill>
                  <a:schemeClr val="tx1"/>
                </a:solidFill>
                <a:latin typeface="Arial" panose="020B0604020202020204" pitchFamily="34" charset="0"/>
                <a:ea typeface="MS Mincho" panose="02020609040205080304" pitchFamily="49" charset="-128"/>
                <a:cs typeface="Arial" panose="020B0604020202020204" pitchFamily="34" charset="0"/>
              </a:rPr>
              <a:t>26</a:t>
            </a:r>
            <a:r>
              <a:rPr lang="en-US" altLang="ja-JP"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December 17</a:t>
            </a:r>
            <a:endPar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571500" marR="0" indent="-342900">
              <a:spcBef>
                <a:spcPts val="1200"/>
              </a:spcBef>
              <a:spcAft>
                <a:spcPts val="0"/>
              </a:spcAft>
              <a:buFont typeface="Arial" panose="020B0604020202020204" pitchFamily="34" charset="0"/>
              <a:buChar char="•"/>
              <a:tabLst>
                <a:tab pos="342900" algn="l"/>
                <a:tab pos="685800" algn="l"/>
              </a:tabLst>
            </a:pP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EDR/DSSAD IWG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26</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(hybrid in </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U.S.</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a:t>
            </a:r>
            <a:r>
              <a:rPr lang="en-US" sz="2400" dirty="0">
                <a:solidFill>
                  <a:schemeClr val="tx1"/>
                </a:solidFill>
                <a:latin typeface="Arial" panose="020B0604020202020204" pitchFamily="34" charset="0"/>
                <a:ea typeface="MS Mincho" panose="02020609040205080304" pitchFamily="49" charset="-128"/>
                <a:cs typeface="Arial" panose="020B0604020202020204" pitchFamily="34" charset="0"/>
              </a:rPr>
              <a:t>	January</a:t>
            </a:r>
            <a:r>
              <a:rPr lang="en-US" sz="2400" dirty="0">
                <a:solidFill>
                  <a:schemeClr val="tx1"/>
                </a:solidFill>
                <a:effectLst/>
                <a:latin typeface="Arial" panose="020B0604020202020204" pitchFamily="34" charset="0"/>
                <a:ea typeface="MS Mincho" panose="02020609040205080304" pitchFamily="49" charset="-128"/>
                <a:cs typeface="Arial" panose="020B0604020202020204" pitchFamily="34" charset="0"/>
              </a:rPr>
              <a:t> 14-16</a:t>
            </a:r>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318159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664980" y="2186975"/>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56E207-CB26-4E42-91CA-3C05047CEFE4}">
  <ds:schemaRefs>
    <ds:schemaRef ds:uri="4b4a1c0d-4a69-4996-a84a-fc699b9f49de"/>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985ec44e-1bab-4c0b-9df0-6ba128686fc9"/>
    <ds:schemaRef ds:uri="http://purl.org/dc/terms/"/>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13522EE5-AF4D-479E-A22D-B7ACB02CC936}"/>
</file>

<file path=customXml/itemProps3.xml><?xml version="1.0" encoding="utf-8"?>
<ds:datastoreItem xmlns:ds="http://schemas.openxmlformats.org/officeDocument/2006/customXml" ds:itemID="{06FD20D8-2B73-4E29-8358-56662A25BD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179</TotalTime>
  <Words>698</Words>
  <Application>Microsoft Office PowerPoint</Application>
  <PresentationFormat>A4 Paper (210x297 mm)</PresentationFormat>
  <Paragraphs>85</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Overview of the IWG activities</vt:lpstr>
      <vt:lpstr>Activities of EDR/DSSAD IWG since GRVA #19</vt:lpstr>
      <vt:lpstr>Summary of Recent Activities on DSSAD</vt:lpstr>
      <vt:lpstr>Progress Chart on DSSAD Guidance Document</vt:lpstr>
      <vt:lpstr>Current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striekwp</dc:creator>
  <cp:keywords/>
  <cp:lastModifiedBy>Benedicte Boudol</cp:lastModifiedBy>
  <cp:revision>33</cp:revision>
  <cp:lastPrinted>2021-01-08T17:39:37Z</cp:lastPrinted>
  <dcterms:created xsi:type="dcterms:W3CDTF">2019-01-14T05:13:36Z</dcterms:created>
  <dcterms:modified xsi:type="dcterms:W3CDTF">2024-09-23T09:31:27Z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y fmtid="{D5CDD505-2E9C-101B-9397-08002B2CF9AE}" pid="14" name="MediaServiceImageTags">
    <vt:lpwstr/>
  </property>
  <property fmtid="{D5CDD505-2E9C-101B-9397-08002B2CF9AE}" pid="15" name="gba66df640194346a5267c50f24d4797">
    <vt:lpwstr/>
  </property>
  <property fmtid="{D5CDD505-2E9C-101B-9397-08002B2CF9AE}" pid="16" name="Office_x0020_of_x0020_Origin">
    <vt:lpwstr/>
  </property>
  <property fmtid="{D5CDD505-2E9C-101B-9397-08002B2CF9AE}" pid="17" name="Office of Origin">
    <vt:lpwstr/>
  </property>
</Properties>
</file>