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9" r:id="rId5"/>
    <p:sldId id="292" r:id="rId6"/>
    <p:sldId id="296" r:id="rId7"/>
    <p:sldId id="289" r:id="rId8"/>
    <p:sldId id="297" r:id="rId9"/>
    <p:sldId id="288" r:id="rId10"/>
    <p:sldId id="314" r:id="rId11"/>
    <p:sldId id="293" r:id="rId12"/>
    <p:sldId id="318" r:id="rId13"/>
    <p:sldId id="287" r:id="rId14"/>
    <p:sldId id="257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D70DEC-03E4-4D27-9593-8636874FF5F8}">
          <p14:sldIdLst>
            <p14:sldId id="259"/>
            <p14:sldId id="292"/>
            <p14:sldId id="296"/>
            <p14:sldId id="289"/>
            <p14:sldId id="297"/>
            <p14:sldId id="288"/>
            <p14:sldId id="314"/>
            <p14:sldId id="293"/>
          </p14:sldIdLst>
        </p14:section>
        <p14:section name="Organisational Information" id="{39B3DD4F-9A20-4D6B-AE66-8C20AF99919A}">
          <p14:sldIdLst>
            <p14:sldId id="318"/>
            <p14:sldId id="287"/>
            <p14:sldId id="257"/>
          </p14:sldIdLst>
        </p14:section>
        <p14:section name="Extra Information" id="{4CAA6B70-4DA1-440A-B17E-6523ACB3A5A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6AAD7E-68E9-38D6-DE1E-7FD738C8DE74}" name="Geena Rait" initials="GR" userId="S::geena.rait@dft.gov.uk::420e89d2-bfe0-4165-a6ee-247576f994b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Weinand" initials="TW" lastIdx="2" clrIdx="0">
    <p:extLst>
      <p:ext uri="{19B8F6BF-5375-455C-9EA6-DF929625EA0E}">
        <p15:presenceInfo xmlns:p15="http://schemas.microsoft.com/office/powerpoint/2012/main" userId="Thies Wein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07" autoAdjust="0"/>
  </p:normalViewPr>
  <p:slideViewPr>
    <p:cSldViewPr snapToGrid="0">
      <p:cViewPr varScale="1">
        <p:scale>
          <a:sx n="75" d="100"/>
          <a:sy n="75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F0B188F0-9C63-4A0B-A50D-8744BD111048}"/>
    <pc:docChg chg="undo custSel modSld">
      <pc:chgData name="Francois Guichard" userId="b25862a6-b641-4ece-b9f9-9230f3cdb908" providerId="ADAL" clId="{F0B188F0-9C63-4A0B-A50D-8744BD111048}" dt="2024-09-24T14:13:31.014" v="23" actId="20577"/>
      <pc:docMkLst>
        <pc:docMk/>
      </pc:docMkLst>
      <pc:sldChg chg="modSp mod">
        <pc:chgData name="Francois Guichard" userId="b25862a6-b641-4ece-b9f9-9230f3cdb908" providerId="ADAL" clId="{F0B188F0-9C63-4A0B-A50D-8744BD111048}" dt="2024-09-24T14:13:31.014" v="23" actId="20577"/>
        <pc:sldMkLst>
          <pc:docMk/>
          <pc:sldMk cId="2087143086" sldId="259"/>
        </pc:sldMkLst>
        <pc:spChg chg="mod">
          <ac:chgData name="Francois Guichard" userId="b25862a6-b641-4ece-b9f9-9230f3cdb908" providerId="ADAL" clId="{F0B188F0-9C63-4A0B-A50D-8744BD111048}" dt="2024-09-24T14:13:31.014" v="23" actId="20577"/>
          <ac:spMkLst>
            <pc:docMk/>
            <pc:sldMk cId="2087143086" sldId="259"/>
            <ac:spMk id="7" creationId="{F7DF642B-063C-EA35-04FA-D4EB3B29F3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19375-60CF-4746-8EBB-02F7944A6B03}" type="datetimeFigureOut"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21251-A2F8-49DD-BB08-3D6C3704298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6BEFD-0EC4-44DD-9EA4-A644AB99A8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1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2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8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1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5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37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3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2C1E-24DE-40B0-9011-FC974AFEFC19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522F-1CF0-4279-B279-8A2B26135046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8FB-FFD0-4992-BEFC-689F3D861390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F7BC-09F9-47AD-AD52-946B1F5F21A5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53F-4189-41E5-9F00-A74ACD06AD7F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23F9-82E3-452E-B35D-DA8EBEE0A4EB}" type="datetime1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A2C2-D825-4D70-B926-2AC49D02625C}" type="datetime1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6C8-29A4-4111-AEF1-6245AD395F42}" type="datetime1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29F-AB4A-4B7E-8B33-897B72C879D1}" type="datetime1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74FA-7B02-45AC-9FE6-D944FAAD055C}" type="datetime1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2511-1098-4476-8C45-E79AB3C0993D}" type="datetime1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7E42-BF59-4C8A-9431-A8E9304BA055}" type="datetime1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2286224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hies.weinand@kba.de" TargetMode="External"/><Relationship Id="rId2" Type="http://schemas.openxmlformats.org/officeDocument/2006/relationships/hyperlink" Target="mailto:geena.rait@dft.gov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A193-CB10-F1CE-0052-FBBAEF64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69" y="1522834"/>
            <a:ext cx="10784227" cy="351502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/>
                <a:ea typeface="Calibri Light"/>
                <a:cs typeface="Calibri Light"/>
              </a:rPr>
              <a:t>TASK FORCE ON AUTOMATED VEHICLE CATEGORISATION (TF-AVC)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DDD28-DB2A-4465-8255-1C6B351F2F7F}"/>
              </a:ext>
            </a:extLst>
          </p:cNvPr>
          <p:cNvSpPr txBox="1"/>
          <p:nvPr/>
        </p:nvSpPr>
        <p:spPr>
          <a:xfrm>
            <a:off x="301836" y="321144"/>
            <a:ext cx="350623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Submitted by the Chairs of the Task Force on Automated Vehicle Categorisation (TF-AVC) </a:t>
            </a:r>
            <a:endParaRPr lang="en-GB" sz="1200" dirty="0">
              <a:solidFill>
                <a:srgbClr val="000000">
                  <a:alpha val="6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DF642B-063C-EA35-04FA-D4EB3B29F394}"/>
              </a:ext>
            </a:extLst>
          </p:cNvPr>
          <p:cNvSpPr txBox="1"/>
          <p:nvPr/>
        </p:nvSpPr>
        <p:spPr>
          <a:xfrm>
            <a:off x="7111093" y="314076"/>
            <a:ext cx="476901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Informal document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GRVA-20-18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20th GRVA, 23-27 September 2024</a:t>
            </a:r>
            <a:endParaRPr lang="en-US" dirty="0">
              <a:solidFill>
                <a:schemeClr val="tx1">
                  <a:alpha val="60000"/>
                </a:schemeClr>
              </a:solidFill>
              <a:latin typeface="Times New Roman"/>
              <a:cs typeface="Times New Roman"/>
            </a:endParaRPr>
          </a:p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Provisional agenda item 4(e)(ii)</a:t>
            </a:r>
          </a:p>
          <a:p>
            <a:pPr algn="l"/>
            <a:endParaRPr lang="en-GB" dirty="0">
              <a:ea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F6E92D-6DDC-98E6-B729-18AF5F189DBC}"/>
              </a:ext>
            </a:extLst>
          </p:cNvPr>
          <p:cNvSpPr txBox="1">
            <a:spLocks/>
          </p:cNvSpPr>
          <p:nvPr/>
        </p:nvSpPr>
        <p:spPr>
          <a:xfrm>
            <a:off x="695904" y="4151974"/>
            <a:ext cx="5458406" cy="557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>
                    <a:alpha val="60000"/>
                  </a:schemeClr>
                </a:solidFill>
                <a:latin typeface="Times New Roman"/>
                <a:ea typeface="+mn-ea"/>
                <a:cs typeface="Times New Roman"/>
              </a:rPr>
              <a:t>GRVA STATUS REPORT</a:t>
            </a:r>
            <a:endParaRPr lang="en-GB" sz="2800" b="1" dirty="0">
              <a:solidFill>
                <a:schemeClr val="tx1">
                  <a:alpha val="60000"/>
                </a:schemeClr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838AD-48CD-8012-2258-FF2F24FE71C3}"/>
              </a:ext>
            </a:extLst>
          </p:cNvPr>
          <p:cNvSpPr txBox="1"/>
          <p:nvPr/>
        </p:nvSpPr>
        <p:spPr>
          <a:xfrm>
            <a:off x="653928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18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/09/24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4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F1466A-9EBD-4F50-8140-BBD09451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10</a:t>
            </a:fld>
            <a:endParaRPr lang="en-GB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77BA4422-1B2D-DE6A-15FD-E9492AA25265}"/>
              </a:ext>
            </a:extLst>
          </p:cNvPr>
          <p:cNvSpPr txBox="1">
            <a:spLocks/>
          </p:cNvSpPr>
          <p:nvPr/>
        </p:nvSpPr>
        <p:spPr>
          <a:xfrm>
            <a:off x="851115" y="261803"/>
            <a:ext cx="11574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err="1">
                <a:latin typeface="Times New Roman"/>
                <a:cs typeface="Times New Roman"/>
              </a:rPr>
              <a:t>Confirmed</a:t>
            </a:r>
            <a:r>
              <a:rPr lang="de-DE" sz="3200" dirty="0">
                <a:latin typeface="Times New Roman"/>
                <a:cs typeface="Times New Roman"/>
              </a:rPr>
              <a:t> Meeting Schedule / </a:t>
            </a:r>
            <a:r>
              <a:rPr lang="en-US" sz="3200" dirty="0">
                <a:latin typeface="Times New Roman"/>
                <a:cs typeface="Times New Roman"/>
              </a:rPr>
              <a:t>Deliverables: July - Dec 2024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8A8F48-B7E9-61EB-BCC6-DCEA5EBD3A3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7607421" y="3848719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Nov 24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Jul 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5495916" y="3868737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Oct</a:t>
            </a:r>
            <a:r>
              <a:rPr lang="de-DE" dirty="0"/>
              <a:t> 24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2988428" y="396766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5353314" y="398246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7423897" y="397482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241687" y="2771658"/>
            <a:ext cx="1326004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7</a:t>
            </a:r>
            <a:r>
              <a:rPr lang="de-DE" sz="1600" baseline="300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th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17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July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 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(Online only)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2439782" y="2764576"/>
            <a:ext cx="1462260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8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th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16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th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September 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(Online)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4693454" y="2769158"/>
            <a:ext cx="1531124" cy="73866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400" dirty="0">
                <a:latin typeface="Times New Roman"/>
                <a:cs typeface="Times New Roman"/>
              </a:rPr>
              <a:t>9</a:t>
            </a:r>
            <a:r>
              <a:rPr lang="en-US" sz="1400" baseline="30000" dirty="0">
                <a:latin typeface="Times New Roman"/>
                <a:cs typeface="Times New Roman"/>
              </a:rPr>
              <a:t>th</a:t>
            </a:r>
            <a:r>
              <a:rPr lang="de-DE" sz="14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1st &amp; 2nd </a:t>
            </a:r>
            <a:r>
              <a:rPr lang="en-US" sz="1400" dirty="0">
                <a:latin typeface="Times New Roman"/>
                <a:cs typeface="Times New Roman"/>
              </a:rPr>
              <a:t>October</a:t>
            </a:r>
          </a:p>
          <a:p>
            <a:pPr algn="ctr"/>
            <a:r>
              <a:rPr lang="en-US" sz="1400" dirty="0">
                <a:latin typeface="Times New Roman"/>
                <a:cs typeface="Times New Roman"/>
              </a:rPr>
              <a:t>(Hybrid Hamburg)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12B68D-E7AD-4160-8D2C-190BB72C0323}"/>
              </a:ext>
            </a:extLst>
          </p:cNvPr>
          <p:cNvSpPr txBox="1"/>
          <p:nvPr/>
        </p:nvSpPr>
        <p:spPr>
          <a:xfrm>
            <a:off x="6354955" y="2766014"/>
            <a:ext cx="239553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>
                <a:latin typeface="Times New Roman"/>
                <a:cs typeface="Times New Roman"/>
              </a:rPr>
              <a:t>10</a:t>
            </a:r>
            <a:r>
              <a:rPr lang="de-DE" sz="1400" baseline="30000" dirty="0">
                <a:latin typeface="Times New Roman"/>
                <a:cs typeface="Times New Roman"/>
              </a:rPr>
              <a:t>th</a:t>
            </a:r>
            <a:r>
              <a:rPr lang="de-DE" sz="14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400" dirty="0">
                <a:latin typeface="Times New Roman"/>
                <a:cs typeface="Times New Roman"/>
              </a:rPr>
              <a:t>7</a:t>
            </a:r>
            <a:r>
              <a:rPr lang="en-GB" sz="1400" baseline="30000" dirty="0">
                <a:latin typeface="Times New Roman"/>
                <a:cs typeface="Times New Roman"/>
              </a:rPr>
              <a:t>th</a:t>
            </a:r>
            <a:r>
              <a:rPr lang="en-GB" sz="1400" dirty="0">
                <a:latin typeface="Times New Roman"/>
                <a:cs typeface="Times New Roman"/>
              </a:rPr>
              <a:t> &amp; 8</a:t>
            </a:r>
            <a:r>
              <a:rPr lang="en-GB" sz="1400" baseline="30000" dirty="0">
                <a:latin typeface="Times New Roman"/>
                <a:cs typeface="Times New Roman"/>
              </a:rPr>
              <a:t>th</a:t>
            </a:r>
            <a:r>
              <a:rPr lang="en-GB" sz="1400" dirty="0">
                <a:latin typeface="Times New Roman"/>
                <a:cs typeface="Times New Roman"/>
              </a:rPr>
              <a:t> </a:t>
            </a:r>
            <a:r>
              <a:rPr lang="en-GB" sz="1400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GB" sz="1400" dirty="0">
                <a:latin typeface="Times New Roman"/>
                <a:cs typeface="Times New Roman"/>
              </a:rPr>
              <a:t>November </a:t>
            </a:r>
            <a:endParaRPr lang="de-DE" sz="14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400" dirty="0">
                <a:latin typeface="Times New Roman"/>
                <a:cs typeface="Times New Roman"/>
              </a:rPr>
              <a:t>(Hybrid Shanghai)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3121683" y="3852071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Sep 24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066636" y="3569875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5431521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EB5E302-8244-48D0-AFCE-7E49603B2483}"/>
              </a:ext>
            </a:extLst>
          </p:cNvPr>
          <p:cNvCxnSpPr>
            <a:cxnSpLocks/>
          </p:cNvCxnSpPr>
          <p:nvPr/>
        </p:nvCxnSpPr>
        <p:spPr>
          <a:xfrm>
            <a:off x="7502104" y="3544908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4836637" y="4265629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4035941" y="4673520"/>
            <a:ext cx="158506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>
                <a:latin typeface="Times New Roman"/>
                <a:cs typeface="Times New Roman"/>
              </a:rPr>
              <a:t>Status report </a:t>
            </a:r>
            <a:r>
              <a:rPr lang="de-DE" sz="1400" dirty="0" err="1">
                <a:latin typeface="Times New Roman"/>
                <a:cs typeface="Times New Roman"/>
              </a:rPr>
              <a:t>to</a:t>
            </a:r>
            <a:r>
              <a:rPr lang="de-DE" sz="1400" dirty="0">
                <a:latin typeface="Times New Roman"/>
                <a:cs typeface="Times New Roman"/>
              </a:rPr>
              <a:t> GRVA </a:t>
            </a:r>
            <a:endParaRPr lang="en-US" sz="1400" dirty="0">
              <a:latin typeface="Times New Roman"/>
              <a:cs typeface="Times New Roman"/>
            </a:endParaRP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23th – 27th  September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4751071" y="401002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755F11A-21C5-4AC9-BF66-D4BF007CD4BD}"/>
              </a:ext>
            </a:extLst>
          </p:cNvPr>
          <p:cNvSpPr/>
          <p:nvPr/>
        </p:nvSpPr>
        <p:spPr>
          <a:xfrm>
            <a:off x="9325932" y="397255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567765-67F7-4E02-9EF3-05DCCA159D02}"/>
              </a:ext>
            </a:extLst>
          </p:cNvPr>
          <p:cNvSpPr txBox="1"/>
          <p:nvPr/>
        </p:nvSpPr>
        <p:spPr>
          <a:xfrm>
            <a:off x="8369365" y="2742771"/>
            <a:ext cx="240844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11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 dirty="0">
                <a:latin typeface="Times New Roman"/>
                <a:cs typeface="Times New Roman"/>
              </a:rPr>
              <a:t>2</a:t>
            </a:r>
            <a:r>
              <a:rPr lang="en-GB" sz="1600" baseline="30000" dirty="0">
                <a:latin typeface="Times New Roman"/>
                <a:cs typeface="Times New Roman"/>
              </a:rPr>
              <a:t>nd</a:t>
            </a:r>
            <a:r>
              <a:rPr lang="en-GB" sz="1600" dirty="0">
                <a:latin typeface="Times New Roman"/>
                <a:cs typeface="Times New Roman"/>
              </a:rPr>
              <a:t>  December</a:t>
            </a:r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endParaRPr lang="de-DE" sz="160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600" dirty="0">
                <a:latin typeface="Times New Roman"/>
                <a:cs typeface="Times New Roman"/>
              </a:rPr>
              <a:t>(online)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C4675BEC-9A03-476D-9699-A03EB7505317}"/>
              </a:ext>
            </a:extLst>
          </p:cNvPr>
          <p:cNvCxnSpPr>
            <a:cxnSpLocks/>
          </p:cNvCxnSpPr>
          <p:nvPr/>
        </p:nvCxnSpPr>
        <p:spPr>
          <a:xfrm>
            <a:off x="9572687" y="3544908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40">
            <a:extLst>
              <a:ext uri="{FF2B5EF4-FFF2-40B4-BE49-F238E27FC236}">
                <a16:creationId xmlns:a16="http://schemas.microsoft.com/office/drawing/2014/main" id="{F9769E44-7BF6-A277-0A8C-223A961FF4EE}"/>
              </a:ext>
            </a:extLst>
          </p:cNvPr>
          <p:cNvSpPr txBox="1"/>
          <p:nvPr/>
        </p:nvSpPr>
        <p:spPr>
          <a:xfrm>
            <a:off x="5631091" y="4673521"/>
            <a:ext cx="159689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>
                <a:latin typeface="Times New Roman"/>
                <a:cs typeface="Times New Roman"/>
              </a:rPr>
              <a:t>Status </a:t>
            </a:r>
            <a:r>
              <a:rPr lang="de-DE" sz="1400" dirty="0" err="1">
                <a:latin typeface="Times New Roman"/>
                <a:cs typeface="Times New Roman"/>
              </a:rPr>
              <a:t>report</a:t>
            </a:r>
            <a:r>
              <a:rPr lang="de-DE" sz="1400" dirty="0">
                <a:latin typeface="Times New Roman"/>
                <a:cs typeface="Times New Roman"/>
              </a:rPr>
              <a:t> and informal </a:t>
            </a:r>
            <a:r>
              <a:rPr lang="de-DE" sz="1400" dirty="0" err="1">
                <a:latin typeface="Times New Roman"/>
                <a:cs typeface="Times New Roman"/>
              </a:rPr>
              <a:t>document</a:t>
            </a:r>
            <a:r>
              <a:rPr lang="de-DE" sz="1400" dirty="0">
                <a:latin typeface="Times New Roman"/>
                <a:cs typeface="Times New Roman"/>
              </a:rPr>
              <a:t>  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GRSG 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7th – 11th </a:t>
            </a:r>
            <a:r>
              <a:rPr lang="en-US" sz="1400" dirty="0">
                <a:latin typeface="Times New Roman"/>
                <a:cs typeface="Times New Roman"/>
              </a:rPr>
              <a:t>October</a:t>
            </a:r>
          </a:p>
        </p:txBody>
      </p:sp>
      <p:cxnSp>
        <p:nvCxnSpPr>
          <p:cNvPr id="3" name="Gerader Verbinder 39">
            <a:extLst>
              <a:ext uri="{FF2B5EF4-FFF2-40B4-BE49-F238E27FC236}">
                <a16:creationId xmlns:a16="http://schemas.microsoft.com/office/drawing/2014/main" id="{2BCC2944-7857-2E67-600F-7A11D3504CD5}"/>
              </a:ext>
            </a:extLst>
          </p:cNvPr>
          <p:cNvCxnSpPr>
            <a:cxnSpLocks/>
          </p:cNvCxnSpPr>
          <p:nvPr/>
        </p:nvCxnSpPr>
        <p:spPr>
          <a:xfrm>
            <a:off x="6371419" y="4254616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Ellipse 41">
            <a:extLst>
              <a:ext uri="{FF2B5EF4-FFF2-40B4-BE49-F238E27FC236}">
                <a16:creationId xmlns:a16="http://schemas.microsoft.com/office/drawing/2014/main" id="{FEC2D25C-8473-C1AB-082C-E7E164E0CB28}"/>
              </a:ext>
            </a:extLst>
          </p:cNvPr>
          <p:cNvSpPr/>
          <p:nvPr/>
        </p:nvSpPr>
        <p:spPr>
          <a:xfrm>
            <a:off x="6285853" y="3999012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r Verbinder 39">
            <a:extLst>
              <a:ext uri="{FF2B5EF4-FFF2-40B4-BE49-F238E27FC236}">
                <a16:creationId xmlns:a16="http://schemas.microsoft.com/office/drawing/2014/main" id="{1EC31E79-BEB3-661D-C9E6-8995A7782A69}"/>
              </a:ext>
            </a:extLst>
          </p:cNvPr>
          <p:cNvCxnSpPr>
            <a:cxnSpLocks/>
          </p:cNvCxnSpPr>
          <p:nvPr/>
        </p:nvCxnSpPr>
        <p:spPr>
          <a:xfrm>
            <a:off x="9711441" y="4213102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Ellipse 41">
            <a:extLst>
              <a:ext uri="{FF2B5EF4-FFF2-40B4-BE49-F238E27FC236}">
                <a16:creationId xmlns:a16="http://schemas.microsoft.com/office/drawing/2014/main" id="{7935B1E1-C77F-9B63-7A03-503189FF08A2}"/>
              </a:ext>
            </a:extLst>
          </p:cNvPr>
          <p:cNvSpPr/>
          <p:nvPr/>
        </p:nvSpPr>
        <p:spPr>
          <a:xfrm>
            <a:off x="9631802" y="3974824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4AFC174-7156-4419-9D62-CB1F21678597}"/>
              </a:ext>
            </a:extLst>
          </p:cNvPr>
          <p:cNvSpPr txBox="1"/>
          <p:nvPr/>
        </p:nvSpPr>
        <p:spPr>
          <a:xfrm>
            <a:off x="9741793" y="3859711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</a:t>
            </a:r>
            <a:r>
              <a:rPr lang="de-DE" dirty="0"/>
              <a:t> 24</a:t>
            </a:r>
          </a:p>
        </p:txBody>
      </p:sp>
      <p:sp>
        <p:nvSpPr>
          <p:cNvPr id="31" name="Textfeld 40">
            <a:extLst>
              <a:ext uri="{FF2B5EF4-FFF2-40B4-BE49-F238E27FC236}">
                <a16:creationId xmlns:a16="http://schemas.microsoft.com/office/drawing/2014/main" id="{F88AB783-FBE2-7149-B59F-B80B0A76D895}"/>
              </a:ext>
            </a:extLst>
          </p:cNvPr>
          <p:cNvSpPr txBox="1"/>
          <p:nvPr/>
        </p:nvSpPr>
        <p:spPr>
          <a:xfrm>
            <a:off x="8911565" y="4673520"/>
            <a:ext cx="159689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>
                <a:latin typeface="Times New Roman"/>
                <a:cs typeface="Times New Roman"/>
              </a:rPr>
              <a:t>Status </a:t>
            </a:r>
            <a:r>
              <a:rPr lang="de-DE" sz="1400" dirty="0" err="1">
                <a:latin typeface="Times New Roman"/>
                <a:cs typeface="Times New Roman"/>
              </a:rPr>
              <a:t>report</a:t>
            </a:r>
            <a:r>
              <a:rPr lang="de-DE" sz="1400" dirty="0">
                <a:latin typeface="Times New Roman"/>
                <a:cs typeface="Times New Roman"/>
              </a:rPr>
              <a:t> and informal </a:t>
            </a:r>
            <a:r>
              <a:rPr lang="de-DE" sz="1400" dirty="0" err="1">
                <a:latin typeface="Times New Roman"/>
                <a:cs typeface="Times New Roman"/>
              </a:rPr>
              <a:t>document</a:t>
            </a:r>
            <a:r>
              <a:rPr lang="de-DE" sz="1400" dirty="0">
                <a:latin typeface="Times New Roman"/>
                <a:cs typeface="Times New Roman"/>
              </a:rPr>
              <a:t>  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WP.29</a:t>
            </a:r>
          </a:p>
          <a:p>
            <a:pPr algn="ctr"/>
            <a:r>
              <a:rPr lang="de-DE" sz="1400" dirty="0" err="1">
                <a:latin typeface="Times New Roman"/>
                <a:cs typeface="Times New Roman"/>
              </a:rPr>
              <a:t>December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D8686C-B0F8-1CC9-1A51-441ACB030AF6}"/>
              </a:ext>
            </a:extLst>
          </p:cNvPr>
          <p:cNvSpPr/>
          <p:nvPr/>
        </p:nvSpPr>
        <p:spPr>
          <a:xfrm>
            <a:off x="3972610" y="4435285"/>
            <a:ext cx="1784634" cy="1646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6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7343E-95D2-4D3C-8B2E-16657CA5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15" y="261803"/>
            <a:ext cx="1157465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z="3200" dirty="0" err="1">
                <a:latin typeface="Times New Roman"/>
                <a:cs typeface="Times New Roman"/>
              </a:rPr>
              <a:t>Provisional</a:t>
            </a:r>
            <a:r>
              <a:rPr lang="de-DE" sz="3200" dirty="0">
                <a:latin typeface="Times New Roman"/>
                <a:cs typeface="Times New Roman"/>
              </a:rPr>
              <a:t> Meeting Schedule / </a:t>
            </a:r>
            <a:r>
              <a:rPr lang="en-US" sz="3200" dirty="0">
                <a:latin typeface="Times New Roman"/>
                <a:cs typeface="Times New Roman"/>
              </a:rPr>
              <a:t>Deliverables: Jan - June 2025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9716002" y="3847181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dirty="0">
                <a:latin typeface="Times New Roman"/>
                <a:cs typeface="Times New Roman"/>
              </a:rPr>
              <a:t>May 25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dirty="0">
                <a:latin typeface="Times New Roman"/>
                <a:cs typeface="Times New Roman"/>
              </a:rPr>
              <a:t>Jan 25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5651065" y="3853973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dirty="0">
                <a:latin typeface="Times New Roman"/>
                <a:cs typeface="Times New Roman"/>
              </a:rPr>
              <a:t>Mar 25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3291228" y="396993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5442934" y="3976727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9561927" y="396993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400" dirty="0">
              <a:cs typeface="Calibri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216967" y="2646720"/>
            <a:ext cx="1268296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12</a:t>
            </a:r>
            <a:r>
              <a:rPr lang="de-DE" sz="1600" baseline="30000" dirty="0">
                <a:latin typeface="Times New Roman"/>
                <a:cs typeface="Times New Roman"/>
              </a:rPr>
              <a:t>th </a:t>
            </a:r>
            <a:r>
              <a:rPr lang="de-DE" sz="1600" dirty="0">
                <a:latin typeface="Times New Roman"/>
                <a:cs typeface="Times New Roman"/>
              </a:rPr>
              <a:t>Meeting 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20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</a:t>
            </a:r>
            <a:r>
              <a:rPr lang="de-DE" sz="1600" dirty="0" err="1">
                <a:latin typeface="Times New Roman"/>
                <a:cs typeface="Times New Roman"/>
              </a:rPr>
              <a:t>January</a:t>
            </a:r>
            <a:endParaRPr lang="de-DE" sz="1600" dirty="0">
              <a:latin typeface="Times New Roman"/>
              <a:cs typeface="Times New Roman"/>
            </a:endParaRP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(online)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2682993" y="2653845"/>
            <a:ext cx="1866217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13</a:t>
            </a:r>
            <a:r>
              <a:rPr lang="en-US" sz="1600" baseline="30000" dirty="0">
                <a:latin typeface="Times New Roman"/>
                <a:cs typeface="Times New Roman"/>
              </a:rPr>
              <a:t>th</a:t>
            </a:r>
            <a:r>
              <a:rPr lang="en-US" sz="1600" dirty="0">
                <a:latin typeface="Times New Roman"/>
                <a:cs typeface="Times New Roman"/>
              </a:rPr>
              <a:t> Meeting </a:t>
            </a:r>
            <a:endParaRPr lang="en-US" dirty="0"/>
          </a:p>
          <a:p>
            <a:pPr algn="ctr"/>
            <a:r>
              <a:rPr lang="en-US" sz="1600" dirty="0">
                <a:latin typeface="Times New Roman"/>
                <a:cs typeface="Times New Roman"/>
              </a:rPr>
              <a:t>17</a:t>
            </a:r>
            <a:r>
              <a:rPr lang="en-US" sz="1600" baseline="30000" dirty="0">
                <a:latin typeface="Times New Roman"/>
                <a:cs typeface="Times New Roman"/>
              </a:rPr>
              <a:t>th</a:t>
            </a:r>
            <a:r>
              <a:rPr lang="en-US" sz="1600" dirty="0">
                <a:latin typeface="Times New Roman"/>
                <a:cs typeface="Times New Roman"/>
              </a:rPr>
              <a:t> &amp; 18</a:t>
            </a:r>
            <a:r>
              <a:rPr lang="en-US" sz="1600" baseline="30000" dirty="0">
                <a:latin typeface="Times New Roman"/>
                <a:cs typeface="Times New Roman"/>
              </a:rPr>
              <a:t>th</a:t>
            </a:r>
            <a:r>
              <a:rPr lang="en-US" sz="1600" dirty="0">
                <a:latin typeface="Times New Roman"/>
                <a:cs typeface="Times New Roman"/>
              </a:rPr>
              <a:t> February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1600" dirty="0">
                <a:latin typeface="Times New Roman"/>
                <a:ea typeface="Calibri"/>
                <a:cs typeface="Calibri"/>
              </a:rPr>
              <a:t>(hybrid | </a:t>
            </a:r>
            <a:r>
              <a:rPr lang="en-US" sz="1600" dirty="0" err="1">
                <a:latin typeface="Times New Roman"/>
                <a:ea typeface="Calibri"/>
                <a:cs typeface="Calibri"/>
              </a:rPr>
              <a:t>tbd</a:t>
            </a:r>
            <a:r>
              <a:rPr lang="en-US" sz="1600" dirty="0">
                <a:latin typeface="Times New Roman"/>
                <a:ea typeface="Calibri"/>
                <a:cs typeface="Calibri"/>
              </a:rPr>
              <a:t>)</a:t>
            </a:r>
            <a:endParaRPr lang="en-US" sz="1600" dirty="0">
              <a:latin typeface="Times New Roman"/>
              <a:cs typeface="Times New Roman"/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3408654-C7B3-45E2-ADA4-1BCAEC4DE1E2}"/>
              </a:ext>
            </a:extLst>
          </p:cNvPr>
          <p:cNvCxnSpPr>
            <a:cxnSpLocks/>
          </p:cNvCxnSpPr>
          <p:nvPr/>
        </p:nvCxnSpPr>
        <p:spPr>
          <a:xfrm>
            <a:off x="2479557" y="4223306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4946766" y="2684570"/>
            <a:ext cx="1305165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15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24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March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(online) 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F1EE439-65D0-4CA7-9949-59635CBC341E}"/>
              </a:ext>
            </a:extLst>
          </p:cNvPr>
          <p:cNvSpPr/>
          <p:nvPr/>
        </p:nvSpPr>
        <p:spPr>
          <a:xfrm>
            <a:off x="6779163" y="3966856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4A41B7F-07AB-4862-A98A-62025531EFDA}"/>
              </a:ext>
            </a:extLst>
          </p:cNvPr>
          <p:cNvSpPr txBox="1"/>
          <p:nvPr/>
        </p:nvSpPr>
        <p:spPr>
          <a:xfrm>
            <a:off x="5753950" y="4751554"/>
            <a:ext cx="220065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 WP.29  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3513073" y="3853974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dirty="0">
                <a:latin typeface="Times New Roman"/>
                <a:cs typeface="Times New Roman"/>
              </a:rPr>
              <a:t>Feb 25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369435" y="3569875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5521141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0B07EB62-9B62-40F5-87F5-8EE5DC48CF0E}"/>
              </a:ext>
            </a:extLst>
          </p:cNvPr>
          <p:cNvSpPr txBox="1"/>
          <p:nvPr/>
        </p:nvSpPr>
        <p:spPr>
          <a:xfrm>
            <a:off x="1319668" y="4760999"/>
            <a:ext cx="229643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GRVA </a:t>
            </a:r>
            <a:r>
              <a:rPr lang="de-DE" sz="1600" dirty="0">
                <a:highlight>
                  <a:srgbClr val="FFFF00"/>
                </a:highlight>
                <a:latin typeface="Times New Roman"/>
                <a:cs typeface="Times New Roman"/>
              </a:rPr>
              <a:t> </a:t>
            </a:r>
            <a:endParaRPr lang="de-DE" sz="1600" dirty="0">
              <a:highlight>
                <a:srgbClr val="FFFF00"/>
              </a:highlight>
              <a:ea typeface="Calibri"/>
              <a:cs typeface="Calibri"/>
            </a:endParaRP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9118460" y="4278439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8055990" y="4760999"/>
            <a:ext cx="22360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GRSG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9033477" y="4013472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83F3609C-73F0-49AF-BB90-A61CC279D28F}"/>
              </a:ext>
            </a:extLst>
          </p:cNvPr>
          <p:cNvSpPr/>
          <p:nvPr/>
        </p:nvSpPr>
        <p:spPr>
          <a:xfrm>
            <a:off x="2401350" y="3978900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9A24BA58-79E8-443F-8334-6E1F5ECFAB45}"/>
              </a:ext>
            </a:extLst>
          </p:cNvPr>
          <p:cNvCxnSpPr>
            <a:cxnSpLocks/>
          </p:cNvCxnSpPr>
          <p:nvPr/>
        </p:nvCxnSpPr>
        <p:spPr>
          <a:xfrm>
            <a:off x="6857370" y="4215052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27A49-519A-4985-978D-2C513351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11</a:t>
            </a:fld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4865F1-EE1F-62CE-65C0-6A39B5C17C4B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E0EB2B3A-BAAB-4381-977E-1E8E8E3E6151}"/>
              </a:ext>
            </a:extLst>
          </p:cNvPr>
          <p:cNvSpPr/>
          <p:nvPr/>
        </p:nvSpPr>
        <p:spPr>
          <a:xfrm>
            <a:off x="7937357" y="396847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92EA5D6-C323-47CA-A460-DB23EC98457B}"/>
              </a:ext>
            </a:extLst>
          </p:cNvPr>
          <p:cNvSpPr txBox="1"/>
          <p:nvPr/>
        </p:nvSpPr>
        <p:spPr>
          <a:xfrm>
            <a:off x="8137351" y="3845720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dirty="0">
                <a:latin typeface="Times New Roman"/>
                <a:cs typeface="Times New Roman"/>
              </a:rPr>
              <a:t>Apr 25</a:t>
            </a:r>
          </a:p>
        </p:txBody>
      </p:sp>
      <p:cxnSp>
        <p:nvCxnSpPr>
          <p:cNvPr id="3" name="Gerader Verbinder 39">
            <a:extLst>
              <a:ext uri="{FF2B5EF4-FFF2-40B4-BE49-F238E27FC236}">
                <a16:creationId xmlns:a16="http://schemas.microsoft.com/office/drawing/2014/main" id="{8C4155DC-90BD-8881-E389-88C1A089896C}"/>
              </a:ext>
            </a:extLst>
          </p:cNvPr>
          <p:cNvCxnSpPr>
            <a:cxnSpLocks/>
          </p:cNvCxnSpPr>
          <p:nvPr/>
        </p:nvCxnSpPr>
        <p:spPr>
          <a:xfrm>
            <a:off x="10957070" y="4274992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feld 40">
            <a:extLst>
              <a:ext uri="{FF2B5EF4-FFF2-40B4-BE49-F238E27FC236}">
                <a16:creationId xmlns:a16="http://schemas.microsoft.com/office/drawing/2014/main" id="{81EA1B53-00AF-920E-0412-E22F0214FF3B}"/>
              </a:ext>
            </a:extLst>
          </p:cNvPr>
          <p:cNvSpPr txBox="1"/>
          <p:nvPr/>
        </p:nvSpPr>
        <p:spPr>
          <a:xfrm>
            <a:off x="9894600" y="4757552"/>
            <a:ext cx="22360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GRVA</a:t>
            </a:r>
          </a:p>
        </p:txBody>
      </p:sp>
      <p:sp>
        <p:nvSpPr>
          <p:cNvPr id="14" name="Ellipse 41">
            <a:extLst>
              <a:ext uri="{FF2B5EF4-FFF2-40B4-BE49-F238E27FC236}">
                <a16:creationId xmlns:a16="http://schemas.microsoft.com/office/drawing/2014/main" id="{1E6BBAF9-B379-C357-5E55-E442253C7E4F}"/>
              </a:ext>
            </a:extLst>
          </p:cNvPr>
          <p:cNvSpPr/>
          <p:nvPr/>
        </p:nvSpPr>
        <p:spPr>
          <a:xfrm>
            <a:off x="10872087" y="401002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26">
            <a:extLst>
              <a:ext uri="{FF2B5EF4-FFF2-40B4-BE49-F238E27FC236}">
                <a16:creationId xmlns:a16="http://schemas.microsoft.com/office/drawing/2014/main" id="{90CF2028-BAB1-0755-5050-8A9388C4377C}"/>
              </a:ext>
            </a:extLst>
          </p:cNvPr>
          <p:cNvSpPr txBox="1"/>
          <p:nvPr/>
        </p:nvSpPr>
        <p:spPr>
          <a:xfrm>
            <a:off x="7450807" y="2714597"/>
            <a:ext cx="128592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16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? April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(online) </a:t>
            </a:r>
          </a:p>
        </p:txBody>
      </p:sp>
      <p:cxnSp>
        <p:nvCxnSpPr>
          <p:cNvPr id="17" name="Gerader Verbinder 36">
            <a:extLst>
              <a:ext uri="{FF2B5EF4-FFF2-40B4-BE49-F238E27FC236}">
                <a16:creationId xmlns:a16="http://schemas.microsoft.com/office/drawing/2014/main" id="{BF4F6F55-6D78-9636-C608-7085DCFD3888}"/>
              </a:ext>
            </a:extLst>
          </p:cNvPr>
          <p:cNvCxnSpPr>
            <a:cxnSpLocks/>
          </p:cNvCxnSpPr>
          <p:nvPr/>
        </p:nvCxnSpPr>
        <p:spPr>
          <a:xfrm>
            <a:off x="8015564" y="3610287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26">
            <a:extLst>
              <a:ext uri="{FF2B5EF4-FFF2-40B4-BE49-F238E27FC236}">
                <a16:creationId xmlns:a16="http://schemas.microsoft.com/office/drawing/2014/main" id="{FDBA8F79-631A-EBA7-F687-EBB6C2ED45A3}"/>
              </a:ext>
            </a:extLst>
          </p:cNvPr>
          <p:cNvSpPr txBox="1"/>
          <p:nvPr/>
        </p:nvSpPr>
        <p:spPr>
          <a:xfrm>
            <a:off x="9033477" y="2745600"/>
            <a:ext cx="1305165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15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 ? May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(online) </a:t>
            </a:r>
          </a:p>
        </p:txBody>
      </p:sp>
      <p:cxnSp>
        <p:nvCxnSpPr>
          <p:cNvPr id="19" name="Gerader Verbinder 36">
            <a:extLst>
              <a:ext uri="{FF2B5EF4-FFF2-40B4-BE49-F238E27FC236}">
                <a16:creationId xmlns:a16="http://schemas.microsoft.com/office/drawing/2014/main" id="{2D436C8E-BC41-9918-4173-725B7C8610E4}"/>
              </a:ext>
            </a:extLst>
          </p:cNvPr>
          <p:cNvCxnSpPr>
            <a:cxnSpLocks/>
          </p:cNvCxnSpPr>
          <p:nvPr/>
        </p:nvCxnSpPr>
        <p:spPr>
          <a:xfrm>
            <a:off x="9607852" y="364129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40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TF-AVC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6"/>
            <a:ext cx="10515600" cy="44831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latin typeface="Times New Roman"/>
                <a:cs typeface="Calibri"/>
              </a:rPr>
              <a:t>Established by WP.29 in November 2023 in their 191st session.</a:t>
            </a:r>
            <a:r>
              <a:rPr lang="en-GB" sz="2000" dirty="0">
                <a:latin typeface="Times New Roman"/>
                <a:cs typeface="Times New Roman"/>
              </a:rPr>
              <a:t> 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1: Jan 2024 (online)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 dirty="0">
                <a:latin typeface="Times New Roman"/>
                <a:cs typeface="Times New Roman"/>
              </a:rPr>
              <a:t>Meeting 2: Feb 2024 (online)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 dirty="0">
                <a:latin typeface="Times New Roman"/>
                <a:cs typeface="Times New Roman"/>
              </a:rPr>
              <a:t>Meeting 3: March 2024 (hybrid)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GRSG status report 1 presentation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4: April 2024 (online)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5: May 2024 (online)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GRVA status report 1 presentation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6: June 2024 (hybrid)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WP 29 status report 1 presentation</a:t>
            </a:r>
            <a:endParaRPr lang="en-GB" sz="1600" dirty="0">
              <a:latin typeface="Times New Roman"/>
              <a:cs typeface="Times New Roman"/>
            </a:endParaRPr>
          </a:p>
          <a:p>
            <a:r>
              <a:rPr lang="en-GB" sz="2000" dirty="0">
                <a:latin typeface="Times New Roman"/>
                <a:cs typeface="Times New Roman"/>
              </a:rPr>
              <a:t>Meeting 7: July 2024 (online)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8: September 2024 (online)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All relevant documents can be found on the TF-AVC UNECE </a:t>
            </a:r>
            <a:r>
              <a:rPr lang="en-GB" sz="20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  <a:hlinkClick r:id="rId3"/>
              </a:rPr>
              <a:t>Wikipage</a:t>
            </a: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GB" sz="2000" b="1" dirty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GB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E1CE45F5-78B8-459B-8ECB-FC5E33EE018B}"/>
              </a:ext>
            </a:extLst>
          </p:cNvPr>
          <p:cNvSpPr txBox="1"/>
          <p:nvPr/>
        </p:nvSpPr>
        <p:spPr>
          <a:xfrm>
            <a:off x="7715250" y="2400300"/>
            <a:ext cx="3086100" cy="3079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610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TF-AVC future look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5"/>
            <a:ext cx="10515600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2000" dirty="0">
              <a:latin typeface="Times New Roman"/>
              <a:ea typeface="Calibri"/>
              <a:cs typeface="Times New Roman"/>
            </a:endParaRP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Monthly meetings continue, planned until </a:t>
            </a:r>
            <a:r>
              <a:rPr lang="de-DE" sz="2000" dirty="0">
                <a:latin typeface="Times New Roman"/>
                <a:ea typeface="Calibri"/>
                <a:cs typeface="Times New Roman"/>
              </a:rPr>
              <a:t>June 2025</a:t>
            </a:r>
            <a:endParaRPr lang="en-US" dirty="0">
              <a:ea typeface="Calibri"/>
              <a:cs typeface="Calibri"/>
            </a:endParaRP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Next meeting: hybrid in Hamburg, Germany (01</a:t>
            </a:r>
            <a:r>
              <a:rPr lang="en-GB" sz="2000" baseline="30000" dirty="0">
                <a:latin typeface="Times New Roman"/>
                <a:ea typeface="Calibri"/>
                <a:cs typeface="Times New Roman"/>
              </a:rPr>
              <a:t>st</a:t>
            </a:r>
            <a:r>
              <a:rPr lang="en-GB" sz="2000" dirty="0">
                <a:latin typeface="Times New Roman"/>
                <a:ea typeface="Calibri"/>
                <a:cs typeface="Times New Roman"/>
              </a:rPr>
              <a:t> &amp; 02</a:t>
            </a:r>
            <a:r>
              <a:rPr lang="en-GB" sz="2000" baseline="30000" dirty="0">
                <a:latin typeface="Times New Roman"/>
                <a:ea typeface="Calibri"/>
                <a:cs typeface="Times New Roman"/>
              </a:rPr>
              <a:t>nd</a:t>
            </a:r>
            <a:r>
              <a:rPr lang="en-GB" sz="2000" dirty="0">
                <a:latin typeface="Times New Roman"/>
                <a:ea typeface="Calibri"/>
                <a:cs typeface="Times New Roman"/>
              </a:rPr>
              <a:t> October 2024)</a:t>
            </a: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Informal document to GRSG in October 2024 and GRVA in January 2025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Amendment proposal for R.E.3 and S.R.1 to include Category X and Y </a:t>
            </a:r>
            <a:endParaRPr lang="en-GB" sz="1100" dirty="0">
              <a:solidFill>
                <a:srgbClr val="006AB1"/>
              </a:solidFill>
              <a:latin typeface="Open Sans" panose="020B0606030504020204" pitchFamily="34" charset="0"/>
            </a:endParaRPr>
          </a:p>
          <a:p>
            <a:pPr algn="l"/>
            <a:endParaRPr lang="en-GB" sz="1100" b="0" i="0" dirty="0">
              <a:solidFill>
                <a:srgbClr val="4C484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A1BC3C3-6A2B-B1F2-8D5F-E5689AED03B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Copyright 18/09/24,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R.E.3 concept for categorisation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27" y="1686410"/>
            <a:ext cx="4221946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Times New Roman"/>
                <a:cs typeface="Times New Roman"/>
              </a:rPr>
              <a:t>The creation of: </a:t>
            </a:r>
            <a:endParaRPr lang="en-GB" sz="18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 dirty="0">
                <a:latin typeface="Times New Roman"/>
                <a:cs typeface="Times New Roman"/>
              </a:rPr>
              <a:t>Category X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GB" sz="1800" b="1" dirty="0">
                <a:latin typeface="Times New Roman"/>
                <a:cs typeface="Times New Roman"/>
              </a:rPr>
              <a:t>– (M, N, [L])</a:t>
            </a:r>
            <a:endParaRPr lang="en-GB" sz="1800" dirty="0">
              <a:latin typeface="Times New Roman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 dirty="0">
                <a:latin typeface="Times New Roman"/>
                <a:cs typeface="Times New Roman"/>
              </a:rPr>
              <a:t>Category Y – (N, [L])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GB" sz="1800" dirty="0">
              <a:latin typeface="Times New Roman"/>
              <a:cs typeface="Times New Roman"/>
            </a:endParaRP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…meeting all of the following conditions: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(a) They are equipped with an ADS</a:t>
            </a:r>
            <a:r>
              <a:rPr lang="en-US" sz="1800" dirty="0">
                <a:latin typeface="Times New Roman"/>
                <a:cs typeface="Times New Roman"/>
              </a:rPr>
              <a:t>​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(b) They are not capable of being driven manually at speeds exceeding [6] km/h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(c) They are designed to carry occupants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</a:t>
            </a:r>
          </a:p>
          <a:p>
            <a:pPr marL="0" indent="0" rtl="0" fontAlgn="base">
              <a:buNone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 For Category Y vehicles, this reads: ‘They are not designed to carry occupants’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 algn="just" rtl="0" fontAlgn="base"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82">
            <a:extLst>
              <a:ext uri="{FF2B5EF4-FFF2-40B4-BE49-F238E27FC236}">
                <a16:creationId xmlns:a16="http://schemas.microsoft.com/office/drawing/2014/main" id="{FA70BC4C-813E-A9DB-4047-FD16B212215F}"/>
              </a:ext>
            </a:extLst>
          </p:cNvPr>
          <p:cNvSpPr txBox="1"/>
          <p:nvPr/>
        </p:nvSpPr>
        <p:spPr>
          <a:xfrm>
            <a:off x="5599335" y="5847461"/>
            <a:ext cx="58525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>
              <a:defRPr/>
            </a:pPr>
            <a:r>
              <a:rPr lang="de-DE" sz="1400">
                <a:latin typeface="Times New Roman"/>
                <a:cs typeface="Times New Roman"/>
              </a:rPr>
              <a:t>Concept </a:t>
            </a:r>
            <a:r>
              <a:rPr lang="de-DE" sz="1400" err="1">
                <a:latin typeface="Times New Roman"/>
                <a:cs typeface="Times New Roman"/>
              </a:rPr>
              <a:t>for</a:t>
            </a:r>
            <a:r>
              <a:rPr lang="de-DE" sz="1400">
                <a:latin typeface="Times New Roman"/>
                <a:cs typeface="Times New Roman"/>
              </a:rPr>
              <a:t> </a:t>
            </a:r>
            <a:r>
              <a:rPr lang="de-DE" sz="1400" err="1">
                <a:latin typeface="Times New Roman"/>
                <a:cs typeface="Times New Roman"/>
              </a:rPr>
              <a:t>categorisation</a:t>
            </a:r>
            <a:r>
              <a:rPr lang="de-DE" sz="1400">
                <a:latin typeface="Times New Roman"/>
                <a:cs typeface="Times New Roman"/>
              </a:rPr>
              <a:t> </a:t>
            </a:r>
            <a:r>
              <a:rPr lang="de-DE" sz="1400" err="1">
                <a:latin typeface="Times New Roman"/>
                <a:cs typeface="Times New Roman"/>
              </a:rPr>
              <a:t>based</a:t>
            </a:r>
            <a:r>
              <a:rPr lang="de-DE" sz="1400">
                <a:latin typeface="Times New Roman"/>
                <a:cs typeface="Times New Roman"/>
              </a:rPr>
              <a:t> on R.E.3 </a:t>
            </a:r>
            <a:r>
              <a:rPr lang="de-DE" sz="1400" err="1">
                <a:latin typeface="Times New Roman"/>
                <a:cs typeface="Times New Roman"/>
              </a:rPr>
              <a:t>designations</a:t>
            </a:r>
            <a:endParaRPr lang="en-US" sz="1400" err="1">
              <a:latin typeface="Times New Roman"/>
              <a:cs typeface="Times New Roman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2360FD-B9B9-B5BB-EF40-DF1EAC8A90E4}"/>
              </a:ext>
            </a:extLst>
          </p:cNvPr>
          <p:cNvGrpSpPr/>
          <p:nvPr/>
        </p:nvGrpSpPr>
        <p:grpSpPr>
          <a:xfrm>
            <a:off x="5590140" y="2072979"/>
            <a:ext cx="5870910" cy="3578660"/>
            <a:chOff x="957644" y="2363565"/>
            <a:chExt cx="5870910" cy="357866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8241C7C-FE90-4325-85D0-2041A08A2B4C}"/>
                </a:ext>
              </a:extLst>
            </p:cNvPr>
            <p:cNvGrpSpPr/>
            <p:nvPr/>
          </p:nvGrpSpPr>
          <p:grpSpPr>
            <a:xfrm>
              <a:off x="957644" y="2990202"/>
              <a:ext cx="5870910" cy="2952023"/>
              <a:chOff x="7091201" y="2073965"/>
              <a:chExt cx="4501527" cy="2263469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4E1FF44F-223F-47C3-B48E-E3914713A3A0}"/>
                  </a:ext>
                </a:extLst>
              </p:cNvPr>
              <p:cNvGrpSpPr/>
              <p:nvPr/>
            </p:nvGrpSpPr>
            <p:grpSpPr>
              <a:xfrm>
                <a:off x="7091201" y="2073965"/>
                <a:ext cx="4501527" cy="2263469"/>
                <a:chOff x="7091201" y="2073965"/>
                <a:chExt cx="4501527" cy="2263469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8DAFCFF0-0528-4760-8EE4-11EB6E5E6D4B}"/>
                    </a:ext>
                  </a:extLst>
                </p:cNvPr>
                <p:cNvGrpSpPr/>
                <p:nvPr/>
              </p:nvGrpSpPr>
              <p:grpSpPr>
                <a:xfrm>
                  <a:off x="7091201" y="2073966"/>
                  <a:ext cx="1422748" cy="2257060"/>
                  <a:chOff x="7091201" y="2073966"/>
                  <a:chExt cx="1422748" cy="2257060"/>
                </a:xfrm>
              </p:grpSpPr>
              <p:sp>
                <p:nvSpPr>
                  <p:cNvPr id="137" name="Rectangle: Rounded Corners 136">
                    <a:extLst>
                      <a:ext uri="{FF2B5EF4-FFF2-40B4-BE49-F238E27FC236}">
                        <a16:creationId xmlns:a16="http://schemas.microsoft.com/office/drawing/2014/main" id="{401C2B91-1CCD-42C3-AC17-B859B995A547}"/>
                      </a:ext>
                    </a:extLst>
                  </p:cNvPr>
                  <p:cNvSpPr/>
                  <p:nvPr/>
                </p:nvSpPr>
                <p:spPr>
                  <a:xfrm>
                    <a:off x="7091201" y="2073966"/>
                    <a:ext cx="1422748" cy="2257060"/>
                  </a:xfrm>
                  <a:prstGeom prst="roundRect">
                    <a:avLst>
                      <a:gd name="adj" fmla="val 8901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CD741D94-C909-496D-82EB-2FD6C410193B}"/>
                      </a:ext>
                    </a:extLst>
                  </p:cNvPr>
                  <p:cNvGrpSpPr/>
                  <p:nvPr/>
                </p:nvGrpSpPr>
                <p:grpSpPr>
                  <a:xfrm>
                    <a:off x="7224508" y="3632047"/>
                    <a:ext cx="1156069" cy="411823"/>
                    <a:chOff x="7839707" y="5258986"/>
                    <a:chExt cx="2419186" cy="822454"/>
                  </a:xfrm>
                  <a:solidFill>
                    <a:srgbClr val="ED7D31"/>
                  </a:solidFill>
                </p:grpSpPr>
                <p:sp>
                  <p:nvSpPr>
                    <p:cNvPr id="147" name="Rounded Rectangle 58">
                      <a:extLst>
                        <a:ext uri="{FF2B5EF4-FFF2-40B4-BE49-F238E27FC236}">
                          <a16:creationId xmlns:a16="http://schemas.microsoft.com/office/drawing/2014/main" id="{DE101F9A-2824-40B3-A0BE-26060C9DDE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7" y="5258986"/>
                      <a:ext cx="2419186" cy="715296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8" name="Oval 147">
                      <a:extLst>
                        <a:ext uri="{FF2B5EF4-FFF2-40B4-BE49-F238E27FC236}">
                          <a16:creationId xmlns:a16="http://schemas.microsoft.com/office/drawing/2014/main" id="{A2A69543-7F36-4C85-85EE-C9791862DF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9" name="Oval 148">
                      <a:extLst>
                        <a:ext uri="{FF2B5EF4-FFF2-40B4-BE49-F238E27FC236}">
                          <a16:creationId xmlns:a16="http://schemas.microsoft.com/office/drawing/2014/main" id="{5888BCCF-AF0D-485E-B800-AD0989481E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1370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50" name="Oval 149">
                      <a:extLst>
                        <a:ext uri="{FF2B5EF4-FFF2-40B4-BE49-F238E27FC236}">
                          <a16:creationId xmlns:a16="http://schemas.microsoft.com/office/drawing/2014/main" id="{4775C319-8529-4918-A5FA-156EFD7135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id="{BB4AAE64-0934-497E-9F26-469CDFE62B96}"/>
                      </a:ext>
                    </a:extLst>
                  </p:cNvPr>
                  <p:cNvGrpSpPr/>
                  <p:nvPr/>
                </p:nvGrpSpPr>
                <p:grpSpPr>
                  <a:xfrm>
                    <a:off x="7530699" y="2878507"/>
                    <a:ext cx="487572" cy="382005"/>
                    <a:chOff x="5396652" y="5705087"/>
                    <a:chExt cx="1223636" cy="914953"/>
                  </a:xfrm>
                  <a:solidFill>
                    <a:srgbClr val="ED7D31"/>
                  </a:solidFill>
                </p:grpSpPr>
                <p:sp>
                  <p:nvSpPr>
                    <p:cNvPr id="144" name="Rounded Rectangle 63">
                      <a:extLst>
                        <a:ext uri="{FF2B5EF4-FFF2-40B4-BE49-F238E27FC236}">
                          <a16:creationId xmlns:a16="http://schemas.microsoft.com/office/drawing/2014/main" id="{FEFDA572-383A-4FCF-A3B3-E36324A02C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5" name="Oval 144">
                      <a:extLst>
                        <a:ext uri="{FF2B5EF4-FFF2-40B4-BE49-F238E27FC236}">
                          <a16:creationId xmlns:a16="http://schemas.microsoft.com/office/drawing/2014/main" id="{44B3BF13-BAA1-4BD6-91C3-4AA79281AA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6" name="Oval 145">
                      <a:extLst>
                        <a:ext uri="{FF2B5EF4-FFF2-40B4-BE49-F238E27FC236}">
                          <a16:creationId xmlns:a16="http://schemas.microsoft.com/office/drawing/2014/main" id="{50A07490-A348-4E8B-A535-7377A2F641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40" name="Group 139">
                    <a:extLst>
                      <a:ext uri="{FF2B5EF4-FFF2-40B4-BE49-F238E27FC236}">
                        <a16:creationId xmlns:a16="http://schemas.microsoft.com/office/drawing/2014/main" id="{DC01DE35-995A-44B8-8A9D-B85EC01CA600}"/>
                      </a:ext>
                    </a:extLst>
                  </p:cNvPr>
                  <p:cNvGrpSpPr/>
                  <p:nvPr/>
                </p:nvGrpSpPr>
                <p:grpSpPr>
                  <a:xfrm>
                    <a:off x="7530705" y="2238134"/>
                    <a:ext cx="487573" cy="301618"/>
                    <a:chOff x="5396652" y="5895947"/>
                    <a:chExt cx="1223636" cy="722424"/>
                  </a:xfrm>
                  <a:solidFill>
                    <a:srgbClr val="ED7D31"/>
                  </a:solidFill>
                </p:grpSpPr>
                <p:sp>
                  <p:nvSpPr>
                    <p:cNvPr id="141" name="Rounded Rectangle 67">
                      <a:extLst>
                        <a:ext uri="{FF2B5EF4-FFF2-40B4-BE49-F238E27FC236}">
                          <a16:creationId xmlns:a16="http://schemas.microsoft.com/office/drawing/2014/main" id="{F0639837-2BCD-4BC8-A38D-C3498E664C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895947"/>
                      <a:ext cx="1223636" cy="605029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2" name="Oval 141">
                      <a:extLst>
                        <a:ext uri="{FF2B5EF4-FFF2-40B4-BE49-F238E27FC236}">
                          <a16:creationId xmlns:a16="http://schemas.microsoft.com/office/drawing/2014/main" id="{8B16B984-1EC8-4822-BAEA-4B13F3C5B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10515" y="6380246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3" name="Oval 142">
                      <a:extLst>
                        <a:ext uri="{FF2B5EF4-FFF2-40B4-BE49-F238E27FC236}">
                          <a16:creationId xmlns:a16="http://schemas.microsoft.com/office/drawing/2014/main" id="{5FCC532F-F80C-476E-B394-3E1B991D9D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7394" y="6379191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6F543FEA-7E76-4F82-9874-EF809C8EE5D6}"/>
                    </a:ext>
                  </a:extLst>
                </p:cNvPr>
                <p:cNvGrpSpPr/>
                <p:nvPr/>
              </p:nvGrpSpPr>
              <p:grpSpPr>
                <a:xfrm>
                  <a:off x="8605989" y="2073965"/>
                  <a:ext cx="1480535" cy="2257061"/>
                  <a:chOff x="8605989" y="2073965"/>
                  <a:chExt cx="1480535" cy="2257061"/>
                </a:xfrm>
              </p:grpSpPr>
              <p:sp>
                <p:nvSpPr>
                  <p:cNvPr id="118" name="Rectangle: Rounded Corners 117">
                    <a:extLst>
                      <a:ext uri="{FF2B5EF4-FFF2-40B4-BE49-F238E27FC236}">
                        <a16:creationId xmlns:a16="http://schemas.microsoft.com/office/drawing/2014/main" id="{E5FAAC1D-594E-43D9-9C1D-FC83ABB2138C}"/>
                      </a:ext>
                    </a:extLst>
                  </p:cNvPr>
                  <p:cNvSpPr/>
                  <p:nvPr/>
                </p:nvSpPr>
                <p:spPr>
                  <a:xfrm>
                    <a:off x="8605989" y="2073965"/>
                    <a:ext cx="1480535" cy="2257061"/>
                  </a:xfrm>
                  <a:prstGeom prst="roundRect">
                    <a:avLst>
                      <a:gd name="adj" fmla="val 9703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5F9AF339-8235-4460-BDB0-2D9AC1CD00AB}"/>
                      </a:ext>
                    </a:extLst>
                  </p:cNvPr>
                  <p:cNvGrpSpPr/>
                  <p:nvPr/>
                </p:nvGrpSpPr>
                <p:grpSpPr>
                  <a:xfrm>
                    <a:off x="9015215" y="2813841"/>
                    <a:ext cx="527203" cy="413056"/>
                    <a:chOff x="5396652" y="5705087"/>
                    <a:chExt cx="1223636" cy="914953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34" name="Rounded Rectangle 73">
                      <a:extLst>
                        <a:ext uri="{FF2B5EF4-FFF2-40B4-BE49-F238E27FC236}">
                          <a16:creationId xmlns:a16="http://schemas.microsoft.com/office/drawing/2014/main" id="{DFCB2247-C04F-4A3D-8862-B7DFD83620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5" name="Oval 134">
                      <a:extLst>
                        <a:ext uri="{FF2B5EF4-FFF2-40B4-BE49-F238E27FC236}">
                          <a16:creationId xmlns:a16="http://schemas.microsoft.com/office/drawing/2014/main" id="{2CE34527-38D9-485B-8D24-1B52BB3BE2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6" name="Oval 135">
                      <a:extLst>
                        <a:ext uri="{FF2B5EF4-FFF2-40B4-BE49-F238E27FC236}">
                          <a16:creationId xmlns:a16="http://schemas.microsoft.com/office/drawing/2014/main" id="{4DE4E530-40E8-42FC-8BC0-12A8095ED5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20" name="Group 119">
                    <a:extLst>
                      <a:ext uri="{FF2B5EF4-FFF2-40B4-BE49-F238E27FC236}">
                        <a16:creationId xmlns:a16="http://schemas.microsoft.com/office/drawing/2014/main" id="{1BD43B37-72F8-403E-B0DA-044E456C7F84}"/>
                      </a:ext>
                    </a:extLst>
                  </p:cNvPr>
                  <p:cNvGrpSpPr/>
                  <p:nvPr/>
                </p:nvGrpSpPr>
                <p:grpSpPr>
                  <a:xfrm>
                    <a:off x="9079257" y="2211607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30" name="Rounded Rectangle 77">
                      <a:extLst>
                        <a:ext uri="{FF2B5EF4-FFF2-40B4-BE49-F238E27FC236}">
                          <a16:creationId xmlns:a16="http://schemas.microsoft.com/office/drawing/2014/main" id="{B420EF5C-F7BA-46FC-A201-6073465E06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1" name="Rounded Rectangle 78">
                      <a:extLst>
                        <a:ext uri="{FF2B5EF4-FFF2-40B4-BE49-F238E27FC236}">
                          <a16:creationId xmlns:a16="http://schemas.microsoft.com/office/drawing/2014/main" id="{C321264B-C1CF-4533-B72F-0EEE6B91D4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2" name="Oval 131">
                      <a:extLst>
                        <a:ext uri="{FF2B5EF4-FFF2-40B4-BE49-F238E27FC236}">
                          <a16:creationId xmlns:a16="http://schemas.microsoft.com/office/drawing/2014/main" id="{8979AF00-AD4D-4A2B-BDE3-46227141B7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3" name="Oval 132">
                      <a:extLst>
                        <a:ext uri="{FF2B5EF4-FFF2-40B4-BE49-F238E27FC236}">
                          <a16:creationId xmlns:a16="http://schemas.microsoft.com/office/drawing/2014/main" id="{61C1FEED-B71C-4419-914C-1079A86EC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21" name="Group 120">
                    <a:extLst>
                      <a:ext uri="{FF2B5EF4-FFF2-40B4-BE49-F238E27FC236}">
                        <a16:creationId xmlns:a16="http://schemas.microsoft.com/office/drawing/2014/main" id="{08BFF53E-E690-4DCE-ADE8-DD37482BC72F}"/>
                      </a:ext>
                    </a:extLst>
                  </p:cNvPr>
                  <p:cNvGrpSpPr/>
                  <p:nvPr/>
                </p:nvGrpSpPr>
                <p:grpSpPr>
                  <a:xfrm>
                    <a:off x="8824252" y="3589447"/>
                    <a:ext cx="988733" cy="425853"/>
                    <a:chOff x="7839708" y="5087031"/>
                    <a:chExt cx="2419187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22" name="Rounded Rectangle 65">
                      <a:extLst>
                        <a:ext uri="{FF2B5EF4-FFF2-40B4-BE49-F238E27FC236}">
                          <a16:creationId xmlns:a16="http://schemas.microsoft.com/office/drawing/2014/main" id="{08719F0A-DB78-412E-8D47-BE83FAE075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8" y="5087031"/>
                      <a:ext cx="2419186" cy="647065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7B1698DD-B379-4BEC-89B9-2D5775DB9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C7921131-F507-4F6D-8AE4-3B628D03C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6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5" name="Oval 124">
                      <a:extLst>
                        <a:ext uri="{FF2B5EF4-FFF2-40B4-BE49-F238E27FC236}">
                          <a16:creationId xmlns:a16="http://schemas.microsoft.com/office/drawing/2014/main" id="{2F97C619-8E11-4B92-8368-B6BD34F4EC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6" name="Rounded Rectangle 70">
                      <a:extLst>
                        <a:ext uri="{FF2B5EF4-FFF2-40B4-BE49-F238E27FC236}">
                          <a16:creationId xmlns:a16="http://schemas.microsoft.com/office/drawing/2014/main" id="{14E50713-BC3B-4295-BC5B-EC632AC9D4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59026" y="5639373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7" name="Rounded Rectangle 87">
                      <a:extLst>
                        <a:ext uri="{FF2B5EF4-FFF2-40B4-BE49-F238E27FC236}">
                          <a16:creationId xmlns:a16="http://schemas.microsoft.com/office/drawing/2014/main" id="{A9D94080-1F14-4AC4-AAF2-9F2D5F2FF5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6" y="5768666"/>
                      <a:ext cx="1391349" cy="177291"/>
                    </a:xfrm>
                    <a:prstGeom prst="roundRect">
                      <a:avLst>
                        <a:gd name="adj" fmla="val 22069"/>
                      </a:avLst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8" name="Oval 127">
                      <a:extLst>
                        <a:ext uri="{FF2B5EF4-FFF2-40B4-BE49-F238E27FC236}">
                          <a16:creationId xmlns:a16="http://schemas.microsoft.com/office/drawing/2014/main" id="{A9CE482E-19EC-4FB0-B4F3-13098DBFE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6" y="5887926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9" name="Oval 128">
                      <a:extLst>
                        <a:ext uri="{FF2B5EF4-FFF2-40B4-BE49-F238E27FC236}">
                          <a16:creationId xmlns:a16="http://schemas.microsoft.com/office/drawing/2014/main" id="{EFFB3A15-E6F6-43E0-8DEF-AE138A280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4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F88E87FC-B2A0-4FBC-903C-CE2C3759F8A2}"/>
                    </a:ext>
                  </a:extLst>
                </p:cNvPr>
                <p:cNvGrpSpPr/>
                <p:nvPr/>
              </p:nvGrpSpPr>
              <p:grpSpPr>
                <a:xfrm>
                  <a:off x="10181083" y="2080372"/>
                  <a:ext cx="1411645" cy="2257062"/>
                  <a:chOff x="10241885" y="2141088"/>
                  <a:chExt cx="1411645" cy="2257062"/>
                </a:xfrm>
              </p:grpSpPr>
              <p:sp>
                <p:nvSpPr>
                  <p:cNvPr id="99" name="Rectangle: Rounded Corners 98">
                    <a:extLst>
                      <a:ext uri="{FF2B5EF4-FFF2-40B4-BE49-F238E27FC236}">
                        <a16:creationId xmlns:a16="http://schemas.microsoft.com/office/drawing/2014/main" id="{FAB34A40-1999-4F7E-A68D-64D6606E606C}"/>
                      </a:ext>
                    </a:extLst>
                  </p:cNvPr>
                  <p:cNvSpPr/>
                  <p:nvPr/>
                </p:nvSpPr>
                <p:spPr>
                  <a:xfrm>
                    <a:off x="10241885" y="2141088"/>
                    <a:ext cx="1411645" cy="2257062"/>
                  </a:xfrm>
                  <a:prstGeom prst="roundRect">
                    <a:avLst>
                      <a:gd name="adj" fmla="val 9703"/>
                    </a:avLst>
                  </a:prstGeom>
                  <a:solidFill>
                    <a:schemeClr val="bg1">
                      <a:alpha val="69000"/>
                    </a:schemeClr>
                  </a:solidFill>
                  <a:ln w="12700" cap="flat" cmpd="sng" algn="ctr">
                    <a:solidFill>
                      <a:srgbClr val="ED7D3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/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00" name="Group 99">
                    <a:extLst>
                      <a:ext uri="{FF2B5EF4-FFF2-40B4-BE49-F238E27FC236}">
                        <a16:creationId xmlns:a16="http://schemas.microsoft.com/office/drawing/2014/main" id="{C088AE4D-7296-44CF-B2F8-9C8D3A0AE9BA}"/>
                      </a:ext>
                    </a:extLst>
                  </p:cNvPr>
                  <p:cNvGrpSpPr/>
                  <p:nvPr/>
                </p:nvGrpSpPr>
                <p:grpSpPr>
                  <a:xfrm>
                    <a:off x="10678674" y="2925373"/>
                    <a:ext cx="527203" cy="413055"/>
                    <a:chOff x="5396650" y="5705089"/>
                    <a:chExt cx="1223636" cy="91495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15" name="Rounded Rectangle 73">
                      <a:extLst>
                        <a:ext uri="{FF2B5EF4-FFF2-40B4-BE49-F238E27FC236}">
                          <a16:creationId xmlns:a16="http://schemas.microsoft.com/office/drawing/2014/main" id="{CC9C71BC-3BB3-4011-98EB-86FA8D57A2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0" y="5705089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6" name="Oval 115">
                      <a:extLst>
                        <a:ext uri="{FF2B5EF4-FFF2-40B4-BE49-F238E27FC236}">
                          <a16:creationId xmlns:a16="http://schemas.microsoft.com/office/drawing/2014/main" id="{142D017C-9086-47A3-BE33-B11597073F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7" name="Oval 116">
                      <a:extLst>
                        <a:ext uri="{FF2B5EF4-FFF2-40B4-BE49-F238E27FC236}">
                          <a16:creationId xmlns:a16="http://schemas.microsoft.com/office/drawing/2014/main" id="{B2D77A59-7EC1-490A-98C7-A44FB1604E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E4018AB4-725A-49C0-8547-5402580848DE}"/>
                      </a:ext>
                    </a:extLst>
                  </p:cNvPr>
                  <p:cNvGrpSpPr/>
                  <p:nvPr/>
                </p:nvGrpSpPr>
                <p:grpSpPr>
                  <a:xfrm>
                    <a:off x="10705215" y="2286479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11" name="Rounded Rectangle 77">
                      <a:extLst>
                        <a:ext uri="{FF2B5EF4-FFF2-40B4-BE49-F238E27FC236}">
                          <a16:creationId xmlns:a16="http://schemas.microsoft.com/office/drawing/2014/main" id="{531381F5-1499-4F9A-A28A-3896136936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2" name="Rounded Rectangle 78">
                      <a:extLst>
                        <a:ext uri="{FF2B5EF4-FFF2-40B4-BE49-F238E27FC236}">
                          <a16:creationId xmlns:a16="http://schemas.microsoft.com/office/drawing/2014/main" id="{629D6EEC-9807-494B-8BC0-EDEBD261EA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3" name="Oval 112">
                      <a:extLst>
                        <a:ext uri="{FF2B5EF4-FFF2-40B4-BE49-F238E27FC236}">
                          <a16:creationId xmlns:a16="http://schemas.microsoft.com/office/drawing/2014/main" id="{ECBBC314-4FFD-417A-B3B7-CA37A97EE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8214ADD1-350B-442C-99A6-FC0687456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AC15F322-B9FC-41BE-84EF-F8B5B0309016}"/>
                      </a:ext>
                    </a:extLst>
                  </p:cNvPr>
                  <p:cNvGrpSpPr/>
                  <p:nvPr/>
                </p:nvGrpSpPr>
                <p:grpSpPr>
                  <a:xfrm>
                    <a:off x="10450211" y="3692353"/>
                    <a:ext cx="988733" cy="425853"/>
                    <a:chOff x="7839706" y="5087031"/>
                    <a:chExt cx="2419186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03" name="Rounded Rectangle 65">
                      <a:extLst>
                        <a:ext uri="{FF2B5EF4-FFF2-40B4-BE49-F238E27FC236}">
                          <a16:creationId xmlns:a16="http://schemas.microsoft.com/office/drawing/2014/main" id="{97D835F0-BE1F-4A2A-869E-E55335068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087031"/>
                      <a:ext cx="2419186" cy="647066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D6B05A5-FA5C-4DB7-B363-F34158FAEE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5" name="Oval 104">
                      <a:extLst>
                        <a:ext uri="{FF2B5EF4-FFF2-40B4-BE49-F238E27FC236}">
                          <a16:creationId xmlns:a16="http://schemas.microsoft.com/office/drawing/2014/main" id="{A7A0E1B8-BDAA-4C4F-95A1-098A6BFA66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6" name="Oval 105">
                      <a:extLst>
                        <a:ext uri="{FF2B5EF4-FFF2-40B4-BE49-F238E27FC236}">
                          <a16:creationId xmlns:a16="http://schemas.microsoft.com/office/drawing/2014/main" id="{DF4D0B42-5A1C-46E1-B7D0-FE93C49BF1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7" name="Rounded Rectangle 70">
                      <a:extLst>
                        <a:ext uri="{FF2B5EF4-FFF2-40B4-BE49-F238E27FC236}">
                          <a16:creationId xmlns:a16="http://schemas.microsoft.com/office/drawing/2014/main" id="{10BC43FF-745E-43EE-84EB-1B74BA5D6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657810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8" name="Rounded Rectangle 87">
                      <a:extLst>
                        <a:ext uri="{FF2B5EF4-FFF2-40B4-BE49-F238E27FC236}">
                          <a16:creationId xmlns:a16="http://schemas.microsoft.com/office/drawing/2014/main" id="{949AF945-6F39-4F85-AACF-5E74067C2D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2" y="5768666"/>
                      <a:ext cx="1391350" cy="177292"/>
                    </a:xfrm>
                    <a:prstGeom prst="roundRect">
                      <a:avLst>
                        <a:gd name="adj" fmla="val 22069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9" name="Oval 108">
                      <a:extLst>
                        <a:ext uri="{FF2B5EF4-FFF2-40B4-BE49-F238E27FC236}">
                          <a16:creationId xmlns:a16="http://schemas.microsoft.com/office/drawing/2014/main" id="{420EB369-2BC3-448A-8C2A-F6062E70B4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E76E762B-6443-43B9-825A-CA03D3E8CE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3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</p:grpSp>
          <p:sp>
            <p:nvSpPr>
              <p:cNvPr id="77" name="Textfeld 360">
                <a:extLst>
                  <a:ext uri="{FF2B5EF4-FFF2-40B4-BE49-F238E27FC236}">
                    <a16:creationId xmlns:a16="http://schemas.microsoft.com/office/drawing/2014/main" id="{7B0C8B1D-57F3-47DF-91BF-D70ED048F24E}"/>
                  </a:ext>
                </a:extLst>
              </p:cNvPr>
              <p:cNvSpPr txBox="1"/>
              <p:nvPr/>
            </p:nvSpPr>
            <p:spPr>
              <a:xfrm>
                <a:off x="7548335" y="2242208"/>
                <a:ext cx="39724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78" name="Textfeld 360">
                <a:extLst>
                  <a:ext uri="{FF2B5EF4-FFF2-40B4-BE49-F238E27FC236}">
                    <a16:creationId xmlns:a16="http://schemas.microsoft.com/office/drawing/2014/main" id="{6E4880F4-B865-42E0-9E21-C90D68E2D10A}"/>
                  </a:ext>
                </a:extLst>
              </p:cNvPr>
              <p:cNvSpPr txBox="1"/>
              <p:nvPr/>
            </p:nvSpPr>
            <p:spPr>
              <a:xfrm>
                <a:off x="7550346" y="2919775"/>
                <a:ext cx="39724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89" name="Textfeld 360">
                <a:extLst>
                  <a:ext uri="{FF2B5EF4-FFF2-40B4-BE49-F238E27FC236}">
                    <a16:creationId xmlns:a16="http://schemas.microsoft.com/office/drawing/2014/main" id="{74472AE8-08A5-40C3-93B6-D41967557E4E}"/>
                  </a:ext>
                </a:extLst>
              </p:cNvPr>
              <p:cNvSpPr txBox="1"/>
              <p:nvPr/>
            </p:nvSpPr>
            <p:spPr>
              <a:xfrm>
                <a:off x="7563923" y="3696051"/>
                <a:ext cx="39724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90" name="Textfeld 360">
                <a:extLst>
                  <a:ext uri="{FF2B5EF4-FFF2-40B4-BE49-F238E27FC236}">
                    <a16:creationId xmlns:a16="http://schemas.microsoft.com/office/drawing/2014/main" id="{EACFC467-F289-428E-8004-5ECD8E5CE4A0}"/>
                  </a:ext>
                </a:extLst>
              </p:cNvPr>
              <p:cNvSpPr txBox="1"/>
              <p:nvPr/>
            </p:nvSpPr>
            <p:spPr>
              <a:xfrm>
                <a:off x="9137965" y="2248771"/>
                <a:ext cx="365289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91" name="Textfeld 360">
                <a:extLst>
                  <a:ext uri="{FF2B5EF4-FFF2-40B4-BE49-F238E27FC236}">
                    <a16:creationId xmlns:a16="http://schemas.microsoft.com/office/drawing/2014/main" id="{99360BEC-3A57-40A5-A8B8-1A78DEC1E7DB}"/>
                  </a:ext>
                </a:extLst>
              </p:cNvPr>
              <p:cNvSpPr txBox="1"/>
              <p:nvPr/>
            </p:nvSpPr>
            <p:spPr>
              <a:xfrm>
                <a:off x="9092188" y="2885642"/>
                <a:ext cx="365289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92" name="Textfeld 360">
                <a:extLst>
                  <a:ext uri="{FF2B5EF4-FFF2-40B4-BE49-F238E27FC236}">
                    <a16:creationId xmlns:a16="http://schemas.microsoft.com/office/drawing/2014/main" id="{999DC47D-5465-44CC-A1FE-DFD7F2539555}"/>
                  </a:ext>
                </a:extLst>
              </p:cNvPr>
              <p:cNvSpPr txBox="1"/>
              <p:nvPr/>
            </p:nvSpPr>
            <p:spPr>
              <a:xfrm>
                <a:off x="9099177" y="3617479"/>
                <a:ext cx="365289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</a:p>
            </p:txBody>
          </p:sp>
          <p:sp>
            <p:nvSpPr>
              <p:cNvPr id="93" name="Textfeld 360">
                <a:extLst>
                  <a:ext uri="{FF2B5EF4-FFF2-40B4-BE49-F238E27FC236}">
                    <a16:creationId xmlns:a16="http://schemas.microsoft.com/office/drawing/2014/main" id="{B94122C7-1216-4FE7-999C-EA0E36B499F9}"/>
                  </a:ext>
                </a:extLst>
              </p:cNvPr>
              <p:cNvSpPr txBox="1"/>
              <p:nvPr/>
            </p:nvSpPr>
            <p:spPr>
              <a:xfrm>
                <a:off x="10685450" y="2243097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</a:p>
            </p:txBody>
          </p:sp>
          <p:sp>
            <p:nvSpPr>
              <p:cNvPr id="94" name="Textfeld 360">
                <a:extLst>
                  <a:ext uri="{FF2B5EF4-FFF2-40B4-BE49-F238E27FC236}">
                    <a16:creationId xmlns:a16="http://schemas.microsoft.com/office/drawing/2014/main" id="{317DB63E-81E8-4E16-A8F0-DA43218E9C8D}"/>
                  </a:ext>
                </a:extLst>
              </p:cNvPr>
              <p:cNvSpPr txBox="1"/>
              <p:nvPr/>
            </p:nvSpPr>
            <p:spPr>
              <a:xfrm>
                <a:off x="10667949" y="2902956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</a:p>
            </p:txBody>
          </p:sp>
          <p:sp>
            <p:nvSpPr>
              <p:cNvPr id="95" name="Textfeld 360">
                <a:extLst>
                  <a:ext uri="{FF2B5EF4-FFF2-40B4-BE49-F238E27FC236}">
                    <a16:creationId xmlns:a16="http://schemas.microsoft.com/office/drawing/2014/main" id="{2E5C13A3-0D44-4AB0-9C63-8AB4801EA806}"/>
                  </a:ext>
                </a:extLst>
              </p:cNvPr>
              <p:cNvSpPr txBox="1"/>
              <p:nvPr/>
            </p:nvSpPr>
            <p:spPr>
              <a:xfrm>
                <a:off x="10683037" y="3652134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7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6076A7E-199E-440A-8DB7-544959E05811}"/>
                </a:ext>
              </a:extLst>
            </p:cNvPr>
            <p:cNvGrpSpPr/>
            <p:nvPr/>
          </p:nvGrpSpPr>
          <p:grpSpPr>
            <a:xfrm>
              <a:off x="1108830" y="2363565"/>
              <a:ext cx="5711422" cy="557024"/>
              <a:chOff x="7345076" y="1345404"/>
              <a:chExt cx="4217975" cy="557024"/>
            </a:xfrm>
          </p:grpSpPr>
          <p:sp>
            <p:nvSpPr>
              <p:cNvPr id="54" name="TextBox 182">
                <a:extLst>
                  <a:ext uri="{FF2B5EF4-FFF2-40B4-BE49-F238E27FC236}">
                    <a16:creationId xmlns:a16="http://schemas.microsoft.com/office/drawing/2014/main" id="{0A22A8FF-5FE8-4E78-AD6D-65E569ADB02E}"/>
                  </a:ext>
                </a:extLst>
              </p:cNvPr>
              <p:cNvSpPr txBox="1"/>
              <p:nvPr/>
            </p:nvSpPr>
            <p:spPr>
              <a:xfrm>
                <a:off x="7345076" y="1348430"/>
                <a:ext cx="1167080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Designed primarily for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the carriage of </a:t>
                </a: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  <a:ea typeface="Calibri"/>
                    <a:cs typeface="Calibri"/>
                  </a:rPr>
                  <a:t>occupants</a:t>
                </a:r>
              </a:p>
            </p:txBody>
          </p:sp>
          <p:sp>
            <p:nvSpPr>
              <p:cNvPr id="55" name="TextBox 182">
                <a:extLst>
                  <a:ext uri="{FF2B5EF4-FFF2-40B4-BE49-F238E27FC236}">
                    <a16:creationId xmlns:a16="http://schemas.microsoft.com/office/drawing/2014/main" id="{178498DC-ECF6-4429-AE4D-413AF00B7199}"/>
                  </a:ext>
                </a:extLst>
              </p:cNvPr>
              <p:cNvSpPr txBox="1"/>
              <p:nvPr/>
            </p:nvSpPr>
            <p:spPr>
              <a:xfrm>
                <a:off x="8725605" y="1345404"/>
                <a:ext cx="1359662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Designed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primarily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for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the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carriage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of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 </a:t>
                </a:r>
                <a:endParaRPr lang="de-DE" sz="1000">
                  <a:solidFill>
                    <a:srgbClr val="ED7D31"/>
                  </a:solidFill>
                  <a:latin typeface="Calibri" panose="020F0502020204030204"/>
                </a:endParaRP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</a:rPr>
                  <a:t>Goods</a:t>
                </a:r>
                <a:r>
                  <a:rPr lang="de-DE" sz="1000" b="1" dirty="0">
                    <a:solidFill>
                      <a:srgbClr val="ED7D31"/>
                    </a:solidFill>
                    <a:latin typeface="Calibri" panose="020F0502020204030204"/>
                  </a:rPr>
                  <a:t> (</a:t>
                </a:r>
                <a:r>
                  <a:rPr lang="en-US" sz="1000" b="1" dirty="0">
                    <a:solidFill>
                      <a:srgbClr val="ED7D31"/>
                    </a:solidFill>
                    <a:latin typeface="Calibri" panose="020F0502020204030204"/>
                  </a:rPr>
                  <a:t>with occupants)</a:t>
                </a:r>
                <a:endParaRPr lang="de-DE" sz="1000" b="1" dirty="0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TextBox 182">
                <a:extLst>
                  <a:ext uri="{FF2B5EF4-FFF2-40B4-BE49-F238E27FC236}">
                    <a16:creationId xmlns:a16="http://schemas.microsoft.com/office/drawing/2014/main" id="{4964F331-1839-4F06-B9E1-5CA3568C4A59}"/>
                  </a:ext>
                </a:extLst>
              </p:cNvPr>
              <p:cNvSpPr txBox="1"/>
              <p:nvPr/>
            </p:nvSpPr>
            <p:spPr>
              <a:xfrm>
                <a:off x="10203390" y="1345889"/>
                <a:ext cx="1359661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Designed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primarily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for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the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carriage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of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 </a:t>
                </a:r>
                <a:endParaRPr lang="de-DE" sz="1000">
                  <a:solidFill>
                    <a:srgbClr val="ED7D31"/>
                  </a:solidFill>
                  <a:latin typeface="Calibri" panose="020F0502020204030204"/>
                </a:endParaRP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</a:rPr>
                  <a:t>Goods</a:t>
                </a:r>
                <a:r>
                  <a:rPr lang="de-DE" sz="1000" b="1" dirty="0">
                    <a:solidFill>
                      <a:srgbClr val="ED7D31"/>
                    </a:solidFill>
                    <a:latin typeface="Calibri" panose="020F0502020204030204"/>
                  </a:rPr>
                  <a:t> (</a:t>
                </a:r>
                <a:r>
                  <a:rPr lang="en-US" sz="1000" b="1" dirty="0">
                    <a:solidFill>
                      <a:srgbClr val="ED7D31"/>
                    </a:solidFill>
                    <a:latin typeface="Calibri" panose="020F0502020204030204"/>
                  </a:rPr>
                  <a:t>without occupants)</a:t>
                </a:r>
                <a:endParaRPr lang="de-DE" sz="1000" b="1" dirty="0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C0DAA0D-7D75-9F2A-F986-87A844D87757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18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/09/24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4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S.R.1 concept for categorisation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817" y="1699274"/>
            <a:ext cx="5115272" cy="2514918"/>
          </a:xfr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Category X vehicles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fontAlgn="base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Category </a:t>
            </a: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vehicles are vehicles of category 1 or 2 [or 3] which: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equipped with an ADS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not capable of being driven manually at speeds exceeding [6] km/h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they are designed to carry occupants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13E0BC-0EBC-1830-5E8B-E7F6F594EC83}"/>
              </a:ext>
            </a:extLst>
          </p:cNvPr>
          <p:cNvSpPr txBox="1">
            <a:spLocks/>
          </p:cNvSpPr>
          <p:nvPr/>
        </p:nvSpPr>
        <p:spPr>
          <a:xfrm>
            <a:off x="6339004" y="1702664"/>
            <a:ext cx="5115272" cy="251491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Category Y vehicles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Category Y vehicles are vehicles of category 2 [or 3] which: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are equipped with an ADS and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are not capable of being driven manually at speeds exceeding [6] km/h and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not designed to carry occupants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7DA333-F52E-3264-125F-065501F38B0D}"/>
              </a:ext>
            </a:extLst>
          </p:cNvPr>
          <p:cNvSpPr txBox="1"/>
          <p:nvPr/>
        </p:nvSpPr>
        <p:spPr>
          <a:xfrm>
            <a:off x="911816" y="4773621"/>
            <a:ext cx="10542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dirty="0">
                <a:latin typeface="Times New Roman"/>
                <a:ea typeface="Calibri"/>
                <a:cs typeface="Times New Roman"/>
              </a:rPr>
              <a:t>The category titles,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applicability</a:t>
            </a:r>
            <a:r>
              <a:rPr lang="en-GB" sz="1800" dirty="0">
                <a:latin typeface="Times New Roman"/>
                <a:ea typeface="Calibri"/>
                <a:cs typeface="Times New Roman"/>
              </a:rPr>
              <a:t> and definitions are still to be agreed and will match with the agreed proposal for R.E.3.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9EB825-8704-34C0-2D64-7D8027BD1C8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18/09/24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9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C20ED-5D81-40E1-9FA3-8E386277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26" y="1498200"/>
            <a:ext cx="10535652" cy="48608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/>
              <a:ea typeface="Calibri"/>
              <a:cs typeface="Calibri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approach to vehicles with an ADS, that are capable of being driven manually at speeds &gt; [6 km/h] </a:t>
            </a:r>
          </a:p>
          <a:p>
            <a:pPr lvl="1"/>
            <a:r>
              <a:rPr lang="en-US" sz="1600" dirty="0">
                <a:latin typeface="Times New Roman"/>
                <a:cs typeface="Calibri"/>
              </a:rPr>
              <a:t>Option A: Introduction of a category [D] (dual mode)</a:t>
            </a:r>
          </a:p>
          <a:p>
            <a:pPr lvl="1"/>
            <a:r>
              <a:rPr lang="en-US" sz="1600" dirty="0">
                <a:latin typeface="Times New Roman"/>
                <a:cs typeface="Calibri"/>
              </a:rPr>
              <a:t>Option B: Introduction of a definition for dual mode vehicles</a:t>
            </a:r>
          </a:p>
          <a:p>
            <a:pPr lvl="1"/>
            <a:r>
              <a:rPr lang="en-US" sz="1600" dirty="0">
                <a:latin typeface="Times New Roman"/>
                <a:cs typeface="Calibri"/>
              </a:rPr>
              <a:t>Option C: Continue using existing M and N categories</a:t>
            </a:r>
          </a:p>
          <a:p>
            <a:r>
              <a:rPr lang="en-US" sz="2000" dirty="0">
                <a:latin typeface="Times New Roman"/>
                <a:cs typeface="Calibri"/>
              </a:rPr>
              <a:t>Approach to L Category vehicles </a:t>
            </a:r>
          </a:p>
          <a:p>
            <a:endParaRPr lang="en-US" dirty="0">
              <a:latin typeface="Calibri" panose="020F0502020204030204"/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73276C3-CAE0-7349-EC0E-DE03BB08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Times New Roman"/>
                <a:ea typeface="Calibri Light"/>
                <a:cs typeface="Calibri Light"/>
              </a:rPr>
              <a:t>Discussion points for 9</a:t>
            </a:r>
            <a:r>
              <a:rPr lang="en-GB" sz="4000" baseline="30000" dirty="0">
                <a:latin typeface="Times New Roman"/>
                <a:ea typeface="Calibri Light"/>
                <a:cs typeface="Calibri Light"/>
              </a:rPr>
              <a:t>th</a:t>
            </a:r>
            <a:r>
              <a:rPr lang="en-GB" sz="4000" dirty="0">
                <a:latin typeface="Times New Roman"/>
                <a:ea typeface="Calibri Light"/>
                <a:cs typeface="Calibri Light"/>
              </a:rPr>
              <a:t> session (October 2024)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C11B29-A5E2-AD57-CACE-682A9AA3E8C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C669DB5-F0D4-D432-0C2E-83DF195941E9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Copyright 18/09/24,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Proposal for next steps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5"/>
            <a:ext cx="10515600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GB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Submit proposals as informal documents to GRSG (128th session, Oct 2024), GRVA (21st session, Jan 2025) and WP.29 (195th session, March 2025)</a:t>
            </a:r>
          </a:p>
          <a:p>
            <a:endParaRPr lang="en-GB" sz="2400" dirty="0">
              <a:latin typeface="Times New Roman"/>
              <a:ea typeface="Calibri"/>
              <a:cs typeface="Times New Roman"/>
            </a:endParaRPr>
          </a:p>
          <a:p>
            <a:r>
              <a:rPr lang="en-GB" sz="2400" dirty="0">
                <a:latin typeface="Times New Roman"/>
                <a:ea typeface="Calibri"/>
                <a:cs typeface="Times New Roman"/>
              </a:rPr>
              <a:t>Submit proposals as formal documents to GRSG (129</a:t>
            </a:r>
            <a:r>
              <a:rPr lang="en-GB" sz="2400" baseline="30000" dirty="0">
                <a:latin typeface="Times New Roman"/>
                <a:ea typeface="Calibri"/>
                <a:cs typeface="Times New Roman"/>
              </a:rPr>
              <a:t>th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 session, </a:t>
            </a:r>
            <a:r>
              <a:rPr lang="en-GB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April 2025), GRVA (22nd session, May 2025) and WP.29 (196th session, June 2025)</a:t>
            </a:r>
          </a:p>
          <a:p>
            <a:endParaRPr lang="en-GB" sz="2400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>
              <a:latin typeface="Times New Roman"/>
              <a:ea typeface="Open Sans"/>
              <a:cs typeface="Times New Roman"/>
            </a:endParaRPr>
          </a:p>
          <a:p>
            <a:pPr marL="0" indent="0">
              <a:buNone/>
            </a:pPr>
            <a:endParaRPr lang="en-GB" sz="2000" dirty="0">
              <a:latin typeface="Times New Roman"/>
              <a:ea typeface="Open Sans" panose="020B0606030504020204" pitchFamily="34" charset="0"/>
              <a:cs typeface="Times New Roman"/>
            </a:endParaRPr>
          </a:p>
          <a:p>
            <a:endParaRPr lang="en-GB" sz="1100" dirty="0">
              <a:solidFill>
                <a:srgbClr val="006A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100" dirty="0">
              <a:solidFill>
                <a:srgbClr val="4C484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D4E2006-DB2C-4A10-981B-4109B659537E}"/>
              </a:ext>
            </a:extLst>
          </p:cNvPr>
          <p:cNvSpPr txBox="1"/>
          <p:nvPr/>
        </p:nvSpPr>
        <p:spPr>
          <a:xfrm>
            <a:off x="453692" y="6356350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Copyright 18/09/24,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9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7C15-B439-AA53-0053-755E4A13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811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3600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Thank you, any questions?</a:t>
            </a:r>
            <a:endParaRPr lang="en-GB" sz="3600" dirty="0">
              <a:solidFill>
                <a:schemeClr val="accent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21C0D-2E49-CD67-798C-5F768946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8</a:t>
            </a:fld>
            <a:endParaRPr lang="en-GB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F1351FC-0B3E-44F6-B906-70989A9F8E03}"/>
              </a:ext>
            </a:extLst>
          </p:cNvPr>
          <p:cNvSpPr txBox="1"/>
          <p:nvPr/>
        </p:nvSpPr>
        <p:spPr>
          <a:xfrm>
            <a:off x="362735" y="6470950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Copyright 18/09/24,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2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0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Timeline planning 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feld 40">
            <a:extLst>
              <a:ext uri="{FF2B5EF4-FFF2-40B4-BE49-F238E27FC236}">
                <a16:creationId xmlns:a16="http://schemas.microsoft.com/office/drawing/2014/main" id="{2F519A5C-5964-26F9-D6C5-F0BBDE93D465}"/>
              </a:ext>
            </a:extLst>
          </p:cNvPr>
          <p:cNvSpPr txBox="1"/>
          <p:nvPr/>
        </p:nvSpPr>
        <p:spPr>
          <a:xfrm>
            <a:off x="4361349" y="5495146"/>
            <a:ext cx="2208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Formal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document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to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 GRSG (129th 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session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)</a:t>
            </a:r>
            <a:endParaRPr lang="en-US" sz="16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59" name="Textfeld 40">
            <a:extLst>
              <a:ext uri="{FF2B5EF4-FFF2-40B4-BE49-F238E27FC236}">
                <a16:creationId xmlns:a16="http://schemas.microsoft.com/office/drawing/2014/main" id="{C9BBAB34-EE5B-CA79-5E6A-B09344E07C40}"/>
              </a:ext>
            </a:extLst>
          </p:cNvPr>
          <p:cNvSpPr txBox="1"/>
          <p:nvPr/>
        </p:nvSpPr>
        <p:spPr>
          <a:xfrm>
            <a:off x="4974751" y="6136700"/>
            <a:ext cx="201126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Formal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document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to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 GRVA (22nd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session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)</a:t>
            </a:r>
            <a:endParaRPr lang="en-US" sz="16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60" name="Textfeld 40">
            <a:extLst>
              <a:ext uri="{FF2B5EF4-FFF2-40B4-BE49-F238E27FC236}">
                <a16:creationId xmlns:a16="http://schemas.microsoft.com/office/drawing/2014/main" id="{6C0A6B41-A9C4-909D-CA45-F23DB7308477}"/>
              </a:ext>
            </a:extLst>
          </p:cNvPr>
          <p:cNvSpPr txBox="1"/>
          <p:nvPr/>
        </p:nvSpPr>
        <p:spPr>
          <a:xfrm>
            <a:off x="7626096" y="6136699"/>
            <a:ext cx="236874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Formal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document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to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 WP.29 (196th </a:t>
            </a:r>
            <a:r>
              <a:rPr lang="de-DE" sz="1600" dirty="0" err="1">
                <a:solidFill>
                  <a:schemeClr val="accent2"/>
                </a:solidFill>
                <a:latin typeface="Times New Roman"/>
                <a:cs typeface="Times New Roman"/>
              </a:rPr>
              <a:t>session</a:t>
            </a:r>
            <a:r>
              <a:rPr lang="de-DE" sz="1600" dirty="0">
                <a:solidFill>
                  <a:schemeClr val="accent2"/>
                </a:solidFill>
                <a:latin typeface="Times New Roman"/>
                <a:cs typeface="Times New Roman"/>
              </a:rPr>
              <a:t>)</a:t>
            </a:r>
            <a:endParaRPr lang="en-US" sz="16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403B633-CDE6-924E-0013-19B97A96E6CE}"/>
              </a:ext>
            </a:extLst>
          </p:cNvPr>
          <p:cNvSpPr txBox="1"/>
          <p:nvPr/>
        </p:nvSpPr>
        <p:spPr>
          <a:xfrm>
            <a:off x="5265822" y="362953"/>
            <a:ext cx="6182225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en-US" sz="2500" dirty="0">
                <a:latin typeface="Segoe UI"/>
                <a:ea typeface="+mj-ea"/>
                <a:cs typeface="+mj-cs"/>
              </a:rPr>
            </a:br>
            <a:r>
              <a:rPr lang="en-US" sz="1100" dirty="0">
                <a:latin typeface="Segoe UI"/>
                <a:ea typeface="+mj-ea"/>
                <a:cs typeface="+mj-cs"/>
              </a:rPr>
              <a:t>(below is a tentative timeline; the schedule of meetings, and adoption of working documents, is </a:t>
            </a:r>
            <a:r>
              <a:rPr lang="en-US" sz="1100">
                <a:latin typeface="Segoe UI"/>
                <a:ea typeface="+mj-ea"/>
                <a:cs typeface="+mj-cs"/>
              </a:rPr>
              <a:t>the prerogative of WP.29 and its subsidiary Working Parties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sz="1100" b="1" dirty="0">
                <a:latin typeface="Segoe UI"/>
                <a:ea typeface="+mj-ea"/>
                <a:cs typeface="+mj-cs"/>
              </a:rPr>
              <a:t>– Text and table modified from informal document WP.29-192-17 with permission</a:t>
            </a:r>
            <a:endParaRPr lang="en-US">
              <a:ea typeface="Calibri"/>
              <a:cs typeface="Calibri"/>
            </a:endParaRPr>
          </a:p>
        </p:txBody>
      </p:sp>
      <p:pic>
        <p:nvPicPr>
          <p:cNvPr id="1027" name="Group 20">
            <a:extLst>
              <a:ext uri="{FF2B5EF4-FFF2-40B4-BE49-F238E27FC236}">
                <a16:creationId xmlns:a16="http://schemas.microsoft.com/office/drawing/2014/main" id="{87D6C924-93EF-4AAD-A45F-F5E33D783CC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/>
          <a:stretch>
            <a:fillRect/>
          </a:stretch>
        </p:blipFill>
        <p:spPr bwMode="auto">
          <a:xfrm>
            <a:off x="964692" y="1739229"/>
            <a:ext cx="10262616" cy="39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7DCAAF42-C1ED-4F49-99A4-2904001EAAC9}"/>
              </a:ext>
            </a:extLst>
          </p:cNvPr>
          <p:cNvCxnSpPr>
            <a:cxnSpLocks/>
          </p:cNvCxnSpPr>
          <p:nvPr/>
        </p:nvCxnSpPr>
        <p:spPr>
          <a:xfrm>
            <a:off x="6570169" y="2710027"/>
            <a:ext cx="0" cy="31481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3217D5DF-46EB-4504-919F-173AA937ED34}"/>
              </a:ext>
            </a:extLst>
          </p:cNvPr>
          <p:cNvCxnSpPr/>
          <p:nvPr/>
        </p:nvCxnSpPr>
        <p:spPr>
          <a:xfrm>
            <a:off x="6986016" y="3618136"/>
            <a:ext cx="0" cy="27382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01282DB-07A1-4E9B-BA3F-9F196363A2BD}"/>
              </a:ext>
            </a:extLst>
          </p:cNvPr>
          <p:cNvCxnSpPr/>
          <p:nvPr/>
        </p:nvCxnSpPr>
        <p:spPr>
          <a:xfrm>
            <a:off x="7626096" y="4654296"/>
            <a:ext cx="0" cy="1986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97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B1152-5611-4382-B5FC-7DEACF467180}">
  <ds:schemaRefs>
    <ds:schemaRef ds:uri="http://schemas.microsoft.com/office/2006/documentManagement/types"/>
    <ds:schemaRef ds:uri="http://schemas.microsoft.com/office/infopath/2007/PartnerControls"/>
    <ds:schemaRef ds:uri="15ff3d39-6e7b-4d70-9b7c-8d9fe85d0f29"/>
    <ds:schemaRef ds:uri="http://purl.org/dc/elements/1.1/"/>
    <ds:schemaRef ds:uri="http://schemas.microsoft.com/office/2006/metadata/properties"/>
    <ds:schemaRef ds:uri="ae4d9d97-fbd6-41a7-8f8f-bb7a540acd0e"/>
    <ds:schemaRef ds:uri="http://schemas.openxmlformats.org/package/2006/metadata/core-properties"/>
    <ds:schemaRef ds:uri="4fea251c-3bdd-4d50-962b-ffa2ae250ba0"/>
    <ds:schemaRef ds:uri="http://purl.org/dc/terms/"/>
    <ds:schemaRef ds:uri="a6b29006-9d77-4fe3-aa03-c8f2cc84fb38"/>
    <ds:schemaRef ds:uri="http://www.w3.org/XML/1998/namespace"/>
    <ds:schemaRef ds:uri="http://purl.org/dc/dcmitype/"/>
    <ds:schemaRef ds:uri="985ec44e-1bab-4c0b-9df0-6ba128686fc9"/>
    <ds:schemaRef ds:uri="acccb6d4-dbe5-46d2-b4d3-5733603d8cc6"/>
  </ds:schemaRefs>
</ds:datastoreItem>
</file>

<file path=customXml/itemProps2.xml><?xml version="1.0" encoding="utf-8"?>
<ds:datastoreItem xmlns:ds="http://schemas.openxmlformats.org/officeDocument/2006/customXml" ds:itemID="{AA44D76B-2BEA-4D47-853D-624953941B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37BDE-A00E-4B9C-8704-C7D1163F1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1161</Words>
  <Application>Microsoft Office PowerPoint</Application>
  <PresentationFormat>Widescreen</PresentationFormat>
  <Paragraphs>175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Open Sans</vt:lpstr>
      <vt:lpstr>Segoe UI</vt:lpstr>
      <vt:lpstr>Times New Roman</vt:lpstr>
      <vt:lpstr>Wingdings</vt:lpstr>
      <vt:lpstr>office theme</vt:lpstr>
      <vt:lpstr>TASK FORCE ON AUTOMATED VEHICLE CATEGORISATION (TF-AVC)</vt:lpstr>
      <vt:lpstr>TF-AVC progress</vt:lpstr>
      <vt:lpstr>TF-AVC future look </vt:lpstr>
      <vt:lpstr>R.E.3 concept for categorisation</vt:lpstr>
      <vt:lpstr>S.R.1 concept for categorisation</vt:lpstr>
      <vt:lpstr>Discussion points for 9th session (October 2024)</vt:lpstr>
      <vt:lpstr>Proposal for next steps </vt:lpstr>
      <vt:lpstr>PowerPoint Presentation</vt:lpstr>
      <vt:lpstr>Timeline planning </vt:lpstr>
      <vt:lpstr>PowerPoint Presentation</vt:lpstr>
      <vt:lpstr>Provisional Meeting Schedule / Deliverables: Jan - June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Weinand, Thies</dc:creator>
  <cp:lastModifiedBy>Francois Guichard</cp:lastModifiedBy>
  <cp:revision>101</cp:revision>
  <dcterms:created xsi:type="dcterms:W3CDTF">2024-02-21T08:52:53Z</dcterms:created>
  <dcterms:modified xsi:type="dcterms:W3CDTF">2024-09-24T14:13:35Z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CustomTag">
    <vt:lpwstr/>
  </property>
  <property fmtid="{D5CDD505-2E9C-101B-9397-08002B2CF9AE}" pid="5" name="FinancialYear">
    <vt:lpwstr/>
  </property>
  <property fmtid="{D5CDD505-2E9C-101B-9397-08002B2CF9AE}" pid="6" name="MSIP_Label_725ca717-11da-4935-b601-f527b9741f2e_Enabled">
    <vt:lpwstr>true</vt:lpwstr>
  </property>
  <property fmtid="{D5CDD505-2E9C-101B-9397-08002B2CF9AE}" pid="7" name="MSIP_Label_725ca717-11da-4935-b601-f527b9741f2e_SetDate">
    <vt:lpwstr>2024-04-11T13:54:09Z</vt:lpwstr>
  </property>
  <property fmtid="{D5CDD505-2E9C-101B-9397-08002B2CF9AE}" pid="8" name="MSIP_Label_725ca717-11da-4935-b601-f527b9741f2e_Method">
    <vt:lpwstr>Standard</vt:lpwstr>
  </property>
  <property fmtid="{D5CDD505-2E9C-101B-9397-08002B2CF9AE}" pid="9" name="MSIP_Label_725ca717-11da-4935-b601-f527b9741f2e_Name">
    <vt:lpwstr>C2 - Internal</vt:lpwstr>
  </property>
  <property fmtid="{D5CDD505-2E9C-101B-9397-08002B2CF9AE}" pid="10" name="MSIP_Label_725ca717-11da-4935-b601-f527b9741f2e_SiteId">
    <vt:lpwstr>d852d5cd-724c-4128-8812-ffa5db3f8507</vt:lpwstr>
  </property>
  <property fmtid="{D5CDD505-2E9C-101B-9397-08002B2CF9AE}" pid="11" name="MSIP_Label_725ca717-11da-4935-b601-f527b9741f2e_ActionId">
    <vt:lpwstr>27ece59e-a800-499e-908c-475d6519b0b1</vt:lpwstr>
  </property>
  <property fmtid="{D5CDD505-2E9C-101B-9397-08002B2CF9AE}" pid="12" name="MSIP_Label_725ca717-11da-4935-b601-f527b9741f2e_ContentBits">
    <vt:lpwstr>0</vt:lpwstr>
  </property>
  <property fmtid="{D5CDD505-2E9C-101B-9397-08002B2CF9AE}" pid="13" name="Office of Origin">
    <vt:lpwstr/>
  </property>
  <property fmtid="{D5CDD505-2E9C-101B-9397-08002B2CF9AE}" pid="14" name="gba66df640194346a5267c50f24d4797">
    <vt:lpwstr/>
  </property>
  <property fmtid="{D5CDD505-2E9C-101B-9397-08002B2CF9AE}" pid="15" name="Office_x0020_of_x0020_Origin">
    <vt:lpwstr/>
  </property>
</Properties>
</file>