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64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F823BB82-6885-46C8-B20A-ECDADA91088F}"/>
    <pc:docChg chg="modSld">
      <pc:chgData name="Konstantin Glukhenkiy" userId="24b49d37-c936-4e44-8fab-4bfac34f62f4" providerId="ADAL" clId="{F823BB82-6885-46C8-B20A-ECDADA91088F}" dt="2024-09-27T09:23:07.200" v="4" actId="13926"/>
      <pc:docMkLst>
        <pc:docMk/>
      </pc:docMkLst>
      <pc:sldChg chg="modSp mod">
        <pc:chgData name="Konstantin Glukhenkiy" userId="24b49d37-c936-4e44-8fab-4bfac34f62f4" providerId="ADAL" clId="{F823BB82-6885-46C8-B20A-ECDADA91088F}" dt="2024-09-27T09:23:07.200" v="4" actId="13926"/>
        <pc:sldMkLst>
          <pc:docMk/>
          <pc:sldMk cId="2637156735" sldId="264"/>
        </pc:sldMkLst>
        <pc:spChg chg="mod">
          <ac:chgData name="Konstantin Glukhenkiy" userId="24b49d37-c936-4e44-8fab-4bfac34f62f4" providerId="ADAL" clId="{F823BB82-6885-46C8-B20A-ECDADA91088F}" dt="2024-09-27T09:23:07.200" v="4" actId="13926"/>
          <ac:spMkLst>
            <pc:docMk/>
            <pc:sldMk cId="2637156735" sldId="264"/>
            <ac:spMk id="5" creationId="{04E520F9-46D1-825D-EAF3-CD1998511B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A212C-4EB1-4B1F-80E3-0B44D6E8E2A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0463D-382A-40AA-8C77-3F4BFEA0A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2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0463D-382A-40AA-8C77-3F4BFEA0A71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71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0463D-382A-40AA-8C77-3F4BFEA0A71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10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08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4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06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8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41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2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12F9-06C3-470F-95A0-22E93EEC81BF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6653-2F0A-4CDD-B820-98F6066D6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04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CCC5E3-A968-B777-8B66-B3DE77FF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182"/>
            <a:ext cx="10515600" cy="8913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GTB analysis of the Chinese questions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ubmitted at the 90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GRE session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(doc. GRE-90-29)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regarding the interpretation of UN R149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02B98C6-8671-9B78-30C1-2D4DDF18A3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85571"/>
            <a:ext cx="33147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 the experts from </a:t>
            </a: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</a:t>
            </a:r>
            <a:b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 Lighting and Light Signalling Expert</a:t>
            </a:r>
            <a:b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(GTB)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04E520F9-46D1-825D-EAF3-CD1998511B87}"/>
              </a:ext>
            </a:extLst>
          </p:cNvPr>
          <p:cNvSpPr txBox="1"/>
          <p:nvPr/>
        </p:nvSpPr>
        <p:spPr>
          <a:xfrm>
            <a:off x="7677797" y="35787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 GRE-91-04 </a:t>
            </a:r>
          </a:p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GRE, 22-25 October 2024, </a:t>
            </a:r>
          </a:p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item 7 (b) </a:t>
            </a:r>
          </a:p>
        </p:txBody>
      </p:sp>
    </p:spTree>
    <p:extLst>
      <p:ext uri="{BB962C8B-B14F-4D97-AF65-F5344CB8AC3E}">
        <p14:creationId xmlns:p14="http://schemas.microsoft.com/office/powerpoint/2010/main" val="263715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3227" y="145740"/>
            <a:ext cx="9766902" cy="5132661"/>
            <a:chOff x="476226" y="332519"/>
            <a:chExt cx="9766902" cy="51326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226" y="332519"/>
              <a:ext cx="9766902" cy="513266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122135" y="3971636"/>
              <a:ext cx="1012629" cy="384191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122136" y="4602770"/>
              <a:ext cx="947973" cy="440285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418618" y="3833091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8.47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•10</a:t>
            </a:r>
            <a:r>
              <a:rPr lang="en-US" altLang="zh-CN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endParaRPr lang="zh-CN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>
          <a:xfrm flipV="1">
            <a:off x="8811491" y="4017757"/>
            <a:ext cx="1607127" cy="109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746836" y="4785967"/>
            <a:ext cx="167178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418618" y="4601301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3.57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•10</a:t>
            </a:r>
            <a:r>
              <a:rPr lang="en-US" altLang="zh-CN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endParaRPr lang="zh-CN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91625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ECE R149-01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56991" y="3768441"/>
            <a:ext cx="1003852" cy="384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56991" y="4427621"/>
            <a:ext cx="1003852" cy="384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58218" y="3318835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12100*(1-30%)=8470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19131" y="4973648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5100*(1-30%)=3570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2CE09F52-04C3-6D86-CB90-E8FF245D4B22}"/>
              </a:ext>
            </a:extLst>
          </p:cNvPr>
          <p:cNvSpPr/>
          <p:nvPr/>
        </p:nvSpPr>
        <p:spPr>
          <a:xfrm>
            <a:off x="2739736" y="5424160"/>
            <a:ext cx="4633883" cy="653367"/>
          </a:xfrm>
          <a:prstGeom prst="wedgeRoundRectCallout">
            <a:avLst>
              <a:gd name="adj1" fmla="val 58934"/>
              <a:gd name="adj2" fmla="val -15894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These are clearly “copy/paste” errors.</a:t>
            </a:r>
            <a:endParaRPr lang="en-US" sz="1200" noProof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C3382E-9061-4E49-9390-046CD15F6484}"/>
              </a:ext>
            </a:extLst>
          </p:cNvPr>
          <p:cNvSpPr/>
          <p:nvPr/>
        </p:nvSpPr>
        <p:spPr>
          <a:xfrm>
            <a:off x="8229600" y="5728756"/>
            <a:ext cx="3691267" cy="8866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proposed modifications were adopted at GRE-90 and are now in doc. </a:t>
            </a:r>
            <a:r>
              <a:rPr lang="en-US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WP.29/2024/100</a:t>
            </a:r>
            <a:endParaRPr lang="en-US" sz="1050" noProof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5211" b="3924"/>
          <a:stretch/>
        </p:blipFill>
        <p:spPr>
          <a:xfrm>
            <a:off x="17631" y="3643827"/>
            <a:ext cx="6141622" cy="28539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49899" y="6257635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02819" y="722718"/>
            <a:ext cx="4233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There is no maximum value requirement for the 50R point of V class in low beam light distribution table 7, but there is a maximum value requirement for V class in production consistency. </a:t>
            </a:r>
          </a:p>
          <a:p>
            <a:pPr algn="just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It is recommended to cancel the maximum value requirement for V class production consistency in Table 24 and Table 25.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27837"/>
            <a:ext cx="211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ECE R149-01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1267" y="93134"/>
            <a:ext cx="7001164" cy="3435927"/>
            <a:chOff x="0" y="0"/>
            <a:chExt cx="7697326" cy="3831112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442850"/>
              <a:ext cx="7697326" cy="3388262"/>
              <a:chOff x="0" y="160303"/>
              <a:chExt cx="7697326" cy="338826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160303"/>
                <a:ext cx="7697326" cy="3388262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4682835" y="2950180"/>
                <a:ext cx="637309" cy="31949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noFill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7613" y="0"/>
              <a:ext cx="4806567" cy="54289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4201705" y="6257635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51343" y="6257635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l="1262"/>
          <a:stretch/>
        </p:blipFill>
        <p:spPr>
          <a:xfrm>
            <a:off x="6234545" y="3683041"/>
            <a:ext cx="5893083" cy="277552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90763" y="6190713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42569" y="6190713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92207" y="6190713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24CEBC9F-E5EB-2217-B095-5FDD9DC094CB}"/>
              </a:ext>
            </a:extLst>
          </p:cNvPr>
          <p:cNvSpPr/>
          <p:nvPr/>
        </p:nvSpPr>
        <p:spPr>
          <a:xfrm>
            <a:off x="5838927" y="438610"/>
            <a:ext cx="6305867" cy="1291685"/>
          </a:xfrm>
          <a:prstGeom prst="wedgeRoundRectCallout">
            <a:avLst>
              <a:gd name="adj1" fmla="val -55060"/>
              <a:gd name="adj2" fmla="val 14727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u="sng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 type approval </a:t>
            </a:r>
            <a:r>
              <a:rPr lang="fr-FR" sz="2200" u="sng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fr-FR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2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Max value for class V is specified in the Zone Imax</a:t>
            </a:r>
            <a:endParaRPr lang="en-US" sz="1200" noProof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0CCE2926-0882-4F31-FB19-4B535E12254F}"/>
              </a:ext>
            </a:extLst>
          </p:cNvPr>
          <p:cNvSpPr/>
          <p:nvPr/>
        </p:nvSpPr>
        <p:spPr>
          <a:xfrm>
            <a:off x="6000534" y="3358539"/>
            <a:ext cx="6144260" cy="1525270"/>
          </a:xfrm>
          <a:prstGeom prst="wedgeRoundRectCallout">
            <a:avLst>
              <a:gd name="adj1" fmla="val -50989"/>
              <a:gd name="adj2" fmla="val 1373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200" u="sng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 COP :</a:t>
            </a:r>
            <a:endParaRPr lang="fr-FR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en-US" sz="22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checking of Imax performance is intentionally reduced to one point (50R) in order to limit the time for measurement.</a:t>
            </a:r>
            <a:endParaRPr lang="en-US" sz="1200" noProof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B6E8E-D248-FADA-D977-A853716E9B29}"/>
              </a:ext>
            </a:extLst>
          </p:cNvPr>
          <p:cNvSpPr/>
          <p:nvPr/>
        </p:nvSpPr>
        <p:spPr>
          <a:xfrm>
            <a:off x="8881353" y="5815713"/>
            <a:ext cx="2918298" cy="8866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>
                <a:latin typeface="Arial" panose="020B0604020202020204" pitchFamily="34" charset="0"/>
                <a:cs typeface="Arial" panose="020B0604020202020204" pitchFamily="34" charset="0"/>
              </a:rPr>
              <a:t>No correction is needed</a:t>
            </a:r>
          </a:p>
        </p:txBody>
      </p:sp>
    </p:spTree>
    <p:extLst>
      <p:ext uri="{BB962C8B-B14F-4D97-AF65-F5344CB8AC3E}">
        <p14:creationId xmlns:p14="http://schemas.microsoft.com/office/powerpoint/2010/main" val="1062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4" y="215816"/>
            <a:ext cx="7906853" cy="32675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98525" y="2991629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56" y="31150"/>
            <a:ext cx="211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ECE R149-00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8" y="3612656"/>
            <a:ext cx="6341093" cy="31021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03710" y="6164320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6325" y="6164320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8942" y="6164319"/>
            <a:ext cx="579669" cy="2865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43" y="3926694"/>
            <a:ext cx="5524220" cy="2714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87208" y="6164319"/>
            <a:ext cx="466755" cy="2856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06849" y="6164319"/>
            <a:ext cx="466755" cy="2856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14408" y="6164319"/>
            <a:ext cx="466755" cy="2856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91437" y="712748"/>
            <a:ext cx="3942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There is no maximum value requirement for the 50R point of V class in the adaptive low-beam light distribution table 9, but there is a maximum value requirement for V class in production consistency. 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It is recommended to cancel the maximum value requirement for V class production consistency in Table 20 and Table 21.</a:t>
            </a:r>
          </a:p>
          <a:p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AA0B0-2F26-0C01-9822-A92F0E525A62}"/>
              </a:ext>
            </a:extLst>
          </p:cNvPr>
          <p:cNvSpPr/>
          <p:nvPr/>
        </p:nvSpPr>
        <p:spPr>
          <a:xfrm>
            <a:off x="8566782" y="2931306"/>
            <a:ext cx="2918298" cy="8866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>
                <a:latin typeface="Arial" panose="020B0604020202020204" pitchFamily="34" charset="0"/>
                <a:cs typeface="Arial" panose="020B0604020202020204" pitchFamily="34" charset="0"/>
              </a:rPr>
              <a:t>No correction is needed</a:t>
            </a:r>
          </a:p>
          <a:p>
            <a:pPr algn="ctr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(Same reason as for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13185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6981" y="4320203"/>
            <a:ext cx="11667206" cy="2501623"/>
            <a:chOff x="165949" y="3897746"/>
            <a:chExt cx="11667206" cy="25016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949" y="4014362"/>
              <a:ext cx="5052598" cy="23850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7891" y="3897746"/>
              <a:ext cx="6385264" cy="250162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543499" y="5435599"/>
              <a:ext cx="628072" cy="240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45924" y="5430980"/>
              <a:ext cx="628072" cy="240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599713" y="5440215"/>
              <a:ext cx="628072" cy="2401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468626" y="5675745"/>
              <a:ext cx="628072" cy="2401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782972" y="5680361"/>
              <a:ext cx="628072" cy="2401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078224" y="5680361"/>
              <a:ext cx="628072" cy="2401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1395" t="4587" r="1038" b="8779"/>
          <a:stretch/>
        </p:blipFill>
        <p:spPr>
          <a:xfrm>
            <a:off x="0" y="477519"/>
            <a:ext cx="7112000" cy="25501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01707" y="2529899"/>
            <a:ext cx="628072" cy="2401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ECE R149-01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35241" y="321438"/>
            <a:ext cx="4608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maximum Segment BLL requirement for class V in the adaptive low-beam light distribution table 7 is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6.25·10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but the maximum requirement for 0%CoP of class V in the production consistency tables 25 and 26 is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8.80·10</a:t>
            </a:r>
            <a:r>
              <a:rPr lang="en-US" altLang="zh-CN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is recommended to update Tables 25 and 26 The maximum value requirement for class V production consistency in Table 26 is </a:t>
            </a: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6.25·10</a:t>
            </a:r>
            <a:r>
              <a:rPr lang="en-US" altLang="zh-CN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and its corresponding 20%CoP and 30%CoP values.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73" y="3086871"/>
            <a:ext cx="5501587" cy="1339965"/>
          </a:xfrm>
          <a:prstGeom prst="rect">
            <a:avLst/>
          </a:prstGeom>
        </p:spPr>
      </p:pic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C7FD5A1A-342E-B2B5-AD51-106870D6C1DF}"/>
              </a:ext>
            </a:extLst>
          </p:cNvPr>
          <p:cNvSpPr/>
          <p:nvPr/>
        </p:nvSpPr>
        <p:spPr>
          <a:xfrm>
            <a:off x="5699926" y="184666"/>
            <a:ext cx="6333566" cy="1624679"/>
          </a:xfrm>
          <a:prstGeom prst="wedgeRoundRectCallout">
            <a:avLst>
              <a:gd name="adj1" fmla="val -60938"/>
              <a:gd name="adj2" fmla="val 925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200" u="sng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 type approval</a:t>
            </a:r>
            <a:r>
              <a:rPr lang="en-GB" sz="2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GB" sz="2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Max value for BLL was changed from R123/R149-00 (880 cd) to R149-01 (625 cd) – this change was intentional</a:t>
            </a:r>
            <a:endParaRPr lang="en-GB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2CEC-1F78-1DED-EEBF-7B34017F9A35}"/>
              </a:ext>
            </a:extLst>
          </p:cNvPr>
          <p:cNvSpPr/>
          <p:nvPr/>
        </p:nvSpPr>
        <p:spPr>
          <a:xfrm>
            <a:off x="6185932" y="3433559"/>
            <a:ext cx="5053568" cy="8866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Correction of R149-01 in Tables 25 and 26 is required. </a:t>
            </a:r>
            <a:r>
              <a:rPr lang="en-US" sz="18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noProof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See doc. GRE/2024/19 from GTB</a:t>
            </a:r>
            <a:endParaRPr lang="en-US" sz="1050" b="1" noProof="0" dirty="0">
              <a:solidFill>
                <a:srgbClr val="FFFF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A58B040D-8B84-3B37-E759-916DF358B047}"/>
              </a:ext>
            </a:extLst>
          </p:cNvPr>
          <p:cNvSpPr/>
          <p:nvPr/>
        </p:nvSpPr>
        <p:spPr>
          <a:xfrm>
            <a:off x="5486634" y="5639927"/>
            <a:ext cx="6546858" cy="896636"/>
          </a:xfrm>
          <a:prstGeom prst="wedgeRoundRectCallout">
            <a:avLst>
              <a:gd name="adj1" fmla="val -54008"/>
              <a:gd name="adj2" fmla="val -1622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200" noProof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change was not reported to the class V bend lighting  cat1 and cat2.</a:t>
            </a:r>
            <a:endParaRPr lang="en-GB" sz="1200" noProof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5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4B999-6D20-4049-812B-AC752D331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0806A9-1385-407E-9620-0648276B2C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419</Words>
  <Application>Microsoft Office PowerPoint</Application>
  <PresentationFormat>Widescreen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Office 主题​​</vt:lpstr>
      <vt:lpstr>Submitted by the experts from The International Automotive Lighting and Light Signalling Expert Group (GTB)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Chunxia.Liu (刘春霞)</dc:creator>
  <cp:lastModifiedBy>Editorial corrections</cp:lastModifiedBy>
  <cp:revision>30</cp:revision>
  <dcterms:created xsi:type="dcterms:W3CDTF">2024-03-11T05:30:56Z</dcterms:created>
  <dcterms:modified xsi:type="dcterms:W3CDTF">2024-09-27T09:23:13Z</dcterms:modified>
</cp:coreProperties>
</file>