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66" r:id="rId8"/>
    <p:sldId id="268" r:id="rId9"/>
    <p:sldId id="269" r:id="rId10"/>
    <p:sldId id="259" r:id="rId11"/>
    <p:sldId id="267" r:id="rId12"/>
  </p:sldIdLst>
  <p:sldSz cx="12192000" cy="6858000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A29C9D-3858-96FE-F648-63DCA614AB60}" name="GRIGORATOS Theodoros (JRC-ISPRA)" initials="TG" userId="S::Theodoros.GRIGORATOS@ec.europa.eu::f13441e8-f0f6-4bf8-a45c-45143031221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Miles" userId="a427bd90-0b1e-40b4-a2c3-e4a6b3a84fcd" providerId="ADAL" clId="{06A5EBB3-35ED-42B5-81AC-677CCD5AE16E}"/>
    <pc:docChg chg="custSel modSld">
      <pc:chgData name="David Miles" userId="a427bd90-0b1e-40b4-a2c3-e4a6b3a84fcd" providerId="ADAL" clId="{06A5EBB3-35ED-42B5-81AC-677CCD5AE16E}" dt="2024-09-02T12:27:34.171" v="5" actId="207"/>
      <pc:docMkLst>
        <pc:docMk/>
      </pc:docMkLst>
      <pc:sldChg chg="modSp mod">
        <pc:chgData name="David Miles" userId="a427bd90-0b1e-40b4-a2c3-e4a6b3a84fcd" providerId="ADAL" clId="{06A5EBB3-35ED-42B5-81AC-677CCD5AE16E}" dt="2024-09-02T12:27:13.766" v="1" actId="207"/>
        <pc:sldMkLst>
          <pc:docMk/>
          <pc:sldMk cId="4184192775" sldId="259"/>
        </pc:sldMkLst>
        <pc:graphicFrameChg chg="modGraphic">
          <ac:chgData name="David Miles" userId="a427bd90-0b1e-40b4-a2c3-e4a6b3a84fcd" providerId="ADAL" clId="{06A5EBB3-35ED-42B5-81AC-677CCD5AE16E}" dt="2024-09-02T12:27:13.766" v="1" actId="207"/>
          <ac:graphicFrameMkLst>
            <pc:docMk/>
            <pc:sldMk cId="4184192775" sldId="259"/>
            <ac:graphicFrameMk id="11" creationId="{FCEED9E6-0F59-9F6A-D380-2D8D4689BD0C}"/>
          </ac:graphicFrameMkLst>
        </pc:graphicFrameChg>
      </pc:sldChg>
      <pc:sldChg chg="modSp mod">
        <pc:chgData name="David Miles" userId="a427bd90-0b1e-40b4-a2c3-e4a6b3a84fcd" providerId="ADAL" clId="{06A5EBB3-35ED-42B5-81AC-677CCD5AE16E}" dt="2024-09-02T12:27:34.171" v="5" actId="207"/>
        <pc:sldMkLst>
          <pc:docMk/>
          <pc:sldMk cId="2425869682" sldId="266"/>
        </pc:sldMkLst>
        <pc:graphicFrameChg chg="modGraphic">
          <ac:chgData name="David Miles" userId="a427bd90-0b1e-40b4-a2c3-e4a6b3a84fcd" providerId="ADAL" clId="{06A5EBB3-35ED-42B5-81AC-677CCD5AE16E}" dt="2024-09-02T12:27:34.171" v="5" actId="207"/>
          <ac:graphicFrameMkLst>
            <pc:docMk/>
            <pc:sldMk cId="2425869682" sldId="266"/>
            <ac:graphicFrameMk id="8" creationId="{BB3C96B0-BAF5-4CA0-B962-4A503CE0B790}"/>
          </ac:graphicFrameMkLst>
        </pc:graphicFrameChg>
      </pc:sldChg>
      <pc:sldChg chg="modSp mod">
        <pc:chgData name="David Miles" userId="a427bd90-0b1e-40b4-a2c3-e4a6b3a84fcd" providerId="ADAL" clId="{06A5EBB3-35ED-42B5-81AC-677CCD5AE16E}" dt="2024-09-02T12:27:18.462" v="2" actId="207"/>
        <pc:sldMkLst>
          <pc:docMk/>
          <pc:sldMk cId="2386418732" sldId="268"/>
        </pc:sldMkLst>
        <pc:spChg chg="mod">
          <ac:chgData name="David Miles" userId="a427bd90-0b1e-40b4-a2c3-e4a6b3a84fcd" providerId="ADAL" clId="{06A5EBB3-35ED-42B5-81AC-677CCD5AE16E}" dt="2024-09-02T12:27:18.462" v="2" actId="207"/>
          <ac:spMkLst>
            <pc:docMk/>
            <pc:sldMk cId="2386418732" sldId="268"/>
            <ac:spMk id="10" creationId="{0AC82987-0B38-E834-AE93-66BCDDB16528}"/>
          </ac:spMkLst>
        </pc:spChg>
      </pc:sldChg>
      <pc:sldChg chg="modSp mod">
        <pc:chgData name="David Miles" userId="a427bd90-0b1e-40b4-a2c3-e4a6b3a84fcd" providerId="ADAL" clId="{06A5EBB3-35ED-42B5-81AC-677CCD5AE16E}" dt="2024-09-02T12:27:26.132" v="4" actId="207"/>
        <pc:sldMkLst>
          <pc:docMk/>
          <pc:sldMk cId="1565553383" sldId="269"/>
        </pc:sldMkLst>
        <pc:spChg chg="mod">
          <ac:chgData name="David Miles" userId="a427bd90-0b1e-40b4-a2c3-e4a6b3a84fcd" providerId="ADAL" clId="{06A5EBB3-35ED-42B5-81AC-677CCD5AE16E}" dt="2024-09-02T12:27:26.132" v="4" actId="207"/>
          <ac:spMkLst>
            <pc:docMk/>
            <pc:sldMk cId="1565553383" sldId="269"/>
            <ac:spMk id="2" creationId="{F6715BEA-3055-84E3-DE25-193E86FA7647}"/>
          </ac:spMkLst>
        </pc:spChg>
        <pc:spChg chg="mod">
          <ac:chgData name="David Miles" userId="a427bd90-0b1e-40b4-a2c3-e4a6b3a84fcd" providerId="ADAL" clId="{06A5EBB3-35ED-42B5-81AC-677CCD5AE16E}" dt="2024-09-02T12:27:23.090" v="3" actId="207"/>
          <ac:spMkLst>
            <pc:docMk/>
            <pc:sldMk cId="1565553383" sldId="269"/>
            <ac:spMk id="10" creationId="{0AC82987-0B38-E834-AE93-66BCDDB16528}"/>
          </ac:spMkLst>
        </pc:spChg>
      </pc:sldChg>
    </pc:docChg>
  </pc:docChgLst>
  <pc:docChgLst>
    <pc:chgData name="Konstantin Glukhenkiy" userId="24b49d37-c936-4e44-8fab-4bfac34f62f4" providerId="ADAL" clId="{ADB41BB8-3D4B-4A4C-80CD-30A3AF905A32}"/>
    <pc:docChg chg="modSld">
      <pc:chgData name="Konstantin Glukhenkiy" userId="24b49d37-c936-4e44-8fab-4bfac34f62f4" providerId="ADAL" clId="{ADB41BB8-3D4B-4A4C-80CD-30A3AF905A32}" dt="2024-09-15T16:43:52.653" v="2" actId="6549"/>
      <pc:docMkLst>
        <pc:docMk/>
      </pc:docMkLst>
      <pc:sldChg chg="modSp mod">
        <pc:chgData name="Konstantin Glukhenkiy" userId="24b49d37-c936-4e44-8fab-4bfac34f62f4" providerId="ADAL" clId="{ADB41BB8-3D4B-4A4C-80CD-30A3AF905A32}" dt="2024-09-15T16:43:52.653" v="2" actId="6549"/>
        <pc:sldMkLst>
          <pc:docMk/>
          <pc:sldMk cId="1472386309" sldId="256"/>
        </pc:sldMkLst>
        <pc:spChg chg="mod">
          <ac:chgData name="Konstantin Glukhenkiy" userId="24b49d37-c936-4e44-8fab-4bfac34f62f4" providerId="ADAL" clId="{ADB41BB8-3D4B-4A4C-80CD-30A3AF905A32}" dt="2024-09-15T16:43:52.653" v="2" actId="6549"/>
          <ac:spMkLst>
            <pc:docMk/>
            <pc:sldMk cId="1472386309" sldId="256"/>
            <ac:spMk id="5" creationId="{1911E3F7-4975-4BCD-A19E-D1EE644E352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4EF9F-9D52-4695-A44D-FB890489DBF6}" type="datetimeFigureOut">
              <a:rPr lang="fr-FR" smtClean="0"/>
              <a:t>15/09/2024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7938DF-F9AF-4B02-BED8-B72447F421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033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7938DF-F9AF-4B02-BED8-B72447F4216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181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7938DF-F9AF-4B02-BED8-B72447F4216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966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7938DF-F9AF-4B02-BED8-B72447F4216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720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307318-A9C1-484F-97C1-1BA62A7E66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D8C7C0-1393-4211-B0EB-6708AEFD9F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7A509B-A224-4DD5-90B5-422ECCF6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78DA-A0D3-4E2D-BEEC-C2F1CAB2C6D3}" type="datetime1">
              <a:rPr lang="fr-FR" smtClean="0"/>
              <a:t>15/09/2024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6B98BE-5FA9-4347-9DAD-7827D71E6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C49402-AB7D-4EF9-8064-972C5F805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42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7B7B8F-745E-4F78-B9E5-54DB7091A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EF8308E-A6CA-4381-8D57-D68882F1B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162A46-D2CC-4B04-AE86-F7C2336BC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24C7-B93C-4E45-80A1-FE40CDD1A438}" type="datetime1">
              <a:rPr lang="fr-FR" smtClean="0"/>
              <a:t>15/09/2024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832911-037B-4B83-95E4-E9BE1D2CC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2011DE-2916-470E-839D-E9B0035E6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772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FE91C24-EE31-4E44-9DBC-2EBB0C4BBD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23470B3-508D-4D29-90D6-55939FFF28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095140-FBE1-470D-9A48-909683AC3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55B9F-D1C0-4C79-87C1-A7B157A55817}" type="datetime1">
              <a:rPr lang="fr-FR" smtClean="0"/>
              <a:t>15/09/2024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E8D538-BCDA-4E18-8EB7-0909F6E4A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273F31-2AD7-4E1D-BAA8-ECBB7758A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49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BC3DCB-3707-4E24-B0DC-2CFCD1C5F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5D9488-3D79-4A3D-A8FB-8BB1D3591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FE5FC9-6579-4EC2-A4FB-683ABD20F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AA86-E047-487D-80F7-A97802F7B5C8}" type="datetime1">
              <a:rPr lang="fr-FR" smtClean="0"/>
              <a:t>15/09/2024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D6E683-69D5-4CE8-8BF7-3F96687EE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690EC6-84B5-40EF-97D3-9A6C3ABA8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32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2146BD-2856-4C3F-B591-7C31CADD2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5F9135-9CB1-48DB-86B4-5BDBB739A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9F508D-C550-4A2E-8649-3618F803A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9207-4492-4065-9801-9453DB018007}" type="datetime1">
              <a:rPr lang="fr-FR" smtClean="0"/>
              <a:t>15/09/2024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DD71BD-5089-45A9-8A5A-91799F714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1877C5-2929-49B3-A86F-054F85AB7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744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D0C959-A50F-45EF-9DD3-0234BBC66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77D705-E10E-49C1-8A16-7E4F6FEAC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A85F87-4819-4DDD-95AA-EFD94A67BA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0118BD-007F-4993-B4F5-657DEC17D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4CC2-5405-4F2A-BCCC-58BA75DDD253}" type="datetime1">
              <a:rPr lang="fr-FR" smtClean="0"/>
              <a:t>15/09/2024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531070-2C7A-4D12-9D28-33C8BD023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8FBB72-F70E-4C56-8A03-3856BBBFB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27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61837-9F1F-4270-9580-519B439B0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A434F4-FEAD-43E8-96FE-352F16371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AA7A1F-2040-4A64-B2A3-BD712E505E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E3C050-DF9B-4AAD-A556-8F37490996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41CE5DF-3222-4B1D-AE5D-CED47DDAC2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83355AD-FD91-447C-9F16-FB61723B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191F-D135-40AE-9642-9E7BB3B65D54}" type="datetime1">
              <a:rPr lang="fr-FR" smtClean="0"/>
              <a:t>15/09/2024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02E8D0B-3265-4A6D-8719-B2F14FB28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5C3BF6A-2B3C-493B-9821-90701B6D2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68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668030-FE46-4D89-8F49-C389C0DA7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0F2EF97-09B9-4518-B672-A6BE7A748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1A9B-2E0B-4D37-9FDF-410735C3A641}" type="datetime1">
              <a:rPr lang="fr-FR" smtClean="0"/>
              <a:t>15/09/2024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2E9CD8-22CF-49E7-B84D-0BFB2560C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7770AD-6343-4DCE-B811-5876A81B8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04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536F3BB-5A65-4AD0-8749-3645F7063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ED7E-8BB5-42C0-8139-D8EF515BD977}" type="datetime1">
              <a:rPr lang="fr-FR" smtClean="0"/>
              <a:t>15/09/2024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35C1573-ACF5-4971-B02F-7CA33B9F6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1B1A1D-C2C0-4EE3-9B1C-33B136EF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85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C65A63-C234-4984-BAA0-43F9C99B0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627B8A-6E99-4143-A8F7-087780105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35E20D-6A73-4B0E-B963-5840CBB4F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4B6E52-419C-410C-9BF5-88412C0C4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0B33-499A-49AE-AEA1-9A434F21096A}" type="datetime1">
              <a:rPr lang="fr-FR" smtClean="0"/>
              <a:t>15/09/2024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A3B642-1C3B-476A-8304-387866F38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D88692-4F7D-4791-A22F-1084188B4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3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D7FC1E-4579-47F0-8672-C0F11BB71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85F5D9A-8C8B-40A4-9D35-8E9DA931D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EA8ECE-D47C-4D51-8A8C-99AE0D06E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B55F8D-135D-4C07-8C83-0FF3E4B19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6009-2997-4D6F-88E4-027E17E67152}" type="datetime1">
              <a:rPr lang="fr-FR" smtClean="0"/>
              <a:t>15/09/2024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F7BC928-7CCE-4DC5-8B79-873236DD4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3969C5-ADDB-4679-A7CB-0C6DC779D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74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3B9E638-4966-4F26-8C98-D2A39BB6D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2A8DD3-7575-443B-9F90-7A17D3948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19A280-0A06-4552-9BF7-24C3DE9EA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56CD1-A6EC-4524-AFC5-FBD0D3964DDC}" type="datetime1">
              <a:rPr lang="fr-FR" smtClean="0"/>
              <a:t>15/09/2024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7BBE03-46A4-4B80-9EFB-92E7F04D51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A22998-0C5A-446D-9F3D-871C8DBDB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76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Theodoros.GRIGORATOS@ec.europa.eu" TargetMode="External"/><Relationship Id="rId2" Type="http://schemas.openxmlformats.org/officeDocument/2006/relationships/hyperlink" Target="mailto:David.Miles@dft.gov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iki.unece.org/download/attachments/215679554/GRBP-79-31e.pdf?api=v2" TargetMode="External"/><Relationship Id="rId4" Type="http://schemas.openxmlformats.org/officeDocument/2006/relationships/hyperlink" Target="https://wiki.unece.org/pages/viewpage.action?pageId=160694352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hyperlink" Target="https://wiki.unece.org/display/trans/TF+TA+session+23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wiki.unece.org/display/trans/TFTA+session+22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iki.unece.org/display/trans/TF+TA+session+26" TargetMode="External"/><Relationship Id="rId5" Type="http://schemas.openxmlformats.org/officeDocument/2006/relationships/hyperlink" Target="https://wiki.unece.org/display/trans/TF+TA+session+25" TargetMode="External"/><Relationship Id="rId10" Type="http://schemas.openxmlformats.org/officeDocument/2006/relationships/image" Target="../media/image4.svg"/><Relationship Id="rId4" Type="http://schemas.openxmlformats.org/officeDocument/2006/relationships/hyperlink" Target="https://wiki.unece.org/display/trans/TF+TA+session+24" TargetMode="Externa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nece.org/transport/documents/2023/11/working-documents/tfta-proposal-supplement-02-04-series-amendments-un-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nece.org/sites/default/files/2024-04/ECE-TRANS-WP29-2024-065e%20.pdf" TargetMode="External"/><Relationship Id="rId4" Type="http://schemas.openxmlformats.org/officeDocument/2006/relationships/hyperlink" Target="https://unece.org/sites/default/files/2024-02/GRBP-79-12-Rev.2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unece.org/download/attachments/247169056/TA-24-5%20Tyre%20abrasionGantt%20240529.xlsx?api=v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7BCCB5-8479-4331-A885-879B3AAA67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>
                <a:latin typeface="Calibri "/>
              </a:rPr>
              <a:t>Status</a:t>
            </a:r>
            <a:r>
              <a:rPr lang="fr-FR">
                <a:latin typeface="Calibri "/>
              </a:rPr>
              <a:t> report to 80</a:t>
            </a:r>
            <a:r>
              <a:rPr lang="fr-FR" baseline="30000">
                <a:latin typeface="Calibri "/>
              </a:rPr>
              <a:t>th</a:t>
            </a:r>
            <a:r>
              <a:rPr lang="fr-FR">
                <a:latin typeface="Calibri "/>
              </a:rPr>
              <a:t> GRBP </a:t>
            </a:r>
            <a:br>
              <a:rPr lang="fr-FR">
                <a:latin typeface="Calibri "/>
              </a:rPr>
            </a:br>
            <a:r>
              <a:rPr lang="fr-FR">
                <a:latin typeface="Calibri "/>
              </a:rPr>
              <a:t>(</a:t>
            </a:r>
            <a:r>
              <a:rPr lang="en-GB">
                <a:latin typeface="Calibri "/>
              </a:rPr>
              <a:t>September</a:t>
            </a:r>
            <a:r>
              <a:rPr lang="fr-FR">
                <a:latin typeface="Calibri "/>
              </a:rPr>
              <a:t> 2024)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36EA22-533B-4F31-BFC6-8902F03D2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42715"/>
            <a:ext cx="9144000" cy="1655762"/>
          </a:xfrm>
        </p:spPr>
        <p:txBody>
          <a:bodyPr>
            <a:normAutofit/>
          </a:bodyPr>
          <a:lstStyle/>
          <a:p>
            <a:r>
              <a:rPr lang="en-GB" sz="4000">
                <a:latin typeface="Calibri "/>
              </a:rPr>
              <a:t>Task Force on Tyre Abrasion</a:t>
            </a:r>
          </a:p>
          <a:p>
            <a:r>
              <a:rPr lang="en-GB" sz="3200">
                <a:latin typeface="Calibri "/>
              </a:rPr>
              <a:t>On behalf of GRBP and GRPE</a:t>
            </a:r>
            <a:r>
              <a:rPr lang="en-GB" sz="4000">
                <a:latin typeface="Calibri "/>
              </a:rPr>
              <a:t> </a:t>
            </a:r>
          </a:p>
          <a:p>
            <a:endParaRPr lang="en-GB" sz="4800">
              <a:latin typeface="Calibri 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977854-C418-4DF5-BCE5-6F02F3D39C22}"/>
              </a:ext>
            </a:extLst>
          </p:cNvPr>
          <p:cNvSpPr/>
          <p:nvPr/>
        </p:nvSpPr>
        <p:spPr>
          <a:xfrm>
            <a:off x="0" y="139118"/>
            <a:ext cx="36013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chemeClr val="tx1"/>
                </a:solidFill>
                <a:latin typeface="Calibri "/>
              </a:rPr>
              <a:t>Transmitted by the co-chairs </a:t>
            </a:r>
            <a:br>
              <a:rPr lang="en-GB">
                <a:solidFill>
                  <a:schemeClr val="tx1"/>
                </a:solidFill>
                <a:latin typeface="Calibri "/>
              </a:rPr>
            </a:br>
            <a:r>
              <a:rPr lang="en-GB">
                <a:solidFill>
                  <a:schemeClr val="tx1"/>
                </a:solidFill>
                <a:latin typeface="Calibri "/>
              </a:rPr>
              <a:t>of </a:t>
            </a:r>
            <a:r>
              <a:rPr lang="en-GB">
                <a:latin typeface="Calibri "/>
              </a:rPr>
              <a:t>TF </a:t>
            </a:r>
            <a:r>
              <a:rPr lang="en-GB">
                <a:solidFill>
                  <a:schemeClr val="tx1"/>
                </a:solidFill>
                <a:latin typeface="Calibri "/>
              </a:rPr>
              <a:t>for Tyre </a:t>
            </a:r>
            <a:r>
              <a:rPr lang="en-GB">
                <a:latin typeface="Calibri "/>
              </a:rPr>
              <a:t>Ab</a:t>
            </a:r>
            <a:r>
              <a:rPr lang="en-GB">
                <a:solidFill>
                  <a:schemeClr val="tx1"/>
                </a:solidFill>
                <a:latin typeface="Calibri "/>
              </a:rPr>
              <a:t>rasion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11E3F7-4975-4BCD-A19E-D1EE644E3526}"/>
              </a:ext>
            </a:extLst>
          </p:cNvPr>
          <p:cNvSpPr/>
          <p:nvPr/>
        </p:nvSpPr>
        <p:spPr>
          <a:xfrm>
            <a:off x="6373091" y="106829"/>
            <a:ext cx="5476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u="sng" dirty="0"/>
              <a:t>Informal document </a:t>
            </a:r>
            <a:r>
              <a:rPr lang="en-GB" b="1" dirty="0"/>
              <a:t>GRBP-80-22</a:t>
            </a:r>
            <a:endParaRPr lang="en-GB" dirty="0">
              <a:solidFill>
                <a:srgbClr val="FF0000"/>
              </a:solidFill>
            </a:endParaRPr>
          </a:p>
          <a:p>
            <a:pPr algn="r"/>
            <a:r>
              <a:rPr lang="en-GB" dirty="0"/>
              <a:t>(80</a:t>
            </a:r>
            <a:r>
              <a:rPr lang="en-GB" baseline="30000" dirty="0"/>
              <a:t>th</a:t>
            </a:r>
            <a:r>
              <a:rPr lang="en-GB" dirty="0"/>
              <a:t> GRBP, September 17-20, 2024, agenda item 6 (e)) </a:t>
            </a:r>
          </a:p>
        </p:txBody>
      </p:sp>
      <p:sp>
        <p:nvSpPr>
          <p:cNvPr id="6" name="Espace réservé du pied de page 1">
            <a:extLst>
              <a:ext uri="{FF2B5EF4-FFF2-40B4-BE49-F238E27FC236}">
                <a16:creationId xmlns:a16="http://schemas.microsoft.com/office/drawing/2014/main" id="{877AA9EA-330A-401F-B0A4-9C794A690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TF on </a:t>
            </a:r>
            <a:r>
              <a:rPr lang="en-US" err="1"/>
              <a:t>Tyre</a:t>
            </a:r>
            <a:r>
              <a:rPr lang="en-US"/>
              <a:t> Abrasion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DA7DB2-8DB8-47A0-91A4-5FAF21EBA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386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0BF722-E066-49B9-A779-3CDCF613D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426"/>
            <a:ext cx="10515600" cy="919538"/>
          </a:xfrm>
        </p:spPr>
        <p:txBody>
          <a:bodyPr/>
          <a:lstStyle/>
          <a:p>
            <a:pPr algn="ctr"/>
            <a:r>
              <a:rPr lang="en-GB"/>
              <a:t>Task Force on Tyre Abrasion</a:t>
            </a:r>
          </a:p>
        </p:txBody>
      </p:sp>
      <p:graphicFrame>
        <p:nvGraphicFramePr>
          <p:cNvPr id="10" name="Tableau 10">
            <a:extLst>
              <a:ext uri="{FF2B5EF4-FFF2-40B4-BE49-F238E27FC236}">
                <a16:creationId xmlns:a16="http://schemas.microsoft.com/office/drawing/2014/main" id="{C8594C73-26ED-49AC-BB15-8A214F0548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382950"/>
              </p:ext>
            </p:extLst>
          </p:nvPr>
        </p:nvGraphicFramePr>
        <p:xfrm>
          <a:off x="557939" y="834945"/>
          <a:ext cx="11174277" cy="5451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0820">
                  <a:extLst>
                    <a:ext uri="{9D8B030D-6E8A-4147-A177-3AD203B41FA5}">
                      <a16:colId xmlns:a16="http://schemas.microsoft.com/office/drawing/2014/main" val="1695131126"/>
                    </a:ext>
                  </a:extLst>
                </a:gridCol>
                <a:gridCol w="9413457">
                  <a:extLst>
                    <a:ext uri="{9D8B030D-6E8A-4147-A177-3AD203B41FA5}">
                      <a16:colId xmlns:a16="http://schemas.microsoft.com/office/drawing/2014/main" val="427866157"/>
                    </a:ext>
                  </a:extLst>
                </a:gridCol>
              </a:tblGrid>
              <a:tr h="2844000">
                <a:tc>
                  <a:txBody>
                    <a:bodyPr/>
                    <a:lstStyle/>
                    <a:p>
                      <a:pPr algn="ctr"/>
                      <a:r>
                        <a:rPr lang="en-GB" b="1" noProof="0"/>
                        <a:t>Targets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a robust </a:t>
                      </a: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procedure for measuring the abrasion of tyres: Test conditions and methods;</a:t>
                      </a:r>
                      <a:endParaRPr lang="en-GB" noProof="0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the acceptable uncertainty for the tyre abrasion test method(s) and assess the uncertainty of the tyre abrasion test method</a:t>
                      </a:r>
                      <a:r>
                        <a:rPr lang="en-GB" noProof="0" dirty="0"/>
                        <a:t>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Based on the abrasion test method, define a characterisation of relative mileage potential index;</a:t>
                      </a:r>
                      <a:endParaRPr lang="en-GB" noProof="0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Evaluate the abrasion performance and tread depth reduction of a wide range of tyres available in the market;</a:t>
                      </a:r>
                      <a:endParaRPr lang="en-GB" noProof="0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abrasion limits for tyres in order to limit the emission of microplastics to the environment;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a proposal of amendment to UN Regulation No 117 for the type approval of tyres in respect to their abrasion.</a:t>
                      </a:r>
                      <a:endParaRPr lang="en-GB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08323784"/>
                  </a:ext>
                </a:extLst>
              </a:tr>
              <a:tr h="137664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2218748"/>
                  </a:ext>
                </a:extLst>
              </a:tr>
              <a:tr h="611917">
                <a:tc>
                  <a:txBody>
                    <a:bodyPr/>
                    <a:lstStyle/>
                    <a:p>
                      <a:pPr algn="ctr"/>
                      <a:r>
                        <a:rPr lang="en-GB" b="1" noProof="0"/>
                        <a:t>Roles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noProof="0"/>
                        <a:t>Co-chairs:               United Kingdom (</a:t>
                      </a:r>
                      <a:r>
                        <a:rPr lang="en-GB" noProof="0">
                          <a:hlinkClick r:id="rId2"/>
                        </a:rPr>
                        <a:t>David.Miles@dft.gov.uk</a:t>
                      </a:r>
                      <a:r>
                        <a:rPr lang="en-GB" noProof="0"/>
                        <a:t>) and</a:t>
                      </a:r>
                    </a:p>
                    <a:p>
                      <a:pPr marL="1828800" lvl="4" indent="0">
                        <a:buFont typeface="Arial" panose="020B0604020202020204" pitchFamily="34" charset="0"/>
                        <a:buNone/>
                      </a:pPr>
                      <a:r>
                        <a:rPr lang="en-GB" noProof="0"/>
                        <a:t>   European Commission (</a:t>
                      </a:r>
                      <a:r>
                        <a:rPr lang="pt-BR" noProof="0">
                          <a:hlinkClick r:id="rId3"/>
                        </a:rPr>
                        <a:t>Theodoros.GRIGORATOS@ec.europa.eu</a:t>
                      </a:r>
                      <a:r>
                        <a:rPr lang="pt-BR" noProof="0"/>
                        <a:t>) </a:t>
                      </a:r>
                      <a:endParaRPr lang="en-GB" noProof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noProof="0"/>
                        <a:t>Secretariat:            ETRTO (European </a:t>
                      </a:r>
                      <a:r>
                        <a:rPr lang="en-GB" sz="1800" b="0" i="0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Tyre and Rim Technical Organisation</a:t>
                      </a:r>
                      <a:r>
                        <a:rPr lang="en-US" sz="18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14286836"/>
                  </a:ext>
                </a:extLst>
              </a:tr>
              <a:tr h="137664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135499"/>
                  </a:ext>
                </a:extLst>
              </a:tr>
              <a:tr h="611917">
                <a:tc>
                  <a:txBody>
                    <a:bodyPr/>
                    <a:lstStyle/>
                    <a:p>
                      <a:pPr algn="ctr"/>
                      <a:r>
                        <a:rPr lang="en-GB" b="1" noProof="0"/>
                        <a:t>Reporting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noProof="0"/>
                        <a:t>To both working parties: GRPE and GRBP</a:t>
                      </a:r>
                      <a:br>
                        <a:rPr lang="en-GB" noProof="0"/>
                      </a:br>
                      <a:r>
                        <a:rPr lang="en-GB" noProof="0"/>
                        <a:t>Adoption: GRBP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71535"/>
                  </a:ext>
                </a:extLst>
              </a:tr>
              <a:tr h="137664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409865"/>
                  </a:ext>
                </a:extLst>
              </a:tr>
              <a:tr h="611917">
                <a:tc>
                  <a:txBody>
                    <a:bodyPr/>
                    <a:lstStyle/>
                    <a:p>
                      <a:pPr algn="ctr"/>
                      <a:r>
                        <a:rPr lang="en-GB" b="1" noProof="0"/>
                        <a:t>Web page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linkClick r:id="rId4"/>
                        </a:rPr>
                        <a:t>Task Force on Tyre Abrasion (TF TA) - Transport - Vehicle Regulations - UNECE Wiki</a:t>
                      </a:r>
                      <a:endParaRPr lang="en-GB" dirty="0"/>
                    </a:p>
                    <a:p>
                      <a:r>
                        <a:rPr lang="en-GB" noProof="0" dirty="0" err="1"/>
                        <a:t>ToRs</a:t>
                      </a:r>
                      <a:r>
                        <a:rPr lang="en-GB" noProof="0" dirty="0"/>
                        <a:t>: </a:t>
                      </a:r>
                      <a:r>
                        <a:rPr lang="en-GB" dirty="0">
                          <a:hlinkClick r:id="rId5"/>
                        </a:rPr>
                        <a:t>TF TA Terms of Reference</a:t>
                      </a:r>
                      <a:endParaRPr lang="en-GB" noProof="0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04175066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148C6546-737F-40DA-917A-ED6C9FFAF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079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CAE050-DC66-4CB1-9731-D0C28A120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Task Force on Tyre Abrasion: facts and figures</a:t>
            </a:r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7D7C7A9-48CE-448F-9DB6-ABD4EEF7C8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3880" y="2665827"/>
            <a:ext cx="5765800" cy="3690523"/>
          </a:xfrm>
        </p:spPr>
        <p:txBody>
          <a:bodyPr>
            <a:normAutofit fontScale="25000" lnSpcReduction="20000"/>
          </a:bodyPr>
          <a:lstStyle/>
          <a:p>
            <a:endParaRPr lang="en-GB" sz="1800" dirty="0"/>
          </a:p>
          <a:p>
            <a:pPr marL="263525" lvl="1" indent="-173038">
              <a:lnSpc>
                <a:spcPct val="120000"/>
              </a:lnSpc>
              <a:spcAft>
                <a:spcPts val="900"/>
              </a:spcAft>
            </a:pPr>
            <a:r>
              <a:rPr lang="en-GB" sz="7200" dirty="0"/>
              <a:t>22</a:t>
            </a:r>
            <a:r>
              <a:rPr lang="en-GB" sz="7200" baseline="30000" dirty="0"/>
              <a:t>nd</a:t>
            </a:r>
            <a:r>
              <a:rPr lang="en-GB" sz="7200" dirty="0"/>
              <a:t> online meeting: 12</a:t>
            </a:r>
            <a:r>
              <a:rPr lang="en-GB" sz="7200" baseline="30000" dirty="0"/>
              <a:t>th</a:t>
            </a:r>
            <a:r>
              <a:rPr lang="en-GB" sz="7200" dirty="0"/>
              <a:t> March 2024 - </a:t>
            </a:r>
            <a:r>
              <a:rPr lang="en-GB" sz="7200" dirty="0">
                <a:hlinkClick r:id="rId2"/>
              </a:rPr>
              <a:t>https://wiki.unece.org/display/trans/TFTA+session+22</a:t>
            </a:r>
            <a:endParaRPr lang="en-GB" sz="7200" dirty="0"/>
          </a:p>
          <a:p>
            <a:pPr marL="263525" lvl="1" indent="-173038">
              <a:lnSpc>
                <a:spcPct val="120000"/>
              </a:lnSpc>
              <a:spcAft>
                <a:spcPts val="900"/>
              </a:spcAft>
            </a:pPr>
            <a:r>
              <a:rPr lang="en-GB" sz="7200" dirty="0"/>
              <a:t>23</a:t>
            </a:r>
            <a:r>
              <a:rPr lang="en-GB" sz="7200" baseline="30000" dirty="0"/>
              <a:t>rd</a:t>
            </a:r>
            <a:r>
              <a:rPr lang="en-GB" sz="7200" dirty="0"/>
              <a:t> online meeting: 25</a:t>
            </a:r>
            <a:r>
              <a:rPr lang="en-GB" sz="7200" baseline="30000" dirty="0"/>
              <a:t>th</a:t>
            </a:r>
            <a:r>
              <a:rPr lang="en-GB" sz="7200" dirty="0"/>
              <a:t> April 2024 - </a:t>
            </a:r>
            <a:r>
              <a:rPr lang="en-GB" sz="7200" dirty="0">
                <a:hlinkClick r:id="rId3"/>
              </a:rPr>
              <a:t>https://wiki.unece.org/display/trans/TF+TA+session+23</a:t>
            </a:r>
            <a:endParaRPr lang="en-GB" sz="7200" dirty="0"/>
          </a:p>
          <a:p>
            <a:pPr marL="263525" lvl="1" indent="-173038">
              <a:lnSpc>
                <a:spcPct val="120000"/>
              </a:lnSpc>
              <a:spcAft>
                <a:spcPts val="900"/>
              </a:spcAft>
            </a:pPr>
            <a:r>
              <a:rPr lang="en-GB" sz="7200" dirty="0"/>
              <a:t>24</a:t>
            </a:r>
            <a:r>
              <a:rPr lang="en-GB" sz="7200" baseline="30000" dirty="0"/>
              <a:t>th</a:t>
            </a:r>
            <a:r>
              <a:rPr lang="en-GB" sz="7200" dirty="0"/>
              <a:t> online meeting: 29</a:t>
            </a:r>
            <a:r>
              <a:rPr lang="en-GB" sz="7200" baseline="30000" dirty="0"/>
              <a:t>th</a:t>
            </a:r>
            <a:r>
              <a:rPr lang="en-GB" sz="7200" dirty="0"/>
              <a:t> May 2024 - </a:t>
            </a:r>
            <a:r>
              <a:rPr lang="en-GB" sz="7200" dirty="0">
                <a:hlinkClick r:id="rId4"/>
              </a:rPr>
              <a:t>https://wiki.unece.org/display/trans/TF+TA+session+24</a:t>
            </a:r>
            <a:endParaRPr lang="en-GB" sz="7200" dirty="0"/>
          </a:p>
          <a:p>
            <a:pPr marL="263525" lvl="1" indent="-173038">
              <a:lnSpc>
                <a:spcPct val="120000"/>
              </a:lnSpc>
              <a:spcAft>
                <a:spcPts val="900"/>
              </a:spcAft>
            </a:pPr>
            <a:r>
              <a:rPr lang="en-GB" sz="7200" dirty="0"/>
              <a:t>25</a:t>
            </a:r>
            <a:r>
              <a:rPr lang="en-GB" sz="7200" baseline="30000" dirty="0"/>
              <a:t>th</a:t>
            </a:r>
            <a:r>
              <a:rPr lang="en-GB" sz="7200" dirty="0"/>
              <a:t> online meeting: 28</a:t>
            </a:r>
            <a:r>
              <a:rPr lang="en-GB" sz="7200" baseline="30000" dirty="0"/>
              <a:t>th</a:t>
            </a:r>
            <a:r>
              <a:rPr lang="en-GB" sz="7200" dirty="0"/>
              <a:t> June 2024 - </a:t>
            </a:r>
            <a:r>
              <a:rPr lang="en-GB" sz="7200" dirty="0">
                <a:hlinkClick r:id="rId5"/>
              </a:rPr>
              <a:t>https://wiki.unece.org/display/trans/TF+TA+session+25</a:t>
            </a:r>
            <a:endParaRPr lang="en-GB" sz="7200" dirty="0"/>
          </a:p>
          <a:p>
            <a:pPr marL="263525" lvl="1" indent="-173038">
              <a:lnSpc>
                <a:spcPct val="120000"/>
              </a:lnSpc>
              <a:spcAft>
                <a:spcPts val="900"/>
              </a:spcAft>
            </a:pPr>
            <a:r>
              <a:rPr lang="en-GB" sz="7200" dirty="0"/>
              <a:t>26</a:t>
            </a:r>
            <a:r>
              <a:rPr lang="en-GB" sz="7200" baseline="30000" dirty="0"/>
              <a:t>th</a:t>
            </a:r>
            <a:r>
              <a:rPr lang="en-GB" sz="7200" dirty="0"/>
              <a:t> online meeting: 6</a:t>
            </a:r>
            <a:r>
              <a:rPr lang="en-GB" sz="7200" baseline="30000" dirty="0"/>
              <a:t>th</a:t>
            </a:r>
            <a:r>
              <a:rPr lang="en-GB" sz="7200" dirty="0"/>
              <a:t> September 2024 - </a:t>
            </a:r>
            <a:r>
              <a:rPr lang="en-GB" sz="7200" dirty="0">
                <a:hlinkClick r:id="rId6"/>
              </a:rPr>
              <a:t>https://wiki.unece.org/display/trans/TF+TA+session+26</a:t>
            </a:r>
            <a:endParaRPr lang="en-GB" sz="7200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83501727-A4F3-4312-989C-C75C01114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87747"/>
            <a:ext cx="5181600" cy="3602576"/>
          </a:xfrm>
        </p:spPr>
        <p:txBody>
          <a:bodyPr>
            <a:noAutofit/>
          </a:bodyPr>
          <a:lstStyle/>
          <a:p>
            <a:pPr marL="447675" lvl="1" indent="-355600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</a:pPr>
            <a:r>
              <a:rPr lang="en-GB" sz="2200" dirty="0"/>
              <a:t>CPs: </a:t>
            </a:r>
            <a:br>
              <a:rPr lang="en-GB" sz="2200" dirty="0"/>
            </a:br>
            <a:r>
              <a:rPr lang="en-GB" sz="2200" dirty="0"/>
              <a:t>European Commission, France, China, Germany, India, Japan, Norway, Netherlands, South Korea, Spain, Switzerland, UK, USA, Canada</a:t>
            </a:r>
          </a:p>
          <a:p>
            <a:pPr marL="447675" lvl="1" indent="-355600">
              <a:spcBef>
                <a:spcPts val="300"/>
              </a:spcBef>
              <a:spcAft>
                <a:spcPts val="300"/>
              </a:spcAft>
            </a:pPr>
            <a:r>
              <a:rPr lang="en-GB" sz="2200" dirty="0"/>
              <a:t>NGOs:</a:t>
            </a:r>
            <a:br>
              <a:rPr lang="en-GB" sz="2200" dirty="0"/>
            </a:br>
            <a:r>
              <a:rPr lang="en-GB" sz="2200" dirty="0"/>
              <a:t>ADAC, AVL, ETRMA, ETRTO,  HORIBA, IDIADA, ITMA, JAMA, JATMA, LINK, OICA, SMMT, TRAC, TÜV Nord, </a:t>
            </a:r>
            <a:r>
              <a:rPr lang="en-GB" sz="2200" dirty="0" err="1"/>
              <a:t>UniBW</a:t>
            </a:r>
            <a:r>
              <a:rPr lang="en-GB" sz="2200" dirty="0"/>
              <a:t>., USTMA, UTAC, VTI</a:t>
            </a:r>
            <a:r>
              <a:rPr lang="en-US" sz="2200" dirty="0"/>
              <a:t> </a:t>
            </a:r>
            <a:endParaRPr lang="fr-FR" sz="22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8173EAB-2414-4732-957C-B6404A20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TF on Tyre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90368D7-8BAB-4071-ACEA-B91617067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3</a:t>
            </a:fld>
            <a:endParaRPr lang="fr-FR" dirty="0"/>
          </a:p>
        </p:txBody>
      </p:sp>
      <p:pic>
        <p:nvPicPr>
          <p:cNvPr id="11" name="Graphique 10" descr="Utilisateurs avec un remplissage uni">
            <a:extLst>
              <a:ext uri="{FF2B5EF4-FFF2-40B4-BE49-F238E27FC236}">
                <a16:creationId xmlns:a16="http://schemas.microsoft.com/office/drawing/2014/main" id="{9064AD8F-1240-435E-BE58-D23C54EFF1CC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285482" y="1904048"/>
            <a:ext cx="914400" cy="914400"/>
          </a:xfrm>
          <a:prstGeom prst="rect">
            <a:avLst/>
          </a:prstGeom>
        </p:spPr>
      </p:pic>
      <p:pic>
        <p:nvPicPr>
          <p:cNvPr id="13" name="Graphique 12" descr="Réunion en ligne avec un remplissage uni">
            <a:extLst>
              <a:ext uri="{FF2B5EF4-FFF2-40B4-BE49-F238E27FC236}">
                <a16:creationId xmlns:a16="http://schemas.microsoft.com/office/drawing/2014/main" id="{D8210448-BABE-4CD5-BBC3-7E4E7DA2BF65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92120" y="1893888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6987A07-D61E-69E0-B1BB-69AE180EE404}"/>
              </a:ext>
            </a:extLst>
          </p:cNvPr>
          <p:cNvSpPr txBox="1"/>
          <p:nvPr/>
        </p:nvSpPr>
        <p:spPr>
          <a:xfrm>
            <a:off x="2727958" y="1517928"/>
            <a:ext cx="14681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Meetings</a:t>
            </a:r>
            <a:endParaRPr lang="en-150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EC0792-B346-15BF-716A-099AEA86F9AC}"/>
              </a:ext>
            </a:extLst>
          </p:cNvPr>
          <p:cNvSpPr txBox="1"/>
          <p:nvPr/>
        </p:nvSpPr>
        <p:spPr>
          <a:xfrm>
            <a:off x="7711442" y="1534701"/>
            <a:ext cx="2057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Attendees </a:t>
            </a:r>
            <a:r>
              <a:rPr lang="en-GB" sz="2400" b="1" dirty="0">
                <a:solidFill>
                  <a:srgbClr val="0070C0"/>
                </a:solidFill>
              </a:rPr>
              <a:t>~80</a:t>
            </a:r>
            <a:endParaRPr lang="en-150" sz="2400" b="1" dirty="0"/>
          </a:p>
        </p:txBody>
      </p:sp>
    </p:spTree>
    <p:extLst>
      <p:ext uri="{BB962C8B-B14F-4D97-AF65-F5344CB8AC3E}">
        <p14:creationId xmlns:p14="http://schemas.microsoft.com/office/powerpoint/2010/main" val="877310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666795-9385-4A47-9B82-E183B614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4</a:t>
            </a:fld>
            <a:endParaRPr lang="fr-FR"/>
          </a:p>
        </p:txBody>
      </p:sp>
      <p:graphicFrame>
        <p:nvGraphicFramePr>
          <p:cNvPr id="8" name="Tableau 10">
            <a:extLst>
              <a:ext uri="{FF2B5EF4-FFF2-40B4-BE49-F238E27FC236}">
                <a16:creationId xmlns:a16="http://schemas.microsoft.com/office/drawing/2014/main" id="{BB3C96B0-BAF5-4CA0-B962-4A503CE0B7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455177"/>
              </p:ext>
            </p:extLst>
          </p:nvPr>
        </p:nvGraphicFramePr>
        <p:xfrm>
          <a:off x="661182" y="1547640"/>
          <a:ext cx="10972018" cy="3854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7712">
                  <a:extLst>
                    <a:ext uri="{9D8B030D-6E8A-4147-A177-3AD203B41FA5}">
                      <a16:colId xmlns:a16="http://schemas.microsoft.com/office/drawing/2014/main" val="1695131126"/>
                    </a:ext>
                  </a:extLst>
                </a:gridCol>
                <a:gridCol w="8984306">
                  <a:extLst>
                    <a:ext uri="{9D8B030D-6E8A-4147-A177-3AD203B41FA5}">
                      <a16:colId xmlns:a16="http://schemas.microsoft.com/office/drawing/2014/main" val="427866157"/>
                    </a:ext>
                  </a:extLst>
                </a:gridCol>
              </a:tblGrid>
              <a:tr h="12391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noProof="0"/>
                        <a:t>Work on the 2023 test campaign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noProof="0" dirty="0"/>
                        <a:t>Validation and correlation test campaign for C1 tyres:</a:t>
                      </a:r>
                      <a:endParaRPr lang="en-GB" b="1" noProof="0" dirty="0"/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noProof="0" dirty="0"/>
                        <a:t>Tyres selections (candidate and “reference” tyres) for correlation: done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GB" sz="1800" noProof="0" dirty="0">
                        <a:solidFill>
                          <a:srgbClr val="00B050"/>
                        </a:solidFill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noProof="0" dirty="0"/>
                        <a:t>Tyres selections for alignment: done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noProof="0" dirty="0"/>
                        <a:t>Validation test campaign on 3 on-road  test centres and 4 drum test centres: done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GB" noProof="0" dirty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noProof="0" dirty="0"/>
                        <a:t>Alignment test campaign on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en-GB" sz="1800" noProof="0" dirty="0"/>
                        <a:t>on-road test centres and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GB" sz="1800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GB" sz="1800" noProof="0" dirty="0"/>
                        <a:t>drum test centres: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</a:rPr>
                        <a:t>done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r>
                        <a:rPr lang="en-GB" sz="1800" noProof="0" dirty="0"/>
                        <a:t>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noProof="0" dirty="0"/>
                        <a:t>Post-processing: done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r>
                        <a:rPr lang="en-GB" sz="180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(for the correlation</a:t>
                      </a:r>
                      <a:r>
                        <a:rPr lang="en-GB" sz="1800" baseline="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625132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2609603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noProof="0"/>
                        <a:t>Working document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noProof="0" dirty="0"/>
                        <a:t>Test conditions and methods for C1 tyres: adopted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r>
                        <a:rPr lang="en-GB" sz="180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  <a:hlinkClick r:id="rId3"/>
                        </a:rPr>
                        <a:t>GRBP/2024/10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as amended by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  <a:hlinkClick r:id="rId4"/>
                        </a:rPr>
                        <a:t>GRBP-79-12rev2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new supplement to UNR117.04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GB" sz="1800" noProof="0" dirty="0">
                        <a:solidFill>
                          <a:schemeClr val="tx1"/>
                        </a:solidFill>
                        <a:sym typeface="Wingdings" panose="05000000000000000000" pitchFamily="2" charset="2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noProof="0" dirty="0"/>
                        <a:t>Adopted at WP.</a:t>
                      </a:r>
                      <a:r>
                        <a:rPr lang="en-GB" noProof="0" dirty="0">
                          <a:solidFill>
                            <a:schemeClr val="tx1"/>
                          </a:solidFill>
                        </a:rPr>
                        <a:t>29</a:t>
                      </a:r>
                      <a:r>
                        <a:rPr lang="en-GB" baseline="0" noProof="0" dirty="0">
                          <a:solidFill>
                            <a:schemeClr val="tx1"/>
                          </a:solidFill>
                        </a:rPr>
                        <a:t> during its 193</a:t>
                      </a:r>
                      <a:r>
                        <a:rPr lang="en-GB" baseline="30000" noProof="0" dirty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GB" baseline="0" noProof="0" dirty="0">
                          <a:solidFill>
                            <a:schemeClr val="tx1"/>
                          </a:solidFill>
                        </a:rPr>
                        <a:t> session</a:t>
                      </a:r>
                      <a:r>
                        <a:rPr lang="en-GB" noProof="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GB" noProof="0" dirty="0"/>
                        <a:t>June 2024 </a:t>
                      </a:r>
                      <a:r>
                        <a:rPr lang="en-GB" noProof="0" dirty="0">
                          <a:hlinkClick r:id="rId5"/>
                        </a:rPr>
                        <a:t>ECE/TRANS/WP.29/2024/65</a:t>
                      </a:r>
                      <a:r>
                        <a:rPr lang="en-GB" noProof="0" dirty="0"/>
                        <a:t>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GB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58082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3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300" noProof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308736"/>
                  </a:ext>
                </a:extLst>
              </a:tr>
              <a:tr h="309795">
                <a:tc>
                  <a:txBody>
                    <a:bodyPr/>
                    <a:lstStyle/>
                    <a:p>
                      <a:pPr algn="ctr"/>
                      <a:r>
                        <a:rPr lang="en-GB" b="1" noProof="0"/>
                        <a:t>Market assessment for 2024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noProof="0" dirty="0"/>
                        <a:t>For C1</a:t>
                      </a:r>
                      <a:r>
                        <a:rPr lang="en-GB" noProof="0" dirty="0"/>
                        <a:t>: conduct an extensive market assessment test campaign to inform abrasion limit development – ongoing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  <a:endParaRPr lang="en-GB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1166270"/>
                  </a:ext>
                </a:extLst>
              </a:tr>
            </a:tbl>
          </a:graphicData>
        </a:graphic>
      </p:graphicFrame>
      <p:sp>
        <p:nvSpPr>
          <p:cNvPr id="10" name="Titre 1">
            <a:extLst>
              <a:ext uri="{FF2B5EF4-FFF2-40B4-BE49-F238E27FC236}">
                <a16:creationId xmlns:a16="http://schemas.microsoft.com/office/drawing/2014/main" id="{DFE257E4-4F34-A55B-0904-1B192B533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Task Force on Tyre Abrasion: work progress</a:t>
            </a:r>
            <a:endParaRPr lang="fr-FR" sz="4000" dirty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BBF989B1-773F-DCE8-122C-1E300356F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TF on Tyre Abrasion</a:t>
            </a:r>
          </a:p>
        </p:txBody>
      </p:sp>
    </p:spTree>
    <p:extLst>
      <p:ext uri="{BB962C8B-B14F-4D97-AF65-F5344CB8AC3E}">
        <p14:creationId xmlns:p14="http://schemas.microsoft.com/office/powerpoint/2010/main" val="2425869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15BEA-3055-84E3-DE25-193E86FA7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Summary of the market assessment (indoor and on-road)</a:t>
            </a:r>
            <a:endParaRPr lang="fr-FR" sz="400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5308EDE-7E41-9429-1172-6AC1CF41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07762F6-CDFC-3130-6A47-1DBF73F7E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5</a:t>
            </a:fld>
            <a:endParaRPr lang="fr-FR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0AC82987-0B38-E834-AE93-66BCDDB16528}"/>
              </a:ext>
            </a:extLst>
          </p:cNvPr>
          <p:cNvSpPr txBox="1">
            <a:spLocks/>
          </p:cNvSpPr>
          <p:nvPr/>
        </p:nvSpPr>
        <p:spPr>
          <a:xfrm>
            <a:off x="838201" y="1958787"/>
            <a:ext cx="4881879" cy="30399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dirty="0"/>
              <a:t>Tyres from across ETRTO, JATMA and ITMA members.</a:t>
            </a:r>
          </a:p>
          <a:p>
            <a:pPr algn="just"/>
            <a:r>
              <a:rPr lang="en-US" sz="2000" dirty="0"/>
              <a:t>Tyre selection includes wide range of tyre sizes and wet grip and rolling resistance performances. </a:t>
            </a:r>
          </a:p>
          <a:p>
            <a:pPr algn="just"/>
            <a:r>
              <a:rPr lang="en-US" sz="2000" dirty="0"/>
              <a:t>Market assessment testing to complete in December for on road method and March for drum method.</a:t>
            </a:r>
          </a:p>
          <a:p>
            <a:pPr algn="just"/>
            <a:r>
              <a:rPr lang="en-US" sz="2000" dirty="0"/>
              <a:t>JRC carries out independent abrasion tests with few more tyres (6 3PMSF + 6 Normal).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4E40076-F9D2-E853-C1BD-F50E8E0E2A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5449104"/>
              </p:ext>
            </p:extLst>
          </p:nvPr>
        </p:nvGraphicFramePr>
        <p:xfrm>
          <a:off x="5933440" y="1966675"/>
          <a:ext cx="5091006" cy="3111500"/>
        </p:xfrm>
        <a:graphic>
          <a:graphicData uri="http://schemas.openxmlformats.org/drawingml/2006/table">
            <a:tbl>
              <a:tblPr/>
              <a:tblGrid>
                <a:gridCol w="1401233">
                  <a:extLst>
                    <a:ext uri="{9D8B030D-6E8A-4147-A177-3AD203B41FA5}">
                      <a16:colId xmlns:a16="http://schemas.microsoft.com/office/drawing/2014/main" val="323465816"/>
                    </a:ext>
                  </a:extLst>
                </a:gridCol>
                <a:gridCol w="846666">
                  <a:extLst>
                    <a:ext uri="{9D8B030D-6E8A-4147-A177-3AD203B41FA5}">
                      <a16:colId xmlns:a16="http://schemas.microsoft.com/office/drawing/2014/main" val="3846665483"/>
                    </a:ext>
                  </a:extLst>
                </a:gridCol>
                <a:gridCol w="1388534">
                  <a:extLst>
                    <a:ext uri="{9D8B030D-6E8A-4147-A177-3AD203B41FA5}">
                      <a16:colId xmlns:a16="http://schemas.microsoft.com/office/drawing/2014/main" val="37725230"/>
                    </a:ext>
                  </a:extLst>
                </a:gridCol>
                <a:gridCol w="1454573">
                  <a:extLst>
                    <a:ext uri="{9D8B030D-6E8A-4147-A177-3AD203B41FA5}">
                      <a16:colId xmlns:a16="http://schemas.microsoft.com/office/drawing/2014/main" val="1290648637"/>
                    </a:ext>
                  </a:extLst>
                </a:gridCol>
              </a:tblGrid>
              <a:tr h="307636"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 road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Drum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363652"/>
                  </a:ext>
                </a:extLst>
              </a:tr>
              <a:tr h="29738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Number of tyre models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3PMSF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125871"/>
                  </a:ext>
                </a:extLst>
              </a:tr>
              <a:tr h="297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Normal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012877"/>
                  </a:ext>
                </a:extLst>
              </a:tr>
              <a:tr h="307636">
                <a:tc vMerge="1">
                  <a:txBody>
                    <a:bodyPr/>
                    <a:lstStyle/>
                    <a:p>
                      <a:pPr algn="ctr" fontAlgn="ctr"/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72129"/>
                  </a:ext>
                </a:extLst>
              </a:tr>
              <a:tr h="29738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Number tested so far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3PMSF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441308"/>
                  </a:ext>
                </a:extLst>
              </a:tr>
              <a:tr h="297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Normal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894552"/>
                  </a:ext>
                </a:extLst>
              </a:tr>
              <a:tr h="30763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004979"/>
                  </a:ext>
                </a:extLst>
              </a:tr>
              <a:tr h="30763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Completion Rate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3PMSF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96%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0349795"/>
                  </a:ext>
                </a:extLst>
              </a:tr>
              <a:tr h="307636">
                <a:tc vMerge="1">
                  <a:txBody>
                    <a:bodyPr/>
                    <a:lstStyle/>
                    <a:p>
                      <a:pPr algn="ctr" fontAlgn="ctr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Normal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29%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3922345"/>
                  </a:ext>
                </a:extLst>
              </a:tr>
              <a:tr h="307636">
                <a:tc vMerge="1">
                  <a:txBody>
                    <a:bodyPr/>
                    <a:lstStyle/>
                    <a:p>
                      <a:pPr algn="ctr" fontAlgn="ctr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54%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0236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7F061E2-666E-9362-95DA-A62DFB12084A}"/>
              </a:ext>
            </a:extLst>
          </p:cNvPr>
          <p:cNvSpPr txBox="1"/>
          <p:nvPr/>
        </p:nvSpPr>
        <p:spPr>
          <a:xfrm>
            <a:off x="1046480" y="5278934"/>
            <a:ext cx="9977966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endParaRPr lang="en-US" sz="500" dirty="0"/>
          </a:p>
          <a:p>
            <a:pPr algn="just"/>
            <a:r>
              <a:rPr lang="en-US" sz="2000" dirty="0"/>
              <a:t>Measurement outputs include among others: </a:t>
            </a:r>
            <a:r>
              <a:rPr lang="en-US" sz="2000" dirty="0" err="1"/>
              <a:t>i</a:t>
            </a:r>
            <a:r>
              <a:rPr lang="en-US" sz="2000" dirty="0"/>
              <a:t>. Abrasion rate, ii. Abrasion index relative to SRTT, iii. Tread depth loss.</a:t>
            </a:r>
          </a:p>
        </p:txBody>
      </p:sp>
    </p:spTree>
    <p:extLst>
      <p:ext uri="{BB962C8B-B14F-4D97-AF65-F5344CB8AC3E}">
        <p14:creationId xmlns:p14="http://schemas.microsoft.com/office/powerpoint/2010/main" val="2386418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15BEA-3055-84E3-DE25-193E86FA7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60000" cy="1047115"/>
          </a:xfrm>
        </p:spPr>
        <p:txBody>
          <a:bodyPr>
            <a:normAutofit/>
          </a:bodyPr>
          <a:lstStyle/>
          <a:p>
            <a:pPr algn="ctr"/>
            <a:r>
              <a:rPr lang="en-GB" sz="3800" dirty="0"/>
              <a:t>Task Force on Tyre Abrasion: Important information</a:t>
            </a:r>
            <a:endParaRPr lang="fr-FR" sz="38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5308EDE-7E41-9429-1172-6AC1CF41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07762F6-CDFC-3130-6A47-1DBF73F7E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6</a:t>
            </a:fld>
            <a:endParaRPr lang="fr-FR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0AC82987-0B38-E834-AE93-66BCDDB16528}"/>
              </a:ext>
            </a:extLst>
          </p:cNvPr>
          <p:cNvSpPr txBox="1">
            <a:spLocks/>
          </p:cNvSpPr>
          <p:nvPr/>
        </p:nvSpPr>
        <p:spPr>
          <a:xfrm>
            <a:off x="838200" y="1374586"/>
            <a:ext cx="10262615" cy="43048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300"/>
              </a:spcAft>
            </a:pPr>
            <a:r>
              <a:rPr lang="en-US" sz="2000" dirty="0"/>
              <a:t>C1 tyres: ETRTO created a TF to work on </a:t>
            </a:r>
            <a:r>
              <a:rPr lang="en-IE" sz="2000" dirty="0"/>
              <a:t>evaluating the feasibility of characterizing tyres with respect to their “relative mileage potential calculated performance”</a:t>
            </a:r>
            <a:r>
              <a:rPr lang="en-US" sz="2000" dirty="0"/>
              <a:t>. The first steps were presented to the TFTA</a:t>
            </a:r>
            <a:r>
              <a:rPr lang="el-GR" sz="2000" dirty="0"/>
              <a:t> </a:t>
            </a:r>
            <a:r>
              <a:rPr lang="en-US" sz="2000" dirty="0"/>
              <a:t>(</a:t>
            </a:r>
            <a:r>
              <a:rPr lang="en-IE" sz="2000" dirty="0"/>
              <a:t>TA-23-2</a:t>
            </a:r>
            <a:r>
              <a:rPr lang="en-US" sz="2000" dirty="0"/>
              <a:t>).</a:t>
            </a:r>
          </a:p>
          <a:p>
            <a:pPr algn="just">
              <a:spcAft>
                <a:spcPts val="300"/>
              </a:spcAft>
            </a:pPr>
            <a:r>
              <a:rPr lang="en-IE" sz="2000" dirty="0"/>
              <a:t>C1 tyres: The ETRTO tool to verify the suitability of a given circuit to perform tyre abrasion tests is available on ETRTO website. </a:t>
            </a:r>
          </a:p>
          <a:p>
            <a:pPr algn="just">
              <a:spcAft>
                <a:spcPts val="300"/>
              </a:spcAft>
            </a:pPr>
            <a:r>
              <a:rPr lang="en-US" sz="2000" dirty="0">
                <a:sym typeface="Wingdings" panose="05000000000000000000" pitchFamily="2" charset="2"/>
              </a:rPr>
              <a:t>The planned</a:t>
            </a:r>
            <a:r>
              <a:rPr lang="en-IE" sz="2000" baseline="0" noProof="0" dirty="0">
                <a:solidFill>
                  <a:schemeClr val="tx1"/>
                </a:solidFill>
                <a:sym typeface="Wingdings" panose="05000000000000000000" pitchFamily="2" charset="2"/>
              </a:rPr>
              <a:t> multi-circuit and multi-drum correlation exercise to verify the correlation between different circuits and drum facilities will be delayed - </a:t>
            </a:r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potential test centers are requested to express their interest to participate in the exercise.</a:t>
            </a:r>
            <a:endParaRPr lang="en-US" sz="2000" dirty="0"/>
          </a:p>
          <a:p>
            <a:pPr algn="just">
              <a:spcAft>
                <a:spcPts val="300"/>
              </a:spcAft>
            </a:pPr>
            <a:r>
              <a:rPr lang="en-US" sz="2000" dirty="0"/>
              <a:t>C2 tyres: ETRTO completed full on-road tests with C2 tyres. More tests will follow in 2024 with the aim of finalizing the on-road testing method proposal (</a:t>
            </a:r>
            <a:r>
              <a:rPr lang="en-IE" sz="2000" dirty="0"/>
              <a:t>TA-26-8)</a:t>
            </a:r>
            <a:r>
              <a:rPr lang="en-US" sz="2000" dirty="0"/>
              <a:t>. JASIC announced that a preliminary verification of drum tests will be completed by March 2025 at least for C2 tyres with LI≤107</a:t>
            </a:r>
            <a:r>
              <a:rPr lang="el-GR" sz="2000" dirty="0"/>
              <a:t> </a:t>
            </a:r>
            <a:r>
              <a:rPr lang="en-US" sz="2000" dirty="0"/>
              <a:t>(</a:t>
            </a:r>
            <a:r>
              <a:rPr lang="en-IE" sz="2000" dirty="0"/>
              <a:t>TA-26-4</a:t>
            </a:r>
            <a:r>
              <a:rPr lang="en-US" sz="2000" dirty="0"/>
              <a:t>).</a:t>
            </a:r>
          </a:p>
          <a:p>
            <a:pPr algn="just">
              <a:spcAft>
                <a:spcPts val="300"/>
              </a:spcAft>
            </a:pPr>
            <a:r>
              <a:rPr lang="en-US" sz="2000" dirty="0"/>
              <a:t>C3 tyres: ETRTO </a:t>
            </a:r>
            <a:r>
              <a:rPr lang="en-IE" sz="2000" dirty="0"/>
              <a:t>introduced the C3 tyre abrasion rate index vehicle method preliminary concepts (TA-24-3). JASIC carried out an analysis of the Japanese C3 market (TA-26-4) and presented the main differences between European and Japanese HDV fleet (TA-23-5).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5553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CEED9E6-0F59-9F6A-D380-2D8D4689BD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7974408"/>
              </p:ext>
            </p:extLst>
          </p:nvPr>
        </p:nvGraphicFramePr>
        <p:xfrm>
          <a:off x="838199" y="1556175"/>
          <a:ext cx="10896601" cy="399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0156">
                  <a:extLst>
                    <a:ext uri="{9D8B030D-6E8A-4147-A177-3AD203B41FA5}">
                      <a16:colId xmlns:a16="http://schemas.microsoft.com/office/drawing/2014/main" val="1695131126"/>
                    </a:ext>
                  </a:extLst>
                </a:gridCol>
                <a:gridCol w="8856445">
                  <a:extLst>
                    <a:ext uri="{9D8B030D-6E8A-4147-A177-3AD203B41FA5}">
                      <a16:colId xmlns:a16="http://schemas.microsoft.com/office/drawing/2014/main" val="427866157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2218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C1 tyres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Complete the market assessment campaign – ongoing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  <a:endParaRPr lang="en-GB" sz="1800" kern="1200" noProof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 proposal for C1 tyre abrasion limits – Working document at GRBP in 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 2025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  <a:endParaRPr lang="en-GB" sz="18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Assess the feasibility of rating and definition of the mileage of tyres -</a:t>
                      </a:r>
                      <a:r>
                        <a:rPr lang="en-US" dirty="0"/>
                        <a:t>“relative mileage potential calculated performance”</a:t>
                      </a: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ongoing - 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2025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aseline="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Carry out </a:t>
                      </a:r>
                      <a:r>
                        <a:rPr lang="en-IE" sz="1800" baseline="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 multi-circuit and multi-drum correlation exercise to verify the correlation between different circuits and drum facilities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  <a:endParaRPr lang="en-GB" sz="1800" baseline="0" noProof="0" dirty="0">
                        <a:solidFill>
                          <a:srgbClr val="FF0000"/>
                        </a:solidFill>
                        <a:sym typeface="Wingdings" panose="05000000000000000000" pitchFamily="2" charset="2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Full updated timeline of C1 activities can be found here: </a:t>
                      </a:r>
                      <a:r>
                        <a:rPr lang="en-GB" sz="1800" b="1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  <a:hlinkClick r:id="rId2"/>
                        </a:rPr>
                        <a:t>TA-24-5</a:t>
                      </a:r>
                      <a:endParaRPr lang="en-GB" sz="18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1428683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135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C2 tyres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Assessment of C1 method suitability for C2 tyres – ongoing </a:t>
                      </a:r>
                      <a:r>
                        <a:rPr lang="en-GB" sz="1800" baseline="0" noProof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  <a:endParaRPr lang="en-GB" sz="1800" kern="1200" noProof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 abrasion method(s) – working document at GRBP in </a:t>
                      </a:r>
                      <a:r>
                        <a:rPr lang="en-GB" sz="1800" b="1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2026</a:t>
                      </a:r>
                      <a:r>
                        <a:rPr lang="en-GB" sz="1800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 proposal for C2 tyre abrasion limits – working document at GRBP in </a:t>
                      </a:r>
                      <a:r>
                        <a:rPr lang="en-GB" sz="1800" b="1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 2027</a:t>
                      </a:r>
                      <a:r>
                        <a:rPr lang="en-GB" sz="1800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7153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200" b="1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409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C3 tyres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 abrasion method(s) – working document at GRBP in 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2027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 proposal for C3 tyre abrasion limits – working document at GRBP in 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 2029</a:t>
                      </a:r>
                      <a:endParaRPr lang="en-GB" b="1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04175066"/>
                  </a:ext>
                </a:extLst>
              </a:tr>
            </a:tbl>
          </a:graphicData>
        </a:graphic>
      </p:graphicFrame>
      <p:sp>
        <p:nvSpPr>
          <p:cNvPr id="2" name="Titre 1">
            <a:extLst>
              <a:ext uri="{FF2B5EF4-FFF2-40B4-BE49-F238E27FC236}">
                <a16:creationId xmlns:a16="http://schemas.microsoft.com/office/drawing/2014/main" id="{E596CCCF-D803-40C5-B837-47134238E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5793"/>
          </a:xfrm>
        </p:spPr>
        <p:txBody>
          <a:bodyPr/>
          <a:lstStyle/>
          <a:p>
            <a:pPr algn="ctr"/>
            <a:r>
              <a:rPr lang="en-GB"/>
              <a:t>Task Force on Tyre Abrasion: next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666795-9385-4A47-9B82-E183B614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7</a:t>
            </a:fld>
            <a:endParaRPr lang="fr-FR"/>
          </a:p>
        </p:txBody>
      </p:sp>
      <p:sp>
        <p:nvSpPr>
          <p:cNvPr id="3" name="Espace réservé du pied de page 3">
            <a:extLst>
              <a:ext uri="{FF2B5EF4-FFF2-40B4-BE49-F238E27FC236}">
                <a16:creationId xmlns:a16="http://schemas.microsoft.com/office/drawing/2014/main" id="{06BFB6F5-C06C-481C-D926-A21E62FB5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F813BD-A1D2-3E6D-7C7B-3D0F11E902CA}"/>
              </a:ext>
            </a:extLst>
          </p:cNvPr>
          <p:cNvSpPr txBox="1"/>
          <p:nvPr/>
        </p:nvSpPr>
        <p:spPr>
          <a:xfrm>
            <a:off x="741679" y="5783818"/>
            <a:ext cx="1034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*Deadlines may be brought forward by one year should C1 methods be found to be suitable for C2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192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1E06DF91-8255-6835-3C2E-5104A261F2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Thank you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4A55E5-C9AD-C840-E302-6D22CA068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146F248-16BB-25F5-BF31-A433043FC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4314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9" ma:contentTypeDescription="Create a new document." ma:contentTypeScope="" ma:versionID="957983f112ff70deb4ba3514eaba81b6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226e8c697896011a9f0e61e90df53f9c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FA39D1-91C4-4C74-B717-4E82E8DEE3FE}">
  <ds:schemaRefs>
    <ds:schemaRef ds:uri="15ff3d39-6e7b-4d70-9b7c-8d9fe85d0f29"/>
    <ds:schemaRef ds:uri="4b4a1c0d-4a69-4996-a84a-fc699b9f49de"/>
    <ds:schemaRef ds:uri="4fea251c-3bdd-4d50-962b-ffa2ae250ba0"/>
    <ds:schemaRef ds:uri="77e6f50a-bf2d-471a-9b58-a8885246c773"/>
    <ds:schemaRef ds:uri="985ec44e-1bab-4c0b-9df0-6ba128686fc9"/>
    <ds:schemaRef ds:uri="acccb6d4-dbe5-46d2-b4d3-5733603d8cc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A6512E0-0C68-4041-8E47-5B2484AB70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E49109-5FDA-4D96-AAF9-8CC5067AF2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28b782fb-41e1-48ea-bfc3-ad7558ce7136}" enabled="0" method="" siteId="{28b782fb-41e1-48ea-bfc3-ad7558ce713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1197</Words>
  <Application>Microsoft Office PowerPoint</Application>
  <PresentationFormat>Widescreen</PresentationFormat>
  <Paragraphs>127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 </vt:lpstr>
      <vt:lpstr>Aptos Narrow</vt:lpstr>
      <vt:lpstr>Arial</vt:lpstr>
      <vt:lpstr>Calibri</vt:lpstr>
      <vt:lpstr>Calibri Light</vt:lpstr>
      <vt:lpstr>Wingdings</vt:lpstr>
      <vt:lpstr>Thème Office</vt:lpstr>
      <vt:lpstr>Status report to 80th GRBP  (September 2024)</vt:lpstr>
      <vt:lpstr>Task Force on Tyre Abrasion</vt:lpstr>
      <vt:lpstr>Task Force on Tyre Abrasion: facts and figures</vt:lpstr>
      <vt:lpstr>Task Force on Tyre Abrasion: work progress</vt:lpstr>
      <vt:lpstr>Summary of the market assessment (indoor and on-road)</vt:lpstr>
      <vt:lpstr>Task Force on Tyre Abrasion: Important information</vt:lpstr>
      <vt:lpstr>Task Force on Tyre Abrasion: next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report to 86th GRPE (May-June 2022)</dc:title>
  <dc:creator>ECollot</dc:creator>
  <cp:lastModifiedBy>Editorial corrections</cp:lastModifiedBy>
  <cp:revision>16</cp:revision>
  <cp:lastPrinted>2023-08-17T07:59:41Z</cp:lastPrinted>
  <dcterms:created xsi:type="dcterms:W3CDTF">2022-05-20T09:13:50Z</dcterms:created>
  <dcterms:modified xsi:type="dcterms:W3CDTF">2024-09-15T16:43:56Z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2023-08-04T09:02:07Z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ad2523ed-03ee-470c-84f4-86eb4d138ce2</vt:lpwstr>
  </property>
  <property fmtid="{D5CDD505-2E9C-101B-9397-08002B2CF9AE}" pid="8" name="MSIP_Label_6bd9ddd1-4d20-43f6-abfa-fc3c07406f94_ContentBits">
    <vt:lpwstr>0</vt:lpwstr>
  </property>
  <property fmtid="{D5CDD505-2E9C-101B-9397-08002B2CF9AE}" pid="9" name="MediaServiceImageTags">
    <vt:lpwstr/>
  </property>
  <property fmtid="{D5CDD505-2E9C-101B-9397-08002B2CF9AE}" pid="10" name="gba66df640194346a5267c50f24d4797">
    <vt:lpwstr/>
  </property>
  <property fmtid="{D5CDD505-2E9C-101B-9397-08002B2CF9AE}" pid="11" name="Office_x0020_of_x0020_Origin">
    <vt:lpwstr/>
  </property>
  <property fmtid="{D5CDD505-2E9C-101B-9397-08002B2CF9AE}" pid="12" name="ClassificationContentMarkingFooterLocations">
    <vt:lpwstr>Thème Office:8</vt:lpwstr>
  </property>
  <property fmtid="{D5CDD505-2E9C-101B-9397-08002B2CF9AE}" pid="13" name="ClassificationContentMarkingFooterText">
    <vt:lpwstr>Public Document</vt:lpwstr>
  </property>
  <property fmtid="{D5CDD505-2E9C-101B-9397-08002B2CF9AE}" pid="14" name="MSIP_Label_02ffc28e-b571-4281-a4cf-1d6fb2578044_Enabled">
    <vt:lpwstr>true</vt:lpwstr>
  </property>
  <property fmtid="{D5CDD505-2E9C-101B-9397-08002B2CF9AE}" pid="15" name="MSIP_Label_02ffc28e-b571-4281-a4cf-1d6fb2578044_SetDate">
    <vt:lpwstr>2024-02-06T09:45:37Z</vt:lpwstr>
  </property>
  <property fmtid="{D5CDD505-2E9C-101B-9397-08002B2CF9AE}" pid="16" name="MSIP_Label_02ffc28e-b571-4281-a4cf-1d6fb2578044_Method">
    <vt:lpwstr>Privileged</vt:lpwstr>
  </property>
  <property fmtid="{D5CDD505-2E9C-101B-9397-08002B2CF9AE}" pid="17" name="MSIP_Label_02ffc28e-b571-4281-a4cf-1d6fb2578044_Name">
    <vt:lpwstr>Public - No Markings</vt:lpwstr>
  </property>
  <property fmtid="{D5CDD505-2E9C-101B-9397-08002B2CF9AE}" pid="18" name="MSIP_Label_02ffc28e-b571-4281-a4cf-1d6fb2578044_SiteId">
    <vt:lpwstr>95579480-b619-4d86-9f0d-74f0cdef4bfb</vt:lpwstr>
  </property>
  <property fmtid="{D5CDD505-2E9C-101B-9397-08002B2CF9AE}" pid="19" name="MSIP_Label_02ffc28e-b571-4281-a4cf-1d6fb2578044_ActionId">
    <vt:lpwstr>40161cf4-746f-40e4-9714-5251fcbd9459</vt:lpwstr>
  </property>
  <property fmtid="{D5CDD505-2E9C-101B-9397-08002B2CF9AE}" pid="20" name="MSIP_Label_02ffc28e-b571-4281-a4cf-1d6fb2578044_ContentBits">
    <vt:lpwstr>0</vt:lpwstr>
  </property>
  <property fmtid="{D5CDD505-2E9C-101B-9397-08002B2CF9AE}" pid="21" name="Office of Origin">
    <vt:lpwstr/>
  </property>
  <property fmtid="{D5CDD505-2E9C-101B-9397-08002B2CF9AE}" pid="22" name="CustomTag">
    <vt:lpwstr/>
  </property>
  <property fmtid="{D5CDD505-2E9C-101B-9397-08002B2CF9AE}" pid="23" name="FinancialYear">
    <vt:lpwstr/>
  </property>
  <property fmtid="{D5CDD505-2E9C-101B-9397-08002B2CF9AE}" pid="24" name="ContentTypeId">
    <vt:lpwstr>0x0101003B8422D08C252547BB1CFA7F78E2CB83</vt:lpwstr>
  </property>
</Properties>
</file>