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4" r:id="rId2"/>
    <p:sldId id="257" r:id="rId3"/>
    <p:sldId id="261" r:id="rId4"/>
    <p:sldId id="262" r:id="rId5"/>
    <p:sldId id="263" r:id="rId6"/>
    <p:sldId id="807" r:id="rId7"/>
    <p:sldId id="265" r:id="rId8"/>
    <p:sldId id="266" r:id="rId9"/>
    <p:sldId id="267" r:id="rId10"/>
    <p:sldId id="355" r:id="rId11"/>
    <p:sldId id="359" r:id="rId12"/>
    <p:sldId id="347" r:id="rId13"/>
    <p:sldId id="361" r:id="rId14"/>
    <p:sldId id="356" r:id="rId15"/>
    <p:sldId id="357" r:id="rId16"/>
    <p:sldId id="358" r:id="rId17"/>
    <p:sldId id="363" r:id="rId18"/>
    <p:sldId id="803" r:id="rId19"/>
    <p:sldId id="804" r:id="rId20"/>
    <p:sldId id="362" r:id="rId21"/>
    <p:sldId id="80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E838B-B435-41DD-923B-E6004EC38B01}" v="18" dt="2024-06-03T08:17:5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AE43E-CF38-4596-9D8B-6CB8B0A6D76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C2E9-B510-4EA2-BB31-4FB698067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6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0C237-832D-3A41-93A7-7337A793A8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0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/>
          </a:p>
        </p:txBody>
      </p:sp>
      <p:sp>
        <p:nvSpPr>
          <p:cNvPr id="195" name="Google Shape;195;p2:notes"/>
          <p:cNvSpPr txBox="1">
            <a:spLocks noGrp="1"/>
          </p:cNvSpPr>
          <p:nvPr>
            <p:ph type="sldNum" idx="12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08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06DFE129-A6EE-D768-6528-52B7C65D2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E7F92279-5387-CDCB-0CCF-C65E826CB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E7FD4A4F-B05E-05BA-044A-361A7AC5CD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09E2DA3D-11B5-480E-9697-790728A1AE15}" type="slidenum">
              <a:rPr lang="it-IT" altLang="it-IT">
                <a:solidFill>
                  <a:srgbClr val="000000"/>
                </a:solidFill>
              </a:rPr>
              <a:pPr eaLnBrk="1" hangingPunct="1"/>
              <a:t>17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0C237-832D-3A41-93A7-7337A793A8D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2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0A02-A721-4131-7AAC-293CD057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8F701-28D2-87B2-C399-27E428ADE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9AE4-7299-36CA-1304-EE79EB23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CE03-F39D-727D-EF18-A5682DD6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C2E2-7AB9-2A5B-DFF6-562EBAE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1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BB54-6314-5703-F40A-B70C28AB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44608-5F10-8E9D-C6C9-23967DC08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AC73B-FE64-B6ED-8109-AAF0D07B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B463-BC05-0DCB-6B05-1DD33F8B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CF35-064D-1189-573D-CCE7861D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29DF8-7C9D-5EDD-13F3-E7F526004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AC48E-DA4E-568C-ABC6-48D03743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7CD6-7BC3-A333-7D9D-6F2CF872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723B-50A6-5D27-00AB-1FF2D92B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0FB5-FB83-E6E9-DF10-3E6908BB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ABA6-84BD-D5A6-2BDB-4AAFCCF8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9A87-B76F-89E2-32DF-2C885EAFC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F0EE-1ACE-23CE-FAA0-89B78DE4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35CE-755E-C823-6039-9005B0F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09518-5864-8B34-B50F-D9903CC8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8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1A0E-FC05-F0AD-2950-B49B066E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00232-F88A-45E0-5BD9-7D094BED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0058-C2BC-9E7C-FBA6-B60193EA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1EB6-8817-66C7-E11C-3D831396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D078-D9D3-3EFC-E0C0-9C2BAC45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9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395D-3A79-75D1-CA66-A3A4ED84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D362C-3308-A50A-C48D-0A2E36A1D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BA86-0D94-3B11-70B5-98CC9F08B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8FBFC-2722-59DB-734D-8688856D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71F06-903B-CD9D-4FA8-2FFC85E8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4C466-0337-4D6F-25E0-D4FF6A5F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914C-C700-8ABF-FDDA-90748361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C0A50-77AB-EAD7-5B86-F0C2E9B9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7F118-D96B-704F-04DA-E7DD085B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EAB6B-72E1-C641-BFAC-50552E51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13A96-F951-B150-DA8A-82A08A196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BA1CD-D33A-0D2C-CD5F-960416AD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060FE-C119-37E7-375B-83994C6F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12B0D-47E8-43C0-6A0E-DD3C889A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0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0C02-E48B-565F-FB38-980AE727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B68DB-EACA-79FB-6E6A-1A2C11C6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BFB3D-2904-F297-D025-B312D2D3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054F7-0590-0D47-7859-B131522B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6FB72-5090-BEED-EF21-6EE87FBB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9E80B-2A5F-4C78-F94A-4349B294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2A467-34B6-1A71-4B74-F2ECFCF7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B6F8-FFF5-68F9-A463-3C902B97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D5F8-2EA6-D815-2CDC-E865F9AA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FF85E-D02B-D7B9-33E4-34061955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BB7E8-E83C-92FB-933A-E11F11D4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42A10-E860-49D2-A1A2-07F9E797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4796D-6595-C1BC-06B0-3C396570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8C21-1CCD-5F39-99B3-ECAC11B6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2DC31-C4D7-44A4-F801-A4769EDD3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AFC1-9224-A9A6-3CF0-C84F16F7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85E4E-8987-013E-8122-5CB9598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245A0-445B-3356-BF7A-803BC351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CB31-0840-DDD6-0BA3-80454226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EA761-ED9E-114C-9749-6C5603EF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9F40-D265-5B30-1A9F-5DEFB613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084D-B1D1-3E59-6F1D-D34F53724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9C66D-531C-434A-A344-2A1EAFC83E7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A1F5-8DA9-2F58-FB29-5E52519B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DBC8-E4AA-38EE-DADA-8990679A0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C617D-E36E-405D-8240-01E083B30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EB6EAAFB-1346-106F-C113-A7AA8B2F6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7" y="-257097"/>
            <a:ext cx="12268114" cy="7304668"/>
          </a:xfrm>
          <a:prstGeom prst="rect">
            <a:avLst/>
          </a:prstGeom>
          <a:solidFill>
            <a:schemeClr val="bg2">
              <a:alpha val="54902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2CC8C9-698E-48A5-48ED-6D3FEFF4590B}"/>
              </a:ext>
            </a:extLst>
          </p:cNvPr>
          <p:cNvSpPr/>
          <p:nvPr/>
        </p:nvSpPr>
        <p:spPr>
          <a:xfrm>
            <a:off x="-184167" y="-452242"/>
            <a:ext cx="12472598" cy="76949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94AD0-E57C-B495-7A7D-AF6372414811}"/>
              </a:ext>
            </a:extLst>
          </p:cNvPr>
          <p:cNvSpPr txBox="1"/>
          <p:nvPr/>
        </p:nvSpPr>
        <p:spPr>
          <a:xfrm rot="20921480">
            <a:off x="317721" y="17386"/>
            <a:ext cx="4564432" cy="55707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1800" b="1" dirty="0">
              <a:solidFill>
                <a:srgbClr val="C00000"/>
              </a:solidFill>
            </a:endParaRPr>
          </a:p>
          <a:p>
            <a:pPr algn="ctr"/>
            <a:r>
              <a:rPr lang="en-GB" sz="4400" b="1" u="sng" dirty="0">
                <a:solidFill>
                  <a:srgbClr val="C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Item 4</a:t>
            </a:r>
            <a:r>
              <a:rPr lang="en-GB" sz="4400" b="1" dirty="0">
                <a:solidFill>
                  <a:srgbClr val="C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: Outcome of recent capacity-building workshops</a:t>
            </a:r>
          </a:p>
          <a:p>
            <a:pPr algn="ctr"/>
            <a:endParaRPr lang="en-GB" sz="2400" b="1" dirty="0">
              <a:solidFill>
                <a:srgbClr val="C00000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(12 December 2023 &amp;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23 January 2024)</a:t>
            </a:r>
          </a:p>
          <a:p>
            <a:endParaRPr lang="en-GB" sz="28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D79D1-36C6-2415-313F-97717D4E80F7}"/>
              </a:ext>
            </a:extLst>
          </p:cNvPr>
          <p:cNvSpPr/>
          <p:nvPr/>
        </p:nvSpPr>
        <p:spPr>
          <a:xfrm rot="20864590">
            <a:off x="3310584" y="5481435"/>
            <a:ext cx="364478" cy="16437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8E4DD-FCA7-D0DC-7D91-A9E088E4DBCB}"/>
              </a:ext>
            </a:extLst>
          </p:cNvPr>
          <p:cNvSpPr txBox="1"/>
          <p:nvPr/>
        </p:nvSpPr>
        <p:spPr>
          <a:xfrm rot="176531">
            <a:off x="7826269" y="2475020"/>
            <a:ext cx="4364723" cy="3908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Paul Vare</a:t>
            </a:r>
            <a:br>
              <a:rPr lang="en-GB" sz="4000" b="1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Academic Advisor to UNECE Steering Committee on ESD</a:t>
            </a:r>
            <a:endParaRPr lang="en-GB" sz="1600" dirty="0">
              <a:solidFill>
                <a:srgbClr val="002060"/>
              </a:solidFill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Chair of National Association for Environmental Education, UK </a:t>
            </a:r>
            <a:br>
              <a:rPr lang="en-GB" sz="1600" b="1" dirty="0">
                <a:solidFill>
                  <a:srgbClr val="002060"/>
                </a:solidFill>
              </a:rPr>
            </a:b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UNECE Steering Committee on Education for Sustainable Development </a:t>
            </a:r>
            <a:endParaRPr lang="en-GB" sz="24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Nineteenth meeting 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Geneva, 29, 30 and 31 May 2024</a:t>
            </a:r>
            <a:b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5540A-2708-A246-84F7-8493B0201623}"/>
              </a:ext>
            </a:extLst>
          </p:cNvPr>
          <p:cNvSpPr/>
          <p:nvPr/>
        </p:nvSpPr>
        <p:spPr>
          <a:xfrm rot="5558322">
            <a:off x="9398318" y="6726403"/>
            <a:ext cx="968429" cy="2631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02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93FA-E6F2-2727-48AA-E91ED0D5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Workshop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8516-54E3-81E9-2E39-151C0C2E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focused on stakeholder engagement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shared examples from around the region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We worked in groups to discuss:</a:t>
            </a:r>
          </a:p>
          <a:p>
            <a:pPr lvl="1"/>
            <a:r>
              <a:rPr lang="en-GB" dirty="0"/>
              <a:t>Identifying stakeholders</a:t>
            </a:r>
          </a:p>
          <a:p>
            <a:pPr lvl="1"/>
            <a:r>
              <a:rPr lang="en-GB" dirty="0"/>
              <a:t>Different roles of stakeholders</a:t>
            </a:r>
          </a:p>
          <a:p>
            <a:pPr lvl="1"/>
            <a:r>
              <a:rPr lang="en-GB" dirty="0"/>
              <a:t>Working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47589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6757-2AD3-8378-11C9-891A6E94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Examples of good practice in stakeholder engagement in ESD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995E-E4F3-DC56-347F-56EACD9D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Germany</a:t>
            </a: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Greece</a:t>
            </a: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Kyrgyzstan</a:t>
            </a: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Montenegro</a:t>
            </a: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Netherlands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Carpathian Convention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A286B2F-813A-FB35-4039-F128698391B5}"/>
              </a:ext>
            </a:extLst>
          </p:cNvPr>
          <p:cNvSpPr/>
          <p:nvPr/>
        </p:nvSpPr>
        <p:spPr>
          <a:xfrm rot="518588">
            <a:off x="6541724" y="2027103"/>
            <a:ext cx="4990641" cy="322794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6AF15-15A4-FA77-C03C-E9D3C1CD95F4}"/>
              </a:ext>
            </a:extLst>
          </p:cNvPr>
          <p:cNvSpPr txBox="1"/>
          <p:nvPr/>
        </p:nvSpPr>
        <p:spPr>
          <a:xfrm rot="670082">
            <a:off x="7149947" y="2791454"/>
            <a:ext cx="3999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Thank you for your presentations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ional Platform B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2737"/>
            <a:ext cx="9641305" cy="54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04;p28"/>
          <p:cNvSpPr txBox="1">
            <a:spLocks/>
          </p:cNvSpPr>
          <p:nvPr/>
        </p:nvSpPr>
        <p:spPr>
          <a:xfrm>
            <a:off x="401052" y="401451"/>
            <a:ext cx="10515600" cy="105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3200"/>
              <a:buFont typeface="Corbel"/>
              <a:buNone/>
            </a:pPr>
            <a:r>
              <a:rPr lang="de-DE" sz="2800" dirty="0">
                <a:solidFill>
                  <a:schemeClr val="accent5">
                    <a:lumMod val="75000"/>
                  </a:schemeClr>
                </a:solidFill>
              </a:rPr>
              <a:t>Context: ESD </a:t>
            </a:r>
            <a:r>
              <a:rPr lang="de-DE" sz="2800">
                <a:solidFill>
                  <a:schemeClr val="accent5">
                    <a:lumMod val="75000"/>
                  </a:schemeClr>
                </a:solidFill>
              </a:rPr>
              <a:t>2030-Implementation Structures 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</a:rPr>
              <a:t>Germany</a:t>
            </a:r>
          </a:p>
        </p:txBody>
      </p:sp>
      <p:sp>
        <p:nvSpPr>
          <p:cNvPr id="4" name="Oval 3"/>
          <p:cNvSpPr/>
          <p:nvPr/>
        </p:nvSpPr>
        <p:spPr>
          <a:xfrm>
            <a:off x="4908215" y="2473826"/>
            <a:ext cx="850232" cy="529390"/>
          </a:xfrm>
          <a:prstGeom prst="ellipse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6757-2AD3-8378-11C9-891A6E94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Some issues arising from stakeholder engagement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995E-E4F3-DC56-347F-56EACD9D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54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It takes time… especially to build trust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The reporting format has become more detailed; only introduce relevant questions or sections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Managing the numbers of stakeholders can be daunting (they want to work with you because you’re the Government!)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en-GB" dirty="0">
                <a:solidFill>
                  <a:srgbClr val="002060"/>
                </a:solidFill>
              </a:rPr>
              <a:t>Break down the main forum into sub-groups to manage different sectors and phases of education.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wisdom of 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Start with an initial mapping exercise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Establish specific procedures with relevant ministries so that this is transparent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Relevant work may not always be labelled ‘</a:t>
            </a:r>
            <a:r>
              <a:rPr lang="en-GB" i="1" dirty="0">
                <a:solidFill>
                  <a:srgbClr val="002060"/>
                </a:solidFill>
              </a:rPr>
              <a:t>ESD</a:t>
            </a:r>
            <a:r>
              <a:rPr lang="en-GB" dirty="0">
                <a:solidFill>
                  <a:srgbClr val="002060"/>
                </a:solidFill>
              </a:rPr>
              <a:t>’ or ‘</a:t>
            </a:r>
            <a:r>
              <a:rPr lang="en-GB" i="1" dirty="0">
                <a:solidFill>
                  <a:srgbClr val="002060"/>
                </a:solidFill>
              </a:rPr>
              <a:t>environmental</a:t>
            </a:r>
            <a:r>
              <a:rPr lang="en-GB" dirty="0">
                <a:solidFill>
                  <a:srgbClr val="002060"/>
                </a:solidFill>
              </a:rPr>
              <a:t>’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Collaboration is complicated – know the background history 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Research: makes ESD visible and useful for evaluation.</a:t>
            </a:r>
          </a:p>
        </p:txBody>
      </p:sp>
    </p:spTree>
    <p:extLst>
      <p:ext uri="{BB962C8B-B14F-4D97-AF65-F5344CB8AC3E}">
        <p14:creationId xmlns:p14="http://schemas.microsoft.com/office/powerpoint/2010/main" val="2919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Wise words from 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Groups can help with data collection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Be sure to include under-represented groups 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Consider geographical coverage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Beware of ‘self-reporting’ by groups; look for external evaluations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Involve existing ESD networks to avoid duplicating efforts.</a:t>
            </a:r>
          </a:p>
        </p:txBody>
      </p:sp>
    </p:spTree>
    <p:extLst>
      <p:ext uri="{BB962C8B-B14F-4D97-AF65-F5344CB8AC3E}">
        <p14:creationId xmlns:p14="http://schemas.microsoft.com/office/powerpoint/2010/main" val="41945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More </a:t>
            </a:r>
            <a:r>
              <a:rPr lang="en-GB">
                <a:solidFill>
                  <a:srgbClr val="FF0000"/>
                </a:solidFill>
              </a:rPr>
              <a:t>intelligence from Group </a:t>
            </a:r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Establish a forum with different sub-groups (e.g. Italy and Germany)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Work on inter-ministerial collaboration (e.g. expert or informal level)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Do not forget the private sector!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Be flexible: allocate work to smaller groups to get things done; make bigger groups to overcome clashes.</a:t>
            </a:r>
          </a:p>
        </p:txBody>
      </p:sp>
    </p:spTree>
    <p:extLst>
      <p:ext uri="{BB962C8B-B14F-4D97-AF65-F5344CB8AC3E}">
        <p14:creationId xmlns:p14="http://schemas.microsoft.com/office/powerpoint/2010/main" val="35791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30BECEC-1D0E-87CD-9CE3-A0E78F4CB1C5}"/>
              </a:ext>
            </a:extLst>
          </p:cNvPr>
          <p:cNvCxnSpPr>
            <a:cxnSpLocks/>
          </p:cNvCxnSpPr>
          <p:nvPr/>
        </p:nvCxnSpPr>
        <p:spPr>
          <a:xfrm>
            <a:off x="1812925" y="1611313"/>
            <a:ext cx="2119313" cy="222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32F1DD8-A2DE-0128-4C6D-B85B3F269284}"/>
              </a:ext>
            </a:extLst>
          </p:cNvPr>
          <p:cNvCxnSpPr>
            <a:cxnSpLocks/>
          </p:cNvCxnSpPr>
          <p:nvPr/>
        </p:nvCxnSpPr>
        <p:spPr>
          <a:xfrm flipH="1">
            <a:off x="6472238" y="1019175"/>
            <a:ext cx="1760537" cy="79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02EABAA-59A8-A04D-1E07-EEE497FBCC33}"/>
              </a:ext>
            </a:extLst>
          </p:cNvPr>
          <p:cNvCxnSpPr>
            <a:cxnSpLocks/>
          </p:cNvCxnSpPr>
          <p:nvPr/>
        </p:nvCxnSpPr>
        <p:spPr>
          <a:xfrm flipH="1">
            <a:off x="6472238" y="1639888"/>
            <a:ext cx="1760537" cy="17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B845D7A-F4A5-3162-AEC9-04C48E5E7F91}"/>
              </a:ext>
            </a:extLst>
          </p:cNvPr>
          <p:cNvCxnSpPr>
            <a:cxnSpLocks/>
          </p:cNvCxnSpPr>
          <p:nvPr/>
        </p:nvCxnSpPr>
        <p:spPr>
          <a:xfrm flipH="1" flipV="1">
            <a:off x="6472238" y="1816100"/>
            <a:ext cx="1760537" cy="44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F10B204-61DB-EB20-94BD-B668252B0A1E}"/>
              </a:ext>
            </a:extLst>
          </p:cNvPr>
          <p:cNvSpPr/>
          <p:nvPr/>
        </p:nvSpPr>
        <p:spPr>
          <a:xfrm>
            <a:off x="2058988" y="5816600"/>
            <a:ext cx="1673225" cy="96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Events by the Forum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5AA21AE-E5FE-7FB6-BF0A-F97A2299A681}"/>
              </a:ext>
            </a:extLst>
          </p:cNvPr>
          <p:cNvCxnSpPr>
            <a:cxnSpLocks/>
          </p:cNvCxnSpPr>
          <p:nvPr/>
        </p:nvCxnSpPr>
        <p:spPr>
          <a:xfrm flipV="1">
            <a:off x="3786188" y="2519363"/>
            <a:ext cx="1081087" cy="1646237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C369FC76-722F-DF2E-03C6-7299F4911607}"/>
              </a:ext>
            </a:extLst>
          </p:cNvPr>
          <p:cNvSpPr/>
          <p:nvPr/>
        </p:nvSpPr>
        <p:spPr>
          <a:xfrm>
            <a:off x="3886200" y="5816600"/>
            <a:ext cx="1747838" cy="96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Events by </a:t>
            </a:r>
            <a:r>
              <a:rPr lang="it-IT" dirty="0" err="1">
                <a:solidFill>
                  <a:prstClr val="white"/>
                </a:solidFill>
              </a:rPr>
              <a:t>territorial</a:t>
            </a:r>
            <a:r>
              <a:rPr lang="it-IT" dirty="0">
                <a:solidFill>
                  <a:prstClr val="white"/>
                </a:solidFill>
              </a:rPr>
              <a:t> institutions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E936FA23-468C-023E-F613-A4C4621019B1}"/>
              </a:ext>
            </a:extLst>
          </p:cNvPr>
          <p:cNvSpPr/>
          <p:nvPr/>
        </p:nvSpPr>
        <p:spPr>
          <a:xfrm>
            <a:off x="9891713" y="5756275"/>
            <a:ext cx="1906587" cy="97313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Information Platform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C74C23C-54D3-2F9C-CDF5-2332EA81C8B9}"/>
              </a:ext>
            </a:extLst>
          </p:cNvPr>
          <p:cNvSpPr/>
          <p:nvPr/>
        </p:nvSpPr>
        <p:spPr>
          <a:xfrm>
            <a:off x="5749925" y="5816600"/>
            <a:ext cx="1816100" cy="96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High </a:t>
            </a:r>
            <a:r>
              <a:rPr lang="it-IT" dirty="0" err="1">
                <a:solidFill>
                  <a:prstClr val="white"/>
                </a:solidFill>
              </a:rPr>
              <a:t>level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Political</a:t>
            </a:r>
            <a:r>
              <a:rPr lang="it-IT" dirty="0">
                <a:solidFill>
                  <a:prstClr val="white"/>
                </a:solidFill>
              </a:rPr>
              <a:t> Forum 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593BDE6-DD11-1BD1-1530-8E155174B872}"/>
              </a:ext>
            </a:extLst>
          </p:cNvPr>
          <p:cNvSpPr/>
          <p:nvPr/>
        </p:nvSpPr>
        <p:spPr>
          <a:xfrm>
            <a:off x="7681913" y="5826125"/>
            <a:ext cx="1816100" cy="950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National Conference on </a:t>
            </a:r>
            <a:r>
              <a:rPr lang="it-IT" dirty="0" err="1">
                <a:solidFill>
                  <a:prstClr val="white"/>
                </a:solidFill>
              </a:rPr>
              <a:t>Sustainable</a:t>
            </a:r>
            <a:r>
              <a:rPr lang="it-IT" dirty="0">
                <a:solidFill>
                  <a:prstClr val="white"/>
                </a:solidFill>
              </a:rPr>
              <a:t> Development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0B7ECEF-D391-F629-80C2-21D233B2D2C4}"/>
              </a:ext>
            </a:extLst>
          </p:cNvPr>
          <p:cNvSpPr/>
          <p:nvPr/>
        </p:nvSpPr>
        <p:spPr>
          <a:xfrm>
            <a:off x="9874250" y="3146425"/>
            <a:ext cx="2039938" cy="9604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Innovative Partnerships and co-design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5C27A89E-FCDA-7FEF-A531-2DFBB493E8BD}"/>
              </a:ext>
            </a:extLst>
          </p:cNvPr>
          <p:cNvSpPr/>
          <p:nvPr/>
        </p:nvSpPr>
        <p:spPr>
          <a:xfrm>
            <a:off x="9899650" y="4198938"/>
            <a:ext cx="2006600" cy="847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Policy </a:t>
            </a:r>
            <a:r>
              <a:rPr lang="it-IT" dirty="0" err="1">
                <a:solidFill>
                  <a:prstClr val="white"/>
                </a:solidFill>
              </a:rPr>
              <a:t>Coherence</a:t>
            </a:r>
            <a:endParaRPr lang="it-IT" dirty="0">
              <a:solidFill>
                <a:prstClr val="white"/>
              </a:solidFill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F50B5A10-ED20-6DC8-89B5-3F814D638FB6}"/>
              </a:ext>
            </a:extLst>
          </p:cNvPr>
          <p:cNvCxnSpPr>
            <a:cxnSpLocks/>
          </p:cNvCxnSpPr>
          <p:nvPr/>
        </p:nvCxnSpPr>
        <p:spPr>
          <a:xfrm flipH="1" flipV="1">
            <a:off x="6472238" y="1816100"/>
            <a:ext cx="1760537" cy="108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7F621A45-4874-677D-078B-AC873C9EF767}"/>
              </a:ext>
            </a:extLst>
          </p:cNvPr>
          <p:cNvSpPr/>
          <p:nvPr/>
        </p:nvSpPr>
        <p:spPr>
          <a:xfrm>
            <a:off x="82550" y="3960813"/>
            <a:ext cx="1789113" cy="126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solidFill>
                  <a:prstClr val="white"/>
                </a:solidFill>
              </a:rPr>
              <a:t>Institutional</a:t>
            </a:r>
            <a:r>
              <a:rPr lang="it-IT" sz="1400" dirty="0">
                <a:solidFill>
                  <a:prstClr val="white"/>
                </a:solidFill>
              </a:rPr>
              <a:t> Collaboration (</a:t>
            </a:r>
            <a:r>
              <a:rPr lang="it-IT" sz="1400" dirty="0" err="1">
                <a:solidFill>
                  <a:prstClr val="white"/>
                </a:solidFill>
              </a:rPr>
              <a:t>at</a:t>
            </a:r>
            <a:r>
              <a:rPr lang="it-IT" sz="1400" dirty="0">
                <a:solidFill>
                  <a:prstClr val="white"/>
                </a:solidFill>
              </a:rPr>
              <a:t> international, national  </a:t>
            </a:r>
            <a:r>
              <a:rPr lang="it-IT" sz="1400" dirty="0" err="1">
                <a:solidFill>
                  <a:prstClr val="white"/>
                </a:solidFill>
              </a:rPr>
              <a:t>regional</a:t>
            </a:r>
            <a:r>
              <a:rPr lang="it-IT" sz="1400" dirty="0">
                <a:solidFill>
                  <a:prstClr val="white"/>
                </a:solidFill>
              </a:rPr>
              <a:t> ad </a:t>
            </a:r>
            <a:r>
              <a:rPr lang="it-IT" sz="1400" dirty="0" err="1">
                <a:solidFill>
                  <a:prstClr val="white"/>
                </a:solidFill>
              </a:rPr>
              <a:t>local</a:t>
            </a:r>
            <a:r>
              <a:rPr lang="it-IT" sz="1400" dirty="0">
                <a:solidFill>
                  <a:prstClr val="white"/>
                </a:solidFill>
              </a:rPr>
              <a:t> </a:t>
            </a:r>
            <a:r>
              <a:rPr lang="it-IT" sz="1400" dirty="0" err="1">
                <a:solidFill>
                  <a:prstClr val="white"/>
                </a:solidFill>
              </a:rPr>
              <a:t>level</a:t>
            </a:r>
            <a:r>
              <a:rPr lang="it-IT" sz="1400" dirty="0">
                <a:solidFill>
                  <a:prstClr val="white"/>
                </a:solidFill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solidFill>
                  <a:prstClr val="white"/>
                </a:solidFill>
              </a:rPr>
              <a:t>Regional</a:t>
            </a:r>
            <a:r>
              <a:rPr lang="it-IT" sz="1400" dirty="0">
                <a:solidFill>
                  <a:prstClr val="white"/>
                </a:solidFill>
              </a:rPr>
              <a:t> Fora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D9CA4DF9-D64A-E1E8-4682-A4050D2F0692}"/>
              </a:ext>
            </a:extLst>
          </p:cNvPr>
          <p:cNvCxnSpPr>
            <a:cxnSpLocks/>
          </p:cNvCxnSpPr>
          <p:nvPr/>
        </p:nvCxnSpPr>
        <p:spPr>
          <a:xfrm>
            <a:off x="1833563" y="1863725"/>
            <a:ext cx="1057275" cy="2301875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triangl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9F947F8-8C8F-784F-458C-293FE3C84829}"/>
              </a:ext>
            </a:extLst>
          </p:cNvPr>
          <p:cNvSpPr txBox="1"/>
          <p:nvPr/>
        </p:nvSpPr>
        <p:spPr>
          <a:xfrm>
            <a:off x="2674938" y="1668463"/>
            <a:ext cx="700087" cy="57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>
                <a:solidFill>
                  <a:prstClr val="black"/>
                </a:solidFill>
                <a:latin typeface="Calibri" panose="020F0502020204030204"/>
              </a:rPr>
              <a:t>Nomina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>
                <a:solidFill>
                  <a:prstClr val="black"/>
                </a:solidFill>
                <a:latin typeface="Calibri" panose="020F0502020204030204"/>
              </a:rPr>
              <a:t>Partecipa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>
                <a:solidFill>
                  <a:prstClr val="black"/>
                </a:solidFill>
                <a:latin typeface="Calibri" panose="020F0502020204030204"/>
              </a:rPr>
              <a:t>Convoca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E4ACCF16-4487-D43F-702D-9FB013AD89A8}"/>
              </a:ext>
            </a:extLst>
          </p:cNvPr>
          <p:cNvCxnSpPr>
            <a:cxnSpLocks/>
          </p:cNvCxnSpPr>
          <p:nvPr/>
        </p:nvCxnSpPr>
        <p:spPr>
          <a:xfrm>
            <a:off x="9405938" y="1019175"/>
            <a:ext cx="493712" cy="69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59C22ADA-5F1F-BB73-3F79-3E0F7A07CC9A}"/>
              </a:ext>
            </a:extLst>
          </p:cNvPr>
          <p:cNvCxnSpPr>
            <a:cxnSpLocks/>
          </p:cNvCxnSpPr>
          <p:nvPr/>
        </p:nvCxnSpPr>
        <p:spPr>
          <a:xfrm>
            <a:off x="9405938" y="1639888"/>
            <a:ext cx="493712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C25CC728-D7CD-47A0-1A3E-ADCE0B9C822F}"/>
              </a:ext>
            </a:extLst>
          </p:cNvPr>
          <p:cNvCxnSpPr>
            <a:cxnSpLocks/>
          </p:cNvCxnSpPr>
          <p:nvPr/>
        </p:nvCxnSpPr>
        <p:spPr>
          <a:xfrm flipV="1">
            <a:off x="9405938" y="1716088"/>
            <a:ext cx="493712" cy="54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4C0485F4-A81F-4C2C-282C-7942F6D65216}"/>
              </a:ext>
            </a:extLst>
          </p:cNvPr>
          <p:cNvCxnSpPr>
            <a:cxnSpLocks/>
          </p:cNvCxnSpPr>
          <p:nvPr/>
        </p:nvCxnSpPr>
        <p:spPr>
          <a:xfrm flipV="1">
            <a:off x="9405938" y="1716088"/>
            <a:ext cx="493712" cy="1184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F983E2E8-1DC8-BC30-1810-6EB8B2BC03D6}"/>
              </a:ext>
            </a:extLst>
          </p:cNvPr>
          <p:cNvCxnSpPr>
            <a:cxnSpLocks/>
          </p:cNvCxnSpPr>
          <p:nvPr/>
        </p:nvCxnSpPr>
        <p:spPr>
          <a:xfrm flipV="1">
            <a:off x="9405938" y="1593850"/>
            <a:ext cx="533400" cy="194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D5A18DE5-8E66-08C9-151F-7AA46E31C30A}"/>
              </a:ext>
            </a:extLst>
          </p:cNvPr>
          <p:cNvCxnSpPr>
            <a:cxnSpLocks/>
          </p:cNvCxnSpPr>
          <p:nvPr/>
        </p:nvCxnSpPr>
        <p:spPr>
          <a:xfrm>
            <a:off x="-15875" y="5492750"/>
            <a:ext cx="12207875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50913EA3-6EC3-59B4-915C-5161256EFF57}"/>
              </a:ext>
            </a:extLst>
          </p:cNvPr>
          <p:cNvCxnSpPr>
            <a:cxnSpLocks/>
          </p:cNvCxnSpPr>
          <p:nvPr/>
        </p:nvCxnSpPr>
        <p:spPr>
          <a:xfrm>
            <a:off x="9498013" y="657225"/>
            <a:ext cx="0" cy="483552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2 144">
            <a:extLst>
              <a:ext uri="{FF2B5EF4-FFF2-40B4-BE49-F238E27FC236}">
                <a16:creationId xmlns:a16="http://schemas.microsoft.com/office/drawing/2014/main" id="{A04D8E2E-7CC9-0684-E341-3CDA82B732CD}"/>
              </a:ext>
            </a:extLst>
          </p:cNvPr>
          <p:cNvCxnSpPr>
            <a:cxnSpLocks/>
          </p:cNvCxnSpPr>
          <p:nvPr/>
        </p:nvCxnSpPr>
        <p:spPr>
          <a:xfrm flipH="1" flipV="1">
            <a:off x="6472238" y="1816100"/>
            <a:ext cx="1763712" cy="2382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>
            <a:extLst>
              <a:ext uri="{FF2B5EF4-FFF2-40B4-BE49-F238E27FC236}">
                <a16:creationId xmlns:a16="http://schemas.microsoft.com/office/drawing/2014/main" id="{DA0931F3-DDBB-2E6A-8B42-0FE30ED3E558}"/>
              </a:ext>
            </a:extLst>
          </p:cNvPr>
          <p:cNvCxnSpPr>
            <a:cxnSpLocks/>
          </p:cNvCxnSpPr>
          <p:nvPr/>
        </p:nvCxnSpPr>
        <p:spPr>
          <a:xfrm flipH="1" flipV="1">
            <a:off x="6472238" y="1816100"/>
            <a:ext cx="1760537" cy="1725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9" name="CasellaDiTesto 170">
            <a:extLst>
              <a:ext uri="{FF2B5EF4-FFF2-40B4-BE49-F238E27FC236}">
                <a16:creationId xmlns:a16="http://schemas.microsoft.com/office/drawing/2014/main" id="{C1A3143C-14D4-3C67-5C27-21FE473CB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00" y="679450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400" b="1" i="1">
                <a:solidFill>
                  <a:srgbClr val="000000"/>
                </a:solidFill>
              </a:rPr>
              <a:t>Processes</a:t>
            </a:r>
          </a:p>
        </p:txBody>
      </p:sp>
      <p:sp>
        <p:nvSpPr>
          <p:cNvPr id="33820" name="CasellaDiTesto 171">
            <a:extLst>
              <a:ext uri="{FF2B5EF4-FFF2-40B4-BE49-F238E27FC236}">
                <a16:creationId xmlns:a16="http://schemas.microsoft.com/office/drawing/2014/main" id="{CC145413-91CF-9772-BA80-5CA236FA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527675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400" b="1" i="1">
                <a:solidFill>
                  <a:srgbClr val="000000"/>
                </a:solidFill>
              </a:rPr>
              <a:t>Tools</a:t>
            </a:r>
          </a:p>
        </p:txBody>
      </p: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A952CEC7-E225-CB0E-9094-10C22A7C5EC5}"/>
              </a:ext>
            </a:extLst>
          </p:cNvPr>
          <p:cNvCxnSpPr>
            <a:cxnSpLocks/>
          </p:cNvCxnSpPr>
          <p:nvPr/>
        </p:nvCxnSpPr>
        <p:spPr>
          <a:xfrm>
            <a:off x="1984375" y="657225"/>
            <a:ext cx="0" cy="629602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ttangolo con angoli arrotondati 233">
            <a:extLst>
              <a:ext uri="{FF2B5EF4-FFF2-40B4-BE49-F238E27FC236}">
                <a16:creationId xmlns:a16="http://schemas.microsoft.com/office/drawing/2014/main" id="{9B3FE985-86C9-6F78-CDB7-60AB090F3360}"/>
              </a:ext>
            </a:extLst>
          </p:cNvPr>
          <p:cNvSpPr/>
          <p:nvPr/>
        </p:nvSpPr>
        <p:spPr>
          <a:xfrm>
            <a:off x="90488" y="3182938"/>
            <a:ext cx="1789112" cy="596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</a:rPr>
              <a:t>Universities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823" name="CasellaDiTesto 238">
            <a:extLst>
              <a:ext uri="{FF2B5EF4-FFF2-40B4-BE49-F238E27FC236}">
                <a16:creationId xmlns:a16="http://schemas.microsoft.com/office/drawing/2014/main" id="{1F97AFB0-CC0D-148A-2917-EB7D8CEB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85800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400" b="1" i="1">
                <a:solidFill>
                  <a:srgbClr val="000000"/>
                </a:solidFill>
              </a:rPr>
              <a:t>Collaborations</a:t>
            </a: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711E48D3-1B76-4FBC-7273-6B09E732CA76}"/>
              </a:ext>
            </a:extLst>
          </p:cNvPr>
          <p:cNvSpPr txBox="1">
            <a:spLocks/>
          </p:cNvSpPr>
          <p:nvPr/>
        </p:nvSpPr>
        <p:spPr>
          <a:xfrm>
            <a:off x="1138238" y="46038"/>
            <a:ext cx="10515600" cy="6508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149CBB6-6122-1E11-4C2F-D20A5C14B812}"/>
              </a:ext>
            </a:extLst>
          </p:cNvPr>
          <p:cNvCxnSpPr>
            <a:cxnSpLocks/>
          </p:cNvCxnSpPr>
          <p:nvPr/>
        </p:nvCxnSpPr>
        <p:spPr>
          <a:xfrm>
            <a:off x="0" y="657225"/>
            <a:ext cx="121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B4F7FBC-2EEC-E401-939E-D21D1FA6DF57}"/>
              </a:ext>
            </a:extLst>
          </p:cNvPr>
          <p:cNvCxnSpPr>
            <a:cxnSpLocks/>
          </p:cNvCxnSpPr>
          <p:nvPr/>
        </p:nvCxnSpPr>
        <p:spPr>
          <a:xfrm flipV="1">
            <a:off x="9410700" y="1716088"/>
            <a:ext cx="488950" cy="248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27" name="Gruppo 49">
            <a:extLst>
              <a:ext uri="{FF2B5EF4-FFF2-40B4-BE49-F238E27FC236}">
                <a16:creationId xmlns:a16="http://schemas.microsoft.com/office/drawing/2014/main" id="{A88F152E-2ACD-1E16-EDB0-A1BF92481FBB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1325563"/>
            <a:ext cx="2532062" cy="930275"/>
            <a:chOff x="5421672" y="2000079"/>
            <a:chExt cx="2460719" cy="843794"/>
          </a:xfrm>
        </p:grpSpPr>
        <p:sp>
          <p:nvSpPr>
            <p:cNvPr id="33846" name="Google Shape;174;g116662c11c8_0_250">
              <a:extLst>
                <a:ext uri="{FF2B5EF4-FFF2-40B4-BE49-F238E27FC236}">
                  <a16:creationId xmlns:a16="http://schemas.microsoft.com/office/drawing/2014/main" id="{BBB79C70-F9D0-0A82-2519-2EB022F3E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672" y="2000079"/>
              <a:ext cx="2460719" cy="8437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8575">
              <a:solidFill>
                <a:srgbClr val="2E75B5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/>
            <a:p>
              <a:pPr eaLnBrk="1" hangingPunct="1">
                <a:lnSpc>
                  <a:spcPts val="1000"/>
                </a:lnSpc>
              </a:pPr>
              <a:endParaRPr lang="it-IT" altLang="it-IT" sz="1600">
                <a:solidFill>
                  <a:srgbClr val="000000"/>
                </a:solidFill>
              </a:endParaRPr>
            </a:p>
          </p:txBody>
        </p:sp>
        <p:sp>
          <p:nvSpPr>
            <p:cNvPr id="33847" name="Google Shape;177;g116662c11c8_0_250">
              <a:extLst>
                <a:ext uri="{FF2B5EF4-FFF2-40B4-BE49-F238E27FC236}">
                  <a16:creationId xmlns:a16="http://schemas.microsoft.com/office/drawing/2014/main" id="{4161D6AB-7AC4-7E47-663D-F2B54E24C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237" y="2219052"/>
              <a:ext cx="1749713" cy="394696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/>
            <a:p>
              <a:pPr algn="ctr" eaLnBrk="1" hangingPunct="1">
                <a:lnSpc>
                  <a:spcPts val="1000"/>
                </a:lnSpc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33848" name="Google Shape;178;g116662c11c8_0_250">
              <a:extLst>
                <a:ext uri="{FF2B5EF4-FFF2-40B4-BE49-F238E27FC236}">
                  <a16:creationId xmlns:a16="http://schemas.microsoft.com/office/drawing/2014/main" id="{52E91AF3-A3B4-F4DD-DBAB-B240BDC9A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016" y="2170189"/>
              <a:ext cx="1191735" cy="46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>
              <a:spAutoFit/>
            </a:bodyPr>
            <a:lstStyle/>
            <a:p>
              <a:pPr algn="ctr" eaLnBrk="1" hangingPunct="1">
                <a:lnSpc>
                  <a:spcPts val="1000"/>
                </a:lnSpc>
              </a:pPr>
              <a:r>
                <a:rPr lang="it-IT" altLang="it-IT" sz="1100" b="1">
                  <a:solidFill>
                    <a:srgbClr val="000000"/>
                  </a:solidFill>
                  <a:latin typeface="Titillium Web" panose="020F0502020204030204" pitchFamily="2" charset="0"/>
                  <a:ea typeface="Titillium Web" panose="020F0502020204030204" pitchFamily="2" charset="0"/>
                  <a:cs typeface="Titillium Web" panose="020F0502020204030204" pitchFamily="2" charset="0"/>
                  <a:sym typeface="Titillium Web" panose="020F0502020204030204" pitchFamily="2" charset="0"/>
                </a:rPr>
                <a:t>Coordination Group</a:t>
              </a:r>
            </a:p>
          </p:txBody>
        </p:sp>
      </p:grpSp>
      <p:grpSp>
        <p:nvGrpSpPr>
          <p:cNvPr id="33828" name="Gruppo 61">
            <a:extLst>
              <a:ext uri="{FF2B5EF4-FFF2-40B4-BE49-F238E27FC236}">
                <a16:creationId xmlns:a16="http://schemas.microsoft.com/office/drawing/2014/main" id="{CD7A87DE-255F-B546-51FB-3D00E2844E28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4297363"/>
            <a:ext cx="1433513" cy="854075"/>
            <a:chOff x="5421672" y="2000079"/>
            <a:chExt cx="2460719" cy="843794"/>
          </a:xfrm>
        </p:grpSpPr>
        <p:sp>
          <p:nvSpPr>
            <p:cNvPr id="33843" name="Google Shape;174;g116662c11c8_0_250">
              <a:extLst>
                <a:ext uri="{FF2B5EF4-FFF2-40B4-BE49-F238E27FC236}">
                  <a16:creationId xmlns:a16="http://schemas.microsoft.com/office/drawing/2014/main" id="{A74F97E6-19DD-1D58-6AB1-52176BB52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672" y="2000079"/>
              <a:ext cx="2460719" cy="8437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8575">
              <a:solidFill>
                <a:srgbClr val="2E75B5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/>
            <a:p>
              <a:pPr eaLnBrk="1" hangingPunct="1">
                <a:lnSpc>
                  <a:spcPts val="1000"/>
                </a:lnSpc>
              </a:pPr>
              <a:endParaRPr lang="it-IT" altLang="it-IT" sz="1600">
                <a:solidFill>
                  <a:srgbClr val="000000"/>
                </a:solidFill>
              </a:endParaRPr>
            </a:p>
          </p:txBody>
        </p:sp>
        <p:sp>
          <p:nvSpPr>
            <p:cNvPr id="33844" name="Google Shape;177;g116662c11c8_0_250">
              <a:extLst>
                <a:ext uri="{FF2B5EF4-FFF2-40B4-BE49-F238E27FC236}">
                  <a16:creationId xmlns:a16="http://schemas.microsoft.com/office/drawing/2014/main" id="{40026678-F992-C9A2-9951-4F8D2BEB1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237" y="2219052"/>
              <a:ext cx="1749713" cy="394696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/>
            <a:p>
              <a:pPr algn="ctr" eaLnBrk="1" hangingPunct="1">
                <a:lnSpc>
                  <a:spcPts val="1000"/>
                </a:lnSpc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33845" name="Google Shape;178;g116662c11c8_0_250">
              <a:extLst>
                <a:ext uri="{FF2B5EF4-FFF2-40B4-BE49-F238E27FC236}">
                  <a16:creationId xmlns:a16="http://schemas.microsoft.com/office/drawing/2014/main" id="{FB50A98C-7A67-B660-2316-30B553AF0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060" y="2250294"/>
              <a:ext cx="1749712" cy="44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>
              <a:spAutoFit/>
            </a:bodyPr>
            <a:lstStyle/>
            <a:p>
              <a:pPr algn="ctr" eaLnBrk="1" hangingPunct="1">
                <a:lnSpc>
                  <a:spcPts val="700"/>
                </a:lnSpc>
              </a:pPr>
              <a:r>
                <a:rPr lang="it-IT" altLang="it-IT" sz="1200" b="1">
                  <a:solidFill>
                    <a:srgbClr val="000000"/>
                  </a:solidFill>
                  <a:latin typeface="Titillium Web" panose="020F0502020204030204" pitchFamily="2" charset="0"/>
                  <a:ea typeface="Titillium Web" panose="020F0502020204030204" pitchFamily="2" charset="0"/>
                  <a:cs typeface="Titillium Web" panose="020F0502020204030204" pitchFamily="2" charset="0"/>
                  <a:sym typeface="Titillium Web" panose="020F0502020204030204" pitchFamily="2" charset="0"/>
                </a:rPr>
                <a:t>Steering Committee</a:t>
              </a:r>
            </a:p>
          </p:txBody>
        </p:sp>
      </p:grpSp>
      <p:sp>
        <p:nvSpPr>
          <p:cNvPr id="68" name="Google Shape;175;g116662c11c8_0_250">
            <a:extLst>
              <a:ext uri="{FF2B5EF4-FFF2-40B4-BE49-F238E27FC236}">
                <a16:creationId xmlns:a16="http://schemas.microsoft.com/office/drawing/2014/main" id="{FCFF0380-9A17-8848-FA23-1B1640022C02}"/>
              </a:ext>
            </a:extLst>
          </p:cNvPr>
          <p:cNvSpPr/>
          <p:nvPr/>
        </p:nvSpPr>
        <p:spPr>
          <a:xfrm>
            <a:off x="8320088" y="649288"/>
            <a:ext cx="1050925" cy="5683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830" name="Google Shape;176;g116662c11c8_0_250">
            <a:extLst>
              <a:ext uri="{FF2B5EF4-FFF2-40B4-BE49-F238E27FC236}">
                <a16:creationId xmlns:a16="http://schemas.microsoft.com/office/drawing/2014/main" id="{31CF975E-EFA2-67E0-AE01-ACD536ED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300" y="644525"/>
            <a:ext cx="942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>
            <a:spAutoFit/>
          </a:bodyPr>
          <a:lstStyle/>
          <a:p>
            <a:pPr algn="ctr" eaLnBrk="1" hangingPunct="1"/>
            <a:r>
              <a:rPr lang="it-IT" altLang="it-IT" sz="1200" b="1">
                <a:solidFill>
                  <a:srgbClr val="000000"/>
                </a:solidFill>
                <a:latin typeface="Titillium Web" panose="020F0502020204030204" pitchFamily="2" charset="0"/>
                <a:ea typeface="Titillium Web" panose="020F0502020204030204" pitchFamily="2" charset="0"/>
                <a:cs typeface="Titillium Web" panose="020F0502020204030204" pitchFamily="2" charset="0"/>
                <a:sym typeface="Titillium Web" panose="020F0502020204030204" pitchFamily="2" charset="0"/>
              </a:rPr>
              <a:t>WG</a:t>
            </a:r>
          </a:p>
          <a:p>
            <a:pPr algn="ctr" eaLnBrk="1" hangingPunct="1"/>
            <a:r>
              <a:rPr lang="it-IT" altLang="it-IT" sz="1200" b="1">
                <a:solidFill>
                  <a:srgbClr val="000000"/>
                </a:solidFill>
                <a:latin typeface="Titillium Web" panose="020F0502020204030204" pitchFamily="2" charset="0"/>
                <a:ea typeface="Titillium Web" panose="020F0502020204030204" pitchFamily="2" charset="0"/>
                <a:cs typeface="Titillium Web" panose="020F0502020204030204" pitchFamily="2" charset="0"/>
                <a:sym typeface="Titillium Web" panose="020F0502020204030204" pitchFamily="2" charset="0"/>
              </a:rPr>
              <a:t>Planet</a:t>
            </a:r>
          </a:p>
        </p:txBody>
      </p:sp>
      <p:sp>
        <p:nvSpPr>
          <p:cNvPr id="70" name="Google Shape;177;g116662c11c8_0_250">
            <a:extLst>
              <a:ext uri="{FF2B5EF4-FFF2-40B4-BE49-F238E27FC236}">
                <a16:creationId xmlns:a16="http://schemas.microsoft.com/office/drawing/2014/main" id="{97179EFC-9B26-1779-5C16-285388D0B4AD}"/>
              </a:ext>
            </a:extLst>
          </p:cNvPr>
          <p:cNvSpPr/>
          <p:nvPr/>
        </p:nvSpPr>
        <p:spPr>
          <a:xfrm>
            <a:off x="8297863" y="1320800"/>
            <a:ext cx="1073150" cy="63023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Titillium Web"/>
              </a:rPr>
              <a:t>WG </a:t>
            </a:r>
            <a:r>
              <a:rPr lang="it-IT" sz="1200" b="1" dirty="0" err="1">
                <a:solidFill>
                  <a:prstClr val="black"/>
                </a:solidFill>
                <a:latin typeface="Titillium Web"/>
              </a:rPr>
              <a:t>Prosperity</a:t>
            </a:r>
            <a:endParaRPr sz="1200" b="1" dirty="0">
              <a:solidFill>
                <a:prstClr val="black"/>
              </a:solidFill>
              <a:latin typeface="Titillium Web"/>
            </a:endParaRPr>
          </a:p>
        </p:txBody>
      </p:sp>
      <p:sp>
        <p:nvSpPr>
          <p:cNvPr id="72" name="Google Shape;179;g116662c11c8_0_250">
            <a:extLst>
              <a:ext uri="{FF2B5EF4-FFF2-40B4-BE49-F238E27FC236}">
                <a16:creationId xmlns:a16="http://schemas.microsoft.com/office/drawing/2014/main" id="{20D1D3D0-B8C8-1CCE-F14C-D0F2845CAF6B}"/>
              </a:ext>
            </a:extLst>
          </p:cNvPr>
          <p:cNvSpPr/>
          <p:nvPr/>
        </p:nvSpPr>
        <p:spPr>
          <a:xfrm>
            <a:off x="8267700" y="2103438"/>
            <a:ext cx="1138238" cy="60325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Titillium Web"/>
                <a:ea typeface="Titillium Web"/>
                <a:cs typeface="Titillium Web"/>
                <a:sym typeface="Titillium Web"/>
              </a:rPr>
              <a:t>WG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Titillium Web"/>
                <a:ea typeface="Titillium Web"/>
                <a:cs typeface="Titillium Web"/>
                <a:sym typeface="Titillium Web"/>
              </a:rPr>
              <a:t>People</a:t>
            </a:r>
            <a:endParaRPr lang="it-IT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Google Shape;181;g116662c11c8_0_250">
            <a:extLst>
              <a:ext uri="{FF2B5EF4-FFF2-40B4-BE49-F238E27FC236}">
                <a16:creationId xmlns:a16="http://schemas.microsoft.com/office/drawing/2014/main" id="{79468194-9515-8F78-8D64-6D8649385FED}"/>
              </a:ext>
            </a:extLst>
          </p:cNvPr>
          <p:cNvSpPr/>
          <p:nvPr/>
        </p:nvSpPr>
        <p:spPr>
          <a:xfrm>
            <a:off x="8278813" y="2806700"/>
            <a:ext cx="1162050" cy="56356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b="1" dirty="0">
              <a:solidFill>
                <a:prstClr val="black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6" name="Google Shape;183;g116662c11c8_0_250">
            <a:extLst>
              <a:ext uri="{FF2B5EF4-FFF2-40B4-BE49-F238E27FC236}">
                <a16:creationId xmlns:a16="http://schemas.microsoft.com/office/drawing/2014/main" id="{DCB5C147-8A25-7AC1-0E41-7991705BF597}"/>
              </a:ext>
            </a:extLst>
          </p:cNvPr>
          <p:cNvSpPr/>
          <p:nvPr/>
        </p:nvSpPr>
        <p:spPr>
          <a:xfrm>
            <a:off x="8320088" y="4240213"/>
            <a:ext cx="1174750" cy="6318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prstClr val="black"/>
                </a:solidFill>
                <a:latin typeface="Titillium Web"/>
                <a:sym typeface="Titillium Web"/>
              </a:rPr>
              <a:t>WG Culture for </a:t>
            </a:r>
            <a:r>
              <a:rPr lang="it-IT" sz="1100" b="1" dirty="0" err="1">
                <a:solidFill>
                  <a:prstClr val="black"/>
                </a:solidFill>
                <a:latin typeface="Titillium Web"/>
                <a:sym typeface="Titillium Web"/>
              </a:rPr>
              <a:t>sustainability</a:t>
            </a:r>
            <a:endParaRPr lang="it-IT" sz="1100" b="1" dirty="0">
              <a:solidFill>
                <a:prstClr val="black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185;g116662c11c8_0_250">
            <a:extLst>
              <a:ext uri="{FF2B5EF4-FFF2-40B4-BE49-F238E27FC236}">
                <a16:creationId xmlns:a16="http://schemas.microsoft.com/office/drawing/2014/main" id="{D774E8D7-EBED-0CD9-84BE-0D5C9901D4CE}"/>
              </a:ext>
            </a:extLst>
          </p:cNvPr>
          <p:cNvSpPr/>
          <p:nvPr/>
        </p:nvSpPr>
        <p:spPr>
          <a:xfrm>
            <a:off x="8297863" y="3465513"/>
            <a:ext cx="1152525" cy="5572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3836" name="Picture 4" descr="La Strategia Nazionale per lo Sviluppo Sostenibile | Regione Piemonte">
            <a:extLst>
              <a:ext uri="{FF2B5EF4-FFF2-40B4-BE49-F238E27FC236}">
                <a16:creationId xmlns:a16="http://schemas.microsoft.com/office/drawing/2014/main" id="{3417FF8E-C5D9-44A3-1FBC-C56F92E5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1173163"/>
            <a:ext cx="22304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7" name="Google Shape;182;g116662c11c8_0_250">
            <a:extLst>
              <a:ext uri="{FF2B5EF4-FFF2-40B4-BE49-F238E27FC236}">
                <a16:creationId xmlns:a16="http://schemas.microsoft.com/office/drawing/2014/main" id="{6C2DE0DE-0B67-2540-F9C7-511849D4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038" y="2787650"/>
            <a:ext cx="817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>
            <a:spAutoFit/>
          </a:bodyPr>
          <a:lstStyle/>
          <a:p>
            <a:pPr algn="ctr" eaLnBrk="1" hangingPunct="1"/>
            <a:r>
              <a:rPr lang="it-IT" altLang="it-IT" sz="1200" b="1">
                <a:solidFill>
                  <a:srgbClr val="000000"/>
                </a:solidFill>
                <a:latin typeface="Titillium Web" panose="020F0502020204030204" pitchFamily="2" charset="0"/>
                <a:ea typeface="Titillium Web" panose="020F0502020204030204" pitchFamily="2" charset="0"/>
                <a:cs typeface="Titillium Web" panose="020F0502020204030204" pitchFamily="2" charset="0"/>
                <a:sym typeface="Titillium Web" panose="020F0502020204030204" pitchFamily="2" charset="0"/>
              </a:rPr>
              <a:t>WG</a:t>
            </a:r>
          </a:p>
          <a:p>
            <a:pPr algn="ctr" eaLnBrk="1" hangingPunct="1"/>
            <a:r>
              <a:rPr lang="it-IT" altLang="it-IT" sz="1200" b="1">
                <a:solidFill>
                  <a:srgbClr val="000000"/>
                </a:solidFill>
                <a:latin typeface="Titillium Web" panose="020F0502020204030204" pitchFamily="2" charset="0"/>
                <a:ea typeface="Titillium Web" panose="020F0502020204030204" pitchFamily="2" charset="0"/>
                <a:cs typeface="Titillium Web" panose="020F0502020204030204" pitchFamily="2" charset="0"/>
                <a:sym typeface="Titillium Web" panose="020F0502020204030204" pitchFamily="2" charset="0"/>
              </a:rPr>
              <a:t>Peace</a:t>
            </a:r>
          </a:p>
        </p:txBody>
      </p:sp>
      <p:sp>
        <p:nvSpPr>
          <p:cNvPr id="83" name="Google Shape;186;g116662c11c8_0_250">
            <a:extLst>
              <a:ext uri="{FF2B5EF4-FFF2-40B4-BE49-F238E27FC236}">
                <a16:creationId xmlns:a16="http://schemas.microsoft.com/office/drawing/2014/main" id="{D98818CD-BF2C-714C-71BC-17AB1B2D982D}"/>
              </a:ext>
            </a:extLst>
          </p:cNvPr>
          <p:cNvSpPr txBox="1"/>
          <p:nvPr/>
        </p:nvSpPr>
        <p:spPr>
          <a:xfrm>
            <a:off x="8426450" y="3495675"/>
            <a:ext cx="917575" cy="37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lIns="121900" tIns="121900" rIns="121900" bIns="121900">
            <a:spAutoFit/>
          </a:bodyPr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Titillium Web"/>
                <a:ea typeface="Titillium Web"/>
                <a:cs typeface="Titillium Web"/>
                <a:sym typeface="Titillium Web"/>
              </a:rPr>
              <a:t>WG Youth</a:t>
            </a:r>
            <a:endParaRPr sz="1200" b="1" dirty="0">
              <a:solidFill>
                <a:prstClr val="black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A475AE84-1501-BD99-C4A1-56385A97BF37}"/>
              </a:ext>
            </a:extLst>
          </p:cNvPr>
          <p:cNvSpPr/>
          <p:nvPr/>
        </p:nvSpPr>
        <p:spPr>
          <a:xfrm>
            <a:off x="100013" y="2322513"/>
            <a:ext cx="1808162" cy="7032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Technical Support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A5819A21-FACC-48F6-3A48-90B11BBF1364}"/>
              </a:ext>
            </a:extLst>
          </p:cNvPr>
          <p:cNvSpPr/>
          <p:nvPr/>
        </p:nvSpPr>
        <p:spPr>
          <a:xfrm>
            <a:off x="134938" y="5756275"/>
            <a:ext cx="1673225" cy="960438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Organization and </a:t>
            </a:r>
            <a:r>
              <a:rPr lang="it-IT" dirty="0" err="1">
                <a:solidFill>
                  <a:prstClr val="white"/>
                </a:solidFill>
              </a:rPr>
              <a:t>procedures</a:t>
            </a:r>
            <a:endParaRPr lang="it-IT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</a:rPr>
              <a:t>(</a:t>
            </a:r>
            <a:r>
              <a:rPr lang="it-IT" dirty="0" err="1">
                <a:solidFill>
                  <a:prstClr val="white"/>
                </a:solidFill>
              </a:rPr>
              <a:t>Regulation</a:t>
            </a:r>
            <a:r>
              <a:rPr lang="it-IT" dirty="0">
                <a:solidFill>
                  <a:prstClr val="white"/>
                </a:solidFill>
              </a:rPr>
              <a:t>) </a:t>
            </a:r>
          </a:p>
        </p:txBody>
      </p:sp>
      <p:sp>
        <p:nvSpPr>
          <p:cNvPr id="33841" name="CasellaDiTesto 4">
            <a:extLst>
              <a:ext uri="{FF2B5EF4-FFF2-40B4-BE49-F238E27FC236}">
                <a16:creationId xmlns:a16="http://schemas.microsoft.com/office/drawing/2014/main" id="{6C67B504-51CA-457B-E00A-048209F5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9989"/>
            <a:ext cx="12062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Italy: National Forum for sustainable development  - </a:t>
            </a:r>
            <a:r>
              <a:rPr lang="it-IT" altLang="it-IT" sz="3200" i="1" dirty="0">
                <a:solidFill>
                  <a:srgbClr val="004A9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Structure</a:t>
            </a:r>
          </a:p>
        </p:txBody>
      </p:sp>
      <p:pic>
        <p:nvPicPr>
          <p:cNvPr id="33842" name="Immagine 5">
            <a:extLst>
              <a:ext uri="{FF2B5EF4-FFF2-40B4-BE49-F238E27FC236}">
                <a16:creationId xmlns:a16="http://schemas.microsoft.com/office/drawing/2014/main" id="{F4D0E4EA-7385-38D0-C762-363AEAFD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035050"/>
            <a:ext cx="914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09637B3-AE18-9E0C-7C1A-4E43EAA29364}"/>
              </a:ext>
            </a:extLst>
          </p:cNvPr>
          <p:cNvSpPr/>
          <p:nvPr/>
        </p:nvSpPr>
        <p:spPr>
          <a:xfrm>
            <a:off x="195263" y="120650"/>
            <a:ext cx="4859337" cy="1663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Forum </a:t>
            </a:r>
            <a:r>
              <a:rPr lang="it-IT" sz="40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Composition</a:t>
            </a:r>
            <a:endParaRPr lang="it-IT" sz="4000" b="1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18820">
              <a:spcBef>
                <a:spcPts val="505"/>
              </a:spcBef>
              <a:spcAft>
                <a:spcPts val="0"/>
              </a:spcAft>
              <a:defRPr/>
            </a:pPr>
            <a:r>
              <a:rPr lang="it-IT" sz="4000" b="1" kern="0" dirty="0">
                <a:solidFill>
                  <a:srgbClr val="004A9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51855EC-1263-D1FF-0408-B834AB73DB71}"/>
              </a:ext>
            </a:extLst>
          </p:cNvPr>
          <p:cNvSpPr/>
          <p:nvPr/>
        </p:nvSpPr>
        <p:spPr>
          <a:xfrm>
            <a:off x="449263" y="2173288"/>
            <a:ext cx="2032000" cy="371475"/>
          </a:xfrm>
          <a:prstGeom prst="rect">
            <a:avLst/>
          </a:prstGeom>
          <a:solidFill>
            <a:srgbClr val="FFC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73BABA0-D471-8DE3-3F45-AFE76A5B815B}"/>
              </a:ext>
            </a:extLst>
          </p:cNvPr>
          <p:cNvSpPr/>
          <p:nvPr/>
        </p:nvSpPr>
        <p:spPr>
          <a:xfrm>
            <a:off x="449263" y="2919413"/>
            <a:ext cx="2032000" cy="371475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6B30192-083C-BF46-D597-5D0B8E5D2EA9}"/>
              </a:ext>
            </a:extLst>
          </p:cNvPr>
          <p:cNvSpPr/>
          <p:nvPr/>
        </p:nvSpPr>
        <p:spPr>
          <a:xfrm>
            <a:off x="449263" y="3649663"/>
            <a:ext cx="2032000" cy="371475"/>
          </a:xfrm>
          <a:prstGeom prst="rect">
            <a:avLst/>
          </a:prstGeom>
          <a:solidFill>
            <a:schemeClr val="accent5">
              <a:lumMod val="40000"/>
              <a:lumOff val="6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63DD37A-FBDD-C0FC-3324-8F3439E53A76}"/>
              </a:ext>
            </a:extLst>
          </p:cNvPr>
          <p:cNvSpPr/>
          <p:nvPr/>
        </p:nvSpPr>
        <p:spPr>
          <a:xfrm>
            <a:off x="449263" y="4360863"/>
            <a:ext cx="2032000" cy="371475"/>
          </a:xfrm>
          <a:prstGeom prst="rect">
            <a:avLst/>
          </a:prstGeom>
          <a:solidFill>
            <a:srgbClr val="BA74BA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2BABD88-09E2-3A18-5903-448F6437DC4A}"/>
              </a:ext>
            </a:extLst>
          </p:cNvPr>
          <p:cNvSpPr/>
          <p:nvPr/>
        </p:nvSpPr>
        <p:spPr>
          <a:xfrm>
            <a:off x="449263" y="5076825"/>
            <a:ext cx="2032000" cy="371475"/>
          </a:xfrm>
          <a:prstGeom prst="rect">
            <a:avLst/>
          </a:prstGeom>
          <a:solidFill>
            <a:schemeClr val="accent3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F2CE914-4E56-13FF-44A3-76A128ED4121}"/>
              </a:ext>
            </a:extLst>
          </p:cNvPr>
          <p:cNvSpPr/>
          <p:nvPr/>
        </p:nvSpPr>
        <p:spPr>
          <a:xfrm>
            <a:off x="2905125" y="2152650"/>
            <a:ext cx="2032000" cy="381000"/>
          </a:xfrm>
          <a:prstGeom prst="rect">
            <a:avLst/>
          </a:prstGeom>
          <a:solidFill>
            <a:srgbClr val="FFC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WG </a:t>
            </a:r>
            <a:r>
              <a:rPr lang="it-IT" dirty="0" err="1">
                <a:solidFill>
                  <a:schemeClr val="tx1"/>
                </a:solidFill>
              </a:rPr>
              <a:t>Prosperity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BB9E62F-13AF-8C50-E54B-7A2C61B20281}"/>
              </a:ext>
            </a:extLst>
          </p:cNvPr>
          <p:cNvSpPr/>
          <p:nvPr/>
        </p:nvSpPr>
        <p:spPr>
          <a:xfrm>
            <a:off x="2847975" y="2908300"/>
            <a:ext cx="2032000" cy="371475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WG Planet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CDC3A9-934D-50A7-50A2-944AB91B321C}"/>
              </a:ext>
            </a:extLst>
          </p:cNvPr>
          <p:cNvSpPr/>
          <p:nvPr/>
        </p:nvSpPr>
        <p:spPr>
          <a:xfrm>
            <a:off x="2847975" y="3502025"/>
            <a:ext cx="2089150" cy="571500"/>
          </a:xfrm>
          <a:prstGeom prst="rect">
            <a:avLst/>
          </a:prstGeom>
          <a:solidFill>
            <a:schemeClr val="accent5">
              <a:lumMod val="40000"/>
              <a:lumOff val="6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WG Culture for sustainability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9BC09AB-7964-89DB-A73A-D3B1F8F97B76}"/>
              </a:ext>
            </a:extLst>
          </p:cNvPr>
          <p:cNvSpPr/>
          <p:nvPr/>
        </p:nvSpPr>
        <p:spPr>
          <a:xfrm>
            <a:off x="2847975" y="4362450"/>
            <a:ext cx="2089150" cy="371475"/>
          </a:xfrm>
          <a:prstGeom prst="rect">
            <a:avLst/>
          </a:prstGeom>
          <a:solidFill>
            <a:srgbClr val="BA74BA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WG Peace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66941C6-170E-019B-4458-6C4A4FE53F36}"/>
              </a:ext>
            </a:extLst>
          </p:cNvPr>
          <p:cNvSpPr/>
          <p:nvPr/>
        </p:nvSpPr>
        <p:spPr>
          <a:xfrm>
            <a:off x="2876550" y="5094288"/>
            <a:ext cx="2032000" cy="371475"/>
          </a:xfrm>
          <a:prstGeom prst="rect">
            <a:avLst/>
          </a:prstGeom>
          <a:solidFill>
            <a:schemeClr val="accent3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WG People</a:t>
            </a:r>
          </a:p>
        </p:txBody>
      </p:sp>
      <p:sp>
        <p:nvSpPr>
          <p:cNvPr id="35853" name="CasellaDiTesto 24">
            <a:extLst>
              <a:ext uri="{FF2B5EF4-FFF2-40B4-BE49-F238E27FC236}">
                <a16:creationId xmlns:a16="http://schemas.microsoft.com/office/drawing/2014/main" id="{0984D28E-5B66-3BB1-21C4-2067674E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2590800"/>
            <a:ext cx="6375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7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1238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38438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5638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2838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it-IT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Forum is composed of wide-ranging and heterogeneous voices representing the different realities of the Country – i.e., networks and associations from the voluntary and environmental sectors, youth, academia, as well as organisations from the world of labour, social economy, and small and medium- sized enterprises.</a:t>
            </a:r>
            <a:endParaRPr lang="it-IT" altLang="it-IT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7EE6B0C-1A33-D023-D7CD-BBFA09F1F7D8}"/>
              </a:ext>
            </a:extLst>
          </p:cNvPr>
          <p:cNvSpPr txBox="1"/>
          <p:nvPr/>
        </p:nvSpPr>
        <p:spPr>
          <a:xfrm>
            <a:off x="204788" y="771525"/>
            <a:ext cx="96329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Member</a:t>
            </a:r>
            <a:r>
              <a:rPr lang="en-US" i="1" spc="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organisations</a:t>
            </a:r>
            <a:r>
              <a:rPr lang="en-US" i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actively</a:t>
            </a:r>
            <a:r>
              <a:rPr lang="en-US" i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participate</a:t>
            </a:r>
            <a:r>
              <a:rPr lang="en-US" i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en-US" i="1" spc="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i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Forum</a:t>
            </a:r>
            <a:r>
              <a:rPr lang="en-US" i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and</a:t>
            </a:r>
            <a:r>
              <a:rPr lang="en-US" i="1" spc="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animate</a:t>
            </a:r>
            <a:r>
              <a:rPr lang="en-US" i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</a:t>
            </a:r>
            <a:r>
              <a:rPr lang="en-US" i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Working</a:t>
            </a:r>
            <a:r>
              <a:rPr lang="en-US" i="1" spc="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Groups.</a:t>
            </a:r>
          </a:p>
          <a:p>
            <a:pPr>
              <a:defRPr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Coordination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Group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composed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coordinators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Working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Groups,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well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en-US" i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representatives of main network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organisations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(for widest representativeness)</a:t>
            </a:r>
            <a:endParaRPr lang="it-IT" sz="2000" i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14ED19-2A4D-58F8-A3CD-9A13064B2B3B}"/>
              </a:ext>
            </a:extLst>
          </p:cNvPr>
          <p:cNvSpPr/>
          <p:nvPr/>
        </p:nvSpPr>
        <p:spPr>
          <a:xfrm>
            <a:off x="449263" y="5861050"/>
            <a:ext cx="2032000" cy="371475"/>
          </a:xfrm>
          <a:prstGeom prst="rect">
            <a:avLst/>
          </a:prstGeom>
          <a:solidFill>
            <a:schemeClr val="accent2"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lnSpc>
                <a:spcPts val="1400"/>
              </a:lnSpc>
              <a:defRPr/>
            </a:pPr>
            <a:r>
              <a:rPr lang="es-ES" sz="1600" i="1" dirty="0">
                <a:solidFill>
                  <a:schemeClr val="tx1"/>
                </a:solidFill>
              </a:rPr>
              <a:t>Youth Representatives from other groups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2BFA76-C807-335A-4FD3-A154A6DE864A}"/>
              </a:ext>
            </a:extLst>
          </p:cNvPr>
          <p:cNvSpPr/>
          <p:nvPr/>
        </p:nvSpPr>
        <p:spPr>
          <a:xfrm>
            <a:off x="2847975" y="5861050"/>
            <a:ext cx="2032000" cy="371475"/>
          </a:xfrm>
          <a:prstGeom prst="rect">
            <a:avLst/>
          </a:prstGeom>
          <a:solidFill>
            <a:schemeClr val="accent2"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WG Youth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4DEA-F999-962A-E96D-9D363AD6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And 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1704-A81E-5BA0-DE04-EA01967C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no perfect way to complete the reporting format but there is a wrong way… which is to not complete it.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Involving stakeholders can look like hard work – but they can help with the reporting task – and they will make your report brilliant!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</a:rPr>
              <a:t>Good luck!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36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93FA-E6F2-2727-48AA-E91ED0D5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Workshop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8516-54E3-81E9-2E39-151C0C2E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introduced the revised reporting format </a:t>
            </a:r>
            <a:br>
              <a:rPr lang="en-GB" dirty="0"/>
            </a:br>
            <a:endParaRPr lang="en-GB" dirty="0"/>
          </a:p>
          <a:p>
            <a:r>
              <a:rPr lang="en-GB" dirty="0"/>
              <a:t>Issues with reporting were discussed with examples from completed NIRs</a:t>
            </a:r>
            <a:br>
              <a:rPr lang="en-GB" dirty="0"/>
            </a:br>
            <a:endParaRPr lang="en-GB" dirty="0"/>
          </a:p>
          <a:p>
            <a:r>
              <a:rPr lang="en-GB" dirty="0"/>
              <a:t>We worked in groups to discuss the ‘four strands’</a:t>
            </a:r>
          </a:p>
        </p:txBody>
      </p:sp>
    </p:spTree>
    <p:extLst>
      <p:ext uri="{BB962C8B-B14F-4D97-AF65-F5344CB8AC3E}">
        <p14:creationId xmlns:p14="http://schemas.microsoft.com/office/powerpoint/2010/main" val="255328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65FD-A4C4-A796-E8F0-FCBCA1FD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EBA3-834D-90A6-3B5D-F4A09636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						Thank you!</a:t>
            </a:r>
          </a:p>
          <a:p>
            <a:endParaRPr lang="en-GB" sz="4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8"/>
            <a:endParaRPr lang="en-GB" dirty="0"/>
          </a:p>
          <a:p>
            <a:pPr lvl="8"/>
            <a:endParaRPr lang="en-GB" dirty="0"/>
          </a:p>
          <a:p>
            <a:pPr lvl="8"/>
            <a:endParaRPr lang="en-GB" dirty="0"/>
          </a:p>
          <a:p>
            <a:pPr lvl="8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7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EB6EAAFB-1346-106F-C113-A7AA8B2F6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7" y="-257097"/>
            <a:ext cx="12268114" cy="7304668"/>
          </a:xfrm>
          <a:prstGeom prst="rect">
            <a:avLst/>
          </a:prstGeom>
          <a:solidFill>
            <a:schemeClr val="bg2">
              <a:alpha val="54902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2CC8C9-698E-48A5-48ED-6D3FEFF4590B}"/>
              </a:ext>
            </a:extLst>
          </p:cNvPr>
          <p:cNvSpPr/>
          <p:nvPr/>
        </p:nvSpPr>
        <p:spPr>
          <a:xfrm>
            <a:off x="-140299" y="-647387"/>
            <a:ext cx="12472598" cy="76949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94AD0-E57C-B495-7A7D-AF6372414811}"/>
              </a:ext>
            </a:extLst>
          </p:cNvPr>
          <p:cNvSpPr txBox="1"/>
          <p:nvPr/>
        </p:nvSpPr>
        <p:spPr>
          <a:xfrm>
            <a:off x="2039881" y="83479"/>
            <a:ext cx="4564432" cy="53860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1800" b="1" dirty="0">
              <a:solidFill>
                <a:srgbClr val="C00000"/>
              </a:solidFill>
            </a:endParaRPr>
          </a:p>
          <a:p>
            <a:pPr algn="ctr"/>
            <a:r>
              <a:rPr lang="en-GB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Agenda Item 5</a:t>
            </a:r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GB" sz="4400" b="1" dirty="0">
              <a:solidFill>
                <a:srgbClr val="C00000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The UNECE ESD Reporting Format &amp; </a:t>
            </a:r>
          </a:p>
          <a:p>
            <a:pPr algn="ctr"/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Guidelines document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D79D1-36C6-2415-313F-97717D4E80F7}"/>
              </a:ext>
            </a:extLst>
          </p:cNvPr>
          <p:cNvSpPr/>
          <p:nvPr/>
        </p:nvSpPr>
        <p:spPr>
          <a:xfrm>
            <a:off x="4139858" y="5469569"/>
            <a:ext cx="364478" cy="16437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8E4DD-FCA7-D0DC-7D91-A9E088E4DBCB}"/>
              </a:ext>
            </a:extLst>
          </p:cNvPr>
          <p:cNvSpPr txBox="1"/>
          <p:nvPr/>
        </p:nvSpPr>
        <p:spPr>
          <a:xfrm rot="20884300">
            <a:off x="7826269" y="2475020"/>
            <a:ext cx="4364723" cy="3908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Paul Vare</a:t>
            </a:r>
            <a:br>
              <a:rPr lang="en-GB" sz="4000" b="1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Academic Advisor to UNECE Steering Committee on ESD</a:t>
            </a:r>
            <a:endParaRPr lang="en-GB" sz="1600" dirty="0">
              <a:solidFill>
                <a:srgbClr val="002060"/>
              </a:solidFill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Chair of National Association for Environmental Education, UK </a:t>
            </a:r>
            <a:br>
              <a:rPr lang="en-GB" sz="1600" b="1" dirty="0">
                <a:solidFill>
                  <a:srgbClr val="002060"/>
                </a:solidFill>
              </a:rPr>
            </a:b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UNECE Steering Committee on Education for Sustainable Development </a:t>
            </a:r>
            <a:endParaRPr lang="en-GB" sz="24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Nineteenth meeting 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Geneva, 29, 30 and 31 May 2024</a:t>
            </a:r>
            <a:br>
              <a:rPr lang="en-GB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5540A-2708-A246-84F7-8493B0201623}"/>
              </a:ext>
            </a:extLst>
          </p:cNvPr>
          <p:cNvSpPr/>
          <p:nvPr/>
        </p:nvSpPr>
        <p:spPr>
          <a:xfrm rot="4652553">
            <a:off x="10191531" y="6661051"/>
            <a:ext cx="968429" cy="2631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9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A03C-AFD2-2E4A-2048-4DB94A1C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About the reporting format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9D01-9374-DFE4-72BA-A1BF9640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/>
          </a:bodyPr>
          <a:lstStyle/>
          <a:p>
            <a:r>
              <a:rPr lang="en-GB" dirty="0"/>
              <a:t>This is not a competition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aim is to </a:t>
            </a:r>
            <a:r>
              <a:rPr lang="en-GB" b="1" i="1" dirty="0"/>
              <a:t>learn from each other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(Share your challenges too! If we report perfection, we</a:t>
            </a:r>
            <a:r>
              <a:rPr lang="en-GB" i="1" dirty="0"/>
              <a:t> </a:t>
            </a:r>
            <a:r>
              <a:rPr lang="en-GB" dirty="0"/>
              <a:t>have nothing to learn)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reporting format is a questionnaire in 3 parts:</a:t>
            </a:r>
          </a:p>
          <a:p>
            <a:pPr lvl="1"/>
            <a:r>
              <a:rPr lang="en-GB" dirty="0"/>
              <a:t>Part 1: The same format (with some changes) – we need </a:t>
            </a:r>
            <a:r>
              <a:rPr lang="en-GB" b="1" dirty="0"/>
              <a:t>your newest information</a:t>
            </a:r>
          </a:p>
          <a:p>
            <a:pPr lvl="1"/>
            <a:r>
              <a:rPr lang="en-GB" dirty="0"/>
              <a:t>Part 2: The four priority strands</a:t>
            </a:r>
          </a:p>
          <a:p>
            <a:pPr lvl="1"/>
            <a:r>
              <a:rPr lang="en-GB" dirty="0"/>
              <a:t>Part 3: A summary checklist of tick-boxes</a:t>
            </a:r>
          </a:p>
        </p:txBody>
      </p:sp>
    </p:spTree>
    <p:extLst>
      <p:ext uri="{BB962C8B-B14F-4D97-AF65-F5344CB8AC3E}">
        <p14:creationId xmlns:p14="http://schemas.microsoft.com/office/powerpoint/2010/main" val="19593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9AE9-C1DD-70D1-5937-98439BB2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Some key points from former reports: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B73DA-46F1-D34E-BE92-86D9A253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418"/>
            <a:ext cx="10918371" cy="50826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Start early – be sure you have the latest version of the format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Be concise – avoid unnecessary detail 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Explain why you are leaving a question unanswered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Complete the appendices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Don’t forget ISCED Levels 4 and 5 (TVET)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Think beyond ‘environmental’ examples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Involve a wide range of </a:t>
            </a:r>
            <a:r>
              <a:rPr lang="en-GB" sz="3200" b="1" i="1" dirty="0">
                <a:solidFill>
                  <a:srgbClr val="002060"/>
                </a:solidFill>
              </a:rPr>
              <a:t>stakeholders</a:t>
            </a:r>
            <a:r>
              <a:rPr lang="en-GB" sz="3200" dirty="0">
                <a:solidFill>
                  <a:srgbClr val="002060"/>
                </a:solidFill>
              </a:rPr>
              <a:t>… but…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…if you share questions, always explain and discuss them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C95A-6478-5E1C-B144-31B583B3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4" y="224142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Issues related to the Four Priority Areas 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(The 4 Strands)</a:t>
            </a:r>
          </a:p>
        </p:txBody>
      </p:sp>
    </p:spTree>
    <p:extLst>
      <p:ext uri="{BB962C8B-B14F-4D97-AF65-F5344CB8AC3E}">
        <p14:creationId xmlns:p14="http://schemas.microsoft.com/office/powerpoint/2010/main" val="22599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Strand 1: Quality education and ESD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Refer to earlier questions (sub-indicators 1.2.3; 1.2.4; 2.4.3); there is no need to repeat the information 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Check to see if ESD is included in measures of ‘what makes good quality education’ 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Are those who inspect education trained in ESD?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Q. Who are education quality professionals…? </a:t>
            </a:r>
            <a:r>
              <a:rPr lang="en-GB" i="1" dirty="0">
                <a:solidFill>
                  <a:srgbClr val="002060"/>
                </a:solidFill>
              </a:rPr>
              <a:t>(see next slide)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B68D-9C37-44D0-7FB7-72C2E53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Quality education professionals are…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B408-16E6-6E20-179E-17367BE2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…those people who oversee quality enhancement and assurance, setting of professional standards, setting learner or teacher competences, certification of centres, organisations or programmes.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They work in formal and non-formal settings and are trained to recognise good practice, support educational change and ensure equal opportunities across the educational systems – but may not have encountered ESD.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96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Strand 2: Whole-institutional approach (WIA)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Refer to earlier questions (sub-indicators 2.3.1 (a) &amp; (b); 2.3.2); there is no need to repeat the information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en-GB" dirty="0">
                <a:solidFill>
                  <a:srgbClr val="002060"/>
                </a:solidFill>
              </a:rPr>
              <a:t>If whole school approaches are assessed for quality, that may be covered by Strand 1 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Include non-formal education – the Ministry of Environment may have more information on this than the Ministry of Education.</a:t>
            </a:r>
          </a:p>
        </p:txBody>
      </p:sp>
    </p:spTree>
    <p:extLst>
      <p:ext uri="{BB962C8B-B14F-4D97-AF65-F5344CB8AC3E}">
        <p14:creationId xmlns:p14="http://schemas.microsoft.com/office/powerpoint/2010/main" val="18566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Strand 3: Digital education, ICT and ESD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Refer to earlier questions (sub-indicators 2.5.4; 4.1.3); there is no need to repeat the information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S3.4 refers to the issue of ‘fake news’ (misinformation); this should include issues such as ‘deep fakes’ and artificial intelligence (AI).</a:t>
            </a:r>
          </a:p>
        </p:txBody>
      </p:sp>
    </p:spTree>
    <p:extLst>
      <p:ext uri="{BB962C8B-B14F-4D97-AF65-F5344CB8AC3E}">
        <p14:creationId xmlns:p14="http://schemas.microsoft.com/office/powerpoint/2010/main" val="333679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C755-3429-5E71-426E-5BF5F18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Strand 4: Entrepreneurship, employment, innovation and ESD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6FF-6847-ED6E-6B13-E0A8AC02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Refer to earlier questions (sub-indicators 2.5.2; 2.5.3; 2.5.5; 2.5.6); there is no need to repeat the information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Look for examples where ESD and entrepreneurship are combined or where they overlap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Issue: How to select best approaches to include in the report…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See </a:t>
            </a:r>
            <a:r>
              <a:rPr lang="en-GB" b="1" dirty="0">
                <a:solidFill>
                  <a:srgbClr val="002060"/>
                </a:solidFill>
              </a:rPr>
              <a:t>Most Significant Changes </a:t>
            </a:r>
            <a:r>
              <a:rPr lang="en-GB" dirty="0">
                <a:solidFill>
                  <a:srgbClr val="002060"/>
                </a:solidFill>
              </a:rPr>
              <a:t>technique in Guidelines document.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0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1213</Words>
  <Application>Microsoft Office PowerPoint</Application>
  <PresentationFormat>Widescreen</PresentationFormat>
  <Paragraphs>175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ADLaM Display</vt:lpstr>
      <vt:lpstr>Aptos</vt:lpstr>
      <vt:lpstr>Aptos Display</vt:lpstr>
      <vt:lpstr>Arial</vt:lpstr>
      <vt:lpstr>Calibri</vt:lpstr>
      <vt:lpstr>Cambria</vt:lpstr>
      <vt:lpstr>Comic Sans MS</vt:lpstr>
      <vt:lpstr>Corbel</vt:lpstr>
      <vt:lpstr>Times New Roman</vt:lpstr>
      <vt:lpstr>Titillium Web</vt:lpstr>
      <vt:lpstr>Office Theme</vt:lpstr>
      <vt:lpstr>PowerPoint Presentation</vt:lpstr>
      <vt:lpstr>Workshop 1</vt:lpstr>
      <vt:lpstr>Some key points from former reports:</vt:lpstr>
      <vt:lpstr>Issues related to the Four Priority Areas  (The 4 Strands)</vt:lpstr>
      <vt:lpstr>Strand 1: Quality education and ESD</vt:lpstr>
      <vt:lpstr>Quality education professionals are…</vt:lpstr>
      <vt:lpstr>Strand 2: Whole-institutional approach (WIA)</vt:lpstr>
      <vt:lpstr>Strand 3: Digital education, ICT and ESD</vt:lpstr>
      <vt:lpstr>Strand 4: Entrepreneurship, employment, innovation and ESD</vt:lpstr>
      <vt:lpstr>Workshop 2</vt:lpstr>
      <vt:lpstr>Examples of good practice in stakeholder engagement in ESD reporting</vt:lpstr>
      <vt:lpstr>PowerPoint Presentation</vt:lpstr>
      <vt:lpstr>Some issues arising from stakeholder engagement examples</vt:lpstr>
      <vt:lpstr>The wisdom of Group 1</vt:lpstr>
      <vt:lpstr>Wise words from Group 2</vt:lpstr>
      <vt:lpstr>More intelligence from Group 3</vt:lpstr>
      <vt:lpstr>PowerPoint Presentation</vt:lpstr>
      <vt:lpstr>PowerPoint Presentation</vt:lpstr>
      <vt:lpstr>And finally…</vt:lpstr>
      <vt:lpstr>Questions?</vt:lpstr>
      <vt:lpstr>PowerPoint Presentation</vt:lpstr>
      <vt:lpstr>About the reporting format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VARE, Paul (Dr)</dc:creator>
  <cp:lastModifiedBy>Maricar De La Cruz</cp:lastModifiedBy>
  <cp:revision>3</cp:revision>
  <dcterms:created xsi:type="dcterms:W3CDTF">2024-05-23T10:55:12Z</dcterms:created>
  <dcterms:modified xsi:type="dcterms:W3CDTF">2024-06-03T12:43:48Z</dcterms:modified>
</cp:coreProperties>
</file>