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59" r:id="rId4"/>
    <p:sldId id="266" r:id="rId5"/>
    <p:sldId id="261" r:id="rId6"/>
    <p:sldId id="274" r:id="rId7"/>
    <p:sldId id="268" r:id="rId8"/>
    <p:sldId id="269" r:id="rId9"/>
    <p:sldId id="260" r:id="rId10"/>
    <p:sldId id="273" r:id="rId11"/>
    <p:sldId id="264" r:id="rId12"/>
    <p:sldId id="270" r:id="rId13"/>
    <p:sldId id="271" r:id="rId14"/>
    <p:sldId id="26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7BAD71-2D47-24B3-7E2F-FF3022844B87}" name="Mihir Kulkarni" initials="MK" userId="S::MKULKA17@jaguarlandrover.com::1ed2aa9a-863c-4cfc-bcad-373cb3996fe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ncer, Stephen" initials="SS" lastIdx="2" clrIdx="0">
    <p:extLst>
      <p:ext uri="{19B8F6BF-5375-455C-9EA6-DF929625EA0E}">
        <p15:presenceInfo xmlns:p15="http://schemas.microsoft.com/office/powerpoint/2012/main" userId="S-1-5-21-1089300992-792545653-2354756378-76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348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C9A3A-FD84-4012-9B47-1022456C7CE9}" v="17" dt="2024-06-05T13:11:33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84" autoAdjust="0"/>
    <p:restoredTop sz="93471" autoAdjust="0"/>
  </p:normalViewPr>
  <p:slideViewPr>
    <p:cSldViewPr snapToGrid="0">
      <p:cViewPr varScale="1">
        <p:scale>
          <a:sx n="91" d="100"/>
          <a:sy n="91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97C4C-5A37-41A0-B639-D27C12E81359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6D45B-1492-49A9-A938-BE18C08E6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23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57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45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5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010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314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6D45B-1492-49A9-A938-BE18C08E64E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457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21DA7B1-1BBA-4851-0A22-7982A489060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6731" y="576932"/>
            <a:ext cx="12118538" cy="5158705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C5152-3E1C-9B89-DBDF-64227232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Wednesday, 5th June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7C368-7772-D245-3531-17A83A86C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003" y="3569376"/>
            <a:ext cx="11889012" cy="114090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DD8DF-A202-7E3B-88D9-AB924AAB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906" y="1917220"/>
            <a:ext cx="11889012" cy="151178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348CD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BADEF-4F0C-0413-5B43-885F8759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First GRVA workshop on ADS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C76B301-6FC4-BB4A-C5EE-C67E05325939}"/>
              </a:ext>
            </a:extLst>
          </p:cNvPr>
          <p:cNvSpPr/>
          <p:nvPr userDrawn="1"/>
        </p:nvSpPr>
        <p:spPr>
          <a:xfrm>
            <a:off x="0" y="5257800"/>
            <a:ext cx="8620487" cy="1274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2A69EEDA-02BE-3CE9-2FD8-4E819D290406}"/>
              </a:ext>
            </a:extLst>
          </p:cNvPr>
          <p:cNvSpPr/>
          <p:nvPr userDrawn="1"/>
        </p:nvSpPr>
        <p:spPr>
          <a:xfrm>
            <a:off x="0" y="5105400"/>
            <a:ext cx="12188825" cy="207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F21E12E-1A74-A1A8-7EF5-D2D8AEAAE2F2}"/>
              </a:ext>
            </a:extLst>
          </p:cNvPr>
          <p:cNvSpPr/>
          <p:nvPr userDrawn="1"/>
        </p:nvSpPr>
        <p:spPr>
          <a:xfrm>
            <a:off x="5727" y="6525878"/>
            <a:ext cx="12188825" cy="207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4315348-819A-4E3A-AAD0-5E76F1FC02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9224" y="153988"/>
            <a:ext cx="2099026" cy="2825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rtl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Document Submitted by 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F4CDB6-6715-E763-4CA6-4A418926CB7B}"/>
              </a:ext>
            </a:extLst>
          </p:cNvPr>
          <p:cNvSpPr txBox="1">
            <a:spLocks/>
          </p:cNvSpPr>
          <p:nvPr userDrawn="1"/>
        </p:nvSpPr>
        <p:spPr>
          <a:xfrm>
            <a:off x="117447" y="4705705"/>
            <a:ext cx="11889012" cy="1511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348CD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dirty="0"/>
              <a:t>GRVA workshop on ADS</a:t>
            </a:r>
          </a:p>
        </p:txBody>
      </p:sp>
    </p:spTree>
    <p:extLst>
      <p:ext uri="{BB962C8B-B14F-4D97-AF65-F5344CB8AC3E}">
        <p14:creationId xmlns:p14="http://schemas.microsoft.com/office/powerpoint/2010/main" val="44901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099C5-AC62-3B54-A16C-0F0AE603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59" y="136524"/>
            <a:ext cx="11601973" cy="5849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rgbClr val="348CD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C2E7A-DAE8-2352-735C-82D27CF1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796954"/>
            <a:ext cx="11601974" cy="562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B931B-22C2-7099-67DF-D430BB7C51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560" y="6493079"/>
            <a:ext cx="2013357" cy="2283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28DAD-F6EC-D436-2250-4236B88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6029" y="6493079"/>
            <a:ext cx="7910819" cy="228396"/>
          </a:xfrm>
          <a:prstGeom prst="rect">
            <a:avLst/>
          </a:prstGeom>
        </p:spPr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97855-08CD-1FA8-AAAD-1EE15F74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1072" y="6493079"/>
            <a:ext cx="1476462" cy="228396"/>
          </a:xfrm>
          <a:prstGeom prst="rect">
            <a:avLst/>
          </a:prstGeom>
        </p:spPr>
        <p:txBody>
          <a:bodyPr/>
          <a:lstStyle/>
          <a:p>
            <a:fld id="{9AB9F4C1-4D84-4254-B3BF-1DDFF0D20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B2EC3-FBDE-2499-820F-C2CFDC1E60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560" y="6493079"/>
            <a:ext cx="1971412" cy="2283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C0C88D-A250-7118-CA1B-4756CC83F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74084" y="6493079"/>
            <a:ext cx="7952764" cy="228396"/>
          </a:xfrm>
          <a:prstGeom prst="rect">
            <a:avLst/>
          </a:prstGeom>
        </p:spPr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8A236B-6BD6-B7A3-59EC-FC0A061D5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1072" y="6493079"/>
            <a:ext cx="1476462" cy="228396"/>
          </a:xfrm>
          <a:prstGeom prst="rect">
            <a:avLst/>
          </a:prstGeom>
        </p:spPr>
        <p:txBody>
          <a:bodyPr/>
          <a:lstStyle/>
          <a:p>
            <a:fld id="{9AB9F4C1-4D84-4254-B3BF-1DDFF0D20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72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C5152-3E1C-9B89-DBDF-64227232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Wednesday, 5th June 2024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DD8DF-A202-7E3B-88D9-AB924AAB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906" y="2752966"/>
            <a:ext cx="11889012" cy="151178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1">
                <a:solidFill>
                  <a:srgbClr val="348CD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BADEF-4F0C-0413-5B43-885F8759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First GRVA workshop on ADS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C76B301-6FC4-BB4A-C5EE-C67E05325939}"/>
              </a:ext>
            </a:extLst>
          </p:cNvPr>
          <p:cNvSpPr/>
          <p:nvPr userDrawn="1"/>
        </p:nvSpPr>
        <p:spPr>
          <a:xfrm>
            <a:off x="0" y="5257800"/>
            <a:ext cx="8620487" cy="1274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2A69EEDA-02BE-3CE9-2FD8-4E819D290406}"/>
              </a:ext>
            </a:extLst>
          </p:cNvPr>
          <p:cNvSpPr/>
          <p:nvPr userDrawn="1"/>
        </p:nvSpPr>
        <p:spPr>
          <a:xfrm>
            <a:off x="0" y="5105400"/>
            <a:ext cx="12188825" cy="207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F21E12E-1A74-A1A8-7EF5-D2D8AEAAE2F2}"/>
              </a:ext>
            </a:extLst>
          </p:cNvPr>
          <p:cNvSpPr/>
          <p:nvPr userDrawn="1"/>
        </p:nvSpPr>
        <p:spPr>
          <a:xfrm>
            <a:off x="5727" y="6525878"/>
            <a:ext cx="12188825" cy="207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698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630F4-478A-5ACA-FF1F-CD18DFB0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D7CD4-4CDC-CFDE-128A-524EF91B2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9614D-EED8-B60B-A9C2-07B94FA49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Wednesday, 5th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C71AA-AFF8-7F2C-3F9D-0F591724D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08BAE-EFB2-4D44-B31B-63FCB36E9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9F4C1-4D84-4254-B3BF-1DDFF0D20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9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sites/default/files/2023-11/WP.29-191-31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4-01/GRVA-18-41r2e.pdf" TargetMode="External"/><Relationship Id="rId4" Type="http://schemas.openxmlformats.org/officeDocument/2006/relationships/hyperlink" Target="https://unece.org/sites/default/files/2024-03/ECE-TRANS-WP.29-GRVA-18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download/attachments/238223520/ADS-01-03.pdf?api=v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download/attachments/238223520/ADS-01-03.pdf?api=v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38223520/ADS-01-03.pdf?api=v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download/attachments/238223520/ADS-01-03.pdf?api=v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52F03AD5-1E46-2357-4C7D-6B7621EDCA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Working Party on Automated/Autonomous and Connected Vehicles (GRVA)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Online meeting | 5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June 2024 | 13:00 to 15:00 CEST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B168E6-88B2-EEC2-B4B8-C6CD3BBA5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Kick off meeting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7F4669-D42D-4E55-6209-B9665E99E62A}"/>
              </a:ext>
            </a:extLst>
          </p:cNvPr>
          <p:cNvSpPr txBox="1"/>
          <p:nvPr/>
        </p:nvSpPr>
        <p:spPr>
          <a:xfrm flipH="1">
            <a:off x="314167" y="411061"/>
            <a:ext cx="353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Note by the </a:t>
            </a:r>
            <a:r>
              <a:rPr lang="fr-CH" dirty="0" err="1"/>
              <a:t>secretariat</a:t>
            </a:r>
            <a:r>
              <a:rPr lang="fr-CH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0E15B-D5E9-F96B-F04F-9F600E3795A3}"/>
              </a:ext>
            </a:extLst>
          </p:cNvPr>
          <p:cNvSpPr txBox="1"/>
          <p:nvPr/>
        </p:nvSpPr>
        <p:spPr>
          <a:xfrm flipH="1">
            <a:off x="9185945" y="425477"/>
            <a:ext cx="2691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b="1" dirty="0"/>
              <a:t>GRVA-WS01-02/Rev.1</a:t>
            </a:r>
          </a:p>
          <a:p>
            <a:pPr algn="r"/>
            <a:r>
              <a:rPr lang="fr-CH" dirty="0"/>
              <a:t>5 June 2024</a:t>
            </a:r>
          </a:p>
          <a:p>
            <a:pPr algn="r"/>
            <a:r>
              <a:rPr lang="fr-CH" dirty="0"/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328077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15D38-66E0-E9D5-0433-CE634EC4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4 - Request for Focal point OPIs – Identification and allotment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6E9D7-A315-D3E4-5EA4-5C99C4F7B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Who would like to volunteer as Focal point OPI?</a:t>
            </a:r>
          </a:p>
          <a:p>
            <a:pPr marL="0" indent="0">
              <a:buNone/>
            </a:pPr>
            <a:r>
              <a:rPr lang="en-GB" dirty="0"/>
              <a:t>(OPI activities and reference from Slide 5-9)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56DD4-9E23-D502-A1BC-6897657F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D54A6-3373-D6BF-11C4-80E35977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056B3-75EA-9C12-9FD1-BE3480AE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AC9F48-4BFD-F6EF-C37E-4A34D0B78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52080"/>
              </p:ext>
            </p:extLst>
          </p:nvPr>
        </p:nvGraphicFramePr>
        <p:xfrm>
          <a:off x="446024" y="1817970"/>
          <a:ext cx="11491507" cy="3586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73">
                  <a:extLst>
                    <a:ext uri="{9D8B030D-6E8A-4147-A177-3AD203B41FA5}">
                      <a16:colId xmlns:a16="http://schemas.microsoft.com/office/drawing/2014/main" val="3291059512"/>
                    </a:ext>
                  </a:extLst>
                </a:gridCol>
                <a:gridCol w="4581709">
                  <a:extLst>
                    <a:ext uri="{9D8B030D-6E8A-4147-A177-3AD203B41FA5}">
                      <a16:colId xmlns:a16="http://schemas.microsoft.com/office/drawing/2014/main" val="4193184860"/>
                    </a:ext>
                  </a:extLst>
                </a:gridCol>
                <a:gridCol w="6133925">
                  <a:extLst>
                    <a:ext uri="{9D8B030D-6E8A-4147-A177-3AD203B41FA5}">
                      <a16:colId xmlns:a16="http://schemas.microsoft.com/office/drawing/2014/main" val="269113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Focal point 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OPI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CP / NGO identified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Remarks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62470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(China)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Russ Shields (ITU)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514628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(China)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Dan Smith (SAE International)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406557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(China) + Claus Pastor (Germany)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Russ Shiels (ITU)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61350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Ramon </a:t>
                      </a:r>
                      <a:r>
                        <a:rPr lang="en-GB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Gouweleeuw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(Netherlands)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</a:t>
                      </a:r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(OICA)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18737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Matt Claydon (UK)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</a:t>
                      </a:r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(OICA)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07163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Cristina 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Galassi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(European Commission)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Supported by </a:t>
                      </a:r>
                      <a:r>
                        <a:rPr lang="en-GB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Hisao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Matsukawa (Japan) + </a:t>
                      </a:r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[Name]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(OICA)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40078"/>
                  </a:ext>
                </a:extLst>
              </a:tr>
              <a:tr h="3817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[UK + European Commission]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[UK proposal : All OPIs of the IWG on ADS to support]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484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D1B0A6F-5D7B-DF6B-A33C-95DB8B96DF1E}"/>
              </a:ext>
            </a:extLst>
          </p:cNvPr>
          <p:cNvSpPr txBox="1"/>
          <p:nvPr/>
        </p:nvSpPr>
        <p:spPr>
          <a:xfrm>
            <a:off x="335559" y="5979213"/>
            <a:ext cx="11601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[]</a:t>
            </a:r>
            <a:r>
              <a:rPr lang="en-GB" sz="1400" dirty="0"/>
              <a:t> - Formal names will be shared in by organisations before 14-06-2024</a:t>
            </a:r>
          </a:p>
        </p:txBody>
      </p:sp>
    </p:spTree>
    <p:extLst>
      <p:ext uri="{BB962C8B-B14F-4D97-AF65-F5344CB8AC3E}">
        <p14:creationId xmlns:p14="http://schemas.microsoft.com/office/powerpoint/2010/main" val="34181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74FFA2-494C-50EE-5BBA-1FD44D0C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5 - Timeline considerations (Tentative)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EE370BA7-3805-BE56-6744-510345864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271477"/>
              </p:ext>
            </p:extLst>
          </p:nvPr>
        </p:nvGraphicFramePr>
        <p:xfrm>
          <a:off x="334963" y="796925"/>
          <a:ext cx="11603011" cy="511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891">
                  <a:extLst>
                    <a:ext uri="{9D8B030D-6E8A-4147-A177-3AD203B41FA5}">
                      <a16:colId xmlns:a16="http://schemas.microsoft.com/office/drawing/2014/main" val="3147614178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84873762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32546370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083612407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33592765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92325349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085333161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286733520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24257767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020549568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821608463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577894163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035794145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61014926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33517575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440028893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271521862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040476927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55046470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75744433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800092001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468602810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41916101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663851215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880172698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861853232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95683262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189671742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53039268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4155433466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860816789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021846366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3130313249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707769124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2761126912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733690950"/>
                    </a:ext>
                  </a:extLst>
                </a:gridCol>
                <a:gridCol w="242920">
                  <a:extLst>
                    <a:ext uri="{9D8B030D-6E8A-4147-A177-3AD203B41FA5}">
                      <a16:colId xmlns:a16="http://schemas.microsoft.com/office/drawing/2014/main" val="1136838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2024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2025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2026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44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183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WP.29 sessions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8741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GRVA sessions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0939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ADS IWG sessions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14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GRVA ADS Workshops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198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627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Draft of part text </a:t>
                      </a:r>
                      <a:r>
                        <a:rPr lang="en-GB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23</a:t>
                      </a:r>
                      <a:r>
                        <a:rPr lang="en-GB" sz="1400" kern="1200" baseline="3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509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Time based Deliverable #2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60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Time based Deliverable #3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819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Time based Deliverable #4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00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Submission of draft of UN R and GTR for GRVA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43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ptos" panose="02110004020202020204"/>
                          <a:ea typeface="+mn-ea"/>
                          <a:cs typeface="+mn-cs"/>
                        </a:rPr>
                        <a:t>Completion of interpretation document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909143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58DB1-007A-6582-E463-FE53CFDC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C7434-2319-8E5A-67E0-7271A959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3E288-918A-1D24-64B0-68A110B3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E3914CA-85E1-E998-3C50-08E1112CB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00713"/>
              </p:ext>
            </p:extLst>
          </p:nvPr>
        </p:nvGraphicFramePr>
        <p:xfrm>
          <a:off x="92406" y="6145497"/>
          <a:ext cx="21482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00">
                  <a:extLst>
                    <a:ext uri="{9D8B030D-6E8A-4147-A177-3AD203B41FA5}">
                      <a16:colId xmlns:a16="http://schemas.microsoft.com/office/drawing/2014/main" val="4020937742"/>
                    </a:ext>
                  </a:extLst>
                </a:gridCol>
                <a:gridCol w="1907097">
                  <a:extLst>
                    <a:ext uri="{9D8B030D-6E8A-4147-A177-3AD203B41FA5}">
                      <a16:colId xmlns:a16="http://schemas.microsoft.com/office/drawing/2014/main" val="1924989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8C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Meeting Calendar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596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B12EC95-2AEB-714A-0D56-2D5B195DE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34315"/>
              </p:ext>
            </p:extLst>
          </p:nvPr>
        </p:nvGraphicFramePr>
        <p:xfrm>
          <a:off x="2644241" y="6145497"/>
          <a:ext cx="244349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87">
                  <a:extLst>
                    <a:ext uri="{9D8B030D-6E8A-4147-A177-3AD203B41FA5}">
                      <a16:colId xmlns:a16="http://schemas.microsoft.com/office/drawing/2014/main" val="4020937742"/>
                    </a:ext>
                  </a:extLst>
                </a:gridCol>
                <a:gridCol w="2202912">
                  <a:extLst>
                    <a:ext uri="{9D8B030D-6E8A-4147-A177-3AD203B41FA5}">
                      <a16:colId xmlns:a16="http://schemas.microsoft.com/office/drawing/2014/main" val="1924989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Deliverables of IWG-ADS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596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32D60C-3E40-1F2F-50F8-B2A5B8126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42772"/>
              </p:ext>
            </p:extLst>
          </p:nvPr>
        </p:nvGraphicFramePr>
        <p:xfrm>
          <a:off x="5355795" y="6145497"/>
          <a:ext cx="289670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00">
                  <a:extLst>
                    <a:ext uri="{9D8B030D-6E8A-4147-A177-3AD203B41FA5}">
                      <a16:colId xmlns:a16="http://schemas.microsoft.com/office/drawing/2014/main" val="4020937742"/>
                    </a:ext>
                  </a:extLst>
                </a:gridCol>
                <a:gridCol w="2655507">
                  <a:extLst>
                    <a:ext uri="{9D8B030D-6E8A-4147-A177-3AD203B41FA5}">
                      <a16:colId xmlns:a16="http://schemas.microsoft.com/office/drawing/2014/main" val="1924989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Deliverables of GRVA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596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53397A3-F84C-A57E-B8E8-47F48435D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643856"/>
              </p:ext>
            </p:extLst>
          </p:nvPr>
        </p:nvGraphicFramePr>
        <p:xfrm>
          <a:off x="8609319" y="6145497"/>
          <a:ext cx="329228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00">
                  <a:extLst>
                    <a:ext uri="{9D8B030D-6E8A-4147-A177-3AD203B41FA5}">
                      <a16:colId xmlns:a16="http://schemas.microsoft.com/office/drawing/2014/main" val="4020937742"/>
                    </a:ext>
                  </a:extLst>
                </a:gridCol>
                <a:gridCol w="3051085">
                  <a:extLst>
                    <a:ext uri="{9D8B030D-6E8A-4147-A177-3AD203B41FA5}">
                      <a16:colId xmlns:a16="http://schemas.microsoft.com/office/drawing/2014/main" val="1924989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End of mandate for GRVA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915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32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1FA14-6D10-60E3-7B92-085E6540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5 - Forward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9765-010A-8FCF-019E-CBE7ACCE3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Workshop – 10-11 September 2024, Beijing, China (Hybrid)</a:t>
            </a:r>
          </a:p>
          <a:p>
            <a:pPr lvl="1"/>
            <a:r>
              <a:rPr lang="en-GB" dirty="0"/>
              <a:t>Review of first draft of content from OPIs</a:t>
            </a:r>
          </a:p>
          <a:p>
            <a:pPr lvl="1"/>
            <a:r>
              <a:rPr lang="en-GB" dirty="0"/>
              <a:t>Identification of resulting open issues and further tasks</a:t>
            </a:r>
          </a:p>
          <a:p>
            <a:pPr lvl="1"/>
            <a:endParaRPr lang="en-GB" dirty="0"/>
          </a:p>
          <a:p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Workshop – 18-19 November 2024, Geneva (Hybrid)</a:t>
            </a:r>
          </a:p>
          <a:p>
            <a:pPr marL="457200" lvl="1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4</a:t>
            </a:r>
            <a:r>
              <a:rPr lang="en-GB" baseline="30000" dirty="0"/>
              <a:t>th</a:t>
            </a:r>
            <a:r>
              <a:rPr lang="en-GB" dirty="0"/>
              <a:t> Workshop – </a:t>
            </a:r>
            <a:r>
              <a:rPr lang="en-GB" dirty="0">
                <a:solidFill>
                  <a:srgbClr val="FF0000"/>
                </a:solidFill>
              </a:rPr>
              <a:t>[TBC]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C0E9C-F79F-B438-9D7D-07FC7D81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FFD1-490F-99F5-F388-92DB9DC2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6E6D0-D43C-B059-E45F-69D09588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59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47569-D7F2-BEBB-C176-288C3B89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– Second Workshop on 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FCD70-91CC-D373-93A4-DC2B101D7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10-11 September 2024, Beijing, China (Hybrid)</a:t>
            </a:r>
          </a:p>
          <a:p>
            <a:r>
              <a:rPr lang="en-GB" dirty="0"/>
              <a:t>Address –  </a:t>
            </a:r>
          </a:p>
          <a:p>
            <a:r>
              <a:rPr lang="en-GB" dirty="0"/>
              <a:t>Logistic Information – </a:t>
            </a:r>
          </a:p>
          <a:p>
            <a:r>
              <a:rPr lang="en-GB" dirty="0"/>
              <a:t>Visa and invitation letter support – </a:t>
            </a:r>
          </a:p>
          <a:p>
            <a:r>
              <a:rPr lang="en-GB" dirty="0"/>
              <a:t>Other aligned events / meetings / conference details (if any)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>
                <a:solidFill>
                  <a:srgbClr val="FF0000"/>
                </a:solidFill>
              </a:rPr>
              <a:t>[Further details </a:t>
            </a:r>
            <a:r>
              <a:rPr lang="en-GB" dirty="0">
                <a:solidFill>
                  <a:srgbClr val="FF0000"/>
                </a:solidFill>
              </a:rPr>
              <a:t>are being confirmed by host. The information will be updated soon and communicated]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5E9C9-5AE7-F5E4-8962-EF17EA00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D686E-DB0C-B66F-585D-F2CDBFA3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5F24-B54A-F2AF-7852-25326B1D0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975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053F-98E7-9027-8243-8C937EF0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6 - Any other Business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9E964-A704-697F-DE4C-E9134280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CFB8-1ADD-67A3-96F9-830C171E2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206B6-58E2-4E86-D306-2452C94F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42097-225F-41F4-283B-C6FF9F86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05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14BCBA7-B3FC-D22C-7445-B652CF562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5376" y="2752966"/>
            <a:ext cx="5943600" cy="1511780"/>
          </a:xfrm>
        </p:spPr>
        <p:txBody>
          <a:bodyPr/>
          <a:lstStyle/>
          <a:p>
            <a:r>
              <a:rPr lang="en-GB" dirty="0"/>
              <a:t>Thank you.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E1579-4D8D-B459-6796-35572C0D86C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15625" y="6492875"/>
            <a:ext cx="1476375" cy="228600"/>
          </a:xfrm>
        </p:spPr>
        <p:txBody>
          <a:bodyPr/>
          <a:lstStyle/>
          <a:p>
            <a:fld id="{9AB9F4C1-4D84-4254-B3BF-1DDFF0D2015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3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45C3625-8AB8-23DB-DC4C-A4932A1D3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1 - Agenda (GRVA-WS01-01)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CC1C386-8AC3-12CA-1A01-2712E7687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Adoption of Agenda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General Introduction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2400" dirty="0"/>
              <a:t>What is the ADS Workshop For?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How can you help as Focal point OPI (Roles &amp; responsibilities)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Administrative parts to be delivered by workshop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Organisational Matters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Request for Focal point OPIs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Next Workshops (Timeline considerations, forward planning)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Any other business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A6A20-5BBD-1B2E-E29F-548CA506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F1A65-72EF-9D92-DD45-27DCAF5F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BBD9E-3C97-3109-84DC-54E860EA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64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66D7-5DD2-1AD2-B7E8-E013AFAA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2.1- General Information - What is the ADS Workshop For?</a:t>
            </a:r>
            <a:endParaRPr lang="en-GB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0F6A-962A-9FF9-CCC2-2E5EED976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Support the implementation of a UN regulation and UN Global Technical Regulation on Automated Driving Systems by the end of 2026 through:</a:t>
            </a:r>
          </a:p>
          <a:p>
            <a:pPr lvl="1">
              <a:lnSpc>
                <a:spcPct val="150000"/>
              </a:lnSpc>
            </a:pPr>
            <a:r>
              <a:rPr lang="en-AU" dirty="0"/>
              <a:t>Drafting of administrative provisions and annexes needed for a UN Global Technical Regulation</a:t>
            </a:r>
            <a:r>
              <a:rPr lang="en-GB" dirty="0"/>
              <a:t>(Task 1)</a:t>
            </a:r>
          </a:p>
          <a:p>
            <a:pPr lvl="1">
              <a:lnSpc>
                <a:spcPct val="150000"/>
              </a:lnSpc>
            </a:pPr>
            <a:r>
              <a:rPr lang="en-AU" dirty="0"/>
              <a:t>Drafting of administrative provisions and annexes needed for a UN Regulation (Task 2) </a:t>
            </a:r>
          </a:p>
          <a:p>
            <a:pPr lvl="1">
              <a:lnSpc>
                <a:spcPct val="150000"/>
              </a:lnSpc>
            </a:pPr>
            <a:r>
              <a:rPr lang="en-AU" dirty="0"/>
              <a:t>Drafting and preparing a guiding/ interpretation document (for both Agreements) (Task 3) </a:t>
            </a:r>
          </a:p>
          <a:p>
            <a:pPr>
              <a:lnSpc>
                <a:spcPct val="150000"/>
              </a:lnSpc>
            </a:pPr>
            <a:r>
              <a:rPr lang="en-AU" dirty="0"/>
              <a:t>The Workshop will: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Provide the IWG with provisions and annexes developed in Task 1 and 2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Liaise with IWG on ADS for the work on Task 3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Monitor the progress of work to develop the UNR and GTR. </a:t>
            </a:r>
            <a:endParaRPr lang="en-AU" strike="sngStrike" dirty="0"/>
          </a:p>
          <a:p>
            <a:pPr>
              <a:lnSpc>
                <a:spcPct val="150000"/>
              </a:lnSpc>
            </a:pPr>
            <a:r>
              <a:rPr lang="en-GB" dirty="0"/>
              <a:t>Further Information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This workshop is organized in accordance with the guidance provided by informal document </a:t>
            </a:r>
            <a:br>
              <a:rPr lang="en-GB" dirty="0"/>
            </a:br>
            <a:r>
              <a:rPr lang="en-GB" dirty="0">
                <a:hlinkClick r:id="rId3"/>
              </a:rPr>
              <a:t>WP.29-191-31 </a:t>
            </a:r>
            <a:r>
              <a:rPr lang="en-GB" dirty="0"/>
              <a:t>and with </a:t>
            </a:r>
            <a:r>
              <a:rPr lang="en-GB" dirty="0">
                <a:hlinkClick r:id="rId4"/>
              </a:rPr>
              <a:t>ECE/TRANS/WP.29/GRVA/18, Annex III</a:t>
            </a:r>
            <a:r>
              <a:rPr lang="en-GB" dirty="0"/>
              <a:t> (based on </a:t>
            </a:r>
            <a:r>
              <a:rPr lang="en-GB" dirty="0">
                <a:hlinkClick r:id="rId5"/>
              </a:rPr>
              <a:t>GRVA-18-41/Rev.2</a:t>
            </a:r>
            <a:r>
              <a:rPr lang="en-GB" dirty="0"/>
              <a:t>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17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40DEE-10E0-15FA-BECA-17E0BB16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59" y="206860"/>
            <a:ext cx="11601973" cy="584929"/>
          </a:xfrm>
        </p:spPr>
        <p:txBody>
          <a:bodyPr/>
          <a:lstStyle/>
          <a:p>
            <a:r>
              <a:rPr lang="en-GB" sz="3200" dirty="0"/>
              <a:t>2.2- General Information - How can you help as Focal point OPI (Roles &amp; responsibilities)</a:t>
            </a:r>
            <a:endParaRPr lang="en-GB" sz="3200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E10AC-D090-53BB-D24F-868F849F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" y="1009903"/>
            <a:ext cx="11601974" cy="56290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Volunteer to lead the work on one of the parts described below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Organize meetings of experts to draft the section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Identify and report on issues or concerns associated with the task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Liaise with other teams to ensure coordination between sections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Deliver documents to the secretariat in time for review by the workshop leadership prior to meetings and deadlines</a:t>
            </a:r>
          </a:p>
          <a:p>
            <a:pPr>
              <a:lnSpc>
                <a:spcPct val="150000"/>
              </a:lnSpc>
            </a:pPr>
            <a:r>
              <a:rPr lang="en-US" dirty="0"/>
              <a:t>Nominate to support the work of one of the elements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Undertake tasks to support the outcomes of the team for example: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Drafting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Research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Editing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Preparing reports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52F3-BBE3-9358-C058-6C73823B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8F6FC-799B-6BAA-9AB8-E46A5B28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First GRVA workshop on ADS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E74C0-40D7-54B7-0A4D-AFD76E43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7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6203243-FA24-AFB1-9348-33296F4F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2.3 - Administrative parts to be delivered by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0F6A-962A-9FF9-CCC2-2E5EED976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553916"/>
            <a:ext cx="11601974" cy="58720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Draft structural framework – </a:t>
            </a:r>
            <a:r>
              <a:rPr lang="en-GB" dirty="0">
                <a:hlinkClick r:id="rId3"/>
              </a:rPr>
              <a:t>(ADS-01-03)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2E48A6-8FC6-FDC3-1463-73D5294A4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2281"/>
              </p:ext>
            </p:extLst>
          </p:nvPr>
        </p:nvGraphicFramePr>
        <p:xfrm>
          <a:off x="515216" y="1298677"/>
          <a:ext cx="11266476" cy="52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142">
                  <a:extLst>
                    <a:ext uri="{9D8B030D-6E8A-4147-A177-3AD203B41FA5}">
                      <a16:colId xmlns:a16="http://schemas.microsoft.com/office/drawing/2014/main" val="746587611"/>
                    </a:ext>
                  </a:extLst>
                </a:gridCol>
                <a:gridCol w="3482067">
                  <a:extLst>
                    <a:ext uri="{9D8B030D-6E8A-4147-A177-3AD203B41FA5}">
                      <a16:colId xmlns:a16="http://schemas.microsoft.com/office/drawing/2014/main" val="4193184860"/>
                    </a:ext>
                  </a:extLst>
                </a:gridCol>
                <a:gridCol w="6639267">
                  <a:extLst>
                    <a:ext uri="{9D8B030D-6E8A-4147-A177-3AD203B41FA5}">
                      <a16:colId xmlns:a16="http://schemas.microsoft.com/office/drawing/2014/main" val="269113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Focal point </a:t>
                      </a:r>
                    </a:p>
                    <a:p>
                      <a:r>
                        <a:rPr lang="en-GB" dirty="0"/>
                        <a:t>OPI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 / comments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62470"/>
                  </a:ext>
                </a:extLst>
              </a:tr>
              <a:tr h="482826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Statement of technical 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trike="noStrike" dirty="0">
                          <a:solidFill>
                            <a:schemeClr val="tx1"/>
                          </a:solidFill>
                        </a:rPr>
                        <a:t>Task is to prepare a statement of technical rationale that can be included in a preamble to both the GTR and UNR</a:t>
                      </a:r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514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Appendix: Development of GTR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2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dirty="0"/>
                        <a:t>Introduction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trike="noStrike" dirty="0">
                          <a:solidFill>
                            <a:schemeClr val="tx1"/>
                          </a:solidFill>
                        </a:rPr>
                        <a:t>Task is to prepare a document setting out how the GTR was developed covering these key headings</a:t>
                      </a:r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09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dirty="0"/>
                        <a:t>Procedural background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61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dirty="0"/>
                        <a:t>Technical background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85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dirty="0"/>
                        <a:t>Principle for developing regulation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328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Technical rationale and justification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946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Benefits and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Task is to prepare a Benefit/Cost analysis that can support contracting parties to implement the GTR and UNR in their national legislation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9306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3F400F4-0292-DBF4-6D85-D08F6EEE3C74}"/>
              </a:ext>
            </a:extLst>
          </p:cNvPr>
          <p:cNvSpPr txBox="1"/>
          <p:nvPr/>
        </p:nvSpPr>
        <p:spPr>
          <a:xfrm>
            <a:off x="9684967" y="721453"/>
            <a:ext cx="250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Task 1 – GTR Specific </a:t>
            </a:r>
            <a:br>
              <a:rPr lang="en-GB" sz="1200" dirty="0">
                <a:highlight>
                  <a:srgbClr val="FFFF00"/>
                </a:highlight>
              </a:rPr>
            </a:br>
            <a:r>
              <a:rPr lang="en-GB" sz="1400" dirty="0">
                <a:highlight>
                  <a:srgbClr val="FFFF00"/>
                </a:highlight>
              </a:rPr>
              <a:t>Lead – GRVA Vice Chair China</a:t>
            </a:r>
          </a:p>
        </p:txBody>
      </p:sp>
    </p:spTree>
    <p:extLst>
      <p:ext uri="{BB962C8B-B14F-4D97-AF65-F5344CB8AC3E}">
        <p14:creationId xmlns:p14="http://schemas.microsoft.com/office/powerpoint/2010/main" val="152281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4143009-F055-E898-5FCA-423D0219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2.3 - Administrative parts to be delivered by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0F6A-962A-9FF9-CCC2-2E5EED976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571500"/>
            <a:ext cx="11601974" cy="58544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Draft structural framework – </a:t>
            </a:r>
            <a:r>
              <a:rPr lang="en-GB" dirty="0">
                <a:hlinkClick r:id="rId3"/>
              </a:rPr>
              <a:t>(ADS-01-03)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2E48A6-8FC6-FDC3-1463-73D5294A4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051979"/>
              </p:ext>
            </p:extLst>
          </p:nvPr>
        </p:nvGraphicFramePr>
        <p:xfrm>
          <a:off x="542327" y="1244673"/>
          <a:ext cx="11107346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7062">
                  <a:extLst>
                    <a:ext uri="{9D8B030D-6E8A-4147-A177-3AD203B41FA5}">
                      <a16:colId xmlns:a16="http://schemas.microsoft.com/office/drawing/2014/main" val="4209438123"/>
                    </a:ext>
                  </a:extLst>
                </a:gridCol>
                <a:gridCol w="2153197">
                  <a:extLst>
                    <a:ext uri="{9D8B030D-6E8A-4147-A177-3AD203B41FA5}">
                      <a16:colId xmlns:a16="http://schemas.microsoft.com/office/drawing/2014/main" val="4193184860"/>
                    </a:ext>
                  </a:extLst>
                </a:gridCol>
                <a:gridCol w="8037087">
                  <a:extLst>
                    <a:ext uri="{9D8B030D-6E8A-4147-A177-3AD203B41FA5}">
                      <a16:colId xmlns:a16="http://schemas.microsoft.com/office/drawing/2014/main" val="269113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Focal point </a:t>
                      </a:r>
                    </a:p>
                    <a:p>
                      <a:r>
                        <a:rPr lang="en-GB" dirty="0"/>
                        <a:t>OPI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 / comments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6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[for approval]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application for approval section of the UNR, including references to application forms and information documents as set out in annexes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406557"/>
                  </a:ext>
                </a:extLst>
              </a:tr>
              <a:tr h="447539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approval section of the UNR – this sets out the grounds on which a type approval authority will be satisfied and must issue an approval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6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Introductory provisions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not be needed for first version of UNR To be 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1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of vehicle type and extension of approval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modification of vehicle type and extension of approval section of UN R – will require research to determine aspects of vehicle type that may affect compliance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07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Conformity of Production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conformity of production section of the UNR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578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3F400F4-0292-DBF4-6D85-D08F6EEE3C74}"/>
              </a:ext>
            </a:extLst>
          </p:cNvPr>
          <p:cNvSpPr txBox="1"/>
          <p:nvPr/>
        </p:nvSpPr>
        <p:spPr>
          <a:xfrm>
            <a:off x="9684967" y="721453"/>
            <a:ext cx="250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Task 2 – UNR Specific </a:t>
            </a:r>
            <a:br>
              <a:rPr lang="en-GB" sz="1200" dirty="0">
                <a:highlight>
                  <a:srgbClr val="FFFF00"/>
                </a:highlight>
              </a:rPr>
            </a:br>
            <a:r>
              <a:rPr lang="en-GB" sz="1400" dirty="0">
                <a:highlight>
                  <a:srgbClr val="FFFF00"/>
                </a:highlight>
              </a:rPr>
              <a:t>Lead – GRVA Vice Chair Japan</a:t>
            </a:r>
          </a:p>
        </p:txBody>
      </p:sp>
    </p:spTree>
    <p:extLst>
      <p:ext uri="{BB962C8B-B14F-4D97-AF65-F5344CB8AC3E}">
        <p14:creationId xmlns:p14="http://schemas.microsoft.com/office/powerpoint/2010/main" val="134826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66D7-5DD2-1AD2-B7E8-E013AFAA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2.3 - Administrative parts to be delivered by workshop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83451B-FE14-0BBB-5157-A026F34CE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545124"/>
            <a:ext cx="11601974" cy="58808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Draft structural framework – </a:t>
            </a:r>
            <a:r>
              <a:rPr lang="en-GB" dirty="0">
                <a:hlinkClick r:id="rId2"/>
              </a:rPr>
              <a:t>(ADS-01-03)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2E48A6-8FC6-FDC3-1463-73D5294A4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264240"/>
              </p:ext>
            </p:extLst>
          </p:nvPr>
        </p:nvGraphicFramePr>
        <p:xfrm>
          <a:off x="556490" y="1249631"/>
          <a:ext cx="1129995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65">
                  <a:extLst>
                    <a:ext uri="{9D8B030D-6E8A-4147-A177-3AD203B41FA5}">
                      <a16:colId xmlns:a16="http://schemas.microsoft.com/office/drawing/2014/main" val="3291059512"/>
                    </a:ext>
                  </a:extLst>
                </a:gridCol>
                <a:gridCol w="4313809">
                  <a:extLst>
                    <a:ext uri="{9D8B030D-6E8A-4147-A177-3AD203B41FA5}">
                      <a16:colId xmlns:a16="http://schemas.microsoft.com/office/drawing/2014/main" val="4193184860"/>
                    </a:ext>
                  </a:extLst>
                </a:gridCol>
                <a:gridCol w="6031676">
                  <a:extLst>
                    <a:ext uri="{9D8B030D-6E8A-4147-A177-3AD203B41FA5}">
                      <a16:colId xmlns:a16="http://schemas.microsoft.com/office/drawing/2014/main" val="269113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Focal point </a:t>
                      </a:r>
                    </a:p>
                    <a:p>
                      <a:r>
                        <a:rPr lang="en-GB" dirty="0"/>
                        <a:t>OPI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 / comments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6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Penalties for non-conformity of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penalties for non-conformity of production section of the UNR – should be based on standard wording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51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Production definitively discontinued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production definitely discontinued section of the UNR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406557"/>
                  </a:ext>
                </a:extLst>
              </a:tr>
              <a:tr h="4475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and addresses of Technical Services responsible for conducting approval tests and of Type Approval Authorities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names and addresses of technical services section of the UNR – should be based on standard wording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6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and information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communication and information annex of the UN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1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Arrangement of approval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 is to draft the Arrangement of approval marks annex of the UN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0716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0127568-FBAD-D19C-AD89-833A851E472E}"/>
              </a:ext>
            </a:extLst>
          </p:cNvPr>
          <p:cNvSpPr txBox="1"/>
          <p:nvPr/>
        </p:nvSpPr>
        <p:spPr>
          <a:xfrm>
            <a:off x="9684967" y="721453"/>
            <a:ext cx="250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Task 2 – UNR Specific </a:t>
            </a:r>
            <a:br>
              <a:rPr lang="en-GB" sz="1200" dirty="0">
                <a:highlight>
                  <a:srgbClr val="FFFF00"/>
                </a:highlight>
              </a:rPr>
            </a:br>
            <a:r>
              <a:rPr lang="en-GB" sz="1400" dirty="0">
                <a:highlight>
                  <a:srgbClr val="FFFF00"/>
                </a:highlight>
              </a:rPr>
              <a:t>Lead – GRVA Vice Chair Japan</a:t>
            </a:r>
          </a:p>
        </p:txBody>
      </p:sp>
    </p:spTree>
    <p:extLst>
      <p:ext uri="{BB962C8B-B14F-4D97-AF65-F5344CB8AC3E}">
        <p14:creationId xmlns:p14="http://schemas.microsoft.com/office/powerpoint/2010/main" val="73147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66D7-5DD2-1AD2-B7E8-E013AFAA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2.3 - Administrative parts to be delivered by workshop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A01714-7F17-C971-B764-36C7F9F7B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580292"/>
            <a:ext cx="11601974" cy="58456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Draft structural framework – </a:t>
            </a:r>
            <a:r>
              <a:rPr lang="en-GB" dirty="0">
                <a:hlinkClick r:id="rId3"/>
              </a:rPr>
              <a:t>(ADS-01-03)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2E48A6-8FC6-FDC3-1463-73D5294A4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73817"/>
              </p:ext>
            </p:extLst>
          </p:nvPr>
        </p:nvGraphicFramePr>
        <p:xfrm>
          <a:off x="650477" y="1228838"/>
          <a:ext cx="1106087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429">
                  <a:extLst>
                    <a:ext uri="{9D8B030D-6E8A-4147-A177-3AD203B41FA5}">
                      <a16:colId xmlns:a16="http://schemas.microsoft.com/office/drawing/2014/main" val="767811453"/>
                    </a:ext>
                  </a:extLst>
                </a:gridCol>
                <a:gridCol w="3423956">
                  <a:extLst>
                    <a:ext uri="{9D8B030D-6E8A-4147-A177-3AD203B41FA5}">
                      <a16:colId xmlns:a16="http://schemas.microsoft.com/office/drawing/2014/main" val="4193184860"/>
                    </a:ext>
                  </a:extLst>
                </a:gridCol>
                <a:gridCol w="6752492">
                  <a:extLst>
                    <a:ext uri="{9D8B030D-6E8A-4147-A177-3AD203B41FA5}">
                      <a16:colId xmlns:a16="http://schemas.microsoft.com/office/drawing/2014/main" val="269113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Focal point </a:t>
                      </a:r>
                    </a:p>
                    <a:p>
                      <a:r>
                        <a:rPr lang="en-GB" dirty="0"/>
                        <a:t>OPI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Description / comments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6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Guiding/interpretation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Task is to work with the various IWG teams and prepare a guidance and interpretation document to explain the intent of the parts of the UNR and GTR that may be unclear.  The objective is to provide for a consistent approach across technical services, type approval authorities and manufacturers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5146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857800-F2BB-ED81-36E3-5E820CF4FB2F}"/>
              </a:ext>
            </a:extLst>
          </p:cNvPr>
          <p:cNvSpPr txBox="1"/>
          <p:nvPr/>
        </p:nvSpPr>
        <p:spPr>
          <a:xfrm>
            <a:off x="9144000" y="710943"/>
            <a:ext cx="3042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Task 3 – Guidance and Interpretation </a:t>
            </a:r>
            <a:br>
              <a:rPr lang="en-GB" sz="1200" dirty="0">
                <a:highlight>
                  <a:srgbClr val="FFFF00"/>
                </a:highlight>
              </a:rPr>
            </a:br>
            <a:r>
              <a:rPr lang="en-GB" sz="1400" dirty="0">
                <a:highlight>
                  <a:srgbClr val="FFFF00"/>
                </a:highlight>
              </a:rPr>
              <a:t>Lead – GRVA Leadership</a:t>
            </a:r>
          </a:p>
        </p:txBody>
      </p:sp>
    </p:spTree>
    <p:extLst>
      <p:ext uri="{BB962C8B-B14F-4D97-AF65-F5344CB8AC3E}">
        <p14:creationId xmlns:p14="http://schemas.microsoft.com/office/powerpoint/2010/main" val="97454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66D7-5DD2-1AD2-B7E8-E013AFAA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3 - Organisational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0F6A-962A-9FF9-CCC2-2E5EED976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Schedule – 4 workshops per year (envisaged)</a:t>
            </a:r>
          </a:p>
          <a:p>
            <a:pPr>
              <a:lnSpc>
                <a:spcPct val="150000"/>
              </a:lnSpc>
            </a:pPr>
            <a:r>
              <a:rPr lang="en-GB" dirty="0"/>
              <a:t>Leadership – GRVA Chair together with 2 Vice Chairs will act as leadership</a:t>
            </a:r>
          </a:p>
          <a:p>
            <a:pPr>
              <a:lnSpc>
                <a:spcPct val="150000"/>
              </a:lnSpc>
            </a:pPr>
            <a:r>
              <a:rPr lang="en-GB" dirty="0"/>
              <a:t>GRVA Vice Chair from China will lead work on Tasks 1</a:t>
            </a:r>
          </a:p>
          <a:p>
            <a:pPr>
              <a:lnSpc>
                <a:spcPct val="150000"/>
              </a:lnSpc>
            </a:pPr>
            <a:r>
              <a:rPr lang="en-GB" dirty="0"/>
              <a:t>GRVA Vice Chair from Japan will lead work on Tasks 2</a:t>
            </a:r>
          </a:p>
          <a:p>
            <a:pPr>
              <a:lnSpc>
                <a:spcPct val="150000"/>
              </a:lnSpc>
            </a:pPr>
            <a:r>
              <a:rPr lang="en-GB" dirty="0"/>
              <a:t>GRVA workshop will results will be reported directly to GRVA</a:t>
            </a:r>
          </a:p>
          <a:p>
            <a:pPr>
              <a:lnSpc>
                <a:spcPct val="150000"/>
              </a:lnSpc>
            </a:pPr>
            <a:r>
              <a:rPr lang="en-GB" dirty="0"/>
              <a:t>Netherlands and Australia to act as Ambassadors to IWG-ADS as well as GRVA workshops</a:t>
            </a:r>
          </a:p>
          <a:p>
            <a:pPr>
              <a:lnSpc>
                <a:spcPct val="150000"/>
              </a:lnSpc>
            </a:pPr>
            <a:r>
              <a:rPr lang="en-GB" dirty="0"/>
              <a:t>Secretariat for GRVA ADS workshop by GRVA secretariat + Netherlands + Australia + OICA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DE42-E0A4-0512-F58E-CF84CA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Wednesday, 5th 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026B-7121-5B86-439A-4887D813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First GRVA workshop on ADS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F915-2A23-66A0-ADFB-BF9DC9E6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9F4C1-4D84-4254-B3BF-1DDFF0D201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921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1555</Words>
  <Application>Microsoft Office PowerPoint</Application>
  <PresentationFormat>Widescreen</PresentationFormat>
  <Paragraphs>285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Kick off meeting</vt:lpstr>
      <vt:lpstr>1 - Agenda (GRVA-WS01-01)</vt:lpstr>
      <vt:lpstr>2.1- General Information - What is the ADS Workshop For?</vt:lpstr>
      <vt:lpstr>2.2- General Information - How can you help as Focal point OPI (Roles &amp; responsibilities)</vt:lpstr>
      <vt:lpstr>2.3 - Administrative parts to be delivered by workshop</vt:lpstr>
      <vt:lpstr>2.3 - Administrative parts to be delivered by workshop</vt:lpstr>
      <vt:lpstr>2.3 - Administrative parts to be delivered by workshop</vt:lpstr>
      <vt:lpstr>2.3 - Administrative parts to be delivered by workshop</vt:lpstr>
      <vt:lpstr>3 - Organisational Matters</vt:lpstr>
      <vt:lpstr>4 - Request for Focal point OPIs – Identification and allotment </vt:lpstr>
      <vt:lpstr>5 - Timeline considerations (Tentative)</vt:lpstr>
      <vt:lpstr>5 - Forward Planning</vt:lpstr>
      <vt:lpstr>5 – Second Workshop on ADS</vt:lpstr>
      <vt:lpstr>6 - Any other Business</vt:lpstr>
      <vt:lpstr>Thank you.</vt:lpstr>
    </vt:vector>
  </TitlesOfParts>
  <Company>Jaguar Land Rover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GRVA workshop on ADS – Kick off meeting</dc:title>
  <dc:creator>Mihir Kulkarni</dc:creator>
  <cp:lastModifiedBy>Francois Guichard</cp:lastModifiedBy>
  <cp:revision>18</cp:revision>
  <dcterms:created xsi:type="dcterms:W3CDTF">2024-05-25T21:02:24Z</dcterms:created>
  <dcterms:modified xsi:type="dcterms:W3CDTF">2024-06-06T09:38:08Z</dcterms:modified>
</cp:coreProperties>
</file>