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6" r:id="rId5"/>
    <p:sldMasterId id="2147483684" r:id="rId6"/>
  </p:sldMasterIdLst>
  <p:sldIdLst>
    <p:sldId id="257" r:id="rId7"/>
    <p:sldId id="261" r:id="rId8"/>
    <p:sldId id="263" r:id="rId9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3AB19E-58E4-64C3-86BF-5C9550778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494FDDE3-BE8E-2BD5-4A1E-18F72E353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50DAD42-92AE-9071-72BD-231ACD28E6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294812-02A3-4DF1-8282-950913E750C2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3A8FACD-C0A4-C5A5-C7BB-61E822CD0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20D3D8-BC4E-17EA-71DB-4CDEE63D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10E6F6-4ACB-43FF-8E72-0A6277E7C3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906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40C8420-B83C-9EB2-3A8C-ECF1C4FD1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C3504F0-A0C0-5685-DD18-3CBBB0790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67B0A28-447A-C636-B98F-6B5F56CAACA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294812-02A3-4DF1-8282-950913E750C2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2348F54-D57F-AB1A-02CD-7C8B1E8B17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6C9CE31-30CC-F9B9-FB67-F4C435379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10E6F6-4ACB-43FF-8E72-0A6277E7C3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510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130591C-D6B0-B34F-9F29-3ED490F0F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C43CF1C-A691-2719-6D7F-B6A034F0C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B45786F-C91D-4E12-1DFD-C0789459CB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294812-02A3-4DF1-8282-950913E750C2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3C7FE9-A2EA-02C5-5761-2EBE777F0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381ECC1-6279-AF49-40F1-6DCE2E375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10E6F6-4ACB-43FF-8E72-0A6277E7C3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44992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070677-AACE-492C-92BD-4E0064CF9D06}" type="datetimeFigureOut">
              <a:rPr kumimoji="0" lang="ko-KR" alt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2024-05-21</a:t>
            </a:fld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6128FD-9F9D-487A-A8A3-28916E2A4F81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582149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940383-A2DC-5689-4679-24A951B24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3D7DFEC-3EDD-04AC-5E84-00CD008F03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6D0A66A-1FBB-0740-622A-24B8238F1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FBE6-5D67-4054-BC90-BC8F9503FBA9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D96B223-BDB0-D6F9-A778-E8BCD6867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829DE8E-BE9D-72A0-0AD2-C0FC3009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84B-9381-4C74-9651-72E99E5F7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0964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3A581CA-BCC1-BD15-61FA-051B7A8ED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C3F4CE0B-E521-B5B0-D3F2-C915EC023B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41F744B-C07A-1D14-E7F9-766D63B44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FBE6-5D67-4054-BC90-BC8F9503FBA9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976A29-AE1C-ED7D-2596-5CFCCFA6A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F51152A-4FD4-66C6-445B-F98603D56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84B-9381-4C74-9651-72E99E5F7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5696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2FF6DF5-A454-DAD2-BABA-0597BC3C5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F16EA74-C638-2F76-1D94-3D2E092B6F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FE30B4-2B88-C75E-F374-B039E4BE4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FBE6-5D67-4054-BC90-BC8F9503FBA9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F6BFA5F-641C-E00A-F856-27FFE856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C131A2-5071-A19B-C4F2-BD7608B6F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84B-9381-4C74-9651-72E99E5F7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98307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0B04675-399E-897D-07E3-F4CF76D38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3366119-01A0-BF85-D570-93A66B9DDC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8D8AD1D-E382-CEB5-0CA4-4C0AC61A0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6408725-339A-4B92-75EE-54426520E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FBE6-5D67-4054-BC90-BC8F9503FBA9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53F37B6-6170-1D0A-2927-42FA3DA4A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27A26FA-7480-B9E5-B67F-90D22F5E5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84B-9381-4C74-9651-72E99E5F7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8646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66AFBE9-84EA-6C97-B1E2-0033EB8C0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EFB5FD-DE24-D297-ED89-FD41FCE6C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683ACA9-B305-C286-328F-0EC8B1F27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038D7C3-BFAC-4DA4-A7F6-567590157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187EE6E-362E-247C-25EC-D435335AE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CBF08B8-E3A8-D5E3-1BB5-CDBDC47A3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FBE6-5D67-4054-BC90-BC8F9503FBA9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B396D0F-D78E-7B71-624E-44A43D107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0387D413-8981-C5A5-3EAB-ED8527BF8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84B-9381-4C74-9651-72E99E5F7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80762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CB45B9-1028-C864-164A-F80B3634A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31772A55-4EDE-4388-C13D-0FF4AF2A0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FBE6-5D67-4054-BC90-BC8F9503FBA9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1E6C71A-72D5-B173-0780-D7E92ADB9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75C4B08-FFB6-8C5E-F133-B96126A8A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84B-9381-4C74-9651-72E99E5F7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40675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EF863C62-62A2-6C4F-0ABD-CA2213967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FBE6-5D67-4054-BC90-BC8F9503FBA9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AEEE48E-E457-B277-5EC9-2465E86C0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B31CD31-7057-DCC9-019B-D7B280708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84B-9381-4C74-9651-72E99E5F7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847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FDDFE56-6D59-5CEF-1A46-C7166D7A7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50C7A6C-2A5E-9324-9C9B-C8B6B7969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DB97DD-1923-D850-8843-7A2CE4CDE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294812-02A3-4DF1-8282-950913E750C2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2A6DB1-A029-FADE-FFBD-24BCDC5E5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98362E7-B5E5-FB70-9F6F-D0D18DB49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10E6F6-4ACB-43FF-8E72-0A6277E7C3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26757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DF18C75-61C6-1BF8-A4F9-3FA36754A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2618F1C-BFD0-8B0D-911F-296E3D58E5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FE7E67E4-90D3-3F1B-4AE8-346D1150F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C2B441C-7A26-8070-B744-C19C08BEC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FBE6-5D67-4054-BC90-BC8F9503FBA9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B69C93C-ED26-E297-2C08-A6AFE19CE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60811A8-8AD5-7496-F455-474327B96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84B-9381-4C74-9651-72E99E5F7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39193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EBA6E60-CA08-140D-2D9F-295730D6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38789CC-3B38-3DB4-6F95-72CCB23059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4782AF2-EEF1-77F7-70A8-F403934D3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8731E5C-1A8F-4C87-D7A7-777E4420D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FBE6-5D67-4054-BC90-BC8F9503FBA9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7CFCAFC-CC32-D5B3-CB35-09C2FB86D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6442EBA-726A-CEFB-9533-190D46C65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84B-9381-4C74-9651-72E99E5F7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21467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2E7254-E726-E541-9C82-31221C9D3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5884362-7B0E-5211-E95E-6157DBB874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CCFC892-06B8-CFC4-0BB1-C8A94B9E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FBE6-5D67-4054-BC90-BC8F9503FBA9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BE5EFF2-7926-AA86-769F-F0659A054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380CC2-4F59-175D-132A-5A1F1D39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84B-9381-4C74-9651-72E99E5F7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80501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F478555-C473-F363-B22F-601A51504B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8FA8926-3286-AC5B-E72E-27481266B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AD024E7-5350-B665-51A8-70A2A3C42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3FBE6-5D67-4054-BC90-BC8F9503FBA9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AA84BDE-C4BA-CB99-1CC3-4C3F0A5DD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2F365F7-3649-7F50-1D99-13270A671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43F84B-9381-4C74-9651-72E99E5F7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1085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675313-1918-82D0-6465-D184C0D88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33A762C-4B58-C60F-84C7-7D415D2AA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1F77DA-5189-61EF-5797-5E9E929FA8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294812-02A3-4DF1-8282-950913E750C2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DD061AB-6AD1-75FF-8B8F-0DF906D7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742D001-46B5-7DB2-B197-5C742605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10E6F6-4ACB-43FF-8E72-0A6277E7C3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714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7AD86B-CB7F-6D39-3D7B-34DDFF3B05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32F8F85-F622-F00A-E70B-8B8DCC802F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A888A4E-06F2-2467-ACDD-8E55745271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1CDFD5B-4EDB-ECCC-841A-ECDFC14EE4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294812-02A3-4DF1-8282-950913E750C2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5EB8109-B9E4-2086-DA07-988433BA2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84F781C-67A2-3104-F4D6-459BA81E1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10E6F6-4ACB-43FF-8E72-0A6277E7C3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599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5C3C6B-C94F-A138-5945-8612DA081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DD015B2-7610-34DC-8BC2-1B4E48F55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37E2D7B-A95E-2E0F-B350-2BDDF01F2B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8A4C6EC-22FB-364B-616B-7B1DB32D75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D34FD6A-258F-9DAE-FDEA-B4CEBA3F3F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43A8AE1-6E6A-64AD-1C80-A4408E04A2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294812-02A3-4DF1-8282-950913E750C2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DE9F2976-BB12-8AFC-30A6-C90C21322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DD35E5D4-16A8-C6D9-EA92-C7F5EC866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10E6F6-4ACB-43FF-8E72-0A6277E7C3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973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4D3E86-CF36-9319-73B5-33A2442C1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59746FA8-69EA-0FDA-95C2-82816DF89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294812-02A3-4DF1-8282-950913E750C2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C723317-FF16-E3CD-8F4C-BA1D435A5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443F950-A7C7-B2A8-9762-D92F37F63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10E6F6-4ACB-43FF-8E72-0A6277E7C3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224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5D820032-D47B-321C-D60E-225B4BF491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294812-02A3-4DF1-8282-950913E750C2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EA1BD2F-5EFA-00A1-776A-01A9F8098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26E7037-65FB-8E1D-800B-618FD780F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10E6F6-4ACB-43FF-8E72-0A6277E7C3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972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CBBC50A-035C-4BD6-6EF7-831998A67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218EF4-4C49-87F4-81E7-C6CEE1D73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604AAD8-8999-CFD4-CE8B-4ED4C4BD4C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3C2C672-5A9C-6CFE-7FAA-F9DCEC29FA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294812-02A3-4DF1-8282-950913E750C2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6C481C3-5AC5-6D2F-1E93-97EA118C5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3953254-CD68-C9B2-6D4B-6BD45BA7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10E6F6-4ACB-43FF-8E72-0A6277E7C3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719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E14E70D-EEB1-EFC6-177D-2EDEE9B80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0DE1CB86-51A8-5293-FB8A-050A1F96245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763C77D6-0437-12DD-1B01-B64EDD0593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BD84066-0716-B3D9-0FAD-EBA2D4063C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294812-02A3-4DF1-8282-950913E750C2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5A21F2D-FF60-3963-5B8E-43E3994BD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B478821-9F25-70AF-580E-5B65F1DE0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C10E6F6-4ACB-43FF-8E72-0A6277E7C30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071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BCD1BF57-D84F-D4FB-AFB2-661C3B31BEF6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067" y="0"/>
            <a:ext cx="10536933" cy="685800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9288B1F6-313F-7978-263A-29FB78C9E74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067" y="0"/>
            <a:ext cx="10536933" cy="6858000"/>
          </a:xfrm>
          <a:prstGeom prst="rect">
            <a:avLst/>
          </a:prstGeom>
        </p:spPr>
      </p:pic>
      <p:sp>
        <p:nvSpPr>
          <p:cNvPr id="9" name="자유형 11">
            <a:extLst>
              <a:ext uri="{FF2B5EF4-FFF2-40B4-BE49-F238E27FC236}">
                <a16:creationId xmlns:a16="http://schemas.microsoft.com/office/drawing/2014/main" id="{7E58D39C-B253-8605-0649-B7F03FC40BFB}"/>
              </a:ext>
            </a:extLst>
          </p:cNvPr>
          <p:cNvSpPr/>
          <p:nvPr userDrawn="1"/>
        </p:nvSpPr>
        <p:spPr bwMode="auto">
          <a:xfrm>
            <a:off x="8438819" y="3108092"/>
            <a:ext cx="3988366" cy="5268997"/>
          </a:xfrm>
          <a:custGeom>
            <a:avLst/>
            <a:gdLst>
              <a:gd name="connsiteX0" fmla="*/ 16210 w 3240547"/>
              <a:gd name="connsiteY0" fmla="*/ 3676171 h 5268997"/>
              <a:gd name="connsiteX1" fmla="*/ 1196081 w 3240547"/>
              <a:gd name="connsiteY1" fmla="*/ 2968248 h 5268997"/>
              <a:gd name="connsiteX2" fmla="*/ 2110481 w 3240547"/>
              <a:gd name="connsiteY2" fmla="*/ 1906365 h 5268997"/>
              <a:gd name="connsiteX3" fmla="*/ 2906894 w 3240547"/>
              <a:gd name="connsiteY3" fmla="*/ 461023 h 5268997"/>
              <a:gd name="connsiteX4" fmla="*/ 3054378 w 3240547"/>
              <a:gd name="connsiteY4" fmla="*/ 254545 h 5268997"/>
              <a:gd name="connsiteX5" fmla="*/ 2995385 w 3240547"/>
              <a:gd name="connsiteY5" fmla="*/ 3794158 h 5268997"/>
              <a:gd name="connsiteX6" fmla="*/ 16210 w 3240547"/>
              <a:gd name="connsiteY6" fmla="*/ 3764661 h 5268997"/>
              <a:gd name="connsiteX7" fmla="*/ 1786017 w 3240547"/>
              <a:gd name="connsiteY7" fmla="*/ 4413590 h 5268997"/>
              <a:gd name="connsiteX8" fmla="*/ 1402559 w 3240547"/>
              <a:gd name="connsiteY8" fmla="*/ 5268997 h 5268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240547" h="5268997">
                <a:moveTo>
                  <a:pt x="16210" y="3676171"/>
                </a:moveTo>
                <a:cubicBezTo>
                  <a:pt x="431623" y="3469693"/>
                  <a:pt x="847036" y="3263216"/>
                  <a:pt x="1196081" y="2968248"/>
                </a:cubicBezTo>
                <a:cubicBezTo>
                  <a:pt x="1545126" y="2673280"/>
                  <a:pt x="1825346" y="2324236"/>
                  <a:pt x="2110481" y="1906365"/>
                </a:cubicBezTo>
                <a:cubicBezTo>
                  <a:pt x="2395616" y="1488494"/>
                  <a:pt x="2749578" y="736326"/>
                  <a:pt x="2906894" y="461023"/>
                </a:cubicBezTo>
                <a:cubicBezTo>
                  <a:pt x="3064210" y="185720"/>
                  <a:pt x="3039630" y="-300977"/>
                  <a:pt x="3054378" y="254545"/>
                </a:cubicBezTo>
                <a:cubicBezTo>
                  <a:pt x="3069126" y="810067"/>
                  <a:pt x="3501746" y="3209139"/>
                  <a:pt x="2995385" y="3794158"/>
                </a:cubicBezTo>
                <a:cubicBezTo>
                  <a:pt x="2489024" y="4379177"/>
                  <a:pt x="217771" y="3661422"/>
                  <a:pt x="16210" y="3764661"/>
                </a:cubicBezTo>
                <a:cubicBezTo>
                  <a:pt x="-185351" y="3867900"/>
                  <a:pt x="1554959" y="4162867"/>
                  <a:pt x="1786017" y="4413590"/>
                </a:cubicBezTo>
                <a:cubicBezTo>
                  <a:pt x="2017075" y="4664313"/>
                  <a:pt x="1579540" y="5057603"/>
                  <a:pt x="1402559" y="5268997"/>
                </a:cubicBezTo>
              </a:path>
            </a:pathLst>
          </a:cu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" name="날짜 개체 틀 2">
            <a:extLst>
              <a:ext uri="{FF2B5EF4-FFF2-40B4-BE49-F238E27FC236}">
                <a16:creationId xmlns:a16="http://schemas.microsoft.com/office/drawing/2014/main" id="{C9F98A4B-6826-C6C7-AB17-2C1AA4977B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1" name="바닥글 개체 틀 3">
            <a:extLst>
              <a:ext uri="{FF2B5EF4-FFF2-40B4-BE49-F238E27FC236}">
                <a16:creationId xmlns:a16="http://schemas.microsoft.com/office/drawing/2014/main" id="{BD795A92-0106-438A-5443-F5FF803587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2" name="슬라이드 번호 개체 틀 4">
            <a:extLst>
              <a:ext uri="{FF2B5EF4-FFF2-40B4-BE49-F238E27FC236}">
                <a16:creationId xmlns:a16="http://schemas.microsoft.com/office/drawing/2014/main" id="{0CF67290-1CBD-BD25-15A2-554A432A8D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AE6E30-01E4-4D0F-8211-F0093B8D4E5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3" name="제목 1">
            <a:extLst>
              <a:ext uri="{FF2B5EF4-FFF2-40B4-BE49-F238E27FC236}">
                <a16:creationId xmlns:a16="http://schemas.microsoft.com/office/drawing/2014/main" id="{877C3A8E-4967-4E94-0A6D-F65B93ED146A}"/>
              </a:ext>
            </a:extLst>
          </p:cNvPr>
          <p:cNvSpPr txBox="1">
            <a:spLocks/>
          </p:cNvSpPr>
          <p:nvPr userDrawn="1"/>
        </p:nvSpPr>
        <p:spPr>
          <a:xfrm>
            <a:off x="263525" y="180367"/>
            <a:ext cx="6546079" cy="30084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1800" b="1" kern="1200" dirty="0">
                <a:solidFill>
                  <a:schemeClr val="tx1"/>
                </a:solidFill>
                <a:latin typeface="+mn-ea"/>
                <a:ea typeface="+mn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1337739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5976731" y="6347375"/>
            <a:ext cx="672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6128FD-9F9D-487A-A8A3-28916E2A4F81}" type="slidenum">
              <a:rPr kumimoji="0" lang="ko-KR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pPr marL="0" marR="0" lvl="0" indent="0" algn="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7953374" y="6478602"/>
            <a:ext cx="8667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l" defTabSz="914400" rtl="0" eaLnBrk="1" latinLnBrk="1" hangingPunct="1">
              <a:defRPr lang="ko-KR" altLang="en-US" sz="900" kern="1200" smtClean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나눔바른고딕" panose="020B0603020101020101" pitchFamily="50" charset="-127"/>
                <a:ea typeface="나눔바른고딕" panose="020B0603020101020101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900" b="0" i="0" u="none" strike="noStrike" kern="1200" cap="none" spc="0" normalizeH="0" baseline="0" noProof="0" dirty="0">
              <a:ln>
                <a:solidFill>
                  <a:srgbClr val="5B9BD5">
                    <a:alpha val="0"/>
                  </a:srgbClr>
                </a:solidFill>
              </a:ln>
              <a:solidFill>
                <a:prstClr val="white">
                  <a:lumMod val="65000"/>
                </a:prstClr>
              </a:solidFill>
              <a:effectLst/>
              <a:uLnTx/>
              <a:uFillTx/>
              <a:ea typeface="나눔바른고딕" panose="020B0603020101020101" pitchFamily="50" charset="-127"/>
              <a:cs typeface="+mn-cs"/>
            </a:endParaRPr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0" y="6812280"/>
            <a:ext cx="12192000" cy="45719"/>
            <a:chOff x="0" y="6812280"/>
            <a:chExt cx="9144000" cy="45719"/>
          </a:xfrm>
        </p:grpSpPr>
        <p:sp>
          <p:nvSpPr>
            <p:cNvPr id="9" name="직사각형 8"/>
            <p:cNvSpPr/>
            <p:nvPr userDrawn="1"/>
          </p:nvSpPr>
          <p:spPr>
            <a:xfrm>
              <a:off x="0" y="6812280"/>
              <a:ext cx="9144000" cy="45719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11" name="직사각형 10"/>
            <p:cNvSpPr/>
            <p:nvPr userDrawn="1"/>
          </p:nvSpPr>
          <p:spPr>
            <a:xfrm>
              <a:off x="8365837" y="6812280"/>
              <a:ext cx="778163" cy="45719"/>
            </a:xfrm>
            <a:prstGeom prst="rect">
              <a:avLst/>
            </a:prstGeom>
            <a:solidFill>
              <a:srgbClr val="F9952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3938" tIns="36969" rIns="73938" bIns="3696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456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cxnSp>
        <p:nvCxnSpPr>
          <p:cNvPr id="18" name="직선 연결선 17"/>
          <p:cNvCxnSpPr/>
          <p:nvPr userDrawn="1"/>
        </p:nvCxnSpPr>
        <p:spPr>
          <a:xfrm flipH="1">
            <a:off x="0" y="280209"/>
            <a:ext cx="12192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그림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86" t="30299" r="8981" b="32402"/>
          <a:stretch/>
        </p:blipFill>
        <p:spPr>
          <a:xfrm>
            <a:off x="9675432" y="6351655"/>
            <a:ext cx="2427117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30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C5D071B-D0A8-CDD5-9490-12115A0A8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84271D3-C472-830B-FB14-5070612AB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FD1ADFC-EA0C-B970-A967-7C7E46033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D3FBE6-5D67-4054-BC90-BC8F9503FBA9}" type="datetimeFigureOut">
              <a:rPr lang="ko-KR" altLang="en-US" smtClean="0"/>
              <a:t>2024-05-21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7CDCF63-8A7F-E524-1C23-F6C94E9D3D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DD43A95-32F6-886E-2A1A-0888F0CAE2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43F84B-9381-4C74-9651-72E99E5F79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75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191F6-A09F-82FB-5818-C8375B12F85A}"/>
              </a:ext>
            </a:extLst>
          </p:cNvPr>
          <p:cNvSpPr txBox="1"/>
          <p:nvPr/>
        </p:nvSpPr>
        <p:spPr>
          <a:xfrm>
            <a:off x="1664828" y="4725144"/>
            <a:ext cx="896112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ko-KR" sz="2800" b="1" dirty="0">
                <a:latin typeface="맑은 고딕"/>
                <a:ea typeface="맑은 고딕"/>
              </a:rPr>
              <a:t>                                </a:t>
            </a:r>
            <a:r>
              <a:rPr lang="ko-KR" altLang="en-US" sz="2800" b="1" dirty="0">
                <a:latin typeface="맑은 고딕"/>
                <a:ea typeface="맑은 고딕"/>
              </a:rPr>
              <a:t>           </a:t>
            </a:r>
            <a:r>
              <a:rPr lang="en-US" altLang="ko-KR" sz="2800" b="1" dirty="0">
                <a:latin typeface="맑은 고딕"/>
                <a:ea typeface="맑은 고딕"/>
              </a:rPr>
              <a:t>24</a:t>
            </a:r>
            <a:r>
              <a:rPr lang="en-US" altLang="ko-KR" sz="2800" b="1" baseline="30000" dirty="0">
                <a:latin typeface="맑은 고딕"/>
                <a:ea typeface="맑은 고딕"/>
              </a:rPr>
              <a:t>th</a:t>
            </a:r>
            <a:r>
              <a:rPr lang="ko-KR" altLang="en-US" sz="2800" b="1" dirty="0">
                <a:latin typeface="맑은 고딕"/>
                <a:ea typeface="맑은 고딕"/>
              </a:rPr>
              <a:t> </a:t>
            </a:r>
            <a:r>
              <a:rPr lang="en-US" altLang="ko-KR" sz="2800" b="1" dirty="0">
                <a:latin typeface="맑은 고딕"/>
                <a:ea typeface="맑은 고딕"/>
              </a:rPr>
              <a:t>May. 2024</a:t>
            </a:r>
            <a:endParaRPr lang="ko-KR" altLang="en-US" sz="2800" b="1" dirty="0">
              <a:latin typeface="맑은 고딕"/>
              <a:ea typeface="맑은 고딕"/>
            </a:endParaRPr>
          </a:p>
        </p:txBody>
      </p:sp>
      <p:sp>
        <p:nvSpPr>
          <p:cNvPr id="5" name="제목 10">
            <a:extLst>
              <a:ext uri="{FF2B5EF4-FFF2-40B4-BE49-F238E27FC236}">
                <a16:creationId xmlns:a16="http://schemas.microsoft.com/office/drawing/2014/main" id="{185477D2-5655-3217-7B36-F64142D2C0E8}"/>
              </a:ext>
            </a:extLst>
          </p:cNvPr>
          <p:cNvSpPr txBox="1"/>
          <p:nvPr/>
        </p:nvSpPr>
        <p:spPr>
          <a:xfrm>
            <a:off x="333375" y="1983507"/>
            <a:ext cx="11687175" cy="2376264"/>
          </a:xfrm>
          <a:prstGeom prst="rect">
            <a:avLst/>
          </a:prstGeom>
        </p:spPr>
        <p:txBody>
          <a:bodyPr lIns="103163" tIns="51581" rIns="103163" bIns="51581"/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Arial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Arial"/>
                <a:ea typeface="굴림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Arial"/>
                <a:ea typeface="굴림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Arial"/>
                <a:ea typeface="굴림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Arial"/>
                <a:ea typeface="굴림"/>
              </a:defRPr>
            </a:lvl5pPr>
            <a:lvl6pPr marL="515813" algn="ctr" rtl="0" fontAlgn="base" latinLnBrk="1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굴림"/>
                <a:ea typeface="굴림"/>
              </a:defRPr>
            </a:lvl6pPr>
            <a:lvl7pPr marL="1031626" algn="ctr" rtl="0" fontAlgn="base" latinLnBrk="1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굴림"/>
                <a:ea typeface="굴림"/>
              </a:defRPr>
            </a:lvl7pPr>
            <a:lvl8pPr marL="1547439" algn="ctr" rtl="0" fontAlgn="base" latinLnBrk="1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굴림"/>
                <a:ea typeface="굴림"/>
              </a:defRPr>
            </a:lvl8pPr>
            <a:lvl9pPr marL="2063252" algn="ctr" rtl="0" fontAlgn="base" latinLnBrk="1">
              <a:spcBef>
                <a:spcPct val="0"/>
              </a:spcBef>
              <a:spcAft>
                <a:spcPct val="0"/>
              </a:spcAft>
              <a:defRPr kumimoji="1" sz="5000">
                <a:solidFill>
                  <a:schemeClr val="tx2"/>
                </a:solidFill>
                <a:latin typeface="굴림"/>
                <a:ea typeface="굴림"/>
              </a:defRPr>
            </a:lvl9pPr>
          </a:lstStyle>
          <a:p>
            <a:pPr>
              <a:lnSpc>
                <a:spcPct val="150000"/>
              </a:lnSpc>
              <a:defRPr/>
            </a:pPr>
            <a:endParaRPr lang="en-US" altLang="ko-KR" sz="2800" b="1" dirty="0">
              <a:ln w="9525">
                <a:solidFill>
                  <a:schemeClr val="tx1">
                    <a:alpha val="0"/>
                  </a:schemeClr>
                </a:solidFill>
              </a:ln>
              <a:ea typeface="나눔바른고딕"/>
              <a:cs typeface="Arial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ko-KR" sz="2800" b="1" dirty="0">
                <a:ln w="9525">
                  <a:solidFill>
                    <a:schemeClr val="tx1">
                      <a:alpha val="0"/>
                    </a:schemeClr>
                  </a:solidFill>
                </a:ln>
                <a:ea typeface="나눔바른고딕"/>
                <a:cs typeface="Arial"/>
              </a:rPr>
              <a:t>Power Determination Regulation of Korea</a:t>
            </a:r>
            <a:endParaRPr lang="en-US" altLang="ko-KR" sz="2800" kern="0" spc="-220" dirty="0">
              <a:ln w="9525">
                <a:solidFill>
                  <a:schemeClr val="bg1"/>
                </a:solidFill>
              </a:ln>
              <a:effectLst>
                <a:glow rad="228600">
                  <a:srgbClr val="003300">
                    <a:alpha val="60000"/>
                  </a:srgbClr>
                </a:glow>
              </a:effectLst>
              <a:latin typeface="HY견고딕"/>
              <a:ea typeface="HY견고딕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D1B26DD-D2A0-8301-B0E9-12E84B99366A}"/>
              </a:ext>
            </a:extLst>
          </p:cNvPr>
          <p:cNvSpPr/>
          <p:nvPr/>
        </p:nvSpPr>
        <p:spPr>
          <a:xfrm>
            <a:off x="0" y="0"/>
            <a:ext cx="3212538" cy="7282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A914F88-290D-7D60-4776-027CD280AA03}"/>
              </a:ext>
            </a:extLst>
          </p:cNvPr>
          <p:cNvSpPr txBox="1"/>
          <p:nvPr/>
        </p:nvSpPr>
        <p:spPr>
          <a:xfrm>
            <a:off x="9014907" y="-3238"/>
            <a:ext cx="31774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dirty="0"/>
              <a:t>GRPE Workshop</a:t>
            </a:r>
          </a:p>
          <a:p>
            <a:pPr algn="r"/>
            <a:r>
              <a:rPr lang="en-US" altLang="ko-KR" dirty="0"/>
              <a:t>24</a:t>
            </a:r>
            <a:r>
              <a:rPr lang="en-US" altLang="ko-KR" baseline="30000" dirty="0"/>
              <a:t>th</a:t>
            </a:r>
            <a:r>
              <a:rPr lang="en-US" altLang="ko-KR" dirty="0"/>
              <a:t> May 2024, Session </a:t>
            </a:r>
            <a:r>
              <a:rPr lang="en-US" altLang="ko-KR" dirty="0" err="1"/>
              <a:t>No.1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3496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5">
            <a:extLst>
              <a:ext uri="{FF2B5EF4-FFF2-40B4-BE49-F238E27FC236}">
                <a16:creationId xmlns:a16="http://schemas.microsoft.com/office/drawing/2014/main" id="{EF81791D-0518-CE6F-0D5B-24FD67035910}"/>
              </a:ext>
            </a:extLst>
          </p:cNvPr>
          <p:cNvGrpSpPr/>
          <p:nvPr/>
        </p:nvGrpSpPr>
        <p:grpSpPr>
          <a:xfrm>
            <a:off x="287884" y="472701"/>
            <a:ext cx="11319230" cy="630783"/>
            <a:chOff x="303683" y="973213"/>
            <a:chExt cx="11319230" cy="630783"/>
          </a:xfrm>
        </p:grpSpPr>
        <p:sp>
          <p:nvSpPr>
            <p:cNvPr id="15" name="TextBox 16">
              <a:extLst>
                <a:ext uri="{FF2B5EF4-FFF2-40B4-BE49-F238E27FC236}">
                  <a16:creationId xmlns:a16="http://schemas.microsoft.com/office/drawing/2014/main" id="{731DDC53-647D-4A50-89DF-CD0584BEBC78}"/>
                </a:ext>
              </a:extLst>
            </p:cNvPr>
            <p:cNvSpPr txBox="1"/>
            <p:nvPr/>
          </p:nvSpPr>
          <p:spPr>
            <a:xfrm>
              <a:off x="874407" y="973213"/>
              <a:ext cx="10748506" cy="5948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ko-KR" sz="2500" b="1" dirty="0">
                  <a:ln w="9525">
                    <a:solidFill>
                      <a:schemeClr val="tx1">
                        <a:alpha val="0"/>
                      </a:schemeClr>
                    </a:solidFill>
                  </a:ln>
                  <a:latin typeface="Arial"/>
                  <a:ea typeface="나눔바른고딕"/>
                  <a:cs typeface="Arial"/>
                </a:rPr>
                <a:t>Current States on Power Determination Regulation of Korea</a:t>
              </a:r>
              <a:endParaRPr lang="en-US" altLang="ko-KR" sz="2500" kern="0" spc="-220" dirty="0">
                <a:ln w="9525">
                  <a:solidFill>
                    <a:schemeClr val="bg1"/>
                  </a:solidFill>
                </a:ln>
                <a:effectLst>
                  <a:glow rad="228600">
                    <a:srgbClr val="003300">
                      <a:alpha val="60000"/>
                    </a:srgbClr>
                  </a:glow>
                </a:effectLst>
                <a:latin typeface="HY견고딕"/>
                <a:ea typeface="HY견고딕"/>
              </a:endParaRPr>
            </a:p>
          </p:txBody>
        </p:sp>
        <p:sp>
          <p:nvSpPr>
            <p:cNvPr id="16" name="직사각형 17">
              <a:extLst>
                <a:ext uri="{FF2B5EF4-FFF2-40B4-BE49-F238E27FC236}">
                  <a16:creationId xmlns:a16="http://schemas.microsoft.com/office/drawing/2014/main" id="{8FE369C2-8A40-8DC7-D8EC-8349BF8F1F02}"/>
                </a:ext>
              </a:extLst>
            </p:cNvPr>
            <p:cNvSpPr/>
            <p:nvPr/>
          </p:nvSpPr>
          <p:spPr>
            <a:xfrm>
              <a:off x="332762" y="1107240"/>
              <a:ext cx="324036" cy="324036"/>
            </a:xfrm>
            <a:prstGeom prst="rect">
              <a:avLst/>
            </a:prstGeom>
            <a:solidFill>
              <a:srgbClr val="FA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7" name="직사각형 18">
              <a:extLst>
                <a:ext uri="{FF2B5EF4-FFF2-40B4-BE49-F238E27FC236}">
                  <a16:creationId xmlns:a16="http://schemas.microsoft.com/office/drawing/2014/main" id="{B1980D39-A8AB-5D30-C505-4F8807B4A994}"/>
                </a:ext>
              </a:extLst>
            </p:cNvPr>
            <p:cNvSpPr/>
            <p:nvPr/>
          </p:nvSpPr>
          <p:spPr>
            <a:xfrm>
              <a:off x="475002" y="1279960"/>
              <a:ext cx="324036" cy="324036"/>
            </a:xfrm>
            <a:prstGeom prst="rect">
              <a:avLst/>
            </a:prstGeom>
            <a:solidFill>
              <a:srgbClr val="007A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18" name="직선 연결선 19">
              <a:extLst>
                <a:ext uri="{FF2B5EF4-FFF2-40B4-BE49-F238E27FC236}">
                  <a16:creationId xmlns:a16="http://schemas.microsoft.com/office/drawing/2014/main" id="{C021E87B-1E80-BAB1-EEBB-7AF3CCB6DD08}"/>
                </a:ext>
              </a:extLst>
            </p:cNvPr>
            <p:cNvCxnSpPr/>
            <p:nvPr/>
          </p:nvCxnSpPr>
          <p:spPr>
            <a:xfrm>
              <a:off x="303683" y="1107240"/>
              <a:ext cx="476436" cy="47643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2">
            <a:extLst>
              <a:ext uri="{FF2B5EF4-FFF2-40B4-BE49-F238E27FC236}">
                <a16:creationId xmlns:a16="http://schemas.microsoft.com/office/drawing/2014/main" id="{DEFF1925-8520-E6E9-4D47-64E97AB65573}"/>
              </a:ext>
            </a:extLst>
          </p:cNvPr>
          <p:cNvSpPr>
            <a:spLocks noChangeArrowheads="1"/>
          </p:cNvSpPr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anchor="ctr" anchorCtr="0">
            <a:prstTxWarp prst="textNoShape">
              <a:avLst/>
            </a:prstTxWarp>
            <a:spAutoFit/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4C4F6033-067E-D328-FD90-A2DC60C915A3}"/>
              </a:ext>
            </a:extLst>
          </p:cNvPr>
          <p:cNvSpPr>
            <a:spLocks noChangeArrowheads="1"/>
          </p:cNvSpPr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anchor="ctr" anchorCtr="0">
            <a:prstTxWarp prst="textNoShape">
              <a:avLst/>
            </a:prstTxWarp>
            <a:spAutoFit/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D523A3A9-4497-674E-59B5-5549E6A84B6B}"/>
              </a:ext>
            </a:extLst>
          </p:cNvPr>
          <p:cNvSpPr>
            <a:spLocks noChangeArrowheads="1"/>
          </p:cNvSpPr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anchor="ctr" anchorCtr="0">
            <a:prstTxWarp prst="textNoShape">
              <a:avLst/>
            </a:prstTxWarp>
            <a:spAutoFit/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22" name="내용 개체 틀 2">
            <a:extLst>
              <a:ext uri="{FF2B5EF4-FFF2-40B4-BE49-F238E27FC236}">
                <a16:creationId xmlns:a16="http://schemas.microsoft.com/office/drawing/2014/main" id="{88784829-19B7-D779-E65B-2E39A1DFCA3C}"/>
              </a:ext>
            </a:extLst>
          </p:cNvPr>
          <p:cNvSpPr>
            <a:spLocks noGrp="1"/>
          </p:cNvSpPr>
          <p:nvPr/>
        </p:nvSpPr>
        <p:spPr>
          <a:xfrm>
            <a:off x="316963" y="1248642"/>
            <a:ext cx="11765627" cy="5350407"/>
          </a:xfrm>
          <a:prstGeom prst="rect">
            <a:avLst/>
          </a:prstGeom>
        </p:spPr>
        <p:txBody>
          <a:bodyPr vert="horz" lIns="91440" tIns="45720" rIns="91440" bIns="45720">
            <a:normAutofit fontScale="85000" lnSpcReduction="20000"/>
          </a:bodyPr>
          <a:lstStyle/>
          <a:p>
            <a:pPr marL="228600" indent="-228600">
              <a:spcBef>
                <a:spcPts val="1000"/>
              </a:spcBef>
              <a:buFont typeface="Wingdings"/>
              <a:buChar char="§"/>
              <a:defRPr/>
            </a:pPr>
            <a:r>
              <a:rPr lang="en-US" altLang="ko-KR" sz="2400" dirty="0">
                <a:latin typeface="한수원 한돋움"/>
                <a:ea typeface="한수원 한돋움"/>
              </a:rPr>
              <a:t>KMVSS No. 106</a:t>
            </a:r>
          </a:p>
          <a:p>
            <a:pPr marL="228600" indent="-228600">
              <a:spcBef>
                <a:spcPts val="1000"/>
              </a:spcBef>
              <a:buFont typeface="Wingdings"/>
              <a:buChar char="§"/>
              <a:defRPr/>
            </a:pPr>
            <a:r>
              <a:rPr lang="en-US" altLang="ko-KR" sz="2400" dirty="0">
                <a:latin typeface="한수원 한돋움"/>
                <a:ea typeface="한수원 한돋움"/>
              </a:rPr>
              <a:t>Scope and Application</a:t>
            </a:r>
          </a:p>
          <a:p>
            <a:pPr>
              <a:spcBef>
                <a:spcPts val="1000"/>
              </a:spcBef>
              <a:defRPr/>
            </a:pPr>
            <a:r>
              <a:rPr lang="en-US" altLang="ko-KR" sz="2000" dirty="0">
                <a:latin typeface="한수원 한돋움"/>
                <a:ea typeface="한수원 한돋움"/>
              </a:rPr>
              <a:t> - All Passenger vehicles, Buses and Trucks</a:t>
            </a:r>
          </a:p>
          <a:p>
            <a:pPr>
              <a:spcBef>
                <a:spcPts val="1000"/>
              </a:spcBef>
              <a:defRPr/>
            </a:pPr>
            <a:r>
              <a:rPr lang="en-US" altLang="ko-KR" sz="2000" dirty="0">
                <a:latin typeface="한수원 한돋움"/>
                <a:ea typeface="한수원 한돋움"/>
              </a:rPr>
              <a:t> - All ICE(Internal Combustion Engine), Electric drive train </a:t>
            </a:r>
            <a:r>
              <a:rPr lang="en-US" altLang="ko-KR" sz="2000" dirty="0">
                <a:solidFill>
                  <a:schemeClr val="bg1">
                    <a:lumMod val="95000"/>
                  </a:schemeClr>
                </a:solidFill>
                <a:latin typeface="한수원 한돋움"/>
                <a:ea typeface="한수원 한돋움"/>
              </a:rPr>
              <a:t>and REESS(rechargeable energy storage system)</a:t>
            </a:r>
          </a:p>
          <a:p>
            <a:pPr>
              <a:spcBef>
                <a:spcPts val="1000"/>
              </a:spcBef>
              <a:defRPr/>
            </a:pPr>
            <a:endParaRPr lang="en-US" altLang="ko-KR" sz="1300" dirty="0">
              <a:latin typeface="한수원 한돋움"/>
              <a:ea typeface="한수원 한돋움"/>
            </a:endParaRPr>
          </a:p>
          <a:p>
            <a:pPr marL="228600" indent="-228600">
              <a:spcBef>
                <a:spcPts val="1000"/>
              </a:spcBef>
              <a:buFont typeface="Wingdings"/>
              <a:buChar char="§"/>
              <a:defRPr/>
            </a:pPr>
            <a:r>
              <a:rPr lang="en-US" altLang="ko-KR" sz="2400" dirty="0">
                <a:latin typeface="한수원 한돋움"/>
                <a:ea typeface="한수원 한돋움"/>
              </a:rPr>
              <a:t>Requirement</a:t>
            </a:r>
          </a:p>
          <a:p>
            <a:pPr>
              <a:spcBef>
                <a:spcPts val="1000"/>
              </a:spcBef>
              <a:defRPr/>
            </a:pPr>
            <a:r>
              <a:rPr lang="en-US" altLang="ko-KR" sz="2000" dirty="0">
                <a:latin typeface="한수원 한돋움"/>
                <a:ea typeface="한수원 한돋움"/>
              </a:rPr>
              <a:t> - ICE</a:t>
            </a:r>
          </a:p>
          <a:p>
            <a:pPr>
              <a:spcBef>
                <a:spcPts val="1000"/>
              </a:spcBef>
              <a:defRPr/>
            </a:pPr>
            <a:endParaRPr lang="en-US" altLang="ko-KR" sz="20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endParaRPr lang="en-US" altLang="ko-KR" sz="20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endParaRPr lang="en-US" altLang="ko-KR" sz="20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endParaRPr lang="en-US" altLang="ko-KR" sz="20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r>
              <a:rPr lang="en-US" altLang="ko-KR" sz="2000" dirty="0">
                <a:latin typeface="한수원 한돋움"/>
                <a:ea typeface="한수원 한돋움"/>
              </a:rPr>
              <a:t> - Electric drive train</a:t>
            </a:r>
            <a:endParaRPr lang="en-US" altLang="ko-KR" sz="32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endParaRPr lang="en-US" altLang="ko-KR" sz="20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endParaRPr lang="en-US" altLang="ko-KR" sz="20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r>
              <a:rPr lang="en-US" altLang="ko-KR" sz="2000" dirty="0">
                <a:latin typeface="한수원 한돋움"/>
                <a:ea typeface="한수원 한돋움"/>
              </a:rPr>
              <a:t>-</a:t>
            </a:r>
            <a:endParaRPr lang="en-US" altLang="ko-KR" sz="32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endParaRPr lang="en-US" altLang="ko-KR" sz="20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endParaRPr lang="en-US" altLang="ko-KR" sz="3200" dirty="0">
              <a:latin typeface="한수원 한돋움"/>
              <a:ea typeface="한수원 한돋움"/>
            </a:endParaRPr>
          </a:p>
          <a:p>
            <a:pPr algn="ctr">
              <a:spcBef>
                <a:spcPts val="1000"/>
              </a:spcBef>
              <a:defRPr/>
            </a:pPr>
            <a:endParaRPr lang="en-US" altLang="ko-KR" dirty="0">
              <a:latin typeface="한수원 한돋움"/>
              <a:ea typeface="한수원 한돋움"/>
            </a:endParaRPr>
          </a:p>
        </p:txBody>
      </p:sp>
      <p:graphicFrame>
        <p:nvGraphicFramePr>
          <p:cNvPr id="25" name="표 24">
            <a:extLst>
              <a:ext uri="{FF2B5EF4-FFF2-40B4-BE49-F238E27FC236}">
                <a16:creationId xmlns:a16="http://schemas.microsoft.com/office/drawing/2014/main" id="{7D8C8C77-024C-CC3C-1FC6-3FEC59E31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920904"/>
              </p:ext>
            </p:extLst>
          </p:nvPr>
        </p:nvGraphicFramePr>
        <p:xfrm>
          <a:off x="640999" y="3625325"/>
          <a:ext cx="6083300" cy="1114425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078937">
                  <a:extLst>
                    <a:ext uri="{9D8B030D-6E8A-4147-A177-3AD203B41FA5}">
                      <a16:colId xmlns:a16="http://schemas.microsoft.com/office/drawing/2014/main" val="2238092524"/>
                    </a:ext>
                  </a:extLst>
                </a:gridCol>
                <a:gridCol w="1361364">
                  <a:extLst>
                    <a:ext uri="{9D8B030D-6E8A-4147-A177-3AD203B41FA5}">
                      <a16:colId xmlns:a16="http://schemas.microsoft.com/office/drawing/2014/main" val="3572846437"/>
                    </a:ext>
                  </a:extLst>
                </a:gridCol>
                <a:gridCol w="1091630">
                  <a:extLst>
                    <a:ext uri="{9D8B030D-6E8A-4147-A177-3AD203B41FA5}">
                      <a16:colId xmlns:a16="http://schemas.microsoft.com/office/drawing/2014/main" val="1281555380"/>
                    </a:ext>
                  </a:extLst>
                </a:gridCol>
                <a:gridCol w="50774">
                  <a:extLst>
                    <a:ext uri="{9D8B030D-6E8A-4147-A177-3AD203B41FA5}">
                      <a16:colId xmlns:a16="http://schemas.microsoft.com/office/drawing/2014/main" val="1657354075"/>
                    </a:ext>
                  </a:extLst>
                </a:gridCol>
                <a:gridCol w="1421658">
                  <a:extLst>
                    <a:ext uri="{9D8B030D-6E8A-4147-A177-3AD203B41FA5}">
                      <a16:colId xmlns:a16="http://schemas.microsoft.com/office/drawing/2014/main" val="419863534"/>
                    </a:ext>
                  </a:extLst>
                </a:gridCol>
                <a:gridCol w="1078937">
                  <a:extLst>
                    <a:ext uri="{9D8B030D-6E8A-4147-A177-3AD203B41FA5}">
                      <a16:colId xmlns:a16="http://schemas.microsoft.com/office/drawing/2014/main" val="2137902618"/>
                    </a:ext>
                  </a:extLst>
                </a:gridCol>
              </a:tblGrid>
              <a:tr h="4286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Items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Tolerance </a:t>
                      </a:r>
                      <a:br>
                        <a:rPr lang="en-US" sz="1100" b="1" u="none" strike="noStrike" dirty="0">
                          <a:effectLst/>
                        </a:rPr>
                      </a:br>
                      <a:r>
                        <a:rPr lang="en-US" sz="1100" b="1" u="none" strike="noStrike" dirty="0">
                          <a:effectLst/>
                        </a:rPr>
                        <a:t>(Initial </a:t>
                      </a:r>
                      <a:r>
                        <a:rPr lang="en-US" sz="1100" b="1" u="none" strike="noStrike" dirty="0" err="1">
                          <a:effectLst/>
                        </a:rPr>
                        <a:t>Registratio</a:t>
                      </a:r>
                      <a:r>
                        <a:rPr lang="en-US" sz="1100" b="1" u="none" strike="noStrike" dirty="0">
                          <a:effectLst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Reference 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(UN </a:t>
                      </a:r>
                      <a:r>
                        <a:rPr lang="en-US" sz="1100" u="none" strike="noStrike" dirty="0" err="1">
                          <a:effectLst/>
                        </a:rPr>
                        <a:t>R85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  <a:highlight>
                            <a:srgbClr val="D9D9D9"/>
                          </a:highlight>
                        </a:rPr>
                        <a:t>　</a:t>
                      </a:r>
                      <a:endParaRPr lang="ko-KR" alt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Market </a:t>
                      </a:r>
                      <a:r>
                        <a:rPr lang="en-US" sz="1100" b="1" u="none" strike="noStrike" dirty="0" err="1">
                          <a:effectLst/>
                        </a:rPr>
                        <a:t>Survailence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Reference 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(UN </a:t>
                      </a:r>
                      <a:r>
                        <a:rPr lang="en-US" sz="1100" u="none" strike="noStrike" dirty="0" err="1">
                          <a:effectLst/>
                        </a:rPr>
                        <a:t>R85</a:t>
                      </a:r>
                      <a:r>
                        <a:rPr lang="en-US" sz="1100" u="none" strike="noStrike" dirty="0">
                          <a:effectLst/>
                        </a:rPr>
                        <a:t>, CoP)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084548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Max. Power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u="none" strike="noStrike" dirty="0">
                          <a:effectLst/>
                        </a:rPr>
                        <a:t>±2 %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±2 %</a:t>
                      </a:r>
                      <a:endParaRPr lang="en-US" altLang="ko-KR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u="none" strike="noStrike">
                          <a:effectLst/>
                          <a:highlight>
                            <a:srgbClr val="D9D9D9"/>
                          </a:highlight>
                        </a:rPr>
                        <a:t>　</a:t>
                      </a:r>
                      <a:endParaRPr lang="ko-KR" alt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u="none" strike="noStrike" dirty="0">
                          <a:effectLst/>
                        </a:rPr>
                        <a:t>±5 %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±5 %</a:t>
                      </a:r>
                      <a:endParaRPr lang="en-US" altLang="ko-KR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955565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Torque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u="none" strike="noStrike" dirty="0">
                          <a:effectLst/>
                        </a:rPr>
                        <a:t>±4 %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±4 %</a:t>
                      </a:r>
                      <a:endParaRPr lang="en-US" altLang="ko-KR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u="none" strike="noStrike">
                          <a:effectLst/>
                          <a:highlight>
                            <a:srgbClr val="D9D9D9"/>
                          </a:highlight>
                        </a:rPr>
                        <a:t>　</a:t>
                      </a:r>
                      <a:endParaRPr lang="ko-KR" alt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u="none" strike="noStrike" dirty="0">
                          <a:effectLst/>
                        </a:rPr>
                        <a:t>±5 %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±5 %</a:t>
                      </a:r>
                      <a:endParaRPr lang="en-US" altLang="ko-KR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953035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RPM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u="none" strike="noStrike" dirty="0">
                          <a:effectLst/>
                        </a:rPr>
                        <a:t>±1.5 %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±2 %</a:t>
                      </a:r>
                      <a:endParaRPr lang="en-US" altLang="ko-KR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u="none" strike="noStrike">
                          <a:effectLst/>
                          <a:highlight>
                            <a:srgbClr val="D9D9D9"/>
                          </a:highlight>
                        </a:rPr>
                        <a:t>　</a:t>
                      </a:r>
                      <a:endParaRPr lang="ko-KR" altLang="en-US" sz="1100" b="1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u="none" strike="noStrike" dirty="0">
                          <a:effectLst/>
                        </a:rPr>
                        <a:t>±5 %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±5 %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91528502"/>
                  </a:ext>
                </a:extLst>
              </a:tr>
            </a:tbl>
          </a:graphicData>
        </a:graphic>
      </p:graphicFrame>
      <p:graphicFrame>
        <p:nvGraphicFramePr>
          <p:cNvPr id="26" name="표 25">
            <a:extLst>
              <a:ext uri="{FF2B5EF4-FFF2-40B4-BE49-F238E27FC236}">
                <a16:creationId xmlns:a16="http://schemas.microsoft.com/office/drawing/2014/main" id="{DB5CF6ED-BFFF-08D2-80B7-9F0D9902D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8747996"/>
              </p:ext>
            </p:extLst>
          </p:nvPr>
        </p:nvGraphicFramePr>
        <p:xfrm>
          <a:off x="640999" y="5260489"/>
          <a:ext cx="6083300" cy="125730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1078937">
                  <a:extLst>
                    <a:ext uri="{9D8B030D-6E8A-4147-A177-3AD203B41FA5}">
                      <a16:colId xmlns:a16="http://schemas.microsoft.com/office/drawing/2014/main" val="4193494047"/>
                    </a:ext>
                  </a:extLst>
                </a:gridCol>
                <a:gridCol w="1361364">
                  <a:extLst>
                    <a:ext uri="{9D8B030D-6E8A-4147-A177-3AD203B41FA5}">
                      <a16:colId xmlns:a16="http://schemas.microsoft.com/office/drawing/2014/main" val="334999004"/>
                    </a:ext>
                  </a:extLst>
                </a:gridCol>
                <a:gridCol w="1091630">
                  <a:extLst>
                    <a:ext uri="{9D8B030D-6E8A-4147-A177-3AD203B41FA5}">
                      <a16:colId xmlns:a16="http://schemas.microsoft.com/office/drawing/2014/main" val="1240031612"/>
                    </a:ext>
                  </a:extLst>
                </a:gridCol>
                <a:gridCol w="50774">
                  <a:extLst>
                    <a:ext uri="{9D8B030D-6E8A-4147-A177-3AD203B41FA5}">
                      <a16:colId xmlns:a16="http://schemas.microsoft.com/office/drawing/2014/main" val="4255397485"/>
                    </a:ext>
                  </a:extLst>
                </a:gridCol>
                <a:gridCol w="1421658">
                  <a:extLst>
                    <a:ext uri="{9D8B030D-6E8A-4147-A177-3AD203B41FA5}">
                      <a16:colId xmlns:a16="http://schemas.microsoft.com/office/drawing/2014/main" val="2738391232"/>
                    </a:ext>
                  </a:extLst>
                </a:gridCol>
                <a:gridCol w="1078937">
                  <a:extLst>
                    <a:ext uri="{9D8B030D-6E8A-4147-A177-3AD203B41FA5}">
                      <a16:colId xmlns:a16="http://schemas.microsoft.com/office/drawing/2014/main" val="722578898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Items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Tolerance </a:t>
                      </a:r>
                      <a:br>
                        <a:rPr lang="en-US" sz="1100" b="1" u="none" strike="noStrike" dirty="0">
                          <a:effectLst/>
                        </a:rPr>
                      </a:br>
                      <a:r>
                        <a:rPr lang="en-US" sz="1100" b="1" u="none" strike="noStrike" dirty="0">
                          <a:effectLst/>
                        </a:rPr>
                        <a:t>(Initial </a:t>
                      </a:r>
                      <a:r>
                        <a:rPr lang="en-US" sz="1100" b="1" u="none" strike="noStrike" dirty="0" err="1">
                          <a:effectLst/>
                        </a:rPr>
                        <a:t>Registratio</a:t>
                      </a:r>
                      <a:r>
                        <a:rPr lang="en-US" sz="1100" b="1" u="none" strike="noStrike" dirty="0">
                          <a:effectLst/>
                        </a:rPr>
                        <a:t>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Reference </a:t>
                      </a:r>
                      <a:br>
                        <a:rPr lang="en-US" sz="1100" u="none" strike="noStrike" dirty="0">
                          <a:effectLst/>
                        </a:rPr>
                      </a:br>
                      <a:r>
                        <a:rPr lang="en-US" sz="1100" u="none" strike="noStrike" dirty="0">
                          <a:effectLst/>
                        </a:rPr>
                        <a:t>(UN </a:t>
                      </a:r>
                      <a:r>
                        <a:rPr lang="en-US" sz="1100" u="none" strike="noStrike" dirty="0" err="1">
                          <a:effectLst/>
                        </a:rPr>
                        <a:t>R85</a:t>
                      </a:r>
                      <a:r>
                        <a:rPr lang="en-US" sz="1100" u="none" strike="noStrike" dirty="0">
                          <a:effectLst/>
                        </a:rPr>
                        <a:t>)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>
                          <a:effectLst/>
                          <a:highlight>
                            <a:srgbClr val="D9D9D9"/>
                          </a:highlight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 dirty="0">
                          <a:effectLst/>
                        </a:rPr>
                        <a:t>Market </a:t>
                      </a:r>
                      <a:r>
                        <a:rPr lang="en-US" sz="1100" b="1" u="none" strike="noStrike" dirty="0" err="1">
                          <a:effectLst/>
                        </a:rPr>
                        <a:t>Survailence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Reference </a:t>
                      </a:r>
                      <a:br>
                        <a:rPr lang="en-US" sz="1100" u="none" strike="noStrike">
                          <a:effectLst/>
                        </a:rPr>
                      </a:br>
                      <a:r>
                        <a:rPr lang="en-US" sz="1100" u="none" strike="noStrike">
                          <a:effectLst/>
                        </a:rPr>
                        <a:t>(UN R85, CoP)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2967812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Max. Power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u="none" strike="noStrike" dirty="0">
                          <a:effectLst/>
                        </a:rPr>
                        <a:t>±5.0 %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±2 %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u="none" strike="noStrike">
                          <a:effectLst/>
                          <a:highlight>
                            <a:srgbClr val="D9D9D9"/>
                          </a:highlight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u="none" strike="noStrike" dirty="0">
                          <a:effectLst/>
                        </a:rPr>
                        <a:t>-5 %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±5 %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7034650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30 Min. Power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u="none" strike="noStrike" dirty="0">
                          <a:effectLst/>
                        </a:rPr>
                        <a:t>±5.0 %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±2 %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u="none" strike="noStrike">
                          <a:effectLst/>
                          <a:highlight>
                            <a:srgbClr val="D9D9D9"/>
                          </a:highlight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u="none" strike="noStrike" dirty="0">
                          <a:effectLst/>
                        </a:rPr>
                        <a:t>-5 %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±5 %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327227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Torque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u="none" strike="noStrike" dirty="0">
                          <a:effectLst/>
                        </a:rPr>
                        <a:t>±5.0 %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±4 %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u="none" strike="noStrike">
                          <a:effectLst/>
                          <a:highlight>
                            <a:srgbClr val="D9D9D9"/>
                          </a:highlight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u="none" strike="noStrike" dirty="0">
                          <a:effectLst/>
                        </a:rPr>
                        <a:t>-5 %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>
                          <a:effectLst/>
                        </a:rPr>
                        <a:t>±5 %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7251253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RPM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u="none" strike="noStrike" dirty="0">
                          <a:effectLst/>
                        </a:rPr>
                        <a:t>±2.0 %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±2 %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ko-KR" altLang="en-US" sz="1100" u="none" strike="noStrike">
                          <a:effectLst/>
                          <a:highlight>
                            <a:srgbClr val="D9D9D9"/>
                          </a:highlight>
                        </a:rPr>
                        <a:t>　</a:t>
                      </a:r>
                      <a:endParaRPr lang="ko-KR" altLang="en-US" sz="1100" b="0" i="0" u="none" strike="noStrike">
                        <a:solidFill>
                          <a:srgbClr val="000000"/>
                        </a:solidFill>
                        <a:effectLst/>
                        <a:highlight>
                          <a:srgbClr val="D9D9D9"/>
                        </a:highlight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b="1" u="none" strike="noStrike" dirty="0">
                          <a:effectLst/>
                        </a:rPr>
                        <a:t>-5 %</a:t>
                      </a:r>
                      <a:endParaRPr lang="en-US" altLang="ko-KR" sz="11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ko-KR" sz="1100" u="none" strike="noStrike" dirty="0">
                          <a:effectLst/>
                        </a:rPr>
                        <a:t>±5 %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16566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2572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그룹 15">
            <a:extLst>
              <a:ext uri="{FF2B5EF4-FFF2-40B4-BE49-F238E27FC236}">
                <a16:creationId xmlns:a16="http://schemas.microsoft.com/office/drawing/2014/main" id="{EF81791D-0518-CE6F-0D5B-24FD67035910}"/>
              </a:ext>
            </a:extLst>
          </p:cNvPr>
          <p:cNvGrpSpPr/>
          <p:nvPr/>
        </p:nvGrpSpPr>
        <p:grpSpPr>
          <a:xfrm>
            <a:off x="287884" y="472701"/>
            <a:ext cx="11319230" cy="630783"/>
            <a:chOff x="303683" y="973213"/>
            <a:chExt cx="11319230" cy="630783"/>
          </a:xfrm>
        </p:grpSpPr>
        <p:sp>
          <p:nvSpPr>
            <p:cNvPr id="15" name="TextBox 16">
              <a:extLst>
                <a:ext uri="{FF2B5EF4-FFF2-40B4-BE49-F238E27FC236}">
                  <a16:creationId xmlns:a16="http://schemas.microsoft.com/office/drawing/2014/main" id="{731DDC53-647D-4A50-89DF-CD0584BEBC78}"/>
                </a:ext>
              </a:extLst>
            </p:cNvPr>
            <p:cNvSpPr txBox="1"/>
            <p:nvPr/>
          </p:nvSpPr>
          <p:spPr>
            <a:xfrm>
              <a:off x="874407" y="973213"/>
              <a:ext cx="10748506" cy="59484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altLang="ko-KR" sz="2500" b="1" dirty="0">
                  <a:ln w="9525">
                    <a:solidFill>
                      <a:schemeClr val="tx1">
                        <a:alpha val="0"/>
                      </a:schemeClr>
                    </a:solidFill>
                  </a:ln>
                  <a:latin typeface="Arial"/>
                  <a:ea typeface="나눔바른고딕"/>
                  <a:cs typeface="Arial"/>
                </a:rPr>
                <a:t>Stance for Applying System Power Determination of Korea</a:t>
              </a:r>
              <a:endParaRPr lang="en-US" altLang="ko-KR" sz="2500" kern="0" spc="-220" dirty="0">
                <a:ln w="9525">
                  <a:solidFill>
                    <a:schemeClr val="bg1"/>
                  </a:solidFill>
                </a:ln>
                <a:effectLst>
                  <a:glow rad="228600">
                    <a:srgbClr val="003300">
                      <a:alpha val="60000"/>
                    </a:srgbClr>
                  </a:glow>
                </a:effectLst>
                <a:latin typeface="HY견고딕"/>
                <a:ea typeface="HY견고딕"/>
              </a:endParaRPr>
            </a:p>
          </p:txBody>
        </p:sp>
        <p:sp>
          <p:nvSpPr>
            <p:cNvPr id="16" name="직사각형 17">
              <a:extLst>
                <a:ext uri="{FF2B5EF4-FFF2-40B4-BE49-F238E27FC236}">
                  <a16:creationId xmlns:a16="http://schemas.microsoft.com/office/drawing/2014/main" id="{8FE369C2-8A40-8DC7-D8EC-8349BF8F1F02}"/>
                </a:ext>
              </a:extLst>
            </p:cNvPr>
            <p:cNvSpPr/>
            <p:nvPr/>
          </p:nvSpPr>
          <p:spPr>
            <a:xfrm>
              <a:off x="332762" y="1107240"/>
              <a:ext cx="324036" cy="324036"/>
            </a:xfrm>
            <a:prstGeom prst="rect">
              <a:avLst/>
            </a:prstGeom>
            <a:solidFill>
              <a:srgbClr val="FAB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7" name="직사각형 18">
              <a:extLst>
                <a:ext uri="{FF2B5EF4-FFF2-40B4-BE49-F238E27FC236}">
                  <a16:creationId xmlns:a16="http://schemas.microsoft.com/office/drawing/2014/main" id="{B1980D39-A8AB-5D30-C505-4F8807B4A994}"/>
                </a:ext>
              </a:extLst>
            </p:cNvPr>
            <p:cNvSpPr/>
            <p:nvPr/>
          </p:nvSpPr>
          <p:spPr>
            <a:xfrm>
              <a:off x="475002" y="1279960"/>
              <a:ext cx="324036" cy="324036"/>
            </a:xfrm>
            <a:prstGeom prst="rect">
              <a:avLst/>
            </a:prstGeom>
            <a:solidFill>
              <a:srgbClr val="007AC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18" name="직선 연결선 19">
              <a:extLst>
                <a:ext uri="{FF2B5EF4-FFF2-40B4-BE49-F238E27FC236}">
                  <a16:creationId xmlns:a16="http://schemas.microsoft.com/office/drawing/2014/main" id="{C021E87B-1E80-BAB1-EEBB-7AF3CCB6DD08}"/>
                </a:ext>
              </a:extLst>
            </p:cNvPr>
            <p:cNvCxnSpPr/>
            <p:nvPr/>
          </p:nvCxnSpPr>
          <p:spPr>
            <a:xfrm>
              <a:off x="303683" y="1107240"/>
              <a:ext cx="476436" cy="47643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2">
            <a:extLst>
              <a:ext uri="{FF2B5EF4-FFF2-40B4-BE49-F238E27FC236}">
                <a16:creationId xmlns:a16="http://schemas.microsoft.com/office/drawing/2014/main" id="{DEFF1925-8520-E6E9-4D47-64E97AB65573}"/>
              </a:ext>
            </a:extLst>
          </p:cNvPr>
          <p:cNvSpPr>
            <a:spLocks noChangeArrowheads="1"/>
          </p:cNvSpPr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anchor="ctr" anchorCtr="0">
            <a:prstTxWarp prst="textNoShape">
              <a:avLst/>
            </a:prstTxWarp>
            <a:spAutoFit/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20" name="Rectangle 2">
            <a:extLst>
              <a:ext uri="{FF2B5EF4-FFF2-40B4-BE49-F238E27FC236}">
                <a16:creationId xmlns:a16="http://schemas.microsoft.com/office/drawing/2014/main" id="{4C4F6033-067E-D328-FD90-A2DC60C915A3}"/>
              </a:ext>
            </a:extLst>
          </p:cNvPr>
          <p:cNvSpPr>
            <a:spLocks noChangeArrowheads="1"/>
          </p:cNvSpPr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anchor="ctr" anchorCtr="0">
            <a:prstTxWarp prst="textNoShape">
              <a:avLst/>
            </a:prstTxWarp>
            <a:spAutoFit/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21" name="Rectangle 4">
            <a:extLst>
              <a:ext uri="{FF2B5EF4-FFF2-40B4-BE49-F238E27FC236}">
                <a16:creationId xmlns:a16="http://schemas.microsoft.com/office/drawing/2014/main" id="{D523A3A9-4497-674E-59B5-5549E6A84B6B}"/>
              </a:ext>
            </a:extLst>
          </p:cNvPr>
          <p:cNvSpPr>
            <a:spLocks noChangeArrowheads="1"/>
          </p:cNvSpPr>
          <p:nvPr/>
        </p:nvSpPr>
        <p:spPr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anchor="ctr" anchorCtr="0">
            <a:prstTxWarp prst="textNoShape">
              <a:avLst/>
            </a:prstTxWarp>
            <a:spAutoFit/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22" name="내용 개체 틀 2">
            <a:extLst>
              <a:ext uri="{FF2B5EF4-FFF2-40B4-BE49-F238E27FC236}">
                <a16:creationId xmlns:a16="http://schemas.microsoft.com/office/drawing/2014/main" id="{88784829-19B7-D779-E65B-2E39A1DFCA3C}"/>
              </a:ext>
            </a:extLst>
          </p:cNvPr>
          <p:cNvSpPr>
            <a:spLocks noGrp="1"/>
          </p:cNvSpPr>
          <p:nvPr/>
        </p:nvSpPr>
        <p:spPr>
          <a:xfrm>
            <a:off x="316963" y="1248642"/>
            <a:ext cx="11765627" cy="5350407"/>
          </a:xfrm>
          <a:prstGeom prst="rect">
            <a:avLst/>
          </a:prstGeom>
        </p:spPr>
        <p:txBody>
          <a:bodyPr vert="horz" lIns="91440" tIns="45720" rIns="91440" bIns="45720">
            <a:normAutofit fontScale="92500" lnSpcReduction="10000"/>
          </a:bodyPr>
          <a:lstStyle/>
          <a:p>
            <a:pPr marL="228600" indent="-228600">
              <a:spcBef>
                <a:spcPts val="1000"/>
              </a:spcBef>
              <a:buFont typeface="Wingdings"/>
              <a:buChar char="§"/>
              <a:defRPr/>
            </a:pPr>
            <a:r>
              <a:rPr lang="en-US" altLang="ko-KR" sz="2400" dirty="0">
                <a:latin typeface="한수원 한돋움"/>
                <a:ea typeface="한수원 한돋움"/>
              </a:rPr>
              <a:t>Draft Rules on the System Power Determination (UN GTR </a:t>
            </a:r>
            <a:r>
              <a:rPr lang="en-US" altLang="ko-KR" sz="2400" dirty="0" err="1">
                <a:latin typeface="한수원 한돋움"/>
                <a:ea typeface="한수원 한돋움"/>
              </a:rPr>
              <a:t>No.21</a:t>
            </a:r>
            <a:r>
              <a:rPr lang="en-US" altLang="ko-KR" sz="2400" dirty="0">
                <a:latin typeface="한수원 한돋움"/>
                <a:ea typeface="한수원 한돋움"/>
              </a:rPr>
              <a:t>)</a:t>
            </a:r>
          </a:p>
          <a:p>
            <a:pPr>
              <a:spcBef>
                <a:spcPts val="1000"/>
              </a:spcBef>
              <a:defRPr/>
            </a:pPr>
            <a:r>
              <a:rPr lang="en-US" altLang="ko-KR" sz="2400" dirty="0">
                <a:latin typeface="한수원 한돋움"/>
                <a:ea typeface="한수원 한돋움"/>
              </a:rPr>
              <a:t> - Scope (draft) : (3.5 tons or less) Hybrid vehicles and </a:t>
            </a:r>
            <a:br>
              <a:rPr lang="en-US" altLang="ko-KR" sz="2400" dirty="0">
                <a:latin typeface="한수원 한돋움"/>
                <a:ea typeface="한수원 한돋움"/>
              </a:rPr>
            </a:br>
            <a:r>
              <a:rPr lang="en-US" altLang="ko-KR" sz="2400" dirty="0">
                <a:latin typeface="한수원 한돋움"/>
                <a:ea typeface="한수원 한돋움"/>
              </a:rPr>
              <a:t>                                                            Pure electric vehicles(more than one propulsion energy converter)</a:t>
            </a:r>
          </a:p>
          <a:p>
            <a:pPr marL="228600" indent="-228600">
              <a:spcBef>
                <a:spcPts val="1000"/>
              </a:spcBef>
              <a:buFont typeface="Wingdings"/>
              <a:buChar char="§"/>
              <a:defRPr/>
            </a:pPr>
            <a:r>
              <a:rPr lang="en-US" altLang="ko-KR" sz="2400" dirty="0">
                <a:latin typeface="한수원 한돋움"/>
                <a:ea typeface="한수원 한돋움"/>
              </a:rPr>
              <a:t>Test facilities</a:t>
            </a:r>
          </a:p>
          <a:p>
            <a:pPr>
              <a:spcBef>
                <a:spcPts val="1000"/>
              </a:spcBef>
              <a:defRPr/>
            </a:pPr>
            <a:endParaRPr lang="en-US" altLang="ko-KR" sz="13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endParaRPr lang="en-US" altLang="ko-KR" sz="13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endParaRPr lang="en-US" altLang="ko-KR" sz="13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endParaRPr lang="en-US" altLang="ko-KR" sz="13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endParaRPr lang="en-US" altLang="ko-KR" sz="13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endParaRPr lang="en-US" altLang="ko-KR" sz="13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endParaRPr lang="en-US" altLang="ko-KR" sz="13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endParaRPr lang="en-US" altLang="ko-KR" sz="1300" dirty="0">
              <a:latin typeface="한수원 한돋움"/>
              <a:ea typeface="한수원 한돋움"/>
            </a:endParaRPr>
          </a:p>
          <a:p>
            <a:pPr>
              <a:spcBef>
                <a:spcPts val="1000"/>
              </a:spcBef>
              <a:defRPr/>
            </a:pPr>
            <a:endParaRPr lang="en-US" altLang="ko-KR" sz="1300" dirty="0">
              <a:latin typeface="한수원 한돋움"/>
              <a:ea typeface="한수원 한돋움"/>
            </a:endParaRPr>
          </a:p>
          <a:p>
            <a:pPr marL="228600" indent="-228600">
              <a:spcBef>
                <a:spcPts val="1000"/>
              </a:spcBef>
              <a:buFont typeface="Wingdings"/>
              <a:buChar char="§"/>
              <a:defRPr/>
            </a:pPr>
            <a:r>
              <a:rPr lang="en-US" altLang="ko-KR" sz="2400" dirty="0">
                <a:latin typeface="한수원 한돋움"/>
                <a:ea typeface="한수원 한돋움"/>
              </a:rPr>
              <a:t>Current States</a:t>
            </a:r>
          </a:p>
          <a:p>
            <a:pPr>
              <a:spcBef>
                <a:spcPts val="1000"/>
              </a:spcBef>
              <a:defRPr/>
            </a:pPr>
            <a:r>
              <a:rPr lang="en-US" altLang="ko-KR" sz="2000" dirty="0">
                <a:latin typeface="한수원 한돋움"/>
                <a:ea typeface="한수원 한돋움"/>
              </a:rPr>
              <a:t> - Prepared draft rules and facilities for introduction / Monitoring changes for harmonization</a:t>
            </a: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33DF8484-ADEA-EA35-9758-4FE092993CB3}"/>
              </a:ext>
            </a:extLst>
          </p:cNvPr>
          <p:cNvGrpSpPr/>
          <p:nvPr/>
        </p:nvGrpSpPr>
        <p:grpSpPr>
          <a:xfrm>
            <a:off x="656215" y="2778033"/>
            <a:ext cx="6245934" cy="2527220"/>
            <a:chOff x="656215" y="2982431"/>
            <a:chExt cx="6245934" cy="2527220"/>
          </a:xfrm>
        </p:grpSpPr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49EA0284-3C6F-8AA5-6AB5-CD98A6A0FC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6215" y="2982431"/>
              <a:ext cx="6245934" cy="252722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96D3F94-2447-30A8-AB3D-DD4FD3780E96}"/>
                </a:ext>
              </a:extLst>
            </p:cNvPr>
            <p:cNvSpPr txBox="1"/>
            <p:nvPr/>
          </p:nvSpPr>
          <p:spPr>
            <a:xfrm>
              <a:off x="844358" y="4184723"/>
              <a:ext cx="1023037" cy="40011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altLang="ko-KR" sz="1000" b="1" dirty="0"/>
                <a:t>Measurement</a:t>
              </a:r>
              <a:br>
                <a:rPr lang="en-US" altLang="ko-KR" sz="1000" b="1" dirty="0"/>
              </a:br>
              <a:r>
                <a:rPr lang="en-US" altLang="ko-KR" sz="1000" b="1" dirty="0"/>
                <a:t>Point #1</a:t>
              </a:r>
              <a:endParaRPr lang="ko-KR" altLang="en-US" sz="1000" b="1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0841F3B-C4A7-46B5-B6F0-7DBB25679376}"/>
                </a:ext>
              </a:extLst>
            </p:cNvPr>
            <p:cNvSpPr txBox="1"/>
            <p:nvPr/>
          </p:nvSpPr>
          <p:spPr>
            <a:xfrm>
              <a:off x="1850331" y="4929477"/>
              <a:ext cx="1023037" cy="400110"/>
            </a:xfrm>
            <a:prstGeom prst="rect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altLang="ko-KR" sz="1000" b="1" dirty="0"/>
                <a:t>Measurement</a:t>
              </a:r>
              <a:br>
                <a:rPr lang="en-US" altLang="ko-KR" sz="1000" b="1" dirty="0"/>
              </a:br>
              <a:r>
                <a:rPr lang="en-US" altLang="ko-KR" sz="1000" b="1" dirty="0"/>
                <a:t>Point #2</a:t>
              </a:r>
              <a:endParaRPr lang="ko-KR" altLang="en-US" sz="1000" b="1" dirty="0"/>
            </a:p>
          </p:txBody>
        </p:sp>
      </p:grpSp>
      <p:graphicFrame>
        <p:nvGraphicFramePr>
          <p:cNvPr id="8" name="표 7">
            <a:extLst>
              <a:ext uri="{FF2B5EF4-FFF2-40B4-BE49-F238E27FC236}">
                <a16:creationId xmlns:a16="http://schemas.microsoft.com/office/drawing/2014/main" id="{41697AF4-9A46-C9BD-77BC-8D996CA89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756861"/>
              </p:ext>
            </p:extLst>
          </p:nvPr>
        </p:nvGraphicFramePr>
        <p:xfrm>
          <a:off x="7482691" y="4246041"/>
          <a:ext cx="3530599" cy="838200"/>
        </p:xfrm>
        <a:graphic>
          <a:graphicData uri="http://schemas.openxmlformats.org/drawingml/2006/table">
            <a:tbl>
              <a:tblPr>
                <a:tableStyleId>{EB9631B5-78F2-41C9-869B-9F39066F8104}</a:tableStyleId>
              </a:tblPr>
              <a:tblGrid>
                <a:gridCol w="1078264">
                  <a:extLst>
                    <a:ext uri="{9D8B030D-6E8A-4147-A177-3AD203B41FA5}">
                      <a16:colId xmlns:a16="http://schemas.microsoft.com/office/drawing/2014/main" val="1024153867"/>
                    </a:ext>
                  </a:extLst>
                </a:gridCol>
                <a:gridCol w="1364529">
                  <a:extLst>
                    <a:ext uri="{9D8B030D-6E8A-4147-A177-3AD203B41FA5}">
                      <a16:colId xmlns:a16="http://schemas.microsoft.com/office/drawing/2014/main" val="1329396515"/>
                    </a:ext>
                  </a:extLst>
                </a:gridCol>
                <a:gridCol w="1087806">
                  <a:extLst>
                    <a:ext uri="{9D8B030D-6E8A-4147-A177-3AD203B41FA5}">
                      <a16:colId xmlns:a16="http://schemas.microsoft.com/office/drawing/2014/main" val="3212068564"/>
                    </a:ext>
                  </a:extLst>
                </a:gridCol>
              </a:tblGrid>
              <a:tr h="2095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u="none" strike="noStrike" dirty="0">
                          <a:effectLst/>
                        </a:rPr>
                        <a:t>Study Results (for reference)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307735"/>
                  </a:ext>
                </a:extLst>
              </a:tr>
              <a:tr h="20955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KMVSS </a:t>
                      </a:r>
                      <a:r>
                        <a:rPr lang="en-US" sz="1100" u="none" strike="noStrike" dirty="0" err="1">
                          <a:effectLst/>
                        </a:rPr>
                        <a:t>No.106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Draft Rules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084192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ICE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Motor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System Power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2050285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77kW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32kW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 err="1">
                          <a:effectLst/>
                        </a:rPr>
                        <a:t>99kW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846421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1064071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9" ma:contentTypeDescription="Crée un document." ma:contentTypeScope="" ma:versionID="e18bef637d0f1ddca225288e0d432ec3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a115814b681581b4d823fe6aeb4d21e0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92E319FB-F1AC-48F5-8CEE-E633828C1295}"/>
</file>

<file path=customXml/itemProps2.xml><?xml version="1.0" encoding="utf-8"?>
<ds:datastoreItem xmlns:ds="http://schemas.openxmlformats.org/officeDocument/2006/customXml" ds:itemID="{BD7A5F4B-5A76-4218-AC33-BCDB5276D0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496BCE3-322F-4EB8-AA6F-67B87A4D19CF}">
  <ds:schemaRefs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325</Words>
  <Application>Microsoft Office PowerPoint</Application>
  <PresentationFormat>와이드스크린</PresentationFormat>
  <Paragraphs>102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굴림</vt:lpstr>
      <vt:lpstr>나눔바른고딕</vt:lpstr>
      <vt:lpstr>한수원 한돋움</vt:lpstr>
      <vt:lpstr>Arial</vt:lpstr>
      <vt:lpstr>HY견고딕</vt:lpstr>
      <vt:lpstr>Wingdings</vt:lpstr>
      <vt:lpstr>맑은 고딕</vt:lpstr>
      <vt:lpstr>디자인 사용자 지정</vt:lpstr>
      <vt:lpstr>Office 테마</vt:lpstr>
      <vt:lpstr>2_디자인 사용자 지정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D1800;Taeyong Kim;KATRI</dc:creator>
  <cp:lastModifiedBy>D1800@vp365.me</cp:lastModifiedBy>
  <cp:revision>1</cp:revision>
  <cp:lastPrinted>2024-05-20T20:27:24Z</cp:lastPrinted>
  <dcterms:created xsi:type="dcterms:W3CDTF">2024-05-20T18:18:15Z</dcterms:created>
  <dcterms:modified xsi:type="dcterms:W3CDTF">2024-05-20T20:28:05Z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0x010100CFF490746317474EAB446AE470390DB3</vt:lpwstr>
  </property>
</Properties>
</file>