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484" r:id="rId3"/>
    <p:sldId id="483" r:id="rId4"/>
    <p:sldId id="468" r:id="rId5"/>
    <p:sldId id="48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7CD05-6EB2-E349-A0CA-3E4D115C2766}" type="datetimeFigureOut">
              <a:rPr lang="en-US" smtClean="0"/>
              <a:t>5/23/24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0979F-BD4D-564A-8FEF-83344614708C}" type="slidenum">
              <a:rPr lang="en-US" smtClean="0"/>
              <a:t>‹#›</a:t>
            </a:fld>
            <a:endParaRPr lang="en-US"/>
          </a:p>
        </p:txBody>
      </p:sp>
    </p:spTree>
    <p:extLst>
      <p:ext uri="{BB962C8B-B14F-4D97-AF65-F5344CB8AC3E}">
        <p14:creationId xmlns:p14="http://schemas.microsoft.com/office/powerpoint/2010/main" val="324587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8F05-32D7-4E0C-3EAA-D9EF48999D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E00141-7FE9-8867-915E-E008AE5C6D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CE4B0F-4326-6FE3-9138-56B3B79F810D}"/>
              </a:ext>
            </a:extLst>
          </p:cNvPr>
          <p:cNvSpPr>
            <a:spLocks noGrp="1"/>
          </p:cNvSpPr>
          <p:nvPr>
            <p:ph type="dt" sz="half" idx="10"/>
          </p:nvPr>
        </p:nvSpPr>
        <p:spPr/>
        <p:txBody>
          <a:bodyPr/>
          <a:lstStyle/>
          <a:p>
            <a:fld id="{047FF030-1049-9C42-BF39-4015B9901FBA}" type="datetime1">
              <a:rPr lang="en-US" smtClean="0"/>
              <a:t>5/23/24</a:t>
            </a:fld>
            <a:endParaRPr lang="en-US"/>
          </a:p>
        </p:txBody>
      </p:sp>
      <p:sp>
        <p:nvSpPr>
          <p:cNvPr id="5" name="Footer Placeholder 4">
            <a:extLst>
              <a:ext uri="{FF2B5EF4-FFF2-40B4-BE49-F238E27FC236}">
                <a16:creationId xmlns:a16="http://schemas.microsoft.com/office/drawing/2014/main" id="{BC6F9B11-188F-7519-51B2-236191077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A93DE-DE9C-4156-C6DC-A3AC75780CCD}"/>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176440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9E32-3D07-799E-2A85-D11D0230CB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C66955-D22B-3F36-5C51-0063266864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F6BB0-CD33-47C9-30A6-0FFDF8CD0E76}"/>
              </a:ext>
            </a:extLst>
          </p:cNvPr>
          <p:cNvSpPr>
            <a:spLocks noGrp="1"/>
          </p:cNvSpPr>
          <p:nvPr>
            <p:ph type="dt" sz="half" idx="10"/>
          </p:nvPr>
        </p:nvSpPr>
        <p:spPr/>
        <p:txBody>
          <a:bodyPr/>
          <a:lstStyle/>
          <a:p>
            <a:fld id="{9249516B-C0A3-2A42-B0D0-5F08A288FD1B}" type="datetime1">
              <a:rPr lang="en-US" smtClean="0"/>
              <a:t>5/23/24</a:t>
            </a:fld>
            <a:endParaRPr lang="en-US"/>
          </a:p>
        </p:txBody>
      </p:sp>
      <p:sp>
        <p:nvSpPr>
          <p:cNvPr id="5" name="Footer Placeholder 4">
            <a:extLst>
              <a:ext uri="{FF2B5EF4-FFF2-40B4-BE49-F238E27FC236}">
                <a16:creationId xmlns:a16="http://schemas.microsoft.com/office/drawing/2014/main" id="{38699F67-D4AF-D381-7AC1-613372514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23780-34C7-C2A1-C353-7A4929038BBE}"/>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20007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90D49-A3E3-BD8C-03BF-8714883B02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1232C7-F24C-9A4E-5774-2D09C721B8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E28FF-443D-EF36-D6F5-C1964F22A93C}"/>
              </a:ext>
            </a:extLst>
          </p:cNvPr>
          <p:cNvSpPr>
            <a:spLocks noGrp="1"/>
          </p:cNvSpPr>
          <p:nvPr>
            <p:ph type="dt" sz="half" idx="10"/>
          </p:nvPr>
        </p:nvSpPr>
        <p:spPr/>
        <p:txBody>
          <a:bodyPr/>
          <a:lstStyle/>
          <a:p>
            <a:fld id="{8596C7A3-9C7E-8346-8850-05059340E4D5}" type="datetime1">
              <a:rPr lang="en-US" smtClean="0"/>
              <a:t>5/23/24</a:t>
            </a:fld>
            <a:endParaRPr lang="en-US"/>
          </a:p>
        </p:txBody>
      </p:sp>
      <p:sp>
        <p:nvSpPr>
          <p:cNvPr id="5" name="Footer Placeholder 4">
            <a:extLst>
              <a:ext uri="{FF2B5EF4-FFF2-40B4-BE49-F238E27FC236}">
                <a16:creationId xmlns:a16="http://schemas.microsoft.com/office/drawing/2014/main" id="{2622007B-AC83-AE71-5993-6FF250182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A5FFC-2E45-4CF5-BCFC-D51AF7B4994F}"/>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264486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EF95-3C43-C042-2F33-8B4BFDBAC9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8FC595-01A8-9FAC-F0DB-444122D96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51794-567D-7AE3-D406-49F621AFA974}"/>
              </a:ext>
            </a:extLst>
          </p:cNvPr>
          <p:cNvSpPr>
            <a:spLocks noGrp="1"/>
          </p:cNvSpPr>
          <p:nvPr>
            <p:ph type="dt" sz="half" idx="10"/>
          </p:nvPr>
        </p:nvSpPr>
        <p:spPr/>
        <p:txBody>
          <a:bodyPr/>
          <a:lstStyle/>
          <a:p>
            <a:fld id="{83577A97-ABE8-E546-938C-CF3E13975424}" type="datetime1">
              <a:rPr lang="en-US" smtClean="0"/>
              <a:t>5/23/24</a:t>
            </a:fld>
            <a:endParaRPr lang="en-US"/>
          </a:p>
        </p:txBody>
      </p:sp>
      <p:sp>
        <p:nvSpPr>
          <p:cNvPr id="5" name="Footer Placeholder 4">
            <a:extLst>
              <a:ext uri="{FF2B5EF4-FFF2-40B4-BE49-F238E27FC236}">
                <a16:creationId xmlns:a16="http://schemas.microsoft.com/office/drawing/2014/main" id="{F2719EAD-C669-902F-327C-BD6F493B8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93DA7-0DD6-4692-0869-1C217F6E9F07}"/>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240856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01D5-97B9-4324-A962-C432A26D9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0DB37A-08F8-57D6-163A-E8B7A60970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2B9DC0-F56C-4416-EECE-470D8CAAD9B0}"/>
              </a:ext>
            </a:extLst>
          </p:cNvPr>
          <p:cNvSpPr>
            <a:spLocks noGrp="1"/>
          </p:cNvSpPr>
          <p:nvPr>
            <p:ph type="dt" sz="half" idx="10"/>
          </p:nvPr>
        </p:nvSpPr>
        <p:spPr/>
        <p:txBody>
          <a:bodyPr/>
          <a:lstStyle/>
          <a:p>
            <a:fld id="{50B28C7C-8D4C-8D43-9307-F407A9C55CBA}" type="datetime1">
              <a:rPr lang="en-US" smtClean="0"/>
              <a:t>5/23/24</a:t>
            </a:fld>
            <a:endParaRPr lang="en-US"/>
          </a:p>
        </p:txBody>
      </p:sp>
      <p:sp>
        <p:nvSpPr>
          <p:cNvPr id="5" name="Footer Placeholder 4">
            <a:extLst>
              <a:ext uri="{FF2B5EF4-FFF2-40B4-BE49-F238E27FC236}">
                <a16:creationId xmlns:a16="http://schemas.microsoft.com/office/drawing/2014/main" id="{837BEFD7-B181-FA7D-6147-3A83560F2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9CD94-3A8F-D4B6-7094-07D1823A2B13}"/>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352262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4C67-29B5-FC21-1EAA-D34AE1F7C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1EB4C-37F9-3985-163F-5D1B671D81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CE0DC2-E05C-D509-1D70-1CB6E0AF8B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08E13C-29A4-12DD-34B0-E2C8235D1DC5}"/>
              </a:ext>
            </a:extLst>
          </p:cNvPr>
          <p:cNvSpPr>
            <a:spLocks noGrp="1"/>
          </p:cNvSpPr>
          <p:nvPr>
            <p:ph type="dt" sz="half" idx="10"/>
          </p:nvPr>
        </p:nvSpPr>
        <p:spPr/>
        <p:txBody>
          <a:bodyPr/>
          <a:lstStyle/>
          <a:p>
            <a:fld id="{F5A0387B-4B80-6A4C-8E55-A753BD0CDF0C}" type="datetime1">
              <a:rPr lang="en-US" smtClean="0"/>
              <a:t>5/23/24</a:t>
            </a:fld>
            <a:endParaRPr lang="en-US"/>
          </a:p>
        </p:txBody>
      </p:sp>
      <p:sp>
        <p:nvSpPr>
          <p:cNvPr id="6" name="Footer Placeholder 5">
            <a:extLst>
              <a:ext uri="{FF2B5EF4-FFF2-40B4-BE49-F238E27FC236}">
                <a16:creationId xmlns:a16="http://schemas.microsoft.com/office/drawing/2014/main" id="{D4275959-D58B-98AF-A982-1743CABEE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A2C1BC-C28F-B19C-7FF4-AD499D64E016}"/>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352073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847C-E7FC-DD98-D93A-8E2166D45F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595903-E8E7-8512-B733-53BBEC59A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E050C1-17ED-E910-8586-26784147A5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BE671E-716E-5C98-FB39-F1D762A5CF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933B28-AEF9-86F2-DCDA-5E6BC8D432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A48454-12BA-D9F7-0434-15E73C145360}"/>
              </a:ext>
            </a:extLst>
          </p:cNvPr>
          <p:cNvSpPr>
            <a:spLocks noGrp="1"/>
          </p:cNvSpPr>
          <p:nvPr>
            <p:ph type="dt" sz="half" idx="10"/>
          </p:nvPr>
        </p:nvSpPr>
        <p:spPr/>
        <p:txBody>
          <a:bodyPr/>
          <a:lstStyle/>
          <a:p>
            <a:fld id="{0FA93B2C-F359-7A49-8CF6-3CC013171620}" type="datetime1">
              <a:rPr lang="en-US" smtClean="0"/>
              <a:t>5/23/24</a:t>
            </a:fld>
            <a:endParaRPr lang="en-US"/>
          </a:p>
        </p:txBody>
      </p:sp>
      <p:sp>
        <p:nvSpPr>
          <p:cNvPr id="8" name="Footer Placeholder 7">
            <a:extLst>
              <a:ext uri="{FF2B5EF4-FFF2-40B4-BE49-F238E27FC236}">
                <a16:creationId xmlns:a16="http://schemas.microsoft.com/office/drawing/2014/main" id="{0993EF45-8D2F-E851-2711-0D3D719946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AA388B-F27F-2F5B-85FD-FC30C7129278}"/>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149313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1788C-6C44-AE4B-38E5-C211070710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3BE9F9-8ED8-2E20-0F4C-762C11284397}"/>
              </a:ext>
            </a:extLst>
          </p:cNvPr>
          <p:cNvSpPr>
            <a:spLocks noGrp="1"/>
          </p:cNvSpPr>
          <p:nvPr>
            <p:ph type="dt" sz="half" idx="10"/>
          </p:nvPr>
        </p:nvSpPr>
        <p:spPr/>
        <p:txBody>
          <a:bodyPr/>
          <a:lstStyle/>
          <a:p>
            <a:fld id="{0F1DDB17-4180-C84C-85D8-14924B29E8A5}" type="datetime1">
              <a:rPr lang="en-US" smtClean="0"/>
              <a:t>5/23/24</a:t>
            </a:fld>
            <a:endParaRPr lang="en-US"/>
          </a:p>
        </p:txBody>
      </p:sp>
      <p:sp>
        <p:nvSpPr>
          <p:cNvPr id="4" name="Footer Placeholder 3">
            <a:extLst>
              <a:ext uri="{FF2B5EF4-FFF2-40B4-BE49-F238E27FC236}">
                <a16:creationId xmlns:a16="http://schemas.microsoft.com/office/drawing/2014/main" id="{CD75AF86-110F-A6F9-8CFC-1FB5946C5E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C8D3A4-A758-B7BE-AC1A-333D035B6CC0}"/>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44381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D1A5C-C529-AC30-9965-5D9931EBEEF4}"/>
              </a:ext>
            </a:extLst>
          </p:cNvPr>
          <p:cNvSpPr>
            <a:spLocks noGrp="1"/>
          </p:cNvSpPr>
          <p:nvPr>
            <p:ph type="dt" sz="half" idx="10"/>
          </p:nvPr>
        </p:nvSpPr>
        <p:spPr/>
        <p:txBody>
          <a:bodyPr/>
          <a:lstStyle/>
          <a:p>
            <a:fld id="{3F0B3358-3D10-4546-88A2-71A195C5715E}" type="datetime1">
              <a:rPr lang="en-US" smtClean="0"/>
              <a:t>5/23/24</a:t>
            </a:fld>
            <a:endParaRPr lang="en-US"/>
          </a:p>
        </p:txBody>
      </p:sp>
      <p:sp>
        <p:nvSpPr>
          <p:cNvPr id="3" name="Footer Placeholder 2">
            <a:extLst>
              <a:ext uri="{FF2B5EF4-FFF2-40B4-BE49-F238E27FC236}">
                <a16:creationId xmlns:a16="http://schemas.microsoft.com/office/drawing/2014/main" id="{0FACA708-1189-5CA9-E811-0A871F7037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972838-2C8E-E23C-81DB-7724F0CD2353}"/>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84266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AEC7-598F-602A-23C5-5DC6A1ED5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8C3A72-7CCA-D346-2524-31129031E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5AE644-9A14-1D6E-2CB2-09A304B83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36B93B-4AE7-8CC6-41E6-25D55821A123}"/>
              </a:ext>
            </a:extLst>
          </p:cNvPr>
          <p:cNvSpPr>
            <a:spLocks noGrp="1"/>
          </p:cNvSpPr>
          <p:nvPr>
            <p:ph type="dt" sz="half" idx="10"/>
          </p:nvPr>
        </p:nvSpPr>
        <p:spPr/>
        <p:txBody>
          <a:bodyPr/>
          <a:lstStyle/>
          <a:p>
            <a:fld id="{833D502B-ADEC-7245-BDDD-71D53AF09088}" type="datetime1">
              <a:rPr lang="en-US" smtClean="0"/>
              <a:t>5/23/24</a:t>
            </a:fld>
            <a:endParaRPr lang="en-US"/>
          </a:p>
        </p:txBody>
      </p:sp>
      <p:sp>
        <p:nvSpPr>
          <p:cNvPr id="6" name="Footer Placeholder 5">
            <a:extLst>
              <a:ext uri="{FF2B5EF4-FFF2-40B4-BE49-F238E27FC236}">
                <a16:creationId xmlns:a16="http://schemas.microsoft.com/office/drawing/2014/main" id="{C6BDBDD2-0D15-7FA1-6CA2-9DFC4A14A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97C32-48E7-B7E0-0D06-9F4AFAFBA8C5}"/>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110309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9ED7-A5DA-D502-4876-9266E1D854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C1DC67-4A25-1BD6-23DD-33BA42255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D76777-AA69-52BA-95C1-3EC1A95A5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D16C3-1489-F383-8D08-5C4CEB606DE7}"/>
              </a:ext>
            </a:extLst>
          </p:cNvPr>
          <p:cNvSpPr>
            <a:spLocks noGrp="1"/>
          </p:cNvSpPr>
          <p:nvPr>
            <p:ph type="dt" sz="half" idx="10"/>
          </p:nvPr>
        </p:nvSpPr>
        <p:spPr/>
        <p:txBody>
          <a:bodyPr/>
          <a:lstStyle/>
          <a:p>
            <a:fld id="{D6591B88-B809-4243-90A5-719EBF697847}" type="datetime1">
              <a:rPr lang="en-US" smtClean="0"/>
              <a:t>5/23/24</a:t>
            </a:fld>
            <a:endParaRPr lang="en-US"/>
          </a:p>
        </p:txBody>
      </p:sp>
      <p:sp>
        <p:nvSpPr>
          <p:cNvPr id="6" name="Footer Placeholder 5">
            <a:extLst>
              <a:ext uri="{FF2B5EF4-FFF2-40B4-BE49-F238E27FC236}">
                <a16:creationId xmlns:a16="http://schemas.microsoft.com/office/drawing/2014/main" id="{14102323-2AC1-B0C4-B7D6-C8FF5E356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8CCD1-287C-525F-16D0-5BBA4F04396A}"/>
              </a:ext>
            </a:extLst>
          </p:cNvPr>
          <p:cNvSpPr>
            <a:spLocks noGrp="1"/>
          </p:cNvSpPr>
          <p:nvPr>
            <p:ph type="sldNum" sz="quarter" idx="12"/>
          </p:nvPr>
        </p:nvSpPr>
        <p:spPr/>
        <p:txBody>
          <a:bodyPr/>
          <a:lstStyle/>
          <a:p>
            <a:fld id="{60D5B81C-0960-4A95-B119-1315AB078FA4}" type="slidenum">
              <a:rPr lang="en-US" smtClean="0"/>
              <a:t>‹#›</a:t>
            </a:fld>
            <a:endParaRPr lang="en-US"/>
          </a:p>
        </p:txBody>
      </p:sp>
    </p:spTree>
    <p:extLst>
      <p:ext uri="{BB962C8B-B14F-4D97-AF65-F5344CB8AC3E}">
        <p14:creationId xmlns:p14="http://schemas.microsoft.com/office/powerpoint/2010/main" val="286678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4417F-4466-D1AA-D4DF-671C35DF7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B9EDDF-2D0A-51B4-8182-9DAEE9A61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9E60-4734-423A-E61D-6442240D7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844D5-461C-E64A-8981-CB90CC93EC55}" type="datetime1">
              <a:rPr lang="en-US" smtClean="0"/>
              <a:t>5/23/24</a:t>
            </a:fld>
            <a:endParaRPr lang="en-US"/>
          </a:p>
        </p:txBody>
      </p:sp>
      <p:sp>
        <p:nvSpPr>
          <p:cNvPr id="5" name="Footer Placeholder 4">
            <a:extLst>
              <a:ext uri="{FF2B5EF4-FFF2-40B4-BE49-F238E27FC236}">
                <a16:creationId xmlns:a16="http://schemas.microsoft.com/office/drawing/2014/main" id="{023263EA-5F0C-9805-AA67-D3CC28FF3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122D7E-5C2A-59F2-7D28-F1A2E8570B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5B81C-0960-4A95-B119-1315AB078FA4}" type="slidenum">
              <a:rPr lang="en-US" smtClean="0"/>
              <a:t>‹#›</a:t>
            </a:fld>
            <a:endParaRPr lang="en-US"/>
          </a:p>
        </p:txBody>
      </p:sp>
    </p:spTree>
    <p:extLst>
      <p:ext uri="{BB962C8B-B14F-4D97-AF65-F5344CB8AC3E}">
        <p14:creationId xmlns:p14="http://schemas.microsoft.com/office/powerpoint/2010/main" val="265858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EA8E-74E4-8199-6DA3-2B2F26E3D54A}"/>
              </a:ext>
            </a:extLst>
          </p:cNvPr>
          <p:cNvSpPr>
            <a:spLocks noGrp="1"/>
          </p:cNvSpPr>
          <p:nvPr>
            <p:ph type="ctrTitle"/>
          </p:nvPr>
        </p:nvSpPr>
        <p:spPr/>
        <p:txBody>
          <a:bodyPr>
            <a:normAutofit fontScale="90000"/>
          </a:bodyPr>
          <a:lstStyle/>
          <a:p>
            <a:r>
              <a:rPr lang="en-US" dirty="0"/>
              <a:t>Status of UN GTR No. 21</a:t>
            </a:r>
            <a:br>
              <a:rPr lang="en-US" dirty="0"/>
            </a:br>
            <a:r>
              <a:rPr lang="en-US" dirty="0"/>
              <a:t>Determination of Electrified Vehicle Power (DEVP)</a:t>
            </a:r>
          </a:p>
        </p:txBody>
      </p:sp>
      <p:sp>
        <p:nvSpPr>
          <p:cNvPr id="3" name="Subtitle 2">
            <a:extLst>
              <a:ext uri="{FF2B5EF4-FFF2-40B4-BE49-F238E27FC236}">
                <a16:creationId xmlns:a16="http://schemas.microsoft.com/office/drawing/2014/main" id="{F710EB1D-E942-7567-B82D-B587F5A787E7}"/>
              </a:ext>
            </a:extLst>
          </p:cNvPr>
          <p:cNvSpPr>
            <a:spLocks noGrp="1"/>
          </p:cNvSpPr>
          <p:nvPr>
            <p:ph type="subTitle" idx="1"/>
          </p:nvPr>
        </p:nvSpPr>
        <p:spPr/>
        <p:txBody>
          <a:bodyPr/>
          <a:lstStyle/>
          <a:p>
            <a:r>
              <a:rPr lang="en-US" dirty="0"/>
              <a:t>GRPE Power Determination Workshop</a:t>
            </a:r>
          </a:p>
          <a:p>
            <a:r>
              <a:rPr lang="en-US" dirty="0"/>
              <a:t>23 May 2024</a:t>
            </a:r>
          </a:p>
          <a:p>
            <a:r>
              <a:rPr lang="en-US" dirty="0"/>
              <a:t>Presented by Mike Safoutin – US EPA</a:t>
            </a:r>
          </a:p>
          <a:p>
            <a:endParaRPr lang="en-US" dirty="0"/>
          </a:p>
        </p:txBody>
      </p:sp>
      <p:sp>
        <p:nvSpPr>
          <p:cNvPr id="4" name="Slide Number Placeholder 3">
            <a:extLst>
              <a:ext uri="{FF2B5EF4-FFF2-40B4-BE49-F238E27FC236}">
                <a16:creationId xmlns:a16="http://schemas.microsoft.com/office/drawing/2014/main" id="{3641E0C3-2352-EBDA-03B8-1FF2E9BD6C01}"/>
              </a:ext>
            </a:extLst>
          </p:cNvPr>
          <p:cNvSpPr>
            <a:spLocks noGrp="1"/>
          </p:cNvSpPr>
          <p:nvPr>
            <p:ph type="sldNum" sz="quarter" idx="12"/>
          </p:nvPr>
        </p:nvSpPr>
        <p:spPr/>
        <p:txBody>
          <a:bodyPr/>
          <a:lstStyle/>
          <a:p>
            <a:fld id="{60D5B81C-0960-4A95-B119-1315AB078FA4}" type="slidenum">
              <a:rPr lang="en-US" smtClean="0"/>
              <a:t>1</a:t>
            </a:fld>
            <a:endParaRPr lang="en-US"/>
          </a:p>
        </p:txBody>
      </p:sp>
    </p:spTree>
    <p:extLst>
      <p:ext uri="{BB962C8B-B14F-4D97-AF65-F5344CB8AC3E}">
        <p14:creationId xmlns:p14="http://schemas.microsoft.com/office/powerpoint/2010/main" val="135437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6B585-63B4-5D6E-D9FD-BF3CC9CCB39A}"/>
              </a:ext>
            </a:extLst>
          </p:cNvPr>
          <p:cNvSpPr>
            <a:spLocks noGrp="1"/>
          </p:cNvSpPr>
          <p:nvPr>
            <p:ph idx="1"/>
          </p:nvPr>
        </p:nvSpPr>
        <p:spPr>
          <a:xfrm>
            <a:off x="838200" y="1825624"/>
            <a:ext cx="10515600" cy="4753851"/>
          </a:xfrm>
        </p:spPr>
        <p:txBody>
          <a:bodyPr>
            <a:normAutofit fontScale="85000" lnSpcReduction="10000"/>
          </a:bodyPr>
          <a:lstStyle/>
          <a:p>
            <a:r>
              <a:rPr lang="en-US" dirty="0"/>
              <a:t>Brief History</a:t>
            </a:r>
          </a:p>
          <a:p>
            <a:pPr lvl="1"/>
            <a:r>
              <a:rPr lang="en-US" dirty="0"/>
              <a:t>Developed by IWG on on Electric Vehicles and the Environment (EVE IWG)</a:t>
            </a:r>
          </a:p>
          <a:p>
            <a:pPr lvl="1"/>
            <a:r>
              <a:rPr lang="en-US" dirty="0"/>
              <a:t>Initial motivation: to support classification and downscaling under WLTP</a:t>
            </a:r>
          </a:p>
          <a:p>
            <a:pPr lvl="2"/>
            <a:r>
              <a:rPr lang="en-US" dirty="0"/>
              <a:t>WLTP determines vehicle classification and cycle downscaling based on engine power rating</a:t>
            </a:r>
          </a:p>
          <a:p>
            <a:pPr lvl="2"/>
            <a:r>
              <a:rPr lang="en-US" dirty="0"/>
              <a:t>However, it does not specify a method for determining an equivalent system power rating for electrified vehicles that have more than one source of propulsion, such as an internal combustion engine and one or more electric motors</a:t>
            </a:r>
          </a:p>
          <a:p>
            <a:pPr lvl="1"/>
            <a:r>
              <a:rPr lang="en-US" dirty="0"/>
              <a:t>Under its mandate, in 2015 the EVE IWG formed a subgroup to investigate options for developing a test procedure for this purpose, applicable to UNECE class M1 and N1 light duty HEVs and pure electric vehicles (PEVs) with more than one propulsion motor</a:t>
            </a:r>
          </a:p>
          <a:p>
            <a:pPr lvl="1"/>
            <a:r>
              <a:rPr lang="en-US" dirty="0"/>
              <a:t>EVE also considered other uses for a maximum power rating, such as consumer information</a:t>
            </a:r>
          </a:p>
          <a:p>
            <a:pPr lvl="1"/>
            <a:r>
              <a:rPr lang="en-US" dirty="0"/>
              <a:t>ISO 20762 was under development at the time and provided an initial template</a:t>
            </a:r>
          </a:p>
          <a:p>
            <a:pPr lvl="1"/>
            <a:r>
              <a:rPr lang="en-US" dirty="0">
                <a:latin typeface="g_d0_f1"/>
              </a:rPr>
              <a:t>M</a:t>
            </a:r>
            <a:r>
              <a:rPr lang="en-US" b="0" i="0" u="none" strike="noStrike" dirty="0">
                <a:effectLst/>
                <a:latin typeface="g_d0_f1"/>
              </a:rPr>
              <a:t>odifications were necessary to align with WLTP requirements and the needs of a regulatory application</a:t>
            </a:r>
          </a:p>
          <a:p>
            <a:pPr lvl="1"/>
            <a:r>
              <a:rPr lang="en-US" dirty="0"/>
              <a:t>EVE members conducted a vehicle testing program to develop and validate the emerging GTR procedure</a:t>
            </a:r>
          </a:p>
          <a:p>
            <a:pPr lvl="1"/>
            <a:endParaRPr lang="en-US" dirty="0"/>
          </a:p>
        </p:txBody>
      </p:sp>
      <p:sp>
        <p:nvSpPr>
          <p:cNvPr id="4" name="Slide Number Placeholder 3">
            <a:extLst>
              <a:ext uri="{FF2B5EF4-FFF2-40B4-BE49-F238E27FC236}">
                <a16:creationId xmlns:a16="http://schemas.microsoft.com/office/drawing/2014/main" id="{608E68E6-7B12-4D54-544A-783E12A000EC}"/>
              </a:ext>
            </a:extLst>
          </p:cNvPr>
          <p:cNvSpPr>
            <a:spLocks noGrp="1"/>
          </p:cNvSpPr>
          <p:nvPr>
            <p:ph type="sldNum" sz="quarter" idx="12"/>
          </p:nvPr>
        </p:nvSpPr>
        <p:spPr/>
        <p:txBody>
          <a:bodyPr/>
          <a:lstStyle/>
          <a:p>
            <a:fld id="{60D5B81C-0960-4A95-B119-1315AB078FA4}" type="slidenum">
              <a:rPr lang="en-US" smtClean="0"/>
              <a:t>2</a:t>
            </a:fld>
            <a:endParaRPr lang="en-US"/>
          </a:p>
        </p:txBody>
      </p:sp>
      <p:sp>
        <p:nvSpPr>
          <p:cNvPr id="5" name="Title 1">
            <a:extLst>
              <a:ext uri="{FF2B5EF4-FFF2-40B4-BE49-F238E27FC236}">
                <a16:creationId xmlns:a16="http://schemas.microsoft.com/office/drawing/2014/main" id="{551FC5E3-04D3-E253-06F2-4FBD19BEB4C5}"/>
              </a:ext>
            </a:extLst>
          </p:cNvPr>
          <p:cNvSpPr>
            <a:spLocks noGrp="1"/>
          </p:cNvSpPr>
          <p:nvPr>
            <p:ph type="title"/>
          </p:nvPr>
        </p:nvSpPr>
        <p:spPr>
          <a:xfrm>
            <a:off x="838200" y="365125"/>
            <a:ext cx="10515600" cy="1325563"/>
          </a:xfrm>
        </p:spPr>
        <p:txBody>
          <a:bodyPr>
            <a:normAutofit/>
          </a:bodyPr>
          <a:lstStyle/>
          <a:p>
            <a:r>
              <a:rPr lang="en-US" dirty="0"/>
              <a:t>UN GTR No. 21 on Determination of Electrified Vehicle Power (DEVP)</a:t>
            </a:r>
          </a:p>
        </p:txBody>
      </p:sp>
    </p:spTree>
    <p:extLst>
      <p:ext uri="{BB962C8B-B14F-4D97-AF65-F5344CB8AC3E}">
        <p14:creationId xmlns:p14="http://schemas.microsoft.com/office/powerpoint/2010/main" val="225515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8D1A-0B97-4186-5354-B7B40EBCBFFE}"/>
              </a:ext>
            </a:extLst>
          </p:cNvPr>
          <p:cNvSpPr>
            <a:spLocks noGrp="1"/>
          </p:cNvSpPr>
          <p:nvPr>
            <p:ph type="title"/>
          </p:nvPr>
        </p:nvSpPr>
        <p:spPr/>
        <p:txBody>
          <a:bodyPr>
            <a:normAutofit/>
          </a:bodyPr>
          <a:lstStyle/>
          <a:p>
            <a:r>
              <a:rPr lang="en-US" dirty="0"/>
              <a:t>UN GTR No. 21 on Determination of Electrified Vehicle Power (DEVP)</a:t>
            </a:r>
          </a:p>
        </p:txBody>
      </p:sp>
      <p:sp>
        <p:nvSpPr>
          <p:cNvPr id="3" name="Content Placeholder 2">
            <a:extLst>
              <a:ext uri="{FF2B5EF4-FFF2-40B4-BE49-F238E27FC236}">
                <a16:creationId xmlns:a16="http://schemas.microsoft.com/office/drawing/2014/main" id="{D472D9C9-CCFB-544E-7C34-7320DA77EAEB}"/>
              </a:ext>
            </a:extLst>
          </p:cNvPr>
          <p:cNvSpPr>
            <a:spLocks noGrp="1"/>
          </p:cNvSpPr>
          <p:nvPr>
            <p:ph idx="1"/>
          </p:nvPr>
        </p:nvSpPr>
        <p:spPr/>
        <p:txBody>
          <a:bodyPr>
            <a:normAutofit/>
          </a:bodyPr>
          <a:lstStyle/>
          <a:p>
            <a:r>
              <a:rPr lang="en-US" dirty="0">
                <a:latin typeface="Calibri" panose="020F0502020204030204" pitchFamily="34" charset="0"/>
              </a:rPr>
              <a:t>Phase 1 (original GTR)</a:t>
            </a:r>
          </a:p>
          <a:p>
            <a:pPr lvl="1"/>
            <a:r>
              <a:rPr lang="en-US" dirty="0">
                <a:latin typeface="Calibri" panose="020F0502020204030204" pitchFamily="34" charset="0"/>
              </a:rPr>
              <a:t>Proposal:</a:t>
            </a:r>
            <a:r>
              <a:rPr lang="en-US" dirty="0">
                <a:effectLst/>
                <a:latin typeface="Calibri" panose="020F0502020204030204" pitchFamily="34" charset="0"/>
              </a:rPr>
              <a:t> ECE/TRANS/WP.29/2020/125</a:t>
            </a:r>
          </a:p>
          <a:p>
            <a:pPr lvl="1"/>
            <a:r>
              <a:rPr lang="en-US" dirty="0">
                <a:latin typeface="Calibri" panose="020F0502020204030204" pitchFamily="34" charset="0"/>
              </a:rPr>
              <a:t>T</a:t>
            </a:r>
            <a:r>
              <a:rPr lang="en-US" dirty="0">
                <a:effectLst/>
                <a:latin typeface="Calibri" panose="020F0502020204030204" pitchFamily="34" charset="0"/>
              </a:rPr>
              <a:t>echnical report: ECE/TRANS/WP.29/2020/126</a:t>
            </a:r>
          </a:p>
          <a:p>
            <a:pPr lvl="1"/>
            <a:r>
              <a:rPr lang="en-US" dirty="0">
                <a:effectLst/>
                <a:latin typeface="Calibri" panose="020F0502020204030204" pitchFamily="34" charset="0"/>
              </a:rPr>
              <a:t>Approved by WP. 29 in the November 2020 session</a:t>
            </a:r>
          </a:p>
          <a:p>
            <a:pPr lvl="1"/>
            <a:r>
              <a:rPr lang="en-US" dirty="0">
                <a:latin typeface="Calibri" panose="020F0502020204030204" pitchFamily="34" charset="0"/>
              </a:rPr>
              <a:t>E</a:t>
            </a:r>
            <a:r>
              <a:rPr lang="en-US" dirty="0">
                <a:effectLst/>
                <a:latin typeface="Calibri" panose="020F0502020204030204" pitchFamily="34" charset="0"/>
              </a:rPr>
              <a:t>stablished in the Global Registry as GTR No. 21 on January 18, 2021</a:t>
            </a:r>
          </a:p>
          <a:p>
            <a:r>
              <a:rPr lang="en-US" dirty="0">
                <a:latin typeface="Calibri" panose="020F0502020204030204" pitchFamily="34" charset="0"/>
              </a:rPr>
              <a:t>After Phase 1, the</a:t>
            </a:r>
            <a:r>
              <a:rPr lang="en-US" dirty="0">
                <a:effectLst/>
                <a:latin typeface="Calibri" panose="020F0502020204030204" pitchFamily="34" charset="0"/>
              </a:rPr>
              <a:t> EVE IWG continued work under its mandate to consider further development of the GTR (Phase 2)</a:t>
            </a:r>
          </a:p>
          <a:p>
            <a:r>
              <a:rPr lang="en-US" dirty="0">
                <a:latin typeface="Calibri" panose="020F0502020204030204" pitchFamily="34" charset="0"/>
              </a:rPr>
              <a:t>A number of potential revisions were proposed by EVE IWG members during 2022 and 2023 and discussed at regular meetings of the EVE</a:t>
            </a:r>
          </a:p>
          <a:p>
            <a:r>
              <a:rPr lang="en-US" dirty="0">
                <a:effectLst/>
                <a:latin typeface="Calibri" panose="020F0502020204030204" pitchFamily="34" charset="0"/>
              </a:rPr>
              <a:t>The IWG reached consensus on a number of revisions to the GTR</a:t>
            </a:r>
          </a:p>
          <a:p>
            <a:endParaRPr lang="en-US" dirty="0"/>
          </a:p>
          <a:p>
            <a:endParaRPr lang="en-US" dirty="0"/>
          </a:p>
        </p:txBody>
      </p:sp>
      <p:sp>
        <p:nvSpPr>
          <p:cNvPr id="4" name="Slide Number Placeholder 3">
            <a:extLst>
              <a:ext uri="{FF2B5EF4-FFF2-40B4-BE49-F238E27FC236}">
                <a16:creationId xmlns:a16="http://schemas.microsoft.com/office/drawing/2014/main" id="{D17097AD-489F-39D8-20D6-A99FC0B384B8}"/>
              </a:ext>
            </a:extLst>
          </p:cNvPr>
          <p:cNvSpPr>
            <a:spLocks noGrp="1"/>
          </p:cNvSpPr>
          <p:nvPr>
            <p:ph type="sldNum" sz="quarter" idx="12"/>
          </p:nvPr>
        </p:nvSpPr>
        <p:spPr/>
        <p:txBody>
          <a:bodyPr/>
          <a:lstStyle/>
          <a:p>
            <a:fld id="{60D5B81C-0960-4A95-B119-1315AB078FA4}" type="slidenum">
              <a:rPr lang="en-US" smtClean="0"/>
              <a:t>3</a:t>
            </a:fld>
            <a:endParaRPr lang="en-US"/>
          </a:p>
        </p:txBody>
      </p:sp>
    </p:spTree>
    <p:extLst>
      <p:ext uri="{BB962C8B-B14F-4D97-AF65-F5344CB8AC3E}">
        <p14:creationId xmlns:p14="http://schemas.microsoft.com/office/powerpoint/2010/main" val="141729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8FCF2B-91FB-4D9E-B423-82CFFA927768}"/>
              </a:ext>
            </a:extLst>
          </p:cNvPr>
          <p:cNvSpPr>
            <a:spLocks noGrp="1"/>
          </p:cNvSpPr>
          <p:nvPr>
            <p:ph type="sldNum" sz="quarter" idx="12"/>
          </p:nvPr>
        </p:nvSpPr>
        <p:spPr/>
        <p:txBody>
          <a:bodyPr/>
          <a:lstStyle/>
          <a:p>
            <a:fld id="{04235127-2B2F-4F7B-BE35-1DACAD78B01E}" type="slidenum">
              <a:rPr lang="en-US" smtClean="0"/>
              <a:pPr/>
              <a:t>4</a:t>
            </a:fld>
            <a:endParaRPr lang="en-US" dirty="0"/>
          </a:p>
        </p:txBody>
      </p:sp>
      <p:sp>
        <p:nvSpPr>
          <p:cNvPr id="5" name="Content Placeholder 4">
            <a:extLst>
              <a:ext uri="{FF2B5EF4-FFF2-40B4-BE49-F238E27FC236}">
                <a16:creationId xmlns:a16="http://schemas.microsoft.com/office/drawing/2014/main" id="{1F5638A1-E7A3-4E64-8B92-DB2DED99D661}"/>
              </a:ext>
            </a:extLst>
          </p:cNvPr>
          <p:cNvSpPr>
            <a:spLocks noGrp="1"/>
          </p:cNvSpPr>
          <p:nvPr>
            <p:ph sz="quarter" idx="1"/>
          </p:nvPr>
        </p:nvSpPr>
        <p:spPr/>
        <p:txBody>
          <a:bodyPr>
            <a:normAutofit fontScale="92500" lnSpcReduction="10000"/>
          </a:bodyPr>
          <a:lstStyle/>
          <a:p>
            <a:r>
              <a:rPr lang="en-US" dirty="0"/>
              <a:t>Phase 2 topics included:</a:t>
            </a:r>
          </a:p>
          <a:p>
            <a:pPr lvl="1"/>
            <a:r>
              <a:rPr lang="en-US" dirty="0"/>
              <a:t>Considered use of CAN signals in place of direct measurement</a:t>
            </a:r>
          </a:p>
          <a:p>
            <a:pPr lvl="2"/>
            <a:r>
              <a:rPr lang="en-US" dirty="0"/>
              <a:t>Data analysis conducted</a:t>
            </a:r>
          </a:p>
          <a:p>
            <a:pPr lvl="1"/>
            <a:r>
              <a:rPr lang="en-US" dirty="0"/>
              <a:t>Considered more appropriate accuracy requirements</a:t>
            </a:r>
          </a:p>
          <a:p>
            <a:pPr lvl="2"/>
            <a:r>
              <a:rPr lang="en-US" dirty="0"/>
              <a:t>Reviewed technical necessity of requirements that posed a burden with little benefit</a:t>
            </a:r>
          </a:p>
          <a:p>
            <a:pPr lvl="1"/>
            <a:r>
              <a:rPr lang="en-US" dirty="0"/>
              <a:t>Considered offering measurement alternatives for highly integrated systems</a:t>
            </a:r>
          </a:p>
          <a:p>
            <a:pPr lvl="2"/>
            <a:r>
              <a:rPr lang="en-US" dirty="0"/>
              <a:t>Considered the use of vehicle CAN signals in lieu of instrumented values where power branches cannot be instrumented</a:t>
            </a:r>
          </a:p>
          <a:p>
            <a:pPr lvl="1"/>
            <a:r>
              <a:rPr lang="en-US" dirty="0"/>
              <a:t>Considered need for a family concept to reduce testing burden</a:t>
            </a:r>
          </a:p>
          <a:p>
            <a:pPr lvl="1"/>
            <a:r>
              <a:rPr lang="en-US" dirty="0"/>
              <a:t>Considered alternative for system bench testing in place of dynamometer testing</a:t>
            </a:r>
          </a:p>
          <a:p>
            <a:pPr lvl="1"/>
            <a:r>
              <a:rPr lang="en-US" dirty="0"/>
              <a:t>Continued considering need for Candidate Method</a:t>
            </a:r>
          </a:p>
          <a:p>
            <a:pPr lvl="1"/>
            <a:r>
              <a:rPr lang="en-US" dirty="0"/>
              <a:t>Continued considering need for power determination of heavy-duty and fuel-cell vehicles</a:t>
            </a:r>
          </a:p>
        </p:txBody>
      </p:sp>
      <p:sp>
        <p:nvSpPr>
          <p:cNvPr id="9" name="Title 1">
            <a:extLst>
              <a:ext uri="{FF2B5EF4-FFF2-40B4-BE49-F238E27FC236}">
                <a16:creationId xmlns:a16="http://schemas.microsoft.com/office/drawing/2014/main" id="{CC4F752C-77F7-3FC8-2ED2-67072CB95454}"/>
              </a:ext>
            </a:extLst>
          </p:cNvPr>
          <p:cNvSpPr>
            <a:spLocks noGrp="1"/>
          </p:cNvSpPr>
          <p:nvPr>
            <p:ph type="title"/>
          </p:nvPr>
        </p:nvSpPr>
        <p:spPr/>
        <p:txBody>
          <a:bodyPr>
            <a:normAutofit/>
          </a:bodyPr>
          <a:lstStyle/>
          <a:p>
            <a:r>
              <a:rPr lang="en-US" dirty="0"/>
              <a:t>UN GTR No. 21 on Determination of Electrified Vehicle Power (DEVP)</a:t>
            </a:r>
          </a:p>
        </p:txBody>
      </p:sp>
    </p:spTree>
    <p:extLst>
      <p:ext uri="{BB962C8B-B14F-4D97-AF65-F5344CB8AC3E}">
        <p14:creationId xmlns:p14="http://schemas.microsoft.com/office/powerpoint/2010/main" val="274343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24735E-6556-ED8E-8D63-A99170890A6E}"/>
              </a:ext>
            </a:extLst>
          </p:cNvPr>
          <p:cNvSpPr>
            <a:spLocks noGrp="1"/>
          </p:cNvSpPr>
          <p:nvPr>
            <p:ph type="sldNum" sz="quarter" idx="12"/>
          </p:nvPr>
        </p:nvSpPr>
        <p:spPr/>
        <p:txBody>
          <a:bodyPr/>
          <a:lstStyle/>
          <a:p>
            <a:fld id="{04235127-2B2F-4F7B-BE35-1DACAD78B01E}" type="slidenum">
              <a:rPr lang="en-US" smtClean="0"/>
              <a:pPr/>
              <a:t>5</a:t>
            </a:fld>
            <a:endParaRPr lang="en-US" dirty="0"/>
          </a:p>
        </p:txBody>
      </p:sp>
      <p:sp>
        <p:nvSpPr>
          <p:cNvPr id="5" name="Content Placeholder 4">
            <a:extLst>
              <a:ext uri="{FF2B5EF4-FFF2-40B4-BE49-F238E27FC236}">
                <a16:creationId xmlns:a16="http://schemas.microsoft.com/office/drawing/2014/main" id="{5C8E4CCE-F9A7-2153-4BED-E6F0A437D802}"/>
              </a:ext>
            </a:extLst>
          </p:cNvPr>
          <p:cNvSpPr>
            <a:spLocks noGrp="1"/>
          </p:cNvSpPr>
          <p:nvPr>
            <p:ph sz="quarter" idx="1"/>
          </p:nvPr>
        </p:nvSpPr>
        <p:spPr>
          <a:xfrm>
            <a:off x="353568" y="1892173"/>
            <a:ext cx="11484864" cy="4464177"/>
          </a:xfrm>
        </p:spPr>
        <p:txBody>
          <a:bodyPr>
            <a:normAutofit fontScale="85000" lnSpcReduction="20000"/>
          </a:bodyPr>
          <a:lstStyle/>
          <a:p>
            <a:r>
              <a:rPr lang="en-US" dirty="0"/>
              <a:t>Phase 2 revisions to GTR-21:</a:t>
            </a:r>
          </a:p>
          <a:p>
            <a:pPr lvl="1"/>
            <a:r>
              <a:rPr lang="en-US" dirty="0"/>
              <a:t>Family concept added (Section 7)</a:t>
            </a:r>
          </a:p>
          <a:p>
            <a:pPr lvl="1"/>
            <a:r>
              <a:rPr lang="en-US" dirty="0"/>
              <a:t>Additional TP1 method 6.1.3.1.2 (d) to accommodate highly integrated powertrain</a:t>
            </a:r>
          </a:p>
          <a:p>
            <a:pPr lvl="2"/>
            <a:r>
              <a:rPr lang="en-US" dirty="0"/>
              <a:t>Uses a power distribution ratio between two powertrain branches based on CAN signal</a:t>
            </a:r>
          </a:p>
          <a:p>
            <a:pPr lvl="1"/>
            <a:r>
              <a:rPr lang="en-US" dirty="0"/>
              <a:t>Use of a system bench is allowed in the case of vehicles that are too powerful to be tested on a chassis dynamometer (3.6 and 6.1)</a:t>
            </a:r>
          </a:p>
          <a:p>
            <a:pPr lvl="1"/>
            <a:r>
              <a:rPr lang="en-US" dirty="0"/>
              <a:t>Revisions to accuracy requirements</a:t>
            </a:r>
          </a:p>
          <a:p>
            <a:pPr lvl="2"/>
            <a:r>
              <a:rPr lang="en-US" dirty="0"/>
              <a:t>Soak area temperature revised to specify a tolerance around a set point and to accommodate Type 1 soak area target temperature (5.1.4)</a:t>
            </a:r>
          </a:p>
          <a:p>
            <a:pPr lvl="2"/>
            <a:r>
              <a:rPr lang="en-US" dirty="0"/>
              <a:t>Engine speed, fuel flow rate, atmospheric pressure allowed from onboard signal (5.2.1/6.1.2)</a:t>
            </a:r>
          </a:p>
          <a:p>
            <a:pPr lvl="2"/>
            <a:r>
              <a:rPr lang="en-US" dirty="0"/>
              <a:t>Accuracy of intake manifold pressure, dynamometer speed, time, accelerator pedal (5.2.1)</a:t>
            </a:r>
          </a:p>
          <a:p>
            <a:pPr lvl="2"/>
            <a:r>
              <a:rPr lang="en-US" dirty="0"/>
              <a:t>TP1 calculation revised to 5% tolerance for fuel flow rate and manifold pressure to align with COP requirement (6.9.2.1)</a:t>
            </a:r>
          </a:p>
          <a:p>
            <a:r>
              <a:rPr lang="en-US" dirty="0"/>
              <a:t>Phase 2 revisions approved by GRPE in January 2024</a:t>
            </a:r>
          </a:p>
          <a:p>
            <a:r>
              <a:rPr lang="en-US" dirty="0"/>
              <a:t>June 2024: To be submitted as a working document for consideration by AC.3.</a:t>
            </a:r>
          </a:p>
          <a:p>
            <a:endParaRPr lang="en-US" dirty="0"/>
          </a:p>
          <a:p>
            <a:pPr lvl="2"/>
            <a:endParaRPr lang="en-US" dirty="0"/>
          </a:p>
        </p:txBody>
      </p:sp>
      <p:sp>
        <p:nvSpPr>
          <p:cNvPr id="9" name="Title 1">
            <a:extLst>
              <a:ext uri="{FF2B5EF4-FFF2-40B4-BE49-F238E27FC236}">
                <a16:creationId xmlns:a16="http://schemas.microsoft.com/office/drawing/2014/main" id="{31F63439-C933-10D2-C9C6-BF362D9B8EE3}"/>
              </a:ext>
            </a:extLst>
          </p:cNvPr>
          <p:cNvSpPr>
            <a:spLocks noGrp="1"/>
          </p:cNvSpPr>
          <p:nvPr>
            <p:ph type="title"/>
          </p:nvPr>
        </p:nvSpPr>
        <p:spPr/>
        <p:txBody>
          <a:bodyPr>
            <a:normAutofit/>
          </a:bodyPr>
          <a:lstStyle/>
          <a:p>
            <a:r>
              <a:rPr lang="en-US" dirty="0"/>
              <a:t>UN GTR No. 21 on Determination of Electrified Vehicle Power (DEVP)</a:t>
            </a:r>
          </a:p>
        </p:txBody>
      </p:sp>
    </p:spTree>
    <p:extLst>
      <p:ext uri="{BB962C8B-B14F-4D97-AF65-F5344CB8AC3E}">
        <p14:creationId xmlns:p14="http://schemas.microsoft.com/office/powerpoint/2010/main" val="98403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52BD-CAC5-E4A0-5CFA-6F30C65E1117}"/>
              </a:ext>
            </a:extLst>
          </p:cNvPr>
          <p:cNvSpPr>
            <a:spLocks noGrp="1"/>
          </p:cNvSpPr>
          <p:nvPr>
            <p:ph type="title"/>
          </p:nvPr>
        </p:nvSpPr>
        <p:spPr/>
        <p:txBody>
          <a:bodyPr/>
          <a:lstStyle/>
          <a:p>
            <a:r>
              <a:rPr lang="en-US" dirty="0"/>
              <a:t>EVE Terms of Reference – GTR No. 21</a:t>
            </a:r>
          </a:p>
        </p:txBody>
      </p:sp>
      <p:sp>
        <p:nvSpPr>
          <p:cNvPr id="3" name="Content Placeholder 2">
            <a:extLst>
              <a:ext uri="{FF2B5EF4-FFF2-40B4-BE49-F238E27FC236}">
                <a16:creationId xmlns:a16="http://schemas.microsoft.com/office/drawing/2014/main" id="{A754E593-C71C-451B-6455-4647864EB333}"/>
              </a:ext>
            </a:extLst>
          </p:cNvPr>
          <p:cNvSpPr>
            <a:spLocks noGrp="1"/>
          </p:cNvSpPr>
          <p:nvPr>
            <p:ph idx="1"/>
          </p:nvPr>
        </p:nvSpPr>
        <p:spPr/>
        <p:txBody>
          <a:bodyPr>
            <a:normAutofit/>
          </a:bodyPr>
          <a:lstStyle/>
          <a:p>
            <a:r>
              <a:rPr lang="en-US" dirty="0"/>
              <a:t>Topics of consideration for Phase 3</a:t>
            </a:r>
          </a:p>
          <a:p>
            <a:pPr lvl="1"/>
            <a:r>
              <a:rPr lang="en-US" dirty="0"/>
              <a:t>Consider the scope and application of system bench testing.</a:t>
            </a:r>
          </a:p>
          <a:p>
            <a:pPr lvl="1"/>
            <a:r>
              <a:rPr lang="en-US" dirty="0"/>
              <a:t>Consider the need for power determination of electrified heavy-duty vehicles. </a:t>
            </a:r>
          </a:p>
          <a:p>
            <a:pPr lvl="1"/>
            <a:r>
              <a:rPr lang="en-US" dirty="0"/>
              <a:t>Consider measurement alternatives for highly integrated systems. </a:t>
            </a:r>
          </a:p>
          <a:p>
            <a:pPr lvl="1"/>
            <a:r>
              <a:rPr lang="en-US" dirty="0"/>
              <a:t>Consider a candidate method. </a:t>
            </a:r>
          </a:p>
          <a:p>
            <a:pPr lvl="1"/>
            <a:r>
              <a:rPr lang="en-US" dirty="0"/>
              <a:t>Consider fuel-cell electric vehicles. </a:t>
            </a:r>
          </a:p>
          <a:p>
            <a:pPr lvl="1"/>
            <a:r>
              <a:rPr lang="en-US" dirty="0"/>
              <a:t>Future amendments as new data and continued research, analysis and testing lead to new developments</a:t>
            </a:r>
          </a:p>
          <a:p>
            <a:r>
              <a:rPr lang="en-US" dirty="0">
                <a:effectLst/>
                <a:latin typeface="Calibri" panose="020F0502020204030204" pitchFamily="34" charset="0"/>
              </a:rPr>
              <a:t>January 2026 (tentative): </a:t>
            </a:r>
            <a:r>
              <a:rPr lang="en-US" dirty="0">
                <a:latin typeface="Calibri" panose="020F0502020204030204" pitchFamily="34" charset="0"/>
              </a:rPr>
              <a:t>S</a:t>
            </a:r>
            <a:r>
              <a:rPr lang="en-US" dirty="0">
                <a:effectLst/>
                <a:latin typeface="Calibri" panose="020F0502020204030204" pitchFamily="34" charset="0"/>
              </a:rPr>
              <a:t>ubmission of Phase 3 amendments as a working document for consideration by GRPE</a:t>
            </a:r>
            <a:endParaRPr lang="en-US" sz="4800" dirty="0"/>
          </a:p>
          <a:p>
            <a:pPr lvl="1"/>
            <a:endParaRPr lang="en-US" dirty="0"/>
          </a:p>
        </p:txBody>
      </p:sp>
      <p:sp>
        <p:nvSpPr>
          <p:cNvPr id="4" name="Slide Number Placeholder 3">
            <a:extLst>
              <a:ext uri="{FF2B5EF4-FFF2-40B4-BE49-F238E27FC236}">
                <a16:creationId xmlns:a16="http://schemas.microsoft.com/office/drawing/2014/main" id="{8056695F-E60D-27D9-3247-4FC402A7AD34}"/>
              </a:ext>
            </a:extLst>
          </p:cNvPr>
          <p:cNvSpPr>
            <a:spLocks noGrp="1"/>
          </p:cNvSpPr>
          <p:nvPr>
            <p:ph type="sldNum" sz="quarter" idx="12"/>
          </p:nvPr>
        </p:nvSpPr>
        <p:spPr/>
        <p:txBody>
          <a:bodyPr/>
          <a:lstStyle/>
          <a:p>
            <a:fld id="{60D5B81C-0960-4A95-B119-1315AB078FA4}" type="slidenum">
              <a:rPr lang="en-US" smtClean="0"/>
              <a:t>6</a:t>
            </a:fld>
            <a:endParaRPr lang="en-US"/>
          </a:p>
        </p:txBody>
      </p:sp>
    </p:spTree>
    <p:extLst>
      <p:ext uri="{BB962C8B-B14F-4D97-AF65-F5344CB8AC3E}">
        <p14:creationId xmlns:p14="http://schemas.microsoft.com/office/powerpoint/2010/main" val="93827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ée un document." ma:contentTypeScope="" ma:versionID="e18bef637d0f1ddca225288e0d432ec3">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a115814b681581b4d823fe6aeb4d21e0"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7FD7F1-CB78-43A1-9AED-54154E805EB0}"/>
</file>

<file path=customXml/itemProps2.xml><?xml version="1.0" encoding="utf-8"?>
<ds:datastoreItem xmlns:ds="http://schemas.openxmlformats.org/officeDocument/2006/customXml" ds:itemID="{F325F4AD-8F01-4A67-9251-C9D0E1BB61C3}"/>
</file>

<file path=docProps/app.xml><?xml version="1.0" encoding="utf-8"?>
<Properties xmlns="http://schemas.openxmlformats.org/officeDocument/2006/extended-properties" xmlns:vt="http://schemas.openxmlformats.org/officeDocument/2006/docPropsVTypes">
  <TotalTime>64</TotalTime>
  <Words>743</Words>
  <Application>Microsoft Macintosh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g_d0_f1</vt:lpstr>
      <vt:lpstr>Office Theme</vt:lpstr>
      <vt:lpstr>Status of UN GTR No. 21 Determination of Electrified Vehicle Power (DEVP)</vt:lpstr>
      <vt:lpstr>UN GTR No. 21 on Determination of Electrified Vehicle Power (DEVP)</vt:lpstr>
      <vt:lpstr>UN GTR No. 21 on Determination of Electrified Vehicle Power (DEVP)</vt:lpstr>
      <vt:lpstr>UN GTR No. 21 on Determination of Electrified Vehicle Power (DEVP)</vt:lpstr>
      <vt:lpstr>UN GTR No. 21 on Determination of Electrified Vehicle Power (DEVP)</vt:lpstr>
      <vt:lpstr>EVE Terms of Reference – GTR No.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Safoutin, Mike</dc:creator>
  <cp:lastModifiedBy>M Safoutin</cp:lastModifiedBy>
  <cp:revision>8</cp:revision>
  <dcterms:created xsi:type="dcterms:W3CDTF">2024-05-14T15:18:10Z</dcterms:created>
  <dcterms:modified xsi:type="dcterms:W3CDTF">2024-05-23T08:47:48Z</dcterms:modified>
</cp:coreProperties>
</file>