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3"/>
    <p:sldId id="256" r:id="rId4"/>
    <p:sldId id="258" r:id="rId5"/>
    <p:sldId id="259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theme" Target="theme/theme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9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713105" y="4052570"/>
            <a:ext cx="18542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b="1">
                <a:solidFill>
                  <a:srgbClr val="C00000">
                    <a:alpha val="92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UN R85</a:t>
            </a:r>
            <a:endParaRPr lang="zh-CN" altLang="en-US" sz="360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78275" y="2075180"/>
            <a:ext cx="2181860" cy="2122805"/>
          </a:xfrm>
          <a:prstGeom prst="rect">
            <a:avLst/>
          </a:prstGeom>
          <a:ln>
            <a:solidFill>
              <a:srgbClr val="323232"/>
            </a:solidFill>
          </a:ln>
        </p:spPr>
      </p:pic>
      <p:sp>
        <p:nvSpPr>
          <p:cNvPr id="8" name="文本框 7"/>
          <p:cNvSpPr txBox="1"/>
          <p:nvPr/>
        </p:nvSpPr>
        <p:spPr>
          <a:xfrm>
            <a:off x="6577965" y="2614295"/>
            <a:ext cx="513143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GB/T 17692 Measurement methods of net power</a:t>
            </a:r>
            <a:endParaRPr lang="en-US" altLang="zh-CN"/>
          </a:p>
          <a:p>
            <a:r>
              <a:rPr lang="en-US" altLang="zh-CN"/>
              <a:t>for automotive enginge</a:t>
            </a:r>
            <a:endParaRPr lang="en-US" altLang="zh-CN"/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2497455" y="3137535"/>
            <a:ext cx="1181100" cy="765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2567305" y="508381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485" y="4548505"/>
            <a:ext cx="2123440" cy="198501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文本框 11"/>
          <p:cNvSpPr txBox="1"/>
          <p:nvPr/>
        </p:nvSpPr>
        <p:spPr>
          <a:xfrm>
            <a:off x="6471920" y="5149850"/>
            <a:ext cx="543179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GB/T 18488 The electrical machines and controllers</a:t>
            </a:r>
            <a:endParaRPr lang="en-US" altLang="zh-CN"/>
          </a:p>
          <a:p>
            <a:r>
              <a:rPr lang="en-US" altLang="zh-CN"/>
              <a:t>for electric vehicles—Part 2</a:t>
            </a:r>
            <a:r>
              <a:rPr lang="zh-CN" altLang="en-US"/>
              <a:t>：</a:t>
            </a:r>
            <a:r>
              <a:rPr lang="en-US" altLang="zh-CN"/>
              <a:t>Test methods</a:t>
            </a:r>
            <a:endParaRPr lang="en-US" altLang="zh-CN"/>
          </a:p>
          <a:p>
            <a:r>
              <a:rPr lang="zh-CN" altLang="en-US"/>
              <a:t>（</a:t>
            </a:r>
            <a:r>
              <a:rPr lang="en-US" altLang="zh-CN"/>
              <a:t>motor power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286510" y="774065"/>
            <a:ext cx="87255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There are two GB/T standards corresponding to the internaional standard UN R 85.  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73025" y="0"/>
            <a:ext cx="7168515" cy="7308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C00000">
                    <a:alpha val="92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UN R85 and GB/T 18488 </a:t>
            </a:r>
            <a:endParaRPr lang="zh-CN" altLang="en-US" sz="3200" b="1">
              <a:solidFill>
                <a:srgbClr val="C00000">
                  <a:alpha val="92000"/>
                </a:srgbClr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40995" y="878840"/>
          <a:ext cx="11420475" cy="504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930"/>
                <a:gridCol w="2889885"/>
                <a:gridCol w="3338830"/>
                <a:gridCol w="3338830"/>
              </a:tblGrid>
              <a:tr h="73850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800">
                          <a:solidFill>
                            <a:srgbClr val="C00000">
                              <a:alpha val="92000"/>
                            </a:srgbClr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  <a:sym typeface="+mn-ea"/>
                        </a:rPr>
                        <a:t>ECE R85</a:t>
                      </a:r>
                      <a:endParaRPr lang="en-US" altLang="zh-CN" sz="2800">
                        <a:solidFill>
                          <a:srgbClr val="C00000">
                            <a:alpha val="92000"/>
                          </a:srgbClr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800">
                          <a:solidFill>
                            <a:srgbClr val="C00000">
                              <a:alpha val="92000"/>
                            </a:srgbClr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  <a:sym typeface="+mn-ea"/>
                        </a:rPr>
                        <a:t>GB/T 18488</a:t>
                      </a:r>
                      <a:endParaRPr lang="en-US" altLang="zh-CN" sz="2800">
                        <a:solidFill>
                          <a:srgbClr val="C00000">
                            <a:alpha val="92000"/>
                          </a:srgbClr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rgbClr val="C00000">
                              <a:alpha val="92000"/>
                            </a:srgbClr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  <a:sym typeface="+mn-ea"/>
                        </a:rPr>
                        <a:t>GB/T 17692</a:t>
                      </a:r>
                      <a:endParaRPr lang="en-US" altLang="zh-CN" sz="2800">
                        <a:solidFill>
                          <a:srgbClr val="C00000">
                            <a:alpha val="92000"/>
                          </a:srgbClr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  <a:sym typeface="+mn-ea"/>
                      </a:endParaRPr>
                    </a:p>
                  </a:txBody>
                  <a:tcPr/>
                </a:tc>
              </a:tr>
              <a:tr h="209994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Test item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r>
                        <a:rPr lang="zh-CN" altLang="en-US"/>
                        <a:t>）</a:t>
                      </a:r>
                      <a:r>
                        <a:rPr sz="1800">
                          <a:sym typeface="+mn-ea"/>
                        </a:rPr>
                        <a:t>maximum net power in 30 minutes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r>
                        <a:rPr lang="zh-CN" altLang="en-US"/>
                        <a:t>）</a:t>
                      </a:r>
                      <a:r>
                        <a:rPr sz="1800">
                          <a:sym typeface="+mn-ea"/>
                        </a:rPr>
                        <a:t>maximum net power</a:t>
                      </a: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r>
                        <a:rPr lang="zh-CN" altLang="en-US"/>
                        <a:t>、</a:t>
                      </a:r>
                      <a:r>
                        <a:rPr lang="en-US" altLang="zh-CN"/>
                        <a:t>general item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2</a:t>
                      </a:r>
                      <a:r>
                        <a:rPr lang="zh-CN" altLang="en-US" sz="1800">
                          <a:sym typeface="+mn-ea"/>
                        </a:rPr>
                        <a:t>、</a:t>
                      </a:r>
                      <a:r>
                        <a:rPr lang="zh-CN" altLang="en-US" sz="1800">
                          <a:sym typeface="+mn-ea"/>
                        </a:rPr>
                        <a:t>The input and output </a:t>
                      </a:r>
                      <a:r>
                        <a:rPr lang="en-US" altLang="zh-CN" sz="1800">
                          <a:sym typeface="+mn-ea"/>
                        </a:rPr>
                        <a:t> </a:t>
                      </a:r>
                      <a:r>
                        <a:rPr lang="zh-CN" altLang="en-US" sz="1800">
                          <a:sym typeface="+mn-ea"/>
                        </a:rPr>
                        <a:t>characteristics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r>
                        <a:rPr lang="zh-CN" altLang="en-US"/>
                        <a:t>、</a:t>
                      </a:r>
                      <a:r>
                        <a:rPr lang="en-US" altLang="zh-CN"/>
                        <a:t>enviroment adaptation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en-US" altLang="zh-CN"/>
                        <a:t>4</a:t>
                      </a:r>
                      <a:r>
                        <a:rPr lang="zh-CN" altLang="en-US"/>
                        <a:t>、</a:t>
                      </a:r>
                      <a:r>
                        <a:rPr lang="en-US" altLang="zh-CN"/>
                        <a:t>safty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en-US" altLang="zh-CN"/>
                        <a:t>5</a:t>
                      </a:r>
                      <a:r>
                        <a:rPr lang="zh-CN" altLang="en-US"/>
                        <a:t>、</a:t>
                      </a:r>
                      <a:r>
                        <a:rPr lang="en-US" altLang="zh-CN"/>
                        <a:t>EMC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 1</a:t>
                      </a:r>
                      <a:r>
                        <a:rPr lang="zh-CN" altLang="en-US"/>
                        <a:t>、</a:t>
                      </a:r>
                      <a:r>
                        <a:rPr lang="en-US" altLang="zh-CN"/>
                        <a:t> </a:t>
                      </a:r>
                      <a:r>
                        <a:rPr lang="zh-CN" altLang="en-US" sz="1800">
                          <a:sym typeface="+mn-ea"/>
                        </a:rPr>
                        <a:t>The input and output </a:t>
                      </a:r>
                      <a:r>
                        <a:rPr lang="en-US" altLang="zh-CN" sz="1800">
                          <a:sym typeface="+mn-ea"/>
                        </a:rPr>
                        <a:t> </a:t>
                      </a:r>
                      <a:r>
                        <a:rPr lang="zh-CN" altLang="en-US" sz="1800">
                          <a:sym typeface="+mn-ea"/>
                        </a:rPr>
                        <a:t>characteristics</a:t>
                      </a:r>
                      <a:endParaRPr lang="zh-CN" altLang="en-US" sz="1800"/>
                    </a:p>
                    <a:p>
                      <a:pPr>
                        <a:buNone/>
                      </a:pPr>
                      <a:endParaRPr lang="en-US" altLang="zh-CN"/>
                    </a:p>
                  </a:txBody>
                  <a:tcPr/>
                </a:tc>
              </a:tr>
              <a:tr h="110553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Judgment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t>The maximum net power and maximum net power in 30 minutes are allowed to differ from the declared value by ±5%</a:t>
                      </a: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The input and output characteristics must be greater than the values specified in the product technical documents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The output characteristics must be greater than the values specified in the product technical documents</a:t>
                      </a:r>
                      <a:endParaRPr lang="en-US" altLang="zh-CN" sz="1800">
                        <a:sym typeface="+mn-ea"/>
                      </a:endParaRPr>
                    </a:p>
                  </a:txBody>
                  <a:tcPr/>
                </a:tc>
              </a:tr>
              <a:tr h="110553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Application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EU Product certification and type approval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China motor certification and type approval 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China engine </a:t>
                      </a:r>
                      <a:r>
                        <a:rPr lang="en-US" altLang="zh-CN" sz="1800">
                          <a:sym typeface="+mn-ea"/>
                        </a:rPr>
                        <a:t>certification and type approval </a:t>
                      </a:r>
                      <a:endParaRPr lang="en-US" altLang="zh-CN" sz="1800"/>
                    </a:p>
                    <a:p>
                      <a:pPr>
                        <a:buNone/>
                      </a:pP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27445" y="2291715"/>
            <a:ext cx="5274945" cy="3936365"/>
          </a:xfrm>
          <a:prstGeom prst="rect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</p:pic>
      <p:sp>
        <p:nvSpPr>
          <p:cNvPr id="100" name="文本框 99"/>
          <p:cNvSpPr txBox="1"/>
          <p:nvPr/>
        </p:nvSpPr>
        <p:spPr>
          <a:xfrm>
            <a:off x="387985" y="2642870"/>
            <a:ext cx="543052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b="0">
                <a:latin typeface="Calibri" panose="020F0502020204030204" charset="0"/>
                <a:ea typeface="宋体" panose="02010600030101010101" pitchFamily="2" charset="-122"/>
              </a:rPr>
              <a:t>The name of GB/T: The</a:t>
            </a:r>
            <a:r>
              <a:rPr lang="en-US" b="0">
                <a:latin typeface="Calibri" panose="020F0502020204030204" charset="0"/>
                <a:ea typeface="黑体" panose="02010609060101010101" charset="-122"/>
                <a:cs typeface="Times New Roman" panose="02020603050405020304" charset="0"/>
              </a:rPr>
              <a:t> determination of system power of hybrid electric vehicles and of pure electric vehicles having more than one electric machine for propulsion</a:t>
            </a:r>
            <a:r>
              <a:rPr lang="en-US" b="0">
                <a:latin typeface="Calibri" panose="020F0502020204030204" charset="0"/>
                <a:ea typeface="宋体" panose="02010600030101010101" pitchFamily="2" charset="-122"/>
              </a:rPr>
              <a:t>-Test</a:t>
            </a:r>
            <a:r>
              <a:rPr lang="en-US" b="0">
                <a:latin typeface="Calibri" panose="020F0502020204030204" charset="0"/>
                <a:ea typeface="黑体" panose="02010609060101010101" charset="-122"/>
                <a:cs typeface="Times New Roman" panose="02020603050405020304" charset="0"/>
              </a:rPr>
              <a:t> </a:t>
            </a:r>
            <a:r>
              <a:rPr lang="en-US" b="0">
                <a:latin typeface="Calibri" panose="020F0502020204030204" charset="0"/>
                <a:ea typeface="宋体" panose="02010600030101010101" pitchFamily="2" charset="-122"/>
              </a:rPr>
              <a:t>method.</a:t>
            </a:r>
            <a:endParaRPr lang="en-US" b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endParaRPr lang="zh-CN" altLang="en-US"/>
          </a:p>
          <a:p>
            <a:pPr indent="0"/>
            <a:endParaRPr lang="zh-CN" altLang="en-US"/>
          </a:p>
          <a:p>
            <a:pPr indent="0"/>
            <a:endParaRPr lang="zh-CN" altLang="en-US"/>
          </a:p>
          <a:p>
            <a:pPr indent="0"/>
            <a:endParaRPr lang="zh-CN" altLang="en-US"/>
          </a:p>
          <a:p>
            <a:pPr indent="0"/>
            <a:r>
              <a:rPr lang="en-US" altLang="zh-CN"/>
              <a:t>We will consider the Chinese product characteristics  and formulate chinese standards</a:t>
            </a:r>
            <a:endParaRPr lang="en-US" altLang="zh-CN"/>
          </a:p>
        </p:txBody>
      </p:sp>
      <p:sp>
        <p:nvSpPr>
          <p:cNvPr id="8" name="圆角矩形 7"/>
          <p:cNvSpPr/>
          <p:nvPr/>
        </p:nvSpPr>
        <p:spPr>
          <a:xfrm>
            <a:off x="739775" y="603250"/>
            <a:ext cx="9968230" cy="787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446530" y="741680"/>
            <a:ext cx="98818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The Chinese GB/T corresponding to GTR21 has been setted on 2023 12.25th. 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4220" y="2030730"/>
            <a:ext cx="10689590" cy="43910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07390" y="816610"/>
            <a:ext cx="10777855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/>
              <a:t>As the standard plan, the standard “</a:t>
            </a:r>
            <a:r>
              <a:rPr lang="en-US">
                <a:latin typeface="Calibri" panose="020F0502020204030204" charset="0"/>
                <a:ea typeface="宋体" panose="02010600030101010101" pitchFamily="2" charset="-122"/>
                <a:sym typeface="+mn-ea"/>
              </a:rPr>
              <a:t>The</a:t>
            </a:r>
            <a:r>
              <a:rPr lang="en-US">
                <a:latin typeface="Calibri" panose="020F05020202040302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 determination of system power of hybrid electric vehicles and of pure</a:t>
            </a:r>
            <a:endParaRPr lang="en-US">
              <a:latin typeface="Calibri" panose="020F0502020204030204" charset="0"/>
              <a:ea typeface="黑体" panose="02010609060101010101" charset="-122"/>
              <a:cs typeface="Times New Roman" panose="02020603050405020304" charset="0"/>
              <a:sym typeface="+mn-ea"/>
            </a:endParaRPr>
          </a:p>
          <a:p>
            <a:pPr algn="l"/>
            <a:r>
              <a:rPr lang="en-US">
                <a:latin typeface="Calibri" panose="020F05020202040302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 electric vehicles having more than one electric machine for propulsion</a:t>
            </a:r>
            <a:r>
              <a:rPr lang="en-US">
                <a:latin typeface="Calibri" panose="020F0502020204030204" charset="0"/>
                <a:ea typeface="宋体" panose="02010600030101010101" pitchFamily="2" charset="-122"/>
                <a:sym typeface="+mn-ea"/>
              </a:rPr>
              <a:t>-Test</a:t>
            </a:r>
            <a:r>
              <a:rPr lang="en-US">
                <a:latin typeface="Calibri" panose="020F05020202040302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 </a:t>
            </a:r>
            <a:r>
              <a:rPr lang="en-US">
                <a:latin typeface="Calibri" panose="020F0502020204030204" charset="0"/>
                <a:ea typeface="宋体" panose="02010600030101010101" pitchFamily="2" charset="-122"/>
                <a:sym typeface="+mn-ea"/>
              </a:rPr>
              <a:t>method” </a:t>
            </a:r>
            <a:r>
              <a:rPr lang="en-US" altLang="zh-CN">
                <a:latin typeface="Calibri" panose="020F0502020204030204" charset="0"/>
                <a:ea typeface="宋体" panose="02010600030101010101" pitchFamily="2" charset="-122"/>
                <a:sym typeface="+mn-ea"/>
              </a:rPr>
              <a:t>will be finished in June 2025.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899*397"/>
  <p:tag name="TABLE_ENDDRAG_RECT" val="26*69*899*397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9" ma:contentTypeDescription="Crée un document." ma:contentTypeScope="" ma:versionID="e18bef637d0f1ddca225288e0d432ec3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a115814b681581b4d823fe6aeb4d21e0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343148-E647-419F-A9AA-69299AD06C3E}"/>
</file>

<file path=customXml/itemProps2.xml><?xml version="1.0" encoding="utf-8"?>
<ds:datastoreItem xmlns:ds="http://schemas.openxmlformats.org/officeDocument/2006/customXml" ds:itemID="{EF7533AB-8D82-4E12-972A-9FDFB2344C0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1529</Words>
  <Application>WPS 演示</Application>
  <PresentationFormat>宽屏</PresentationFormat>
  <Paragraphs>64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宋体</vt:lpstr>
      <vt:lpstr>Wingdings</vt:lpstr>
      <vt:lpstr>仿宋</vt:lpstr>
      <vt:lpstr>黑体</vt:lpstr>
      <vt:lpstr>微软雅黑</vt:lpstr>
      <vt:lpstr>Arial Unicode MS</vt:lpstr>
      <vt:lpstr>Arial Black</vt:lpstr>
      <vt:lpstr>Calibri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zhula</dc:creator>
  <cp:lastModifiedBy>yuyany</cp:lastModifiedBy>
  <cp:revision>14</cp:revision>
  <dcterms:created xsi:type="dcterms:W3CDTF">2019-09-19T02:01:00Z</dcterms:created>
  <dcterms:modified xsi:type="dcterms:W3CDTF">2024-05-22T01:48:41Z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2052-11.8.2.11718</vt:lpwstr>
  </property>
  <property fmtid="{D5CDD505-2E9C-101B-9397-08002B2CF9AE}" pid="3" name="ICV">
    <vt:lpwstr>7CDD2773BED1444183DFC37D334157BF</vt:lpwstr>
  </property>
</Properties>
</file>