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256" r:id="rId4"/>
    <p:sldId id="257" r:id="rId5"/>
    <p:sldId id="258" r:id="rId6"/>
    <p:sldId id="259" r:id="rId7"/>
    <p:sldId id="260"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F86"/>
    <a:srgbClr val="EE7601"/>
    <a:srgbClr val="F9B0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305" autoAdjust="0"/>
  </p:normalViewPr>
  <p:slideViewPr>
    <p:cSldViewPr snapToGrid="0">
      <p:cViewPr varScale="1">
        <p:scale>
          <a:sx n="79" d="100"/>
          <a:sy n="79" d="100"/>
        </p:scale>
        <p:origin x="18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80D46-6306-427E-83C4-28B25609B739}" type="datetimeFigureOut">
              <a:rPr lang="nl-NL" smtClean="0"/>
              <a:t>28-5-2024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70BCCE-5912-482B-9DCD-E82E63B1E765}" type="slidenum">
              <a:rPr lang="nl-NL" smtClean="0"/>
              <a:t>‹#›</a:t>
            </a:fld>
            <a:endParaRPr lang="nl-NL"/>
          </a:p>
        </p:txBody>
      </p:sp>
    </p:spTree>
    <p:extLst>
      <p:ext uri="{BB962C8B-B14F-4D97-AF65-F5344CB8AC3E}">
        <p14:creationId xmlns:p14="http://schemas.microsoft.com/office/powerpoint/2010/main" val="3698038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B70BCCE-5912-482B-9DCD-E82E63B1E765}" type="slidenum">
              <a:rPr lang="nl-NL" smtClean="0"/>
              <a:t>2</a:t>
            </a:fld>
            <a:endParaRPr lang="nl-NL"/>
          </a:p>
        </p:txBody>
      </p:sp>
    </p:spTree>
    <p:extLst>
      <p:ext uri="{BB962C8B-B14F-4D97-AF65-F5344CB8AC3E}">
        <p14:creationId xmlns:p14="http://schemas.microsoft.com/office/powerpoint/2010/main" val="346138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noProof="0" dirty="0"/>
              <a:t>These are general aspect of a toolkit. More important is that the toolkit we will develop is a toolkit that will be used. So not another website or book that is nice to have for those who made it. </a:t>
            </a:r>
          </a:p>
          <a:p>
            <a:pPr marL="171450" indent="-171450">
              <a:buFontTx/>
              <a:buChar char="-"/>
            </a:pPr>
            <a:r>
              <a:rPr lang="en-GB" noProof="0" dirty="0"/>
              <a:t>We are convinced that the best change that the toolkit will be used is when people do own it. Therefor it is wise to develop a training for coordinators of sustainability or EE centres, so that they in practice will see the benefit of the toolkit. If so they can select one or more tools that fit a specific situation.</a:t>
            </a:r>
          </a:p>
          <a:p>
            <a:pPr marL="0" indent="0">
              <a:buFontTx/>
              <a:buNone/>
            </a:pPr>
            <a:endParaRPr lang="en-GB" noProof="0" dirty="0"/>
          </a:p>
          <a:p>
            <a:pPr marL="171450" indent="-171450">
              <a:buFontTx/>
              <a:buChar char="-"/>
            </a:pPr>
            <a:endParaRPr lang="en-GB" noProof="0" dirty="0"/>
          </a:p>
          <a:p>
            <a:pPr marL="171450" indent="-171450">
              <a:buFontTx/>
              <a:buChar char="-"/>
            </a:pPr>
            <a:r>
              <a:rPr lang="en-GB" noProof="0" dirty="0"/>
              <a:t>To provide a practical toolkit on WIA and ESD that will support all the interested parties to integrate in a more flexible way the WIA in their organization.</a:t>
            </a:r>
          </a:p>
          <a:p>
            <a:pPr marL="171450" indent="-171450">
              <a:buFontTx/>
              <a:buChar char="-"/>
            </a:pPr>
            <a:r>
              <a:rPr lang="en-GB" noProof="0" dirty="0"/>
              <a:t>To support stakeholders (and Youth) to understand their role in WIA and be intrinsic and active members of an institution that aims to its sustainable transformation based on WIA.</a:t>
            </a:r>
          </a:p>
          <a:p>
            <a:pPr marL="171450" indent="-171450">
              <a:buFontTx/>
              <a:buChar char="-"/>
            </a:pPr>
            <a:r>
              <a:rPr lang="en-GB" noProof="0" dirty="0"/>
              <a:t>To present good ideas and practices in each dimension of the WIA and ESD that will facilitate the members of an institution to adapt WIA more effectively and according to their particular needs.</a:t>
            </a:r>
          </a:p>
          <a:p>
            <a:pPr marL="171450" indent="-171450">
              <a:buFontTx/>
              <a:buChar char="-"/>
            </a:pPr>
            <a:r>
              <a:rPr lang="en-GB" noProof="0" dirty="0"/>
              <a:t>To operate as a tool of networking and collaboration between the MS in the UNECE region, where the lessons that will be learned from its use can operate as lessons to learn from each other.</a:t>
            </a:r>
          </a:p>
          <a:p>
            <a:pPr marL="171450" indent="-171450">
              <a:buFontTx/>
              <a:buChar char="-"/>
            </a:pPr>
            <a:r>
              <a:rPr lang="en-GB" noProof="0" dirty="0"/>
              <a:t>To help the stakeholders of the MS in the UNECE regions to understand in a meaningful way how WIA applied in praxis.</a:t>
            </a:r>
          </a:p>
          <a:p>
            <a:pPr marL="171450" indent="-171450">
              <a:buFontTx/>
              <a:buChar char="-"/>
            </a:pPr>
            <a:r>
              <a:rPr lang="en-GB" noProof="0" dirty="0"/>
              <a:t>To support institutions of the MS un the UNECE to implement the WIA as a holistic concept in their own policy and practice. </a:t>
            </a:r>
          </a:p>
          <a:p>
            <a:pPr marL="171450" indent="-171450">
              <a:buFontTx/>
              <a:buChar char="-"/>
            </a:pPr>
            <a:r>
              <a:rPr lang="en-GB" noProof="0" dirty="0"/>
              <a:t>To help parties in and related to education to develop a common ‘language’ on WIA and to communicate with authorities, partners, and society about ESD as a quality education. </a:t>
            </a:r>
          </a:p>
        </p:txBody>
      </p:sp>
      <p:sp>
        <p:nvSpPr>
          <p:cNvPr id="4" name="Slide Number Placeholder 3"/>
          <p:cNvSpPr>
            <a:spLocks noGrp="1"/>
          </p:cNvSpPr>
          <p:nvPr>
            <p:ph type="sldNum" sz="quarter" idx="5"/>
          </p:nvPr>
        </p:nvSpPr>
        <p:spPr/>
        <p:txBody>
          <a:bodyPr/>
          <a:lstStyle/>
          <a:p>
            <a:fld id="{1B70BCCE-5912-482B-9DCD-E82E63B1E765}" type="slidenum">
              <a:rPr lang="nl-NL" smtClean="0"/>
              <a:t>3</a:t>
            </a:fld>
            <a:endParaRPr lang="nl-NL"/>
          </a:p>
        </p:txBody>
      </p:sp>
    </p:spTree>
    <p:extLst>
      <p:ext uri="{BB962C8B-B14F-4D97-AF65-F5344CB8AC3E}">
        <p14:creationId xmlns:p14="http://schemas.microsoft.com/office/powerpoint/2010/main" val="1191350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Toolkit will be submitted in English and translated towards French and Russian, the other two official languages, by UNECE. Furthermore, the Ministry of education, sports and youth of the republic of Cyprus will translate the toolkit towards Greek. </a:t>
            </a:r>
          </a:p>
          <a:p>
            <a:endParaRPr lang="en-GB" noProof="0" dirty="0"/>
          </a:p>
          <a:p>
            <a:r>
              <a:rPr lang="en-GB" noProof="0" dirty="0"/>
              <a:t>The toolkit can have various forms, such as a website., video, binder of a deck of playing cards. This will be decided by the expert group, the project team and the supporting group. </a:t>
            </a:r>
          </a:p>
          <a:p>
            <a:endParaRPr lang="en-GB" noProof="0" dirty="0"/>
          </a:p>
          <a:p>
            <a:r>
              <a:rPr lang="en-GB" noProof="0" dirty="0"/>
              <a:t>The toolkit aims to support education related stakeholders such as teachers, policy makers, managers, students, curricula developers, NGO’s, CSO’s, but also business, public and private sector and academia. </a:t>
            </a:r>
          </a:p>
        </p:txBody>
      </p:sp>
      <p:sp>
        <p:nvSpPr>
          <p:cNvPr id="4" name="Slide Number Placeholder 3"/>
          <p:cNvSpPr>
            <a:spLocks noGrp="1"/>
          </p:cNvSpPr>
          <p:nvPr>
            <p:ph type="sldNum" sz="quarter" idx="5"/>
          </p:nvPr>
        </p:nvSpPr>
        <p:spPr/>
        <p:txBody>
          <a:bodyPr/>
          <a:lstStyle/>
          <a:p>
            <a:fld id="{1B70BCCE-5912-482B-9DCD-E82E63B1E765}" type="slidenum">
              <a:rPr lang="nl-NL" smtClean="0"/>
              <a:t>4</a:t>
            </a:fld>
            <a:endParaRPr lang="nl-NL"/>
          </a:p>
        </p:txBody>
      </p:sp>
    </p:spTree>
    <p:extLst>
      <p:ext uri="{BB962C8B-B14F-4D97-AF65-F5344CB8AC3E}">
        <p14:creationId xmlns:p14="http://schemas.microsoft.com/office/powerpoint/2010/main" val="3083503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Duration time: 2.5 years. This implies that the project finishes in the 2nd quarter of 2026. By this time, the WIA- toolkit has been developed and subjected to several rounds of testing. During the project, the project team and expert group will meet 4 times. 2 times physical and 2 times online. Furthermore, during 2 of those moments, the support group will join the project team and expert group. </a:t>
            </a:r>
          </a:p>
          <a:p>
            <a:endParaRPr lang="en-GB" noProof="0" dirty="0"/>
          </a:p>
          <a:p>
            <a:endParaRPr lang="en-GB" noProof="0" dirty="0"/>
          </a:p>
          <a:p>
            <a:r>
              <a:rPr lang="en-GB" noProof="0" dirty="0"/>
              <a:t>Additionally, A Member state will host a regional conference during which the WIA-Toolkit will be central. Aligning with the conference, the WIA-toolkit will be tested by hosting (online or live) training sessions in one or more member states. Lastly, concerning capacity building activities, there will be several webinars hosted by the project team to inform and familiarize member states. </a:t>
            </a:r>
          </a:p>
          <a:p>
            <a:endParaRPr lang="en-GB" noProof="0" dirty="0"/>
          </a:p>
          <a:p>
            <a:r>
              <a:rPr lang="en-GB" noProof="0" dirty="0"/>
              <a:t>Throughout 2024, 2025 and 2026, the progress and products of the Toolkit will be shared via social media and key internation websites, regional events and conferences. </a:t>
            </a:r>
          </a:p>
          <a:p>
            <a:endParaRPr lang="en-GB" dirty="0"/>
          </a:p>
          <a:p>
            <a:r>
              <a:rPr lang="en-GB" dirty="0"/>
              <a:t>To inform the UNECE on the progress of the WIA-Toolkit, the project team will make use of the progress report. 5 reports will be delivered throughout the project. </a:t>
            </a:r>
          </a:p>
        </p:txBody>
      </p:sp>
      <p:sp>
        <p:nvSpPr>
          <p:cNvPr id="4" name="Slide Number Placeholder 3"/>
          <p:cNvSpPr>
            <a:spLocks noGrp="1"/>
          </p:cNvSpPr>
          <p:nvPr>
            <p:ph type="sldNum" sz="quarter" idx="5"/>
          </p:nvPr>
        </p:nvSpPr>
        <p:spPr/>
        <p:txBody>
          <a:bodyPr/>
          <a:lstStyle/>
          <a:p>
            <a:fld id="{1B70BCCE-5912-482B-9DCD-E82E63B1E765}" type="slidenum">
              <a:rPr lang="nl-NL" smtClean="0"/>
              <a:t>5</a:t>
            </a:fld>
            <a:endParaRPr lang="nl-NL"/>
          </a:p>
        </p:txBody>
      </p:sp>
    </p:spTree>
    <p:extLst>
      <p:ext uri="{BB962C8B-B14F-4D97-AF65-F5344CB8AC3E}">
        <p14:creationId xmlns:p14="http://schemas.microsoft.com/office/powerpoint/2010/main" val="1731975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As </a:t>
            </a:r>
            <a:r>
              <a:rPr lang="en-GB" noProof="0" dirty="0" err="1"/>
              <a:t>stated,the</a:t>
            </a:r>
            <a:r>
              <a:rPr lang="en-GB" noProof="0" dirty="0"/>
              <a:t> Toolkit will require (unprejudiced) testing. Therefore, the project team is looking for a MS that will test the toolkit. </a:t>
            </a:r>
          </a:p>
          <a:p>
            <a:endParaRPr lang="en-GB" noProof="0" dirty="0"/>
          </a:p>
          <a:p>
            <a:r>
              <a:rPr lang="en-GB" noProof="0" dirty="0"/>
              <a:t>Additionally, one of the deliverables states the organization of a regional conference. For this deliverable, the project team seeks a MS to host (and organize) this event. </a:t>
            </a:r>
          </a:p>
        </p:txBody>
      </p:sp>
      <p:sp>
        <p:nvSpPr>
          <p:cNvPr id="4" name="Slide Number Placeholder 3"/>
          <p:cNvSpPr>
            <a:spLocks noGrp="1"/>
          </p:cNvSpPr>
          <p:nvPr>
            <p:ph type="sldNum" sz="quarter" idx="5"/>
          </p:nvPr>
        </p:nvSpPr>
        <p:spPr/>
        <p:txBody>
          <a:bodyPr/>
          <a:lstStyle/>
          <a:p>
            <a:fld id="{1B70BCCE-5912-482B-9DCD-E82E63B1E765}" type="slidenum">
              <a:rPr lang="nl-NL" smtClean="0"/>
              <a:t>6</a:t>
            </a:fld>
            <a:endParaRPr lang="nl-NL"/>
          </a:p>
        </p:txBody>
      </p:sp>
    </p:spTree>
    <p:extLst>
      <p:ext uri="{BB962C8B-B14F-4D97-AF65-F5344CB8AC3E}">
        <p14:creationId xmlns:p14="http://schemas.microsoft.com/office/powerpoint/2010/main" val="4203798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tandaard SM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A5FA20-A94A-4CC3-8445-44B3CA80E37F}"/>
              </a:ext>
            </a:extLst>
          </p:cNvPr>
          <p:cNvSpPr>
            <a:spLocks noGrp="1"/>
          </p:cNvSpPr>
          <p:nvPr>
            <p:ph type="title"/>
          </p:nvPr>
        </p:nvSpPr>
        <p:spPr/>
        <p:txBody>
          <a:bodyPr/>
          <a:lstStyle/>
          <a:p>
            <a:r>
              <a:rPr lang="en-GB"/>
              <a:t>Click to edit Master title style</a:t>
            </a:r>
            <a:endParaRPr lang="nl-NL"/>
          </a:p>
        </p:txBody>
      </p:sp>
      <p:sp>
        <p:nvSpPr>
          <p:cNvPr id="3" name="Tijdelijke aanduiding voor inhoud 2">
            <a:extLst>
              <a:ext uri="{FF2B5EF4-FFF2-40B4-BE49-F238E27FC236}">
                <a16:creationId xmlns:a16="http://schemas.microsoft.com/office/drawing/2014/main" id="{17462A9F-CEBD-4D2D-ABE6-F8430B6BD2E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grpSp>
        <p:nvGrpSpPr>
          <p:cNvPr id="11" name="Groep 10">
            <a:extLst>
              <a:ext uri="{FF2B5EF4-FFF2-40B4-BE49-F238E27FC236}">
                <a16:creationId xmlns:a16="http://schemas.microsoft.com/office/drawing/2014/main" id="{BF5A2D65-8F5F-4B05-9233-5A404006B4DE}"/>
              </a:ext>
            </a:extLst>
          </p:cNvPr>
          <p:cNvGrpSpPr/>
          <p:nvPr userDrawn="1"/>
        </p:nvGrpSpPr>
        <p:grpSpPr>
          <a:xfrm>
            <a:off x="-2145803" y="5639957"/>
            <a:ext cx="15115231" cy="1316520"/>
            <a:chOff x="-2145803" y="5910500"/>
            <a:chExt cx="15115231" cy="1316520"/>
          </a:xfrm>
        </p:grpSpPr>
        <p:sp>
          <p:nvSpPr>
            <p:cNvPr id="12" name="Rechthoek 11">
              <a:extLst>
                <a:ext uri="{FF2B5EF4-FFF2-40B4-BE49-F238E27FC236}">
                  <a16:creationId xmlns:a16="http://schemas.microsoft.com/office/drawing/2014/main" id="{DCA02FF0-CE18-4D4B-B65A-B7B1C78C99CD}"/>
                </a:ext>
              </a:extLst>
            </p:cNvPr>
            <p:cNvSpPr/>
            <p:nvPr/>
          </p:nvSpPr>
          <p:spPr>
            <a:xfrm flipH="1" flipV="1">
              <a:off x="-2145803" y="6568760"/>
              <a:ext cx="14849676" cy="578480"/>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3" name="Gelijkbenige driehoek 12">
              <a:extLst>
                <a:ext uri="{FF2B5EF4-FFF2-40B4-BE49-F238E27FC236}">
                  <a16:creationId xmlns:a16="http://schemas.microsoft.com/office/drawing/2014/main" id="{24DF4538-C35E-4852-B472-834730BEC2B2}"/>
                </a:ext>
              </a:extLst>
            </p:cNvPr>
            <p:cNvSpPr/>
            <p:nvPr/>
          </p:nvSpPr>
          <p:spPr>
            <a:xfrm rot="16200000">
              <a:off x="4934161" y="-808247"/>
              <a:ext cx="1316520" cy="14754014"/>
            </a:xfrm>
            <a:prstGeom prst="triangle">
              <a:avLst>
                <a:gd name="adj" fmla="val 50000"/>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nl-NL" dirty="0"/>
                <a:t> </a:t>
              </a:r>
            </a:p>
          </p:txBody>
        </p:sp>
      </p:grpSp>
      <p:pic>
        <p:nvPicPr>
          <p:cNvPr id="14" name="Afbeelding 13">
            <a:extLst>
              <a:ext uri="{FF2B5EF4-FFF2-40B4-BE49-F238E27FC236}">
                <a16:creationId xmlns:a16="http://schemas.microsoft.com/office/drawing/2014/main" id="{EA2C9EDF-DECB-43E2-A5A3-DC5DDD17B2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2063" y="6078245"/>
            <a:ext cx="1043474" cy="474436"/>
          </a:xfrm>
          <a:prstGeom prst="rect">
            <a:avLst/>
          </a:prstGeom>
        </p:spPr>
      </p:pic>
    </p:spTree>
    <p:extLst>
      <p:ext uri="{BB962C8B-B14F-4D97-AF65-F5344CB8AC3E}">
        <p14:creationId xmlns:p14="http://schemas.microsoft.com/office/powerpoint/2010/main" val="355139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g met 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D65DB6-063F-4AE3-904D-4442B1EB4D25}"/>
              </a:ext>
            </a:extLst>
          </p:cNvPr>
          <p:cNvSpPr>
            <a:spLocks noGrp="1"/>
          </p:cNvSpPr>
          <p:nvPr>
            <p:ph type="title"/>
          </p:nvPr>
        </p:nvSpPr>
        <p:spPr/>
        <p:txBody>
          <a:bodyPr/>
          <a:lstStyle/>
          <a:p>
            <a:r>
              <a:rPr lang="en-GB"/>
              <a:t>Click to edit Master title style</a:t>
            </a:r>
            <a:endParaRPr lang="nl-NL"/>
          </a:p>
        </p:txBody>
      </p:sp>
      <p:sp>
        <p:nvSpPr>
          <p:cNvPr id="3" name="Tijdelijke aanduiding voor inhoud 2">
            <a:extLst>
              <a:ext uri="{FF2B5EF4-FFF2-40B4-BE49-F238E27FC236}">
                <a16:creationId xmlns:a16="http://schemas.microsoft.com/office/drawing/2014/main" id="{EFA9F9DD-1693-47F0-B819-2C654103E3B7}"/>
              </a:ext>
            </a:extLst>
          </p:cNvPr>
          <p:cNvSpPr>
            <a:spLocks noGrp="1"/>
          </p:cNvSpPr>
          <p:nvPr>
            <p:ph idx="1"/>
          </p:nvPr>
        </p:nvSpPr>
        <p:spPr>
          <a:xfrm>
            <a:off x="838200" y="1825625"/>
            <a:ext cx="10515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pic>
        <p:nvPicPr>
          <p:cNvPr id="4" name="Afbeelding 3">
            <a:extLst>
              <a:ext uri="{FF2B5EF4-FFF2-40B4-BE49-F238E27FC236}">
                <a16:creationId xmlns:a16="http://schemas.microsoft.com/office/drawing/2014/main" id="{5B8E9187-6A6D-449A-8FED-91A618E2D4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2063" y="6078087"/>
            <a:ext cx="1043474" cy="474437"/>
          </a:xfrm>
          <a:prstGeom prst="rect">
            <a:avLst/>
          </a:prstGeom>
        </p:spPr>
      </p:pic>
    </p:spTree>
    <p:extLst>
      <p:ext uri="{BB962C8B-B14F-4D97-AF65-F5344CB8AC3E}">
        <p14:creationId xmlns:p14="http://schemas.microsoft.com/office/powerpoint/2010/main" val="298774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B3A94-7499-4CD7-B98F-6919339D4057}"/>
              </a:ext>
            </a:extLst>
          </p:cNvPr>
          <p:cNvSpPr>
            <a:spLocks noGrp="1"/>
          </p:cNvSpPr>
          <p:nvPr>
            <p:ph type="title"/>
          </p:nvPr>
        </p:nvSpPr>
        <p:spPr>
          <a:xfrm>
            <a:off x="838200" y="365125"/>
            <a:ext cx="10515600" cy="1325563"/>
          </a:xfrm>
        </p:spPr>
        <p:txBody>
          <a:bodyPr/>
          <a:lstStyle/>
          <a:p>
            <a:r>
              <a:rPr lang="en-GB"/>
              <a:t>Click to edit Master title style</a:t>
            </a:r>
            <a:endParaRPr lang="nl-NL"/>
          </a:p>
        </p:txBody>
      </p:sp>
      <p:sp>
        <p:nvSpPr>
          <p:cNvPr id="3" name="Tijdelijke aanduiding voor inhoud 2">
            <a:extLst>
              <a:ext uri="{FF2B5EF4-FFF2-40B4-BE49-F238E27FC236}">
                <a16:creationId xmlns:a16="http://schemas.microsoft.com/office/drawing/2014/main" id="{68E5D841-A69B-4D71-A095-D7CE469BB357}"/>
              </a:ext>
            </a:extLst>
          </p:cNvPr>
          <p:cNvSpPr>
            <a:spLocks noGrp="1"/>
          </p:cNvSpPr>
          <p:nvPr>
            <p:ph idx="1"/>
          </p:nvPr>
        </p:nvSpPr>
        <p:spPr>
          <a:xfrm>
            <a:off x="838200" y="1825625"/>
            <a:ext cx="10515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Tree>
    <p:extLst>
      <p:ext uri="{BB962C8B-B14F-4D97-AF65-F5344CB8AC3E}">
        <p14:creationId xmlns:p14="http://schemas.microsoft.com/office/powerpoint/2010/main" val="7154462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01D9B96-36B3-4867-9FB4-790788BAD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0A663C42-1BF0-4CCE-8576-0CB37FA37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28950604"/>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5" r:id="rId3"/>
  </p:sldLayoutIdLst>
  <p:txStyles>
    <p:titleStyle>
      <a:lvl1pPr algn="l" defTabSz="914400" rtl="0" eaLnBrk="1" latinLnBrk="0" hangingPunct="1">
        <a:lnSpc>
          <a:spcPct val="90000"/>
        </a:lnSpc>
        <a:spcBef>
          <a:spcPct val="0"/>
        </a:spcBef>
        <a:buNone/>
        <a:defRPr sz="4400" b="0" kern="1200">
          <a:solidFill>
            <a:srgbClr val="EE760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E5F86"/>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E5F86"/>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E5F8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166;p27">
            <a:extLst>
              <a:ext uri="{FF2B5EF4-FFF2-40B4-BE49-F238E27FC236}">
                <a16:creationId xmlns:a16="http://schemas.microsoft.com/office/drawing/2014/main" id="{27B851EF-C4EE-47D9-8205-7C48FBE30C33}"/>
              </a:ext>
            </a:extLst>
          </p:cNvPr>
          <p:cNvPicPr preferRelativeResize="0"/>
          <p:nvPr/>
        </p:nvPicPr>
        <p:blipFill rotWithShape="1">
          <a:blip r:embed="rId2">
            <a:alphaModFix/>
          </a:blip>
          <a:srcRect b="27336"/>
          <a:stretch/>
        </p:blipFill>
        <p:spPr>
          <a:xfrm>
            <a:off x="0" y="-1246216"/>
            <a:ext cx="12288852" cy="5902123"/>
          </a:xfrm>
          <a:prstGeom prst="rect">
            <a:avLst/>
          </a:prstGeom>
          <a:noFill/>
          <a:ln>
            <a:noFill/>
          </a:ln>
        </p:spPr>
      </p:pic>
      <p:sp>
        <p:nvSpPr>
          <p:cNvPr id="4" name="Rechthoek 3">
            <a:extLst>
              <a:ext uri="{FF2B5EF4-FFF2-40B4-BE49-F238E27FC236}">
                <a16:creationId xmlns:a16="http://schemas.microsoft.com/office/drawing/2014/main" id="{1A445A75-D448-49AA-968C-2705F484B687}"/>
              </a:ext>
            </a:extLst>
          </p:cNvPr>
          <p:cNvSpPr/>
          <p:nvPr/>
        </p:nvSpPr>
        <p:spPr>
          <a:xfrm>
            <a:off x="0" y="4366667"/>
            <a:ext cx="12192000" cy="578480"/>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5" name="Gelijkbenige driehoek 4">
            <a:extLst>
              <a:ext uri="{FF2B5EF4-FFF2-40B4-BE49-F238E27FC236}">
                <a16:creationId xmlns:a16="http://schemas.microsoft.com/office/drawing/2014/main" id="{8A0BBAA4-C4F4-4E0E-9CCF-0AB3BCF5161F}"/>
              </a:ext>
            </a:extLst>
          </p:cNvPr>
          <p:cNvSpPr/>
          <p:nvPr/>
        </p:nvSpPr>
        <p:spPr>
          <a:xfrm rot="16200000">
            <a:off x="4558146" y="-2352080"/>
            <a:ext cx="1316520" cy="14754014"/>
          </a:xfrm>
          <a:prstGeom prst="triangle">
            <a:avLst>
              <a:gd name="adj" fmla="val 50000"/>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nl-NL" dirty="0"/>
              <a:t> </a:t>
            </a:r>
          </a:p>
        </p:txBody>
      </p:sp>
      <p:sp>
        <p:nvSpPr>
          <p:cNvPr id="6" name="Rechthoek: afgeronde diagonale hoeken 5">
            <a:extLst>
              <a:ext uri="{FF2B5EF4-FFF2-40B4-BE49-F238E27FC236}">
                <a16:creationId xmlns:a16="http://schemas.microsoft.com/office/drawing/2014/main" id="{8D7FD2F2-DA23-435F-9B14-47E5941491CC}"/>
              </a:ext>
            </a:extLst>
          </p:cNvPr>
          <p:cNvSpPr/>
          <p:nvPr/>
        </p:nvSpPr>
        <p:spPr>
          <a:xfrm>
            <a:off x="2328679" y="3601088"/>
            <a:ext cx="7534642" cy="1423839"/>
          </a:xfrm>
          <a:prstGeom prst="round2DiagRect">
            <a:avLst/>
          </a:prstGeom>
          <a:solidFill>
            <a:srgbClr val="EE76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9" name="Tekstvak 2">
            <a:extLst>
              <a:ext uri="{FF2B5EF4-FFF2-40B4-BE49-F238E27FC236}">
                <a16:creationId xmlns:a16="http://schemas.microsoft.com/office/drawing/2014/main" id="{9FC18133-C417-489D-A231-781D48B7623C}"/>
              </a:ext>
            </a:extLst>
          </p:cNvPr>
          <p:cNvSpPr txBox="1">
            <a:spLocks noChangeArrowheads="1"/>
          </p:cNvSpPr>
          <p:nvPr/>
        </p:nvSpPr>
        <p:spPr bwMode="auto">
          <a:xfrm>
            <a:off x="3346132" y="3788373"/>
            <a:ext cx="5499735" cy="447675"/>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nl-NL" sz="3200" b="1" dirty="0">
                <a:solidFill>
                  <a:srgbClr val="FFFFFF"/>
                </a:solidFill>
                <a:latin typeface="Segoe UI" panose="020B0502040204020203" pitchFamily="34" charset="0"/>
                <a:ea typeface="Calibri" panose="020F0502020204030204" pitchFamily="34" charset="0"/>
                <a:cs typeface="Times New Roman" panose="02020603050405020304" pitchFamily="18" charset="0"/>
              </a:rPr>
              <a:t>The WIA-</a:t>
            </a:r>
            <a:r>
              <a:rPr lang="nl-NL" sz="3200" b="1" dirty="0" err="1">
                <a:solidFill>
                  <a:srgbClr val="FFFFFF"/>
                </a:solidFill>
                <a:latin typeface="Segoe UI" panose="020B0502040204020203" pitchFamily="34" charset="0"/>
                <a:ea typeface="Calibri" panose="020F0502020204030204" pitchFamily="34" charset="0"/>
                <a:cs typeface="Times New Roman" panose="02020603050405020304" pitchFamily="18" charset="0"/>
              </a:rPr>
              <a:t>toolkit</a:t>
            </a:r>
            <a:endParaRPr lang="nl-NL" sz="3200" b="1" dirty="0">
              <a:solidFill>
                <a:srgbClr val="FFFFFF"/>
              </a:solidFill>
              <a:effectLst/>
              <a:latin typeface="Segoe UI" panose="020B0502040204020203"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nl-NL" sz="2000" i="1" dirty="0">
                <a:solidFill>
                  <a:srgbClr val="FFFFFF"/>
                </a:solidFill>
                <a:latin typeface="Segoe UI" panose="020B0502040204020203" pitchFamily="34" charset="0"/>
                <a:ea typeface="Calibri" panose="020F0502020204030204" pitchFamily="34" charset="0"/>
                <a:cs typeface="Times New Roman" panose="02020603050405020304" pitchFamily="18" charset="0"/>
              </a:rPr>
              <a:t>The </a:t>
            </a:r>
            <a:r>
              <a:rPr lang="nl-NL" sz="2000" i="1" dirty="0" err="1">
                <a:solidFill>
                  <a:srgbClr val="FFFFFF"/>
                </a:solidFill>
                <a:latin typeface="Segoe UI" panose="020B0502040204020203" pitchFamily="34" charset="0"/>
                <a:ea typeface="Calibri" panose="020F0502020204030204" pitchFamily="34" charset="0"/>
                <a:cs typeface="Times New Roman" panose="02020603050405020304" pitchFamily="18" charset="0"/>
              </a:rPr>
              <a:t>definitive</a:t>
            </a:r>
            <a:r>
              <a:rPr lang="nl-NL" sz="2000" i="1" dirty="0">
                <a:solidFill>
                  <a:srgbClr val="FFFFFF"/>
                </a:solidFill>
                <a:latin typeface="Segoe UI" panose="020B0502040204020203" pitchFamily="34" charset="0"/>
                <a:ea typeface="Calibri" panose="020F0502020204030204" pitchFamily="34" charset="0"/>
                <a:cs typeface="Times New Roman" panose="02020603050405020304" pitchFamily="18" charset="0"/>
              </a:rPr>
              <a:t> project </a:t>
            </a:r>
            <a:r>
              <a:rPr lang="nl-NL" sz="2000" i="1" dirty="0" err="1">
                <a:solidFill>
                  <a:srgbClr val="FFFFFF"/>
                </a:solidFill>
                <a:latin typeface="Segoe UI" panose="020B0502040204020203" pitchFamily="34" charset="0"/>
                <a:ea typeface="Calibri" panose="020F0502020204030204" pitchFamily="34" charset="0"/>
                <a:cs typeface="Times New Roman" panose="02020603050405020304" pitchFamily="18" charset="0"/>
              </a:rPr>
              <a:t>proposal</a:t>
            </a:r>
            <a:endParaRPr lang="nl-NL" sz="1000" i="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p:txBody>
      </p:sp>
      <p:pic>
        <p:nvPicPr>
          <p:cNvPr id="11" name="Afbeelding 10">
            <a:extLst>
              <a:ext uri="{FF2B5EF4-FFF2-40B4-BE49-F238E27FC236}">
                <a16:creationId xmlns:a16="http://schemas.microsoft.com/office/drawing/2014/main" id="{B6E27B1E-70DC-4485-A241-588F4E0B2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45" y="5673747"/>
            <a:ext cx="1439368" cy="651843"/>
          </a:xfrm>
          <a:prstGeom prst="rect">
            <a:avLst/>
          </a:prstGeom>
        </p:spPr>
      </p:pic>
      <p:sp>
        <p:nvSpPr>
          <p:cNvPr id="8" name="Tijdelijke aanduiding voor inhoud 2">
            <a:extLst>
              <a:ext uri="{FF2B5EF4-FFF2-40B4-BE49-F238E27FC236}">
                <a16:creationId xmlns:a16="http://schemas.microsoft.com/office/drawing/2014/main" id="{98C0881F-0961-477C-9125-B0D2D0F20032}"/>
              </a:ext>
            </a:extLst>
          </p:cNvPr>
          <p:cNvSpPr txBox="1">
            <a:spLocks/>
          </p:cNvSpPr>
          <p:nvPr/>
        </p:nvSpPr>
        <p:spPr>
          <a:xfrm>
            <a:off x="2196981" y="5619874"/>
            <a:ext cx="8681815" cy="8108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E5F86"/>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E5F86"/>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E5F8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nl-NL" sz="2000" dirty="0"/>
              <a:t>Hak van Nispen</a:t>
            </a:r>
          </a:p>
        </p:txBody>
      </p:sp>
    </p:spTree>
    <p:extLst>
      <p:ext uri="{BB962C8B-B14F-4D97-AF65-F5344CB8AC3E}">
        <p14:creationId xmlns:p14="http://schemas.microsoft.com/office/powerpoint/2010/main" val="341936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21218-EB69-4AC8-A3F9-9A86D0647C68}"/>
              </a:ext>
            </a:extLst>
          </p:cNvPr>
          <p:cNvSpPr>
            <a:spLocks noGrp="1"/>
          </p:cNvSpPr>
          <p:nvPr>
            <p:ph type="title"/>
          </p:nvPr>
        </p:nvSpPr>
        <p:spPr/>
        <p:txBody>
          <a:bodyPr/>
          <a:lstStyle/>
          <a:p>
            <a:r>
              <a:rPr lang="nl-NL" dirty="0"/>
              <a:t>The WIA-Toolkit</a:t>
            </a:r>
          </a:p>
        </p:txBody>
      </p:sp>
      <p:sp>
        <p:nvSpPr>
          <p:cNvPr id="3" name="Tijdelijke aanduiding voor inhoud 2">
            <a:extLst>
              <a:ext uri="{FF2B5EF4-FFF2-40B4-BE49-F238E27FC236}">
                <a16:creationId xmlns:a16="http://schemas.microsoft.com/office/drawing/2014/main" id="{12627684-2133-418C-A7A6-A6A966912347}"/>
              </a:ext>
            </a:extLst>
          </p:cNvPr>
          <p:cNvSpPr>
            <a:spLocks noGrp="1"/>
          </p:cNvSpPr>
          <p:nvPr>
            <p:ph idx="1"/>
          </p:nvPr>
        </p:nvSpPr>
        <p:spPr>
          <a:xfrm>
            <a:off x="838200" y="1825625"/>
            <a:ext cx="10515600" cy="1325563"/>
          </a:xfrm>
        </p:spPr>
        <p:txBody>
          <a:bodyPr/>
          <a:lstStyle/>
          <a:p>
            <a:r>
              <a:rPr lang="en-GB" dirty="0"/>
              <a:t>ESD through WIA goes beyond schooling and it is relevant to any institution and organization that seeks to mainstream sustainability into all aspects of its operation. </a:t>
            </a:r>
          </a:p>
          <a:p>
            <a:pPr marL="0" indent="0">
              <a:buNone/>
            </a:pPr>
            <a:endParaRPr lang="en-GB" dirty="0"/>
          </a:p>
        </p:txBody>
      </p:sp>
      <p:sp>
        <p:nvSpPr>
          <p:cNvPr id="4" name="Tijdelijke aanduiding voor inhoud 2">
            <a:extLst>
              <a:ext uri="{FF2B5EF4-FFF2-40B4-BE49-F238E27FC236}">
                <a16:creationId xmlns:a16="http://schemas.microsoft.com/office/drawing/2014/main" id="{AF2B82DB-937A-6C80-4012-89BAA27D97ED}"/>
              </a:ext>
            </a:extLst>
          </p:cNvPr>
          <p:cNvSpPr txBox="1">
            <a:spLocks/>
          </p:cNvSpPr>
          <p:nvPr/>
        </p:nvSpPr>
        <p:spPr>
          <a:xfrm>
            <a:off x="838200" y="3286125"/>
            <a:ext cx="10515600" cy="13255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E5F86"/>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E5F86"/>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E5F8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E5F86"/>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The development of a toolkit on WIA and ESD is vital for implementing WIA and ESD, across formal and non-formal education, but also as an intrinsic part for integrating the new framework on UNECE Strategy 2021-2030, in Member States of the UNECE</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64057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426A-FCB0-F748-2474-092D5DE18362}"/>
              </a:ext>
            </a:extLst>
          </p:cNvPr>
          <p:cNvSpPr>
            <a:spLocks noGrp="1"/>
          </p:cNvSpPr>
          <p:nvPr>
            <p:ph type="title"/>
          </p:nvPr>
        </p:nvSpPr>
        <p:spPr/>
        <p:txBody>
          <a:bodyPr/>
          <a:lstStyle/>
          <a:p>
            <a:r>
              <a:rPr lang="en-GB" dirty="0"/>
              <a:t>Objectives of the Toolkit</a:t>
            </a:r>
          </a:p>
        </p:txBody>
      </p:sp>
      <p:sp>
        <p:nvSpPr>
          <p:cNvPr id="3" name="Content Placeholder 2">
            <a:extLst>
              <a:ext uri="{FF2B5EF4-FFF2-40B4-BE49-F238E27FC236}">
                <a16:creationId xmlns:a16="http://schemas.microsoft.com/office/drawing/2014/main" id="{D21C1CAC-9C77-C0AD-43A1-3C691076B5A4}"/>
              </a:ext>
            </a:extLst>
          </p:cNvPr>
          <p:cNvSpPr>
            <a:spLocks noGrp="1"/>
          </p:cNvSpPr>
          <p:nvPr>
            <p:ph idx="1"/>
          </p:nvPr>
        </p:nvSpPr>
        <p:spPr/>
        <p:txBody>
          <a:bodyPr/>
          <a:lstStyle/>
          <a:p>
            <a:r>
              <a:rPr lang="en-GB" dirty="0"/>
              <a:t>A toolkit that will support all interested parties</a:t>
            </a:r>
          </a:p>
          <a:p>
            <a:r>
              <a:rPr lang="en-GB" dirty="0"/>
              <a:t>Help stakeholders (and Youth) to understand their role in WIA</a:t>
            </a:r>
          </a:p>
          <a:p>
            <a:r>
              <a:rPr lang="en-GB" dirty="0"/>
              <a:t>Present good ideas and practices</a:t>
            </a:r>
          </a:p>
          <a:p>
            <a:r>
              <a:rPr lang="en-GB" dirty="0"/>
              <a:t>Operate as a networking tool.</a:t>
            </a:r>
          </a:p>
          <a:p>
            <a:r>
              <a:rPr lang="en-GB" dirty="0"/>
              <a:t>Help stakeholders in the MS to understand the appliance of WIA.</a:t>
            </a:r>
          </a:p>
          <a:p>
            <a:r>
              <a:rPr lang="en-GB" dirty="0"/>
              <a:t>Support institutions to implement WIA holistically.</a:t>
            </a:r>
          </a:p>
          <a:p>
            <a:r>
              <a:rPr lang="en-GB" dirty="0"/>
              <a:t>To create a common language between education related parties. </a:t>
            </a:r>
          </a:p>
          <a:p>
            <a:endParaRPr lang="en-GB" dirty="0"/>
          </a:p>
        </p:txBody>
      </p:sp>
    </p:spTree>
    <p:extLst>
      <p:ext uri="{BB962C8B-B14F-4D97-AF65-F5344CB8AC3E}">
        <p14:creationId xmlns:p14="http://schemas.microsoft.com/office/powerpoint/2010/main" val="199743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5935-6432-39DC-8E44-3162696E4A73}"/>
              </a:ext>
            </a:extLst>
          </p:cNvPr>
          <p:cNvSpPr>
            <a:spLocks noGrp="1"/>
          </p:cNvSpPr>
          <p:nvPr>
            <p:ph type="title"/>
          </p:nvPr>
        </p:nvSpPr>
        <p:spPr/>
        <p:txBody>
          <a:bodyPr/>
          <a:lstStyle/>
          <a:p>
            <a:r>
              <a:rPr lang="en-GB" dirty="0"/>
              <a:t>Practicalities of the toolkit</a:t>
            </a:r>
          </a:p>
        </p:txBody>
      </p:sp>
      <p:sp>
        <p:nvSpPr>
          <p:cNvPr id="3" name="Content Placeholder 2">
            <a:extLst>
              <a:ext uri="{FF2B5EF4-FFF2-40B4-BE49-F238E27FC236}">
                <a16:creationId xmlns:a16="http://schemas.microsoft.com/office/drawing/2014/main" id="{B2BDF698-AB25-E2A5-0C73-AC5DCF446FD9}"/>
              </a:ext>
            </a:extLst>
          </p:cNvPr>
          <p:cNvSpPr>
            <a:spLocks noGrp="1"/>
          </p:cNvSpPr>
          <p:nvPr>
            <p:ph idx="1"/>
          </p:nvPr>
        </p:nvSpPr>
        <p:spPr/>
        <p:txBody>
          <a:bodyPr/>
          <a:lstStyle/>
          <a:p>
            <a:r>
              <a:rPr lang="en-GB" dirty="0"/>
              <a:t>The toolkit will be submitted in English and (through UNECE) be translated towards French and Russian. </a:t>
            </a:r>
          </a:p>
          <a:p>
            <a:r>
              <a:rPr lang="en-GB" dirty="0"/>
              <a:t>The toolkit can have various forms. </a:t>
            </a:r>
          </a:p>
          <a:p>
            <a:r>
              <a:rPr lang="en-GB" dirty="0"/>
              <a:t>The Toolkit targets education related stakeholders. </a:t>
            </a:r>
          </a:p>
          <a:p>
            <a:endParaRPr lang="en-GB" dirty="0"/>
          </a:p>
        </p:txBody>
      </p:sp>
    </p:spTree>
    <p:extLst>
      <p:ext uri="{BB962C8B-B14F-4D97-AF65-F5344CB8AC3E}">
        <p14:creationId xmlns:p14="http://schemas.microsoft.com/office/powerpoint/2010/main" val="255149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77B0F-0C4A-539F-A0EC-38D6009361C0}"/>
              </a:ext>
            </a:extLst>
          </p:cNvPr>
          <p:cNvSpPr>
            <a:spLocks noGrp="1"/>
          </p:cNvSpPr>
          <p:nvPr>
            <p:ph type="title"/>
          </p:nvPr>
        </p:nvSpPr>
        <p:spPr/>
        <p:txBody>
          <a:bodyPr/>
          <a:lstStyle/>
          <a:p>
            <a:r>
              <a:rPr lang="nl-NL" dirty="0"/>
              <a:t>Deliverables of </a:t>
            </a:r>
            <a:r>
              <a:rPr lang="nl-NL" dirty="0" err="1"/>
              <a:t>the</a:t>
            </a:r>
            <a:r>
              <a:rPr lang="nl-NL" dirty="0"/>
              <a:t> project</a:t>
            </a:r>
            <a:endParaRPr lang="en-GB" dirty="0"/>
          </a:p>
        </p:txBody>
      </p:sp>
      <p:sp>
        <p:nvSpPr>
          <p:cNvPr id="3" name="Content Placeholder 2">
            <a:extLst>
              <a:ext uri="{FF2B5EF4-FFF2-40B4-BE49-F238E27FC236}">
                <a16:creationId xmlns:a16="http://schemas.microsoft.com/office/drawing/2014/main" id="{150C3372-2064-D1C9-4C69-E453F18B5210}"/>
              </a:ext>
            </a:extLst>
          </p:cNvPr>
          <p:cNvSpPr>
            <a:spLocks noGrp="1"/>
          </p:cNvSpPr>
          <p:nvPr>
            <p:ph idx="1"/>
          </p:nvPr>
        </p:nvSpPr>
        <p:spPr/>
        <p:txBody>
          <a:bodyPr/>
          <a:lstStyle/>
          <a:p>
            <a:r>
              <a:rPr lang="en-GB" dirty="0"/>
              <a:t>The WIA project has a duration time of 2.5 years and will have 4 meetings between the expert group and the project team. </a:t>
            </a:r>
          </a:p>
          <a:p>
            <a:r>
              <a:rPr lang="en-GB" dirty="0"/>
              <a:t>Several capacity building activities.</a:t>
            </a:r>
          </a:p>
          <a:p>
            <a:r>
              <a:rPr lang="en-GB" dirty="0"/>
              <a:t>Dissemination throughout the duration of the project. </a:t>
            </a:r>
          </a:p>
          <a:p>
            <a:r>
              <a:rPr lang="en-GB" dirty="0"/>
              <a:t>5 Progress reports</a:t>
            </a:r>
          </a:p>
        </p:txBody>
      </p:sp>
    </p:spTree>
    <p:extLst>
      <p:ext uri="{BB962C8B-B14F-4D97-AF65-F5344CB8AC3E}">
        <p14:creationId xmlns:p14="http://schemas.microsoft.com/office/powerpoint/2010/main" val="273881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6349-0DF5-D206-0B08-493ED8804818}"/>
              </a:ext>
            </a:extLst>
          </p:cNvPr>
          <p:cNvSpPr>
            <a:spLocks noGrp="1"/>
          </p:cNvSpPr>
          <p:nvPr>
            <p:ph type="title"/>
          </p:nvPr>
        </p:nvSpPr>
        <p:spPr/>
        <p:txBody>
          <a:bodyPr/>
          <a:lstStyle/>
          <a:p>
            <a:r>
              <a:rPr lang="en-GB" dirty="0"/>
              <a:t>Two questions remain</a:t>
            </a:r>
          </a:p>
        </p:txBody>
      </p:sp>
      <p:sp>
        <p:nvSpPr>
          <p:cNvPr id="3" name="Content Placeholder 2">
            <a:extLst>
              <a:ext uri="{FF2B5EF4-FFF2-40B4-BE49-F238E27FC236}">
                <a16:creationId xmlns:a16="http://schemas.microsoft.com/office/drawing/2014/main" id="{FA93BFC8-CE19-64C0-B8A7-5B6311022154}"/>
              </a:ext>
            </a:extLst>
          </p:cNvPr>
          <p:cNvSpPr>
            <a:spLocks noGrp="1"/>
          </p:cNvSpPr>
          <p:nvPr>
            <p:ph idx="1"/>
          </p:nvPr>
        </p:nvSpPr>
        <p:spPr/>
        <p:txBody>
          <a:bodyPr/>
          <a:lstStyle/>
          <a:p>
            <a:r>
              <a:rPr lang="en-GB" dirty="0"/>
              <a:t>Testing the toolkit by an independent country</a:t>
            </a:r>
          </a:p>
          <a:p>
            <a:r>
              <a:rPr lang="en-GB" dirty="0"/>
              <a:t>Organising the regional conference</a:t>
            </a:r>
          </a:p>
        </p:txBody>
      </p:sp>
    </p:spTree>
    <p:extLst>
      <p:ext uri="{BB962C8B-B14F-4D97-AF65-F5344CB8AC3E}">
        <p14:creationId xmlns:p14="http://schemas.microsoft.com/office/powerpoint/2010/main" val="78748098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id="{162D839F-2CF4-4BB0-AD03-41C8A985FD61}" vid="{66B74828-8252-4455-88D7-279A0B168AF3}"/>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02F79B5BE87D40B73359BB004DC9B5" ma:contentTypeVersion="19" ma:contentTypeDescription="Create a new document." ma:contentTypeScope="" ma:versionID="2bca1c8369a37ef979ef791a799b961d">
  <xsd:schema xmlns:xsd="http://www.w3.org/2001/XMLSchema" xmlns:xs="http://www.w3.org/2001/XMLSchema" xmlns:p="http://schemas.microsoft.com/office/2006/metadata/properties" xmlns:ns2="99a2c2c3-fdcf-4e63-9c12-39b3de610a76" xmlns:ns3="a20aa909-956d-4941-9e8e-d4bf2c5fe97e" xmlns:ns4="985ec44e-1bab-4c0b-9df0-6ba128686fc9" targetNamespace="http://schemas.microsoft.com/office/2006/metadata/properties" ma:root="true" ma:fieldsID="1a9147d787db9d139d06e2359022437f" ns2:_="" ns3:_="" ns4:_="">
    <xsd:import namespace="99a2c2c3-fdcf-4e63-9c12-39b3de610a76"/>
    <xsd:import namespace="a20aa909-956d-4941-9e8e-d4bf2c5fe97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Dateandtime"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2c2c3-fdcf-4e63-9c12-39b3de610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andtime" ma:index="20" nillable="true" ma:displayName="Date and time" ma:format="DateOnly"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0aa909-956d-4941-9e8e-d4bf2c5fe97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cb577e23-b539-4cbb-a753-31a04c3d9a02}" ma:internalName="TaxCatchAll" ma:showField="CatchAllData" ma:web="a20aa909-956d-4941-9e8e-d4bf2c5fe9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3DCBB9-90CD-43BB-A081-EAAF1438307C}">
  <ds:schemaRefs>
    <ds:schemaRef ds:uri="http://schemas.microsoft.com/sharepoint/v3/contenttype/forms"/>
  </ds:schemaRefs>
</ds:datastoreItem>
</file>

<file path=customXml/itemProps2.xml><?xml version="1.0" encoding="utf-8"?>
<ds:datastoreItem xmlns:ds="http://schemas.openxmlformats.org/officeDocument/2006/customXml" ds:itemID="{090559F0-1BBB-48A2-A733-85B29E0EA2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a2c2c3-fdcf-4e63-9c12-39b3de610a76"/>
    <ds:schemaRef ds:uri="a20aa909-956d-4941-9e8e-d4bf2c5fe97e"/>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112</TotalTime>
  <Words>958</Words>
  <Application>Microsoft Office PowerPoint</Application>
  <PresentationFormat>Widescreen</PresentationFormat>
  <Paragraphs>59</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Segoe UI</vt:lpstr>
      <vt:lpstr>Kantoorthema</vt:lpstr>
      <vt:lpstr>PowerPoint Presentation</vt:lpstr>
      <vt:lpstr>The WIA-Toolkit</vt:lpstr>
      <vt:lpstr>Objectives of the Toolkit</vt:lpstr>
      <vt:lpstr>Practicalities of the toolkit</vt:lpstr>
      <vt:lpstr>Deliverables of the project</vt:lpstr>
      <vt:lpstr>Two questions remain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Thijs van der Meulen</dc:creator>
  <cp:lastModifiedBy>Maricar De La Cruz</cp:lastModifiedBy>
  <cp:revision>2</cp:revision>
  <dcterms:created xsi:type="dcterms:W3CDTF">2024-05-27T07:00:26Z</dcterms:created>
  <dcterms:modified xsi:type="dcterms:W3CDTF">2024-05-28T13:37:10Z</dcterms:modified>
</cp:coreProperties>
</file>