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35" r:id="rId4"/>
    <p:sldMasterId id="2147487285" r:id="rId5"/>
    <p:sldMasterId id="2147485033" r:id="rId6"/>
  </p:sldMasterIdLst>
  <p:notesMasterIdLst>
    <p:notesMasterId r:id="rId13"/>
  </p:notesMasterIdLst>
  <p:handoutMasterIdLst>
    <p:handoutMasterId r:id="rId14"/>
  </p:handoutMasterIdLst>
  <p:sldIdLst>
    <p:sldId id="770" r:id="rId7"/>
    <p:sldId id="1756" r:id="rId8"/>
    <p:sldId id="1757" r:id="rId9"/>
    <p:sldId id="260" r:id="rId10"/>
    <p:sldId id="1758" r:id="rId11"/>
    <p:sldId id="1759" r:id="rId12"/>
  </p:sldIdLst>
  <p:sldSz cx="9144000" cy="6858000" type="screen4x3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e Li" initials="" lastIdx="1" clrIdx="0"/>
  <p:cmAuthor id="2" name="Rosalie Gwen Mathie" initials="RG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64"/>
    <p:restoredTop sz="93760"/>
  </p:normalViewPr>
  <p:slideViewPr>
    <p:cSldViewPr>
      <p:cViewPr varScale="1">
        <p:scale>
          <a:sx n="62" d="100"/>
          <a:sy n="62" d="100"/>
        </p:scale>
        <p:origin x="17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2D40082-E052-A012-7D71-41B4028FBB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2438" y="463550"/>
            <a:ext cx="2782887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t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D09311A-1671-4C69-F7C9-D5A799CC99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36950" y="463550"/>
            <a:ext cx="29337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defRPr sz="1000"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74020EE-B882-5D49-BB94-5EF8F2A02524}" type="datetime1">
              <a:rPr lang="en-US" altLang="en-US"/>
              <a:pPr>
                <a:defRPr/>
              </a:pPr>
              <a:t>30/05/2024</a:t>
            </a:fld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AAAABFA-8B1F-2313-1F62-D40190DE6F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2438" y="8955088"/>
            <a:ext cx="2782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b" anchorCtr="0" compatLnSpc="1">
            <a:prstTxWarp prst="textNoShape">
              <a:avLst/>
            </a:prstTxWarp>
          </a:bodyPr>
          <a:lstStyle>
            <a:lvl1pPr defTabSz="917575">
              <a:spcBef>
                <a:spcPct val="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EA57F68-82B3-E9A2-1A2E-CFA86EBEFE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36950" y="8955088"/>
            <a:ext cx="27574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b" anchorCtr="0" compatLnSpc="1">
            <a:prstTxWarp prst="textNoShape">
              <a:avLst/>
            </a:prstTxWarp>
          </a:bodyPr>
          <a:lstStyle>
            <a:lvl1pPr algn="r" defTabSz="917575">
              <a:defRPr sz="1000"/>
            </a:lvl1pPr>
          </a:lstStyle>
          <a:p>
            <a:pPr>
              <a:defRPr/>
            </a:pPr>
            <a:fld id="{10F6DCB1-9047-6447-9B4E-FF7D1B572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45C6217-AA65-BCD3-06AF-862AC4160D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8000" y="339725"/>
            <a:ext cx="2878138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t" anchorCtr="0" compatLnSpc="1">
            <a:prstTxWarp prst="textNoShape">
              <a:avLst/>
            </a:prstTxWarp>
            <a:spAutoFit/>
          </a:bodyPr>
          <a:lstStyle>
            <a:lvl1pPr defTabSz="917575">
              <a:spcBef>
                <a:spcPct val="5000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FF06B58-1E86-EF89-6150-03DD483DF6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386138" y="339725"/>
            <a:ext cx="291147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t" anchorCtr="0" compatLnSpc="1">
            <a:prstTxWarp prst="textNoShape">
              <a:avLst/>
            </a:prstTxWarp>
            <a:spAutoFit/>
          </a:bodyPr>
          <a:lstStyle>
            <a:lvl1pPr algn="r" defTabSz="917575">
              <a:spcBef>
                <a:spcPct val="50000"/>
              </a:spcBef>
              <a:defRPr sz="1000"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825A066-BFD6-6A45-906B-C97E8C8D955A}" type="datetime1">
              <a:rPr lang="en-GB" altLang="en-US"/>
              <a:pPr>
                <a:defRPr/>
              </a:pPr>
              <a:t>30/05/2024</a:t>
            </a:fld>
            <a:endParaRPr lang="en-GB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86A61837-695C-0C12-2540-82AD655945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73113"/>
            <a:ext cx="4938713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CC096C48-7476-8221-C8F2-804925F2D2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8525"/>
            <a:ext cx="4968875" cy="4632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93B73A31-62C8-30E8-A440-F2DE9D1DA9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08000" y="9296400"/>
            <a:ext cx="2878138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b" anchorCtr="0" compatLnSpc="1">
            <a:prstTxWarp prst="textNoShape">
              <a:avLst/>
            </a:prstTxWarp>
            <a:spAutoFit/>
          </a:bodyPr>
          <a:lstStyle>
            <a:lvl1pPr defTabSz="917575">
              <a:spcBef>
                <a:spcPct val="5000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1D52B229-9531-E8E5-7135-5DD1CECC0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86138" y="9296400"/>
            <a:ext cx="291147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4" tIns="45822" rIns="91644" bIns="45822" numCol="1" anchor="b" anchorCtr="0" compatLnSpc="1">
            <a:prstTxWarp prst="textNoShape">
              <a:avLst/>
            </a:prstTxWarp>
            <a:spAutoFit/>
          </a:bodyPr>
          <a:lstStyle>
            <a:lvl1pPr algn="r" defTabSz="917575">
              <a:spcBef>
                <a:spcPct val="50000"/>
              </a:spcBef>
              <a:defRPr sz="1000"/>
            </a:lvl1pPr>
          </a:lstStyle>
          <a:p>
            <a:pPr>
              <a:defRPr/>
            </a:pPr>
            <a:fld id="{51C9A5BE-1AA2-304D-A0CC-E56B652028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7557CC05-03A4-A084-7AC0-896365968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1D6508F8-9ECA-A1FF-1950-9BDEBE66F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51204" name="Date Placeholder 3">
            <a:extLst>
              <a:ext uri="{FF2B5EF4-FFF2-40B4-BE49-F238E27FC236}">
                <a16:creationId xmlns:a16="http://schemas.microsoft.com/office/drawing/2014/main" id="{FC741FB9-1564-111D-929F-A1A758D31D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9pPr>
          </a:lstStyle>
          <a:p>
            <a:fld id="{A615894E-C5D4-114F-BF24-AE443D041A7C}" type="datetime1">
              <a:rPr lang="en-GB" altLang="en-US" sz="1000" smtClean="0"/>
              <a:pPr/>
              <a:t>30/05/2024</a:t>
            </a:fld>
            <a:endParaRPr lang="en-GB" altLang="en-US" sz="1000"/>
          </a:p>
        </p:txBody>
      </p:sp>
      <p:sp>
        <p:nvSpPr>
          <p:cNvPr id="51205" name="Slide Number Placeholder 4">
            <a:extLst>
              <a:ext uri="{FF2B5EF4-FFF2-40B4-BE49-F238E27FC236}">
                <a16:creationId xmlns:a16="http://schemas.microsoft.com/office/drawing/2014/main" id="{2CF6E785-964A-334A-86A4-8AB872463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  <a:ea typeface="ＭＳ Ｐゴシック" panose="020B0600070205080204" pitchFamily="34" charset="-128"/>
              </a:defRPr>
            </a:lvl9pPr>
          </a:lstStyle>
          <a:p>
            <a:fld id="{B3AAD0D5-C350-B54D-AD0F-48BA6C4DCA9C}" type="slidenum">
              <a:rPr lang="en-GB" altLang="en-US" sz="1000" smtClean="0"/>
              <a:pPr/>
              <a:t>1</a:t>
            </a:fld>
            <a:endParaRPr lang="en-GB" alt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825A066-BFD6-6A45-906B-C97E8C8D955A}" type="datetime1">
              <a:rPr lang="en-GB" altLang="en-US" smtClean="0"/>
              <a:pPr>
                <a:defRPr/>
              </a:pPr>
              <a:t>30/05/2024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A5BE-1AA2-304D-A0CC-E56B65202831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408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Will you summarise each strand of the WSA flower using this slide? I’ll leave it up t you Arjen to do this bit but I haven’t added any more slides as think this one could be used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2BFC-E59A-4CC5-AA96-153E760DAB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9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91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</p:spTree>
    <p:extLst>
      <p:ext uri="{BB962C8B-B14F-4D97-AF65-F5344CB8AC3E}">
        <p14:creationId xmlns:p14="http://schemas.microsoft.com/office/powerpoint/2010/main" val="111054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224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6329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9401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2748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20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8B97CEE9-3031-2840-6411-78955CD00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6092825"/>
            <a:ext cx="43576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691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3222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856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C3AC34B-8749-5473-022B-2F4FDE7895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805488"/>
            <a:ext cx="9145588" cy="1150937"/>
            <a:chOff x="0" y="5805264"/>
            <a:chExt cx="9145588" cy="1151468"/>
          </a:xfrm>
        </p:grpSpPr>
        <p:pic>
          <p:nvPicPr>
            <p:cNvPr id="5" name="Grafik 1">
              <a:extLst>
                <a:ext uri="{FF2B5EF4-FFF2-40B4-BE49-F238E27FC236}">
                  <a16:creationId xmlns:a16="http://schemas.microsoft.com/office/drawing/2014/main" id="{79156636-AF6C-513C-ADFE-7F5498096F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45" b="36064"/>
            <a:stretch>
              <a:fillRect/>
            </a:stretch>
          </p:blipFill>
          <p:spPr bwMode="auto">
            <a:xfrm>
              <a:off x="0" y="5805264"/>
              <a:ext cx="9145588" cy="115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84305DAD-7167-9236-A9C2-49D840A9EF2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537" y="6580495"/>
              <a:ext cx="2049463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9178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1885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5EED-9FC6-44AC-819E-0E695A1B1364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42BE-4C4B-4B91-BC5D-D41ACD87F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5D189-198A-E78B-9D5B-F6B42079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D008-2D5E-E04C-A0EE-5029B99C9484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5BC9-07D5-7955-53E0-1FEA65EA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ECD87-0206-7B11-C567-810C2A79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724B-A99C-D84D-84A6-94A99D07F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38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02F57-8E85-FE2C-DAB9-5ADAF66D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0F12-8F4C-EC45-A00C-D0E6E88FE5EA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4FC7-B730-AD8F-1377-28463C78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DA87-DB28-B02E-1A06-52B6D602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9558-5CAB-784F-B5AB-47A18BA75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43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F9E6-B53B-F03C-371E-6431E8F2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2E66-6F03-924D-A97E-22D7F6500BFA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51FD5-C58A-76E0-8268-F3F58D279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E1C98-5DA2-EDE4-FEE4-D1E8DE20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C281-B3B8-4C4A-86E5-776AEE467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547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F7A28C-0813-BB90-703B-37435E1F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C029-CA76-5C41-8B35-09679C00A847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C4ADA4-709B-615F-23E7-217F444F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B6A13-0809-EF9D-0825-FD2C3031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37EE-8A5D-744E-A180-106D5632D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20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0E98E4-9531-0C03-F087-6C49F1E9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F9DC-1399-874A-BC58-5F39C30A1703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90E897-BAE4-E1C0-4720-56015B14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9361E4-ED74-4FD9-1DE0-A0830FAF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33C2-D264-8E46-AD57-AA5BDC2F5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94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DB31ED-7967-8026-AAD2-12E36B29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A13E-B858-FB44-9662-4A36EDEDA855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A257C0-8ED9-044D-B413-52E4DEDC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017926-11DC-8CA0-8580-88CF7D52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878C-A626-1547-9461-7CDE0263D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00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7CB2C0-364F-26CE-4C73-81AB1019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CDF0-3C1B-7D45-B5AF-A89EAC2B4C5D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CBD625-C3C0-C103-20B3-658F5D85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0044F-1F6C-B16F-1F92-C5C29377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8949-1722-8C4B-A8D9-468F8817F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920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69FBDD-4B39-44AE-65D3-F5A60CC2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5792-BD00-9A4A-96D9-9AA24C51264B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BA9989-AE4A-CEAD-D3F6-F7CE25BF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2C2D4-1A64-193A-CA76-999894D9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CB63-25A2-3B42-82A1-DCCC680CC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44007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78B3D1-7E2D-2E74-F8E7-3DB11701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0CF9-1D52-3C4B-93FE-2EFBE8D1E87F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FE882A-7C65-A270-33CB-54FDC1C8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06BBBE-1ECF-2E80-A218-0ECB68F2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DFBD-FE0D-F84A-98E2-9C036AB2C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17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B090-E3F8-1924-3548-34E46F44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3A7D-8A62-0B45-98E2-B51DBCC5A662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7930F-E009-D383-6A77-91DC35D2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D088-7EF5-668D-8A1F-EA806B1D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AC15-970B-B143-9224-F4CD85732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945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DC4B-87E8-C2DB-E4B5-659C7B0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2640-FB9F-DB4B-A5BD-A41F677E8E9F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0128D-8EFF-CBA4-4AD1-FC0D751B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3B5C-9F72-8264-B482-94D31C34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5E9A-3704-6241-82FB-02557A779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2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124" y="3450908"/>
            <a:ext cx="6912720" cy="2764155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ABCB59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8124" y="2054701"/>
            <a:ext cx="6912720" cy="132556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4ADFBB62-4B2A-0AB5-5A3B-A7C5F5FB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CA85FC53-B381-6B41-BFB3-AAFFD87EE390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B48EFC61-2953-29B9-F307-2116482D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1D551C55-BF94-5F74-F90F-00BF1B0D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9034819C-9422-6740-87D5-4AD0F3246F3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89141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24" y="1032480"/>
            <a:ext cx="6912720" cy="834821"/>
          </a:xfrm>
        </p:spPr>
        <p:txBody>
          <a:bodyPr>
            <a:normAutofit/>
          </a:bodyPr>
          <a:lstStyle>
            <a:lvl1pPr>
              <a:defRPr sz="29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122" y="3840480"/>
            <a:ext cx="6912720" cy="2367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88123" y="1867301"/>
            <a:ext cx="6913012" cy="1261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188122" y="3437313"/>
            <a:ext cx="6912720" cy="395288"/>
          </a:xfrm>
        </p:spPr>
        <p:txBody>
          <a:bodyPr>
            <a:noAutofit/>
          </a:bodyPr>
          <a:lstStyle>
            <a:lvl1pPr>
              <a:defRPr sz="2200" b="1" baseline="0"/>
            </a:lvl1pPr>
            <a:lvl2pPr>
              <a:defRPr sz="2200" b="1"/>
            </a:lvl2pPr>
            <a:lvl3pPr>
              <a:defRPr sz="2200" b="1"/>
            </a:lvl3pPr>
            <a:lvl4pPr>
              <a:defRPr sz="2200" b="1"/>
            </a:lvl4pPr>
            <a:lvl5pPr>
              <a:defRPr sz="2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9AD8B0C-76F4-CB59-75A0-034A29288BB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A4BF2B0E-F915-E64F-8A9D-B0AC7F67333D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31FACBBC-A463-BC2B-A3F0-7A73379FEC1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D1FDE32F-0C7D-6268-5451-008E46913BB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4BEB957A-7898-A149-9F30-6F8C83E8BCA3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19007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ggend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88124" y="1032509"/>
            <a:ext cx="3358865" cy="251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1188124" y="3700079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6"/>
          </p:nvPr>
        </p:nvSpPr>
        <p:spPr>
          <a:xfrm>
            <a:off x="4734418" y="3700079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7"/>
          </p:nvPr>
        </p:nvSpPr>
        <p:spPr>
          <a:xfrm>
            <a:off x="4734418" y="1031558"/>
            <a:ext cx="3358865" cy="251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E9522AC-944C-E699-0F47-A99BF82A61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567E905F-AE30-A44B-A002-96CFE4595E3A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280CC7C-EE18-BB00-BE54-4BB1AB149A5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CAABB09-3EA5-6814-F0F5-B1D80CCFA6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0F108F6E-F3BC-734B-9BCD-534A2D6C0E8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49422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liggende foto'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133" y="1032479"/>
            <a:ext cx="3359150" cy="835920"/>
          </a:xfrm>
        </p:spPr>
        <p:txBody>
          <a:bodyPr anchor="b">
            <a:normAutofit/>
          </a:bodyPr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133" y="2008800"/>
            <a:ext cx="3359150" cy="421200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88124" y="1032509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1188124" y="3700079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1DE64B53-01F5-FBA3-0489-95A63F2F29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7EAF493F-E85D-A34A-A15A-DD93456BA1ED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79258AF-D4C5-4161-7034-04E2C95BFC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A288AFD-4D9A-A51E-9702-B22BACD4A8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C890BA3F-48AF-A44D-BD9B-F38C25A1E1F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59336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liggende foto'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24" y="1032479"/>
            <a:ext cx="3359150" cy="836326"/>
          </a:xfrm>
        </p:spPr>
        <p:txBody>
          <a:bodyPr anchor="b">
            <a:normAutofit/>
          </a:bodyPr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925" y="2009289"/>
            <a:ext cx="3359150" cy="421200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34418" y="1032510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34418" y="3700080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5C71FEC5-91CC-6292-5E1A-A55F8BA42C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3ACDA53A-03C1-5A4C-84FA-E5965F21B820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C8938ED-38AD-36CF-4A80-F9903DA2A6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EADB9E2-629F-02F4-B464-53E811219F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383F41FB-3CBF-004A-8BFE-A754AB7895D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33334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liggende foto's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24" y="1032479"/>
            <a:ext cx="6905159" cy="835920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124" y="2008270"/>
            <a:ext cx="6905159" cy="154064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13136" y="3700079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34418" y="3700080"/>
            <a:ext cx="3358865" cy="25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E6BC2936-B646-80D2-2067-8BA3AD18430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B3E1402E-29A0-754D-8EFD-03A3EBCE2C15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6837B3B-502F-D498-6B25-FFC08C6B85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834A2A4-BAE5-BB84-C43F-984F9BDD05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3C460897-9795-FE45-B8FC-D27D74B0F8F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94505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3 staande foto's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24" y="1032479"/>
            <a:ext cx="6905159" cy="83592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124" y="2008270"/>
            <a:ext cx="6905159" cy="11522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13136" y="3300413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5"/>
          </p:nvPr>
        </p:nvSpPr>
        <p:spPr>
          <a:xfrm>
            <a:off x="3554110" y="3300413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6"/>
          </p:nvPr>
        </p:nvSpPr>
        <p:spPr>
          <a:xfrm>
            <a:off x="5920097" y="3300413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BD165AF-1C2A-A470-2D95-5F219526B5F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1B82FDA2-6DFF-894F-B424-DB1FC4109EC0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D2627DC-1341-A078-F86F-1B71BCF638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DE26C79-A48E-C5CE-58CC-F098112688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72D9FA50-F38C-044E-9756-801B9C9CC1B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4968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3058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staand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24" y="1032479"/>
            <a:ext cx="6905159" cy="835920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213136" y="2008270"/>
            <a:ext cx="3358865" cy="42082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34418" y="2008270"/>
            <a:ext cx="3358865" cy="42082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29AF1DB-CB69-0058-FC53-E353C9ACB99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8599DBF1-96E5-BE46-90CA-35C3AB50109F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8CD22F6-1FAB-2F11-66CF-90A353E3FE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A119854-3265-EE23-F532-8749335603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C6CA3D76-07A6-6C45-87E7-1F971F58920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47962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1 staande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232" y="1027237"/>
            <a:ext cx="2769408" cy="835920"/>
          </a:xfrm>
        </p:spPr>
        <p:txBody>
          <a:bodyPr anchor="b">
            <a:normAutofit/>
          </a:bodyPr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0232" y="2003558"/>
            <a:ext cx="2769408" cy="4212000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80271" y="1031558"/>
            <a:ext cx="3948891" cy="51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1A47576-0986-0057-7DF8-169BA01C0F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7EF0F34E-4463-6149-B03B-1DECA46557C9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36D677B-03E2-1774-438F-D14274165F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2B34575-1AB2-FFA2-F1CE-3D325DEC0C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08EDA2EB-03B9-B44F-99C0-5E91970682CF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33151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gg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3"/>
          <p:cNvSpPr>
            <a:spLocks noGrp="1"/>
          </p:cNvSpPr>
          <p:nvPr>
            <p:ph sz="quarter" idx="16"/>
          </p:nvPr>
        </p:nvSpPr>
        <p:spPr>
          <a:xfrm>
            <a:off x="1180563" y="1032479"/>
            <a:ext cx="6912720" cy="5183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709B8450-865F-BABF-69F2-A595C7EA97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05AD5AF9-A658-5D4A-9EB1-4B14CDC9E758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E6A1A6D-D44D-F264-DFC3-78657FA9A2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9119343-1609-D344-08D3-A85B15CCE82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69AAF4A3-D829-C24E-91EF-6703925DB43F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65106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1 ligg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24" y="1032479"/>
            <a:ext cx="6905159" cy="835920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3"/>
          <p:cNvSpPr>
            <a:spLocks noGrp="1" noChangeAspect="1"/>
          </p:cNvSpPr>
          <p:nvPr>
            <p:ph sz="quarter" idx="17"/>
          </p:nvPr>
        </p:nvSpPr>
        <p:spPr>
          <a:xfrm>
            <a:off x="1188123" y="1996039"/>
            <a:ext cx="5627724" cy="42199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516E7468-17C4-76D4-F57D-422334CB12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8ECB8078-70ED-7F4C-9935-15CBD3609E01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8F9AB57-C542-726F-3533-B5619B63FD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FE79DE0-B904-F48B-2A93-54CD1E738DD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392D0029-4E87-A546-9FF4-BACFAD6D9E4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46465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preide foto'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 noChangeAspect="1"/>
          </p:cNvSpPr>
          <p:nvPr>
            <p:ph sz="quarter" idx="14"/>
          </p:nvPr>
        </p:nvSpPr>
        <p:spPr>
          <a:xfrm>
            <a:off x="6610543" y="1170013"/>
            <a:ext cx="1482740" cy="1989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5" name="Content Placeholder 11"/>
          <p:cNvSpPr>
            <a:spLocks noGrp="1" noChangeAspect="1"/>
          </p:cNvSpPr>
          <p:nvPr>
            <p:ph sz="quarter" idx="15"/>
          </p:nvPr>
        </p:nvSpPr>
        <p:spPr>
          <a:xfrm>
            <a:off x="1198925" y="4088418"/>
            <a:ext cx="2175347" cy="16208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6"/>
          </p:nvPr>
        </p:nvSpPr>
        <p:spPr>
          <a:xfrm>
            <a:off x="1198925" y="1032480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4" name="Content Placeholder 11"/>
          <p:cNvSpPr>
            <a:spLocks noGrp="1" noChangeAspect="1"/>
          </p:cNvSpPr>
          <p:nvPr>
            <p:ph sz="quarter" idx="18"/>
          </p:nvPr>
        </p:nvSpPr>
        <p:spPr>
          <a:xfrm>
            <a:off x="3542769" y="1032479"/>
            <a:ext cx="2854799" cy="2127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9"/>
          </p:nvPr>
        </p:nvSpPr>
        <p:spPr>
          <a:xfrm>
            <a:off x="5927789" y="3299949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20"/>
          </p:nvPr>
        </p:nvSpPr>
        <p:spPr>
          <a:xfrm>
            <a:off x="3563490" y="3299949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6F07E43-2FE2-8342-904D-E474FE96C50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25AF7D13-703F-5C4F-9F3B-F4E9AFA818E0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C838DD-7334-B1F6-9451-CD5DBFEA602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0539D76-E1CA-3229-9F92-EB2C9CCF5F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D7C98CCB-0B34-8B46-B4A3-7BFBF1BD52DE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59122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preide foto's 5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/>
          <p:cNvSpPr>
            <a:spLocks noGrp="1" noChangeAspect="1"/>
          </p:cNvSpPr>
          <p:nvPr>
            <p:ph sz="quarter" idx="15"/>
          </p:nvPr>
        </p:nvSpPr>
        <p:spPr>
          <a:xfrm>
            <a:off x="1198925" y="4088418"/>
            <a:ext cx="2175347" cy="16208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6"/>
          </p:nvPr>
        </p:nvSpPr>
        <p:spPr>
          <a:xfrm>
            <a:off x="1198925" y="1032480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4" name="Content Placeholder 11"/>
          <p:cNvSpPr>
            <a:spLocks noGrp="1" noChangeAspect="1"/>
          </p:cNvSpPr>
          <p:nvPr>
            <p:ph sz="quarter" idx="18"/>
          </p:nvPr>
        </p:nvSpPr>
        <p:spPr>
          <a:xfrm>
            <a:off x="3542769" y="1032479"/>
            <a:ext cx="3912995" cy="29156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20"/>
          </p:nvPr>
        </p:nvSpPr>
        <p:spPr>
          <a:xfrm>
            <a:off x="3563491" y="4088418"/>
            <a:ext cx="1666279" cy="2127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1"/>
          </p:nvPr>
        </p:nvSpPr>
        <p:spPr>
          <a:xfrm>
            <a:off x="5418988" y="4088418"/>
            <a:ext cx="1666279" cy="2127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CF88948-0152-5B7A-9ECC-F0BBAED363C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7022DA63-FC40-E745-BAF2-2C2EDC2EC52A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1AE6E6E-5EAF-4493-6675-83E13183B9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EA5A4D7-D3F9-4D87-DA1A-75B21E74F06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64F6423D-F99D-6545-A0E6-8383084B005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95631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preide foto's 5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/>
          <p:cNvSpPr>
            <a:spLocks noGrp="1" noChangeAspect="1"/>
          </p:cNvSpPr>
          <p:nvPr>
            <p:ph sz="quarter" idx="15"/>
          </p:nvPr>
        </p:nvSpPr>
        <p:spPr>
          <a:xfrm>
            <a:off x="1198926" y="4088418"/>
            <a:ext cx="2676455" cy="1994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6"/>
          </p:nvPr>
        </p:nvSpPr>
        <p:spPr>
          <a:xfrm>
            <a:off x="5920097" y="3299949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4" name="Content Placeholder 11"/>
          <p:cNvSpPr>
            <a:spLocks noGrp="1" noChangeAspect="1"/>
          </p:cNvSpPr>
          <p:nvPr>
            <p:ph sz="quarter" idx="18"/>
          </p:nvPr>
        </p:nvSpPr>
        <p:spPr>
          <a:xfrm>
            <a:off x="1817884" y="1031558"/>
            <a:ext cx="3912995" cy="29156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1"/>
          </p:nvPr>
        </p:nvSpPr>
        <p:spPr>
          <a:xfrm>
            <a:off x="4064599" y="4088418"/>
            <a:ext cx="1666279" cy="2127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7" name="Content Placeholder 11"/>
          <p:cNvSpPr>
            <a:spLocks noGrp="1" noChangeAspect="1"/>
          </p:cNvSpPr>
          <p:nvPr>
            <p:ph sz="quarter" idx="22"/>
          </p:nvPr>
        </p:nvSpPr>
        <p:spPr>
          <a:xfrm>
            <a:off x="5920097" y="1540819"/>
            <a:ext cx="2173186" cy="16192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46C453D-E3C1-CE50-F826-9F9331401E9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0C2E17AE-CB7C-0A48-B859-88C6D4AB8880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A03C8521-C4C8-B9EE-B46D-7EAF25ABDDE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31C4931-4BE2-E96E-CFC6-38765B4D006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ADE42AF2-5E2C-3C4B-B302-DC7C4A91F8D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63127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verspreid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124" y="1032479"/>
            <a:ext cx="6905159" cy="83592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 noChangeAspect="1"/>
          </p:cNvSpPr>
          <p:nvPr>
            <p:ph sz="quarter" idx="14"/>
          </p:nvPr>
        </p:nvSpPr>
        <p:spPr>
          <a:xfrm>
            <a:off x="4020922" y="3870019"/>
            <a:ext cx="1726963" cy="2317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5" name="Content Placeholder 11"/>
          <p:cNvSpPr>
            <a:spLocks noGrp="1" noChangeAspect="1"/>
          </p:cNvSpPr>
          <p:nvPr>
            <p:ph sz="quarter" idx="15"/>
          </p:nvPr>
        </p:nvSpPr>
        <p:spPr>
          <a:xfrm>
            <a:off x="3415173" y="2008270"/>
            <a:ext cx="2309423" cy="1720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6"/>
          </p:nvPr>
        </p:nvSpPr>
        <p:spPr>
          <a:xfrm>
            <a:off x="5920097" y="2008270"/>
            <a:ext cx="2173186" cy="2916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1188124" y="3868909"/>
            <a:ext cx="2660586" cy="19824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9F2882A-122E-AB76-9DCC-1CB3C76B090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C14784CA-0D8F-EB48-90E0-28586790B81C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797D95D-6746-FE60-9FC3-2ED76EE0F3F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799E74-1140-F430-EC32-90A9A1F650C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A2514CE7-2782-D343-9A8D-B3440AC142B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40230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71C75-5B29-E07F-09A7-A76B8667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B4079D34-6300-8241-9708-7A8818B04868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56C2C-38D0-60B8-0BBE-DA36F9A3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News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346BB-E776-3921-9834-E7FD154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spcBef>
                <a:spcPct val="50000"/>
              </a:spcBef>
              <a:defRPr>
                <a:latin typeface="News Gothic" pitchFamily="34" charset="0"/>
              </a:defRPr>
            </a:lvl1pPr>
          </a:lstStyle>
          <a:p>
            <a:pPr>
              <a:defRPr/>
            </a:pPr>
            <a:fld id="{4593C899-3A1F-E546-8495-4DB1673FA25E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5393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78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011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738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70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130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DF79F721-F5A1-3745-D14D-3A5419E7EB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Klik om de stijl te bewerken</a:t>
            </a:r>
          </a:p>
        </p:txBody>
      </p:sp>
      <p:sp>
        <p:nvSpPr>
          <p:cNvPr id="1027" name="Tijdelijke aanduiding voor tekst 23">
            <a:extLst>
              <a:ext uri="{FF2B5EF4-FFF2-40B4-BE49-F238E27FC236}">
                <a16:creationId xmlns:a16="http://schemas.microsoft.com/office/drawing/2014/main" id="{E6C932AA-B16A-FDC7-62F4-4695FC33C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  <a:p>
            <a:pPr lvl="4"/>
            <a:endParaRPr lang="nl-NL" altLang="en-US"/>
          </a:p>
        </p:txBody>
      </p:sp>
      <p:sp>
        <p:nvSpPr>
          <p:cNvPr id="1028" name="AutoShape 3">
            <a:extLst>
              <a:ext uri="{FF2B5EF4-FFF2-40B4-BE49-F238E27FC236}">
                <a16:creationId xmlns:a16="http://schemas.microsoft.com/office/drawing/2014/main" id="{0367C08C-D7DA-32C8-63D4-C9E39491A9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9238" y="3929063"/>
            <a:ext cx="78406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9" r:id="rId1"/>
    <p:sldLayoutId id="2147488855" r:id="rId2"/>
    <p:sldLayoutId id="2147488800" r:id="rId3"/>
    <p:sldLayoutId id="2147488801" r:id="rId4"/>
    <p:sldLayoutId id="2147488802" r:id="rId5"/>
    <p:sldLayoutId id="2147488803" r:id="rId6"/>
    <p:sldLayoutId id="2147488804" r:id="rId7"/>
    <p:sldLayoutId id="2147488856" r:id="rId8"/>
    <p:sldLayoutId id="2147488805" r:id="rId9"/>
    <p:sldLayoutId id="2147488806" r:id="rId10"/>
    <p:sldLayoutId id="2147488807" r:id="rId11"/>
    <p:sldLayoutId id="2147488808" r:id="rId12"/>
    <p:sldLayoutId id="2147488809" r:id="rId13"/>
    <p:sldLayoutId id="2147488810" r:id="rId14"/>
    <p:sldLayoutId id="2147488811" r:id="rId15"/>
    <p:sldLayoutId id="2147488857" r:id="rId16"/>
    <p:sldLayoutId id="2147488858" r:id="rId17"/>
    <p:sldLayoutId id="2147488812" r:id="rId18"/>
    <p:sldLayoutId id="2147488813" r:id="rId19"/>
    <p:sldLayoutId id="2147488814" r:id="rId20"/>
    <p:sldLayoutId id="2147488877" r:id="rId2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ＭＳ Ｐゴシック" charset="0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anose="020B0604030504040204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anose="020B0604030504040204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anose="020B0604030504040204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anose="020B0604030504040204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AD7AA1C-1B58-CBC1-A109-BCFBF135A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7CE4684-5DFA-6572-8112-27B23C1EE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E674E-5ECC-5F86-332D-ADCE9574B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698F60-7465-CD40-BB49-FFB6C95D3186}" type="datetimeFigureOut">
              <a:rPr lang="en-US"/>
              <a:pPr>
                <a:defRPr/>
              </a:pPr>
              <a:t>30/05/2024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86610-4A8B-5F7C-29C0-1D10340F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D7C97-7484-A234-0F13-105AAF5BB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A8DA7C-7295-EB4F-B412-B74907CA8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7" r:id="rId1"/>
    <p:sldLayoutId id="2147488818" r:id="rId2"/>
    <p:sldLayoutId id="2147488819" r:id="rId3"/>
    <p:sldLayoutId id="2147488820" r:id="rId4"/>
    <p:sldLayoutId id="2147488821" r:id="rId5"/>
    <p:sldLayoutId id="2147488822" r:id="rId6"/>
    <p:sldLayoutId id="2147488823" r:id="rId7"/>
    <p:sldLayoutId id="2147488824" r:id="rId8"/>
    <p:sldLayoutId id="2147488825" r:id="rId9"/>
    <p:sldLayoutId id="2147488826" r:id="rId10"/>
    <p:sldLayoutId id="2147488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0CC830A-ECDA-6E48-8A5B-0401A00C2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1031875"/>
            <a:ext cx="6913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27432" rIns="54864" bIns="27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D605310-11CE-A507-8664-09605D380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87450" y="2433638"/>
            <a:ext cx="6913563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27432" rIns="54864" bIns="27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DE457-C364-FADA-8BE6-CEB505ADF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54864" tIns="27432" rIns="54864" bIns="27432" numCol="1" anchor="ctr" anchorCtr="0" compatLnSpc="1">
            <a:prstTxWarp prst="textNoShape">
              <a:avLst/>
            </a:prstTxWarp>
          </a:bodyPr>
          <a:lstStyle>
            <a:lvl1pPr defTabSz="912813" eaLnBrk="1" hangingPunct="1">
              <a:spcBef>
                <a:spcPct val="0"/>
              </a:spcBef>
              <a:defRPr sz="1200">
                <a:solidFill>
                  <a:srgbClr val="898989"/>
                </a:solidFill>
                <a:latin typeface="Franklin Gothic Book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5F75EF7-0C9E-2842-8911-45DB262A4E2C}" type="datetimeFigureOut">
              <a:rPr lang="nl-NL" altLang="en-US"/>
              <a:pPr>
                <a:defRPr/>
              </a:pPr>
              <a:t>30-5-2024</a:t>
            </a:fld>
            <a:endParaRPr lang="nl-N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00766-CFCD-7918-E68F-8AB2EAAB6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54864" tIns="27432" rIns="54864" bIns="27432" rtlCol="0" anchor="ctr"/>
          <a:lstStyle>
            <a:lvl1pPr algn="ctr" defTabSz="91430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B8E9-5CF1-3CE5-A8D6-34658D47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54864" tIns="27432" rIns="54864" bIns="27432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0A524209-4B9A-0D4A-B829-3C80F9C32DC4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pic>
        <p:nvPicPr>
          <p:cNvPr id="3079" name="Picture 14">
            <a:extLst>
              <a:ext uri="{FF2B5EF4-FFF2-40B4-BE49-F238E27FC236}">
                <a16:creationId xmlns:a16="http://schemas.microsoft.com/office/drawing/2014/main" id="{256D3457-C776-D209-4170-D9C1A3DAA7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80988"/>
            <a:ext cx="18589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fbeelding 6">
            <a:extLst>
              <a:ext uri="{FF2B5EF4-FFF2-40B4-BE49-F238E27FC236}">
                <a16:creationId xmlns:a16="http://schemas.microsoft.com/office/drawing/2014/main" id="{E0175082-605C-D52A-9087-95933B18E5B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61" r:id="rId1"/>
    <p:sldLayoutId id="2147488862" r:id="rId2"/>
    <p:sldLayoutId id="2147488863" r:id="rId3"/>
    <p:sldLayoutId id="2147488864" r:id="rId4"/>
    <p:sldLayoutId id="2147488865" r:id="rId5"/>
    <p:sldLayoutId id="2147488866" r:id="rId6"/>
    <p:sldLayoutId id="2147488867" r:id="rId7"/>
    <p:sldLayoutId id="2147488868" r:id="rId8"/>
    <p:sldLayoutId id="2147488869" r:id="rId9"/>
    <p:sldLayoutId id="2147488870" r:id="rId10"/>
    <p:sldLayoutId id="2147488871" r:id="rId11"/>
    <p:sldLayoutId id="2147488872" r:id="rId12"/>
    <p:sldLayoutId id="2147488873" r:id="rId13"/>
    <p:sldLayoutId id="2147488874" r:id="rId14"/>
    <p:sldLayoutId id="2147488875" r:id="rId15"/>
    <p:sldLayoutId id="2147488876" r:id="rId16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anklin Gothic Book" panose="020B0503020102020204" pitchFamily="34" charset="0"/>
          <a:ea typeface="ＭＳ Ｐゴシック" panose="020B0600070205080204" pitchFamily="34" charset="-128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  <a:ea typeface="ＭＳ Ｐゴシック" panose="020B0600070205080204" pitchFamily="34" charset="-128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900" kern="1200">
          <a:solidFill>
            <a:schemeClr val="tx1"/>
          </a:solidFill>
          <a:latin typeface="Franklin Gothic Book" panose="020B0503020102020204" pitchFamily="34" charset="0"/>
          <a:ea typeface="ＭＳ Ｐゴシック" panose="020B0600070205080204" pitchFamily="34" charset="-128"/>
          <a:cs typeface="+mn-cs"/>
        </a:defRPr>
      </a:lvl1pPr>
      <a:lvl2pPr marL="742950" indent="-9699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Franklin Gothic Book" panose="020B0503020102020204" pitchFamily="34" charset="0"/>
          <a:ea typeface="ＭＳ Ｐゴシック" panose="020B0600070205080204" pitchFamily="34" charset="-128"/>
          <a:cs typeface="+mn-cs"/>
        </a:defRPr>
      </a:lvl2pPr>
      <a:lvl3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Franklin Gothic Book" panose="020B0503020102020204" pitchFamily="34" charset="0"/>
          <a:ea typeface="ＭＳ Ｐゴシック" panose="020B0600070205080204" pitchFamily="34" charset="-128"/>
          <a:cs typeface="+mn-cs"/>
        </a:defRPr>
      </a:lvl3pPr>
      <a:lvl4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Franklin Gothic Book" panose="020B0503020102020204" pitchFamily="34" charset="0"/>
          <a:ea typeface="ＭＳ Ｐゴシック" panose="020B0600070205080204" pitchFamily="34" charset="-128"/>
          <a:cs typeface="+mn-cs"/>
        </a:defRPr>
      </a:lvl4pPr>
      <a:lvl5pPr marL="1600200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Franklin Gothic Book" panose="020B0503020102020204" pitchFamily="34" charset="0"/>
          <a:ea typeface="ＭＳ Ｐゴシック" panose="020B0600070205080204" pitchFamily="34" charset="-128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2">
            <a:extLst>
              <a:ext uri="{FF2B5EF4-FFF2-40B4-BE49-F238E27FC236}">
                <a16:creationId xmlns:a16="http://schemas.microsoft.com/office/drawing/2014/main" id="{FC80DB17-B1E2-B27A-22C7-702C3CDF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90525"/>
            <a:ext cx="8443913" cy="300745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Strand 2: “Whole institution approach and education for sustainable development”  - Framework and Toolkit</a:t>
            </a:r>
            <a:br>
              <a:rPr lang="en-GB" sz="1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Arjen Wals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 &amp; Hak van </a:t>
            </a:r>
            <a:r>
              <a:rPr lang="en-GB" sz="1800" dirty="0" err="1">
                <a:solidFill>
                  <a:schemeClr val="tx2">
                    <a:lumMod val="50000"/>
                  </a:schemeClr>
                </a:solidFill>
              </a:rPr>
              <a:t>Nispen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(2)</a:t>
            </a:r>
            <a:br>
              <a:rPr lang="en-GB" sz="14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(1)Wageningen University/UNESCO Chair/Norwegian Life Science University</a:t>
            </a:r>
            <a:br>
              <a:rPr lang="en-GB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(2) SME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</a:rPr>
              <a:t>Advies</a:t>
            </a:r>
            <a:endParaRPr lang="nl-NL" alt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0179" name="Picture Placeholder 2">
            <a:extLst>
              <a:ext uri="{FF2B5EF4-FFF2-40B4-BE49-F238E27FC236}">
                <a16:creationId xmlns:a16="http://schemas.microsoft.com/office/drawing/2014/main" id="{779961E3-6784-0326-20F1-DF9776FA4C2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" y="3273051"/>
            <a:ext cx="3234674" cy="296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Placeholder 2">
            <a:extLst>
              <a:ext uri="{FF2B5EF4-FFF2-40B4-BE49-F238E27FC236}">
                <a16:creationId xmlns:a16="http://schemas.microsoft.com/office/drawing/2014/main" id="{2C9AB66B-E9F2-E21D-48DD-19FEDF7F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616548"/>
            <a:ext cx="2044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Content Placeholder 3">
            <a:extLst>
              <a:ext uri="{FF2B5EF4-FFF2-40B4-BE49-F238E27FC236}">
                <a16:creationId xmlns:a16="http://schemas.microsoft.com/office/drawing/2014/main" id="{F7A5B1FE-E7B8-2536-9B3A-45031926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98" y="3701413"/>
            <a:ext cx="1981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Placeholder 3">
            <a:extLst>
              <a:ext uri="{FF2B5EF4-FFF2-40B4-BE49-F238E27FC236}">
                <a16:creationId xmlns:a16="http://schemas.microsoft.com/office/drawing/2014/main" id="{730AB012-8DAE-A14D-9DA5-0C37455B6862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746500"/>
            <a:ext cx="2057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2">
            <a:extLst>
              <a:ext uri="{FF2B5EF4-FFF2-40B4-BE49-F238E27FC236}">
                <a16:creationId xmlns:a16="http://schemas.microsoft.com/office/drawing/2014/main" id="{28162F1D-3A2D-A215-9F0A-A95DE8FC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6138863"/>
            <a:ext cx="2501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0F73-BE2F-F064-F9B1-6C94752F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791650"/>
          </a:xfrm>
        </p:spPr>
        <p:txBody>
          <a:bodyPr/>
          <a:lstStyle/>
          <a:p>
            <a:r>
              <a:rPr lang="en-NL" dirty="0"/>
              <a:t>Programme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ECB8C-28D2-0FD9-4629-C1FDA319F0ED}"/>
              </a:ext>
            </a:extLst>
          </p:cNvPr>
          <p:cNvSpPr txBox="1"/>
          <p:nvPr/>
        </p:nvSpPr>
        <p:spPr>
          <a:xfrm>
            <a:off x="491505" y="1484784"/>
            <a:ext cx="84423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3.00 	Introduction: 	Welcome and overview of workshop</a:t>
            </a:r>
            <a:endParaRPr lang="en-NL" sz="1800" i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914400" indent="457200"/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  </a:t>
            </a:r>
            <a:r>
              <a:rPr lang="en-US" sz="1800" b="1" i="1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en-NL" sz="18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3.10 	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Framing Policy-Frameworks for advancing the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WIA to 	sustainability – what do we mean? What do we need?</a:t>
            </a:r>
          </a:p>
          <a:p>
            <a:endParaRPr lang="en-US" sz="18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	Brief intermezzo by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Vítězslav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Slíva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– Tools for Walking the Talk</a:t>
            </a:r>
          </a:p>
          <a:p>
            <a:endParaRPr lang="en-NL" sz="18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3.45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	The WIA Toolkit:    A conversation about the architecture and 	design principles – using the WIA Cards</a:t>
            </a:r>
          </a:p>
          <a:p>
            <a:endParaRPr lang="en-NL" sz="1800" dirty="0">
              <a:latin typeface="+mn-lt"/>
              <a:ea typeface="Times New Roman" panose="02020603050405020304" pitchFamily="18" charset="0"/>
            </a:endParaRPr>
          </a:p>
          <a:p>
            <a:r>
              <a:rPr lang="en-NL" sz="1800" dirty="0">
                <a:effectLst/>
                <a:latin typeface="+mn-lt"/>
                <a:ea typeface="Times New Roman" panose="02020603050405020304" pitchFamily="18" charset="0"/>
              </a:rPr>
              <a:t>4.20	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Synthesis: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Key messages from the workshop for future 	development and implementation  with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Simon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Herteleer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	Members of the UNECE ESD Youth Platform</a:t>
            </a:r>
            <a:r>
              <a:rPr lang="en-NL" sz="1800" dirty="0">
                <a:effectLst/>
                <a:latin typeface="+mn-lt"/>
              </a:rPr>
              <a:t> </a:t>
            </a:r>
          </a:p>
          <a:p>
            <a:endParaRPr lang="en-NL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371600" indent="-1371600"/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4.30   Close</a:t>
            </a:r>
            <a:endParaRPr lang="en-NL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2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0F73-BE2F-F064-F9B1-6C94752F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791650"/>
          </a:xfrm>
        </p:spPr>
        <p:txBody>
          <a:bodyPr/>
          <a:lstStyle/>
          <a:p>
            <a:r>
              <a:rPr lang="en-NL" dirty="0"/>
              <a:t>The Tasks at 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9722A-B1EB-94AB-FF87-925FAFC566DB}"/>
              </a:ext>
            </a:extLst>
          </p:cNvPr>
          <p:cNvSpPr txBox="1"/>
          <p:nvPr/>
        </p:nvSpPr>
        <p:spPr>
          <a:xfrm>
            <a:off x="428811" y="1124744"/>
            <a:ext cx="856895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b="1" dirty="0">
                <a:solidFill>
                  <a:srgbClr val="002060"/>
                </a:solidFill>
                <a:effectLst/>
                <a:latin typeface="+mn-lt"/>
              </a:rPr>
              <a:t>A comprehensive framework for the development, implementation and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</a:rPr>
              <a:t>evaluation of the WIA will be designed to address a diverse array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</a:rPr>
              <a:t>of contexts, particularly targeting educational policymakers, leadership and governance bodies.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002060"/>
              </a:solidFill>
              <a:effectLst/>
              <a:latin typeface="+mn-lt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002060"/>
                </a:solidFill>
                <a:effectLst/>
                <a:latin typeface="+mn-lt"/>
              </a:rPr>
              <a:t>A 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</a:rPr>
              <a:t>compilation of best practices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</a:rPr>
              <a:t> derived from an extensive  review of WSA practices across ECE member States, , along with exemplary practices on each component of the WIA.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002060"/>
              </a:solidFill>
              <a:effectLst/>
              <a:latin typeface="+mn-lt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rgbClr val="002060"/>
                </a:solidFill>
                <a:effectLst/>
                <a:latin typeface="+mn-lt"/>
              </a:rPr>
              <a:t>Guidelines to assist various stakeholders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</a:rPr>
              <a:t>including policymakers at national, regional and local levels, school leaders, educational institutions, NGOs, civil society organizations, coordinators, HRM officers and teachers.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002060"/>
              </a:solidFill>
              <a:effectLst/>
              <a:latin typeface="+mn-lt"/>
            </a:endParaRPr>
          </a:p>
          <a:p>
            <a:pPr marL="457200" indent="-457200">
              <a:buFontTx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+mn-lt"/>
              </a:rPr>
              <a:t> A 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</a:rPr>
              <a:t>Toolkit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</a:rPr>
              <a:t> on WIA (WSA) in 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relation to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</a:rPr>
              <a:t>ESD</a:t>
            </a:r>
          </a:p>
          <a:p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  <a:p>
            <a:pPr marL="457200" indent="-457200">
              <a:buAutoNum type="arabicPeriod"/>
            </a:pPr>
            <a:endParaRPr lang="en-GB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GB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9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44CAE-6D74-40EE-A5C2-990925BE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19030"/>
            <a:ext cx="2057400" cy="27384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0EF5D-C294-473C-A30E-8D9DB49B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05" y="113443"/>
            <a:ext cx="6480720" cy="6875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AD303-AAA6-4598-BEA7-F6A3FD38DDDB}"/>
              </a:ext>
            </a:extLst>
          </p:cNvPr>
          <p:cNvSpPr txBox="1"/>
          <p:nvPr/>
        </p:nvSpPr>
        <p:spPr>
          <a:xfrm>
            <a:off x="4769180" y="6302210"/>
            <a:ext cx="41421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1" u="none" strike="noStrike" baseline="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 Healthy policies for enabling a Whole School Approach, adapted from Wals &amp; Mathie (2022)</a:t>
            </a:r>
            <a:endParaRPr lang="en-GB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0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0F73-BE2F-F064-F9B1-6C94752F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30188"/>
            <a:ext cx="8442325" cy="791650"/>
          </a:xfrm>
        </p:spPr>
        <p:txBody>
          <a:bodyPr/>
          <a:lstStyle/>
          <a:p>
            <a:r>
              <a:rPr lang="en-NL" dirty="0"/>
              <a:t>Some questions to ponder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ECB8C-28D2-0FD9-4629-C1FDA319F0ED}"/>
              </a:ext>
            </a:extLst>
          </p:cNvPr>
          <p:cNvSpPr txBox="1"/>
          <p:nvPr/>
        </p:nvSpPr>
        <p:spPr>
          <a:xfrm>
            <a:off x="492124" y="1021838"/>
            <a:ext cx="8442325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L" sz="2000" b="1" dirty="0">
                <a:effectLst/>
                <a:latin typeface="+mn-lt"/>
                <a:ea typeface="Times New Roman" panose="02020603050405020304" pitchFamily="18" charset="0"/>
              </a:rPr>
              <a:t>What constitutes a policy-framework</a:t>
            </a:r>
            <a:r>
              <a:rPr lang="en-NL" sz="2000" dirty="0">
                <a:effectLst/>
                <a:latin typeface="+mn-lt"/>
                <a:ea typeface="Times New Roman" panose="02020603050405020304" pitchFamily="18" charset="0"/>
              </a:rPr>
              <a:t>? (key elements) What levels to include? Who and where do we find these policy-makers? Does it mean the same in different countries?</a:t>
            </a:r>
            <a:endParaRPr lang="en-NL" sz="2000" dirty="0"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NL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NL" sz="2000" dirty="0">
                <a:latin typeface="+mn-lt"/>
                <a:ea typeface="Times New Roman" panose="02020603050405020304" pitchFamily="18" charset="0"/>
              </a:rPr>
              <a:t>What might be </a:t>
            </a:r>
            <a:r>
              <a:rPr lang="en-NL" sz="2000" b="1" dirty="0">
                <a:latin typeface="+mn-lt"/>
                <a:ea typeface="Times New Roman" panose="02020603050405020304" pitchFamily="18" charset="0"/>
              </a:rPr>
              <a:t>key differences </a:t>
            </a:r>
            <a:r>
              <a:rPr lang="en-NL" sz="2000" dirty="0">
                <a:latin typeface="+mn-lt"/>
                <a:ea typeface="Times New Roman" panose="02020603050405020304" pitchFamily="18" charset="0"/>
              </a:rPr>
              <a:t>when considering the WSA-flower between Early Childhood and Care, Primary and Secondary Education, Vocational Education and Training and Higher Education? Does the flower need adaptation?</a:t>
            </a:r>
          </a:p>
          <a:p>
            <a:pPr marL="457200" indent="-457200">
              <a:buFont typeface="+mj-lt"/>
              <a:buAutoNum type="arabicPeriod"/>
            </a:pPr>
            <a:endParaRPr lang="en-NL" sz="2000" dirty="0"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NL" sz="2000" b="1" dirty="0">
                <a:latin typeface="+mn-lt"/>
                <a:ea typeface="Times New Roman" panose="02020603050405020304" pitchFamily="18" charset="0"/>
              </a:rPr>
              <a:t>How to engage stakeholders </a:t>
            </a:r>
            <a:r>
              <a:rPr lang="en-NL" sz="2000" dirty="0">
                <a:latin typeface="+mn-lt"/>
                <a:ea typeface="Times New Roman" panose="02020603050405020304" pitchFamily="18" charset="0"/>
              </a:rPr>
              <a:t>in the development of both the framework and the toolkit, especially </a:t>
            </a:r>
            <a:r>
              <a:rPr lang="en-NL" sz="2000" b="1" dirty="0">
                <a:latin typeface="+mn-lt"/>
                <a:ea typeface="Times New Roman" panose="02020603050405020304" pitchFamily="18" charset="0"/>
              </a:rPr>
              <a:t>children and youth?</a:t>
            </a:r>
          </a:p>
          <a:p>
            <a:pPr marL="457200" indent="-457200">
              <a:buFont typeface="+mj-lt"/>
              <a:buAutoNum type="arabicPeriod"/>
            </a:pPr>
            <a:endParaRPr lang="en-NL" sz="2000" dirty="0"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NL" sz="2000" dirty="0">
                <a:latin typeface="+mn-lt"/>
                <a:ea typeface="Times New Roman" panose="02020603050405020304" pitchFamily="18" charset="0"/>
              </a:rPr>
              <a:t>What </a:t>
            </a:r>
            <a:r>
              <a:rPr lang="en-NL" sz="2000" b="1" dirty="0">
                <a:latin typeface="+mn-lt"/>
                <a:ea typeface="Times New Roman" panose="02020603050405020304" pitchFamily="18" charset="0"/>
              </a:rPr>
              <a:t>kind of ´consultative´ process </a:t>
            </a:r>
            <a:r>
              <a:rPr lang="en-NL" sz="2000" dirty="0">
                <a:latin typeface="+mn-lt"/>
                <a:ea typeface="Times New Roman" panose="02020603050405020304" pitchFamily="18" charset="0"/>
              </a:rPr>
              <a:t>might work best to increase actual use of the framework within the UNECE member states? (who to involve? how? what to ask?)</a:t>
            </a:r>
          </a:p>
          <a:p>
            <a:endParaRPr lang="en-N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N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4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F821-DED8-BA68-6796-D241A3FD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30189"/>
            <a:ext cx="8442325" cy="3270820"/>
          </a:xfrm>
        </p:spPr>
        <p:txBody>
          <a:bodyPr/>
          <a:lstStyle/>
          <a:p>
            <a:r>
              <a:rPr lang="en-NL" b="1" dirty="0"/>
              <a:t>Quick chat </a:t>
            </a:r>
            <a:br>
              <a:rPr lang="en-NL" dirty="0"/>
            </a:br>
            <a:br>
              <a:rPr lang="en-NL" dirty="0"/>
            </a:br>
            <a:r>
              <a:rPr lang="en-NL" dirty="0"/>
              <a:t>In small groups pick one of the questions and try to find some common ground or areas of contention (or both) - be prepared to share a very short reflection</a:t>
            </a:r>
            <a:br>
              <a:rPr lang="en-NL" dirty="0"/>
            </a:br>
            <a:br>
              <a:rPr lang="en-NL" dirty="0"/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77900816"/>
      </p:ext>
    </p:extLst>
  </p:cSld>
  <p:clrMapOvr>
    <a:masterClrMapping/>
  </p:clrMapOvr>
</p:sld>
</file>

<file path=ppt/theme/theme1.xml><?xml version="1.0" encoding="utf-8"?>
<a:theme xmlns:a="http://schemas.openxmlformats.org/drawingml/2006/main" name="3_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innenweb">
  <a:themeElements>
    <a:clrScheme name="StoasVilentum">
      <a:dk1>
        <a:sysClr val="windowText" lastClr="000000"/>
      </a:dk1>
      <a:lt1>
        <a:sysClr val="window" lastClr="FFFFFF"/>
      </a:lt1>
      <a:dk2>
        <a:srgbClr val="333333"/>
      </a:dk2>
      <a:lt2>
        <a:srgbClr val="D5D5D5"/>
      </a:lt2>
      <a:accent1>
        <a:srgbClr val="ABCB59"/>
      </a:accent1>
      <a:accent2>
        <a:srgbClr val="4C565C"/>
      </a:accent2>
      <a:accent3>
        <a:srgbClr val="68802B"/>
      </a:accent3>
      <a:accent4>
        <a:srgbClr val="2B4D80"/>
      </a:accent4>
      <a:accent5>
        <a:srgbClr val="BE88BC"/>
      </a:accent5>
      <a:accent6>
        <a:srgbClr val="806152"/>
      </a:accent6>
      <a:hlink>
        <a:srgbClr val="000000"/>
      </a:hlink>
      <a:folHlink>
        <a:srgbClr val="4C565C"/>
      </a:folHlink>
    </a:clrScheme>
    <a:fontScheme name="StoasVilentum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Presentation.potx" id="{F298AB85-8BEA-468A-A16A-DD0E2E55BF9E}" vid="{CBDA52FE-5E15-4775-91BC-5DB52D7DC4DC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a2c2c3-fdcf-4e63-9c12-39b3de610a76" xsi:nil="true"/>
    <TaxCatchAll xmlns="985ec44e-1bab-4c0b-9df0-6ba128686fc9" xsi:nil="true"/>
    <lcf76f155ced4ddcb4097134ff3c332f xmlns="99a2c2c3-fdcf-4e63-9c12-39b3de610a7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9" ma:contentTypeDescription="Create a new document." ma:contentTypeScope="" ma:versionID="2bca1c8369a37ef979ef791a799b961d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1a9147d787db9d139d06e2359022437f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E81660-1A4C-4C83-ABE5-1BCC2AFC0109}">
  <ds:schemaRefs>
    <ds:schemaRef ds:uri="http://purl.org/dc/dcmitype/"/>
    <ds:schemaRef ds:uri="http://purl.org/dc/elements/1.1/"/>
    <ds:schemaRef ds:uri="d2b4e786-30d2-4c2c-8967-087d16987af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ea29b0d-3347-4137-a513-a85c127b091c"/>
    <ds:schemaRef ds:uri="http://schemas.microsoft.com/office/2006/metadata/properties"/>
    <ds:schemaRef ds:uri="http://purl.org/dc/terms/"/>
    <ds:schemaRef ds:uri="99a2c2c3-fdcf-4e63-9c12-39b3de610a76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23864F44-B2CD-40DD-842F-0009F30C5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2BA79-95E8-49B1-90CD-3B1249C51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2c2c3-fdcf-4e63-9c12-39b3de610a76"/>
    <ds:schemaRef ds:uri="a20aa909-956d-4941-9e8e-d4bf2c5fe97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12111</TotalTime>
  <Words>484</Words>
  <Application>Microsoft Office PowerPoint</Application>
  <PresentationFormat>On-screen Show (4:3)</PresentationFormat>
  <Paragraphs>38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News Gothic</vt:lpstr>
      <vt:lpstr>Arial</vt:lpstr>
      <vt:lpstr>Calibri</vt:lpstr>
      <vt:lpstr>Calibri Light</vt:lpstr>
      <vt:lpstr>Franklin Gothic Book</vt:lpstr>
      <vt:lpstr>Open Sans</vt:lpstr>
      <vt:lpstr>Times New Roman</vt:lpstr>
      <vt:lpstr>Verdana</vt:lpstr>
      <vt:lpstr>Wingdings</vt:lpstr>
      <vt:lpstr>3_Wageningen UR</vt:lpstr>
      <vt:lpstr>Custom Design</vt:lpstr>
      <vt:lpstr>Spinnenweb</vt:lpstr>
      <vt:lpstr>Strand 2: “Whole institution approach and education for sustainable development”  - Framework and Toolkit  Arjen Wals (1) &amp; Hak van Nispen (2)  (1)Wageningen University/UNESCO Chair/Norwegian Life Science University (2) SME Advies</vt:lpstr>
      <vt:lpstr>Programme</vt:lpstr>
      <vt:lpstr>The Tasks at Hand</vt:lpstr>
      <vt:lpstr>PowerPoint Presentation</vt:lpstr>
      <vt:lpstr>Some questions to ponder</vt:lpstr>
      <vt:lpstr>Quick chat   In small groups pick one of the questions and try to find some common ground or areas of contention (or both) - be prepared to share a very short reflection  </vt:lpstr>
    </vt:vector>
  </TitlesOfParts>
  <Manager>Ruud Verkerke</Manager>
  <Company>CPRO-DLO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Titel-slide (44 pt groene tekst op groene lijn; 2e regel eronder)</dc:title>
  <dc:creator>rina kleinjan</dc:creator>
  <dc:description>Huisstijltemplate oktober 2003:_x000d_
Beamerpresentatie voor slides met blauwe achtergrond, incl. blauwe titelslide en afsluiter</dc:description>
  <cp:lastModifiedBy>Maricar De La Cruz</cp:lastModifiedBy>
  <cp:revision>349</cp:revision>
  <cp:lastPrinted>2003-10-17T13:36:13Z</cp:lastPrinted>
  <dcterms:created xsi:type="dcterms:W3CDTF">2003-10-22T09:39:25Z</dcterms:created>
  <dcterms:modified xsi:type="dcterms:W3CDTF">2024-05-30T07:05:15Z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0x010100959693DDEBB9234399FE2DF0744C4585</vt:lpwstr>
  </property>
  <property fmtid="{D5CDD505-2E9C-101B-9397-08002B2CF9AE}" pid="3" name="MSIP_Label_d0484126-3486-41a9-802e-7f1e2277276c_Enabled">
    <vt:lpwstr>true</vt:lpwstr>
  </property>
  <property fmtid="{D5CDD505-2E9C-101B-9397-08002B2CF9AE}" pid="4" name="MSIP_Label_d0484126-3486-41a9-802e-7f1e2277276c_SetDate">
    <vt:lpwstr>2024-05-28T14:32:11Z</vt:lpwstr>
  </property>
  <property fmtid="{D5CDD505-2E9C-101B-9397-08002B2CF9AE}" pid="5" name="MSIP_Label_d0484126-3486-41a9-802e-7f1e2277276c_Method">
    <vt:lpwstr>Standard</vt:lpwstr>
  </property>
  <property fmtid="{D5CDD505-2E9C-101B-9397-08002B2CF9AE}" pid="6" name="MSIP_Label_d0484126-3486-41a9-802e-7f1e2277276c_Name">
    <vt:lpwstr>d0484126-3486-41a9-802e-7f1e2277276c</vt:lpwstr>
  </property>
  <property fmtid="{D5CDD505-2E9C-101B-9397-08002B2CF9AE}" pid="7" name="MSIP_Label_d0484126-3486-41a9-802e-7f1e2277276c_SiteId">
    <vt:lpwstr>eec01f8e-737f-43e3-9ed5-f8a59913bd82</vt:lpwstr>
  </property>
  <property fmtid="{D5CDD505-2E9C-101B-9397-08002B2CF9AE}" pid="8" name="MSIP_Label_d0484126-3486-41a9-802e-7f1e2277276c_ActionId">
    <vt:lpwstr>9f147fd4-7b46-4caf-a8b4-141eaddb534b</vt:lpwstr>
  </property>
  <property fmtid="{D5CDD505-2E9C-101B-9397-08002B2CF9AE}" pid="9" name="MSIP_Label_d0484126-3486-41a9-802e-7f1e2277276c_ContentBits">
    <vt:lpwstr>0</vt:lpwstr>
  </property>
</Properties>
</file>