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5963" r:id="rId2"/>
    <p:sldMasterId id="2147485975" r:id="rId3"/>
  </p:sldMasterIdLst>
  <p:notesMasterIdLst>
    <p:notesMasterId r:id="rId35"/>
  </p:notesMasterIdLst>
  <p:sldIdLst>
    <p:sldId id="258" r:id="rId4"/>
    <p:sldId id="284" r:id="rId5"/>
    <p:sldId id="286" r:id="rId6"/>
    <p:sldId id="287" r:id="rId7"/>
    <p:sldId id="288" r:id="rId8"/>
    <p:sldId id="289" r:id="rId9"/>
    <p:sldId id="290" r:id="rId10"/>
    <p:sldId id="291" r:id="rId11"/>
    <p:sldId id="292" r:id="rId12"/>
    <p:sldId id="285" r:id="rId13"/>
    <p:sldId id="293" r:id="rId14"/>
    <p:sldId id="295" r:id="rId15"/>
    <p:sldId id="296" r:id="rId16"/>
    <p:sldId id="297" r:id="rId17"/>
    <p:sldId id="298" r:id="rId18"/>
    <p:sldId id="299" r:id="rId19"/>
    <p:sldId id="294" r:id="rId20"/>
    <p:sldId id="300" r:id="rId21"/>
    <p:sldId id="302" r:id="rId22"/>
    <p:sldId id="303" r:id="rId23"/>
    <p:sldId id="304" r:id="rId24"/>
    <p:sldId id="305" r:id="rId25"/>
    <p:sldId id="301" r:id="rId26"/>
    <p:sldId id="306" r:id="rId27"/>
    <p:sldId id="307" r:id="rId28"/>
    <p:sldId id="308" r:id="rId29"/>
    <p:sldId id="309" r:id="rId30"/>
    <p:sldId id="310" r:id="rId31"/>
    <p:sldId id="311" r:id="rId32"/>
    <p:sldId id="312" r:id="rId33"/>
    <p:sldId id="283"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400" autoAdjust="0"/>
  </p:normalViewPr>
  <p:slideViewPr>
    <p:cSldViewPr snapToGrid="0">
      <p:cViewPr varScale="1">
        <p:scale>
          <a:sx n="163" d="100"/>
          <a:sy n="163" d="100"/>
        </p:scale>
        <p:origin x="108"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D35163-63DA-4EE0-B522-45249B316A26}" type="datetimeFigureOut">
              <a:rPr lang="it-IT" smtClean="0"/>
              <a:t>20/05/2024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2FEA3-9B4B-4EAD-B315-BCF4455C7D40}" type="slidenum">
              <a:rPr lang="it-IT" smtClean="0"/>
              <a:t>‹N›</a:t>
            </a:fld>
            <a:endParaRPr lang="it-IT"/>
          </a:p>
        </p:txBody>
      </p:sp>
    </p:spTree>
    <p:extLst>
      <p:ext uri="{BB962C8B-B14F-4D97-AF65-F5344CB8AC3E}">
        <p14:creationId xmlns:p14="http://schemas.microsoft.com/office/powerpoint/2010/main" val="1338601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FE2CFF-C77F-45F5-8196-7FFE9E57B434}" type="slidenum">
              <a:rPr lang="ja-JP" altLang="fr-FR" smtClean="0"/>
              <a:pPr/>
              <a:t>1</a:t>
            </a:fld>
            <a:endParaRPr lang="fr-FR" altLang="ja-JP"/>
          </a:p>
        </p:txBody>
      </p:sp>
    </p:spTree>
    <p:extLst>
      <p:ext uri="{BB962C8B-B14F-4D97-AF65-F5344CB8AC3E}">
        <p14:creationId xmlns:p14="http://schemas.microsoft.com/office/powerpoint/2010/main" val="3742118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de-DE"/>
              <a:t>Mastertitelformat bearbeiten</a:t>
            </a:r>
            <a:endParaRPr lang="fr-FR"/>
          </a:p>
        </p:txBody>
      </p:sp>
      <p:sp>
        <p:nvSpPr>
          <p:cNvPr id="3" name="Espace réservé de la date 2"/>
          <p:cNvSpPr>
            <a:spLocks noGrp="1"/>
          </p:cNvSpPr>
          <p:nvPr>
            <p:ph type="dt" sz="half" idx="10"/>
          </p:nvPr>
        </p:nvSpPr>
        <p:spPr/>
        <p:txBody>
          <a:bodyPr/>
          <a:lstStyle>
            <a:lvl1pPr>
              <a:defRPr/>
            </a:lvl1pPr>
          </a:lstStyle>
          <a:p>
            <a:r>
              <a:rPr lang="de-DE" altLang="ja-JP"/>
              <a:t>GEBP Report - OICA TC 189</a:t>
            </a:r>
            <a:endParaRPr lang="fr-FR" altLang="ja-JP"/>
          </a:p>
        </p:txBody>
      </p:sp>
      <p:sp>
        <p:nvSpPr>
          <p:cNvPr id="4" name="Espace réservé du pied de page 3"/>
          <p:cNvSpPr>
            <a:spLocks noGrp="1"/>
          </p:cNvSpPr>
          <p:nvPr>
            <p:ph type="ftr" sz="quarter" idx="11"/>
          </p:nvPr>
        </p:nvSpPr>
        <p:spPr/>
        <p:txBody>
          <a:bodyPr/>
          <a:lstStyle>
            <a:lvl1pPr>
              <a:defRPr/>
            </a:lvl1pPr>
          </a:lstStyle>
          <a:p>
            <a:endParaRPr lang="fr-FR" altLang="ja-JP" dirty="0"/>
          </a:p>
        </p:txBody>
      </p:sp>
      <p:sp>
        <p:nvSpPr>
          <p:cNvPr id="5" name="Espace réservé du numéro de diapositive 4"/>
          <p:cNvSpPr>
            <a:spLocks noGrp="1"/>
          </p:cNvSpPr>
          <p:nvPr>
            <p:ph type="sldNum" sz="quarter" idx="12"/>
          </p:nvPr>
        </p:nvSpPr>
        <p:spPr/>
        <p:txBody>
          <a:bodyPr/>
          <a:lstStyle>
            <a:lvl1pPr>
              <a:defRPr/>
            </a:lvl1pPr>
          </a:lstStyle>
          <a:p>
            <a:fld id="{21C2F580-C48E-4C14-8111-BE255E1134ED}" type="slidenum">
              <a:rPr lang="ja-JP" altLang="fr-FR"/>
              <a:pPr/>
              <a:t>‹N›</a:t>
            </a:fld>
            <a:endParaRPr lang="fr-FR"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de-DE"/>
              <a:t>Mastertitelformat bearbeiten</a:t>
            </a:r>
            <a:endParaRPr lang="fr-FR" dirty="0"/>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fr-FR"/>
          </a:p>
        </p:txBody>
      </p:sp>
      <p:sp>
        <p:nvSpPr>
          <p:cNvPr id="4" name="Espace réservé de la date 3"/>
          <p:cNvSpPr>
            <a:spLocks noGrp="1"/>
          </p:cNvSpPr>
          <p:nvPr>
            <p:ph type="dt" sz="half" idx="10"/>
          </p:nvPr>
        </p:nvSpPr>
        <p:spPr/>
        <p:txBody>
          <a:bodyPr/>
          <a:lstStyle>
            <a:lvl1pPr>
              <a:defRPr/>
            </a:lvl1pPr>
          </a:lstStyle>
          <a:p>
            <a:r>
              <a:rPr lang="de-DE" altLang="ja-JP" dirty="0"/>
              <a:t>GEPE Report - OICA TC 192</a:t>
            </a:r>
            <a:endParaRPr lang="fr-FR" altLang="ja-JP" dirty="0"/>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endParaRPr lang="fr-FR" altLang="ja-JP" dirty="0"/>
          </a:p>
        </p:txBody>
      </p:sp>
      <p:pic>
        <p:nvPicPr>
          <p:cNvPr id="7" name="Image 6">
            <a:extLst>
              <a:ext uri="{FF2B5EF4-FFF2-40B4-BE49-F238E27FC236}">
                <a16:creationId xmlns:a16="http://schemas.microsoft.com/office/drawing/2014/main" id="{1810C45F-D7AC-40B8-B361-5609B0B61DD8}"/>
              </a:ext>
            </a:extLst>
          </p:cNvPr>
          <p:cNvPicPr>
            <a:picLocks noChangeAspect="1"/>
          </p:cNvPicPr>
          <p:nvPr userDrawn="1"/>
        </p:nvPicPr>
        <p:blipFill>
          <a:blip r:embed="rId2"/>
          <a:stretch>
            <a:fillRect/>
          </a:stretch>
        </p:blipFill>
        <p:spPr>
          <a:xfrm>
            <a:off x="1115616" y="128212"/>
            <a:ext cx="1512168" cy="123068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lvl1pPr>
              <a:defRPr/>
            </a:lvl1pPr>
          </a:lstStyle>
          <a:p>
            <a:endParaRPr lang="fr-FR" altLang="ja-JP">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ja-JP"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E4A5D464-134C-4C80-B41F-7081051DEBC1}" type="slidenum">
              <a:rPr lang="ja-JP" altLang="fr-FR">
                <a:solidFill>
                  <a:srgbClr val="000000"/>
                </a:solidFill>
              </a:rPr>
              <a:pPr/>
              <a:t>‹N›</a:t>
            </a:fld>
            <a:endParaRPr lang="fr-FR" altLang="ja-JP">
              <a:solidFill>
                <a:srgbClr val="000000"/>
              </a:solidFill>
            </a:endParaRPr>
          </a:p>
        </p:txBody>
      </p:sp>
    </p:spTree>
    <p:extLst>
      <p:ext uri="{BB962C8B-B14F-4D97-AF65-F5344CB8AC3E}">
        <p14:creationId xmlns:p14="http://schemas.microsoft.com/office/powerpoint/2010/main" val="416147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ja-JP">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fr-FR" altLang="ja-JP" dirty="0">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D09A974D-1DC4-4C29-960C-4F23E42A2DA2}" type="slidenum">
              <a:rPr lang="ja-JP" altLang="fr-FR">
                <a:solidFill>
                  <a:srgbClr val="000000"/>
                </a:solidFill>
              </a:rPr>
              <a:pPr/>
              <a:t>‹N›</a:t>
            </a:fld>
            <a:endParaRPr lang="fr-FR" altLang="ja-JP">
              <a:solidFill>
                <a:srgbClr val="000000"/>
              </a:solidFill>
            </a:endParaRPr>
          </a:p>
        </p:txBody>
      </p:sp>
    </p:spTree>
    <p:extLst>
      <p:ext uri="{BB962C8B-B14F-4D97-AF65-F5344CB8AC3E}">
        <p14:creationId xmlns:p14="http://schemas.microsoft.com/office/powerpoint/2010/main" val="89759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ja-JP">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fr-FR" altLang="ja-JP" dirty="0">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D09A974D-1DC4-4C29-960C-4F23E42A2DA2}" type="slidenum">
              <a:rPr lang="ja-JP" altLang="fr-FR">
                <a:solidFill>
                  <a:srgbClr val="000000"/>
                </a:solidFill>
              </a:rPr>
              <a:pPr/>
              <a:t>‹N›</a:t>
            </a:fld>
            <a:endParaRPr lang="fr-FR" altLang="ja-JP">
              <a:solidFill>
                <a:srgbClr val="000000"/>
              </a:solidFill>
            </a:endParaRPr>
          </a:p>
        </p:txBody>
      </p:sp>
    </p:spTree>
    <p:extLst>
      <p:ext uri="{BB962C8B-B14F-4D97-AF65-F5344CB8AC3E}">
        <p14:creationId xmlns:p14="http://schemas.microsoft.com/office/powerpoint/2010/main" val="3749625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de-DE"/>
              <a:t>Titelmasterformat durch Klicken bearbeiten</a:t>
            </a:r>
            <a:endParaRPr lang="fr-FR" dirty="0"/>
          </a:p>
        </p:txBody>
      </p:sp>
      <p:sp>
        <p:nvSpPr>
          <p:cNvPr id="3" name="Espace réservé du contenu 2"/>
          <p:cNvSpPr>
            <a:spLocks noGrp="1"/>
          </p:cNvSpPr>
          <p:nvPr>
            <p:ph idx="1"/>
          </p:nvPr>
        </p:nvSpPr>
        <p:spPr/>
        <p:txBody>
          <a:bodyPr/>
          <a:lstStyle>
            <a:lvl2pPr marL="557213" indent="-214313">
              <a:buFont typeface="Wingdings" panose="05000000000000000000" pitchFamily="2" charset="2"/>
              <a:buChar char="§"/>
              <a:defRPr/>
            </a:lvl2pPr>
            <a:lvl3pPr marL="857250" indent="-171450">
              <a:buFont typeface="Calibri" panose="020F0502020204030204" pitchFamily="34" charset="0"/>
              <a:buChar char="−"/>
              <a:defRPr/>
            </a:lvl3pPr>
            <a:lvl4pPr marL="1200150" indent="-171450">
              <a:buFont typeface="Courier New" panose="02070309020205020404" pitchFamily="49" charset="0"/>
              <a:buChar char="o"/>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fr-FR" dirty="0"/>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E4A5D464-134C-4C80-B41F-7081051DEBC1}" type="slidenum">
              <a:rPr lang="ja-JP" altLang="fr-FR"/>
              <a:pPr/>
              <a:t>‹N›</a:t>
            </a:fld>
            <a:endParaRPr lang="fr-FR" altLang="ja-JP"/>
          </a:p>
        </p:txBody>
      </p:sp>
    </p:spTree>
    <p:extLst>
      <p:ext uri="{BB962C8B-B14F-4D97-AF65-F5344CB8AC3E}">
        <p14:creationId xmlns:p14="http://schemas.microsoft.com/office/powerpoint/2010/main" val="16389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de-DE"/>
              <a:t>Mastertitelformat bearbeiten</a:t>
            </a:r>
            <a:endParaRPr lang="fr-FR"/>
          </a:p>
        </p:txBody>
      </p:sp>
      <p:sp>
        <p:nvSpPr>
          <p:cNvPr id="3" name="Espace réservé de la date 2"/>
          <p:cNvSpPr>
            <a:spLocks noGrp="1"/>
          </p:cNvSpPr>
          <p:nvPr>
            <p:ph type="dt" sz="half" idx="10"/>
          </p:nvPr>
        </p:nvSpPr>
        <p:spPr/>
        <p:txBody>
          <a:bodyPr/>
          <a:lstStyle>
            <a:lvl1pPr>
              <a:defRPr/>
            </a:lvl1pPr>
          </a:lstStyle>
          <a:p>
            <a:r>
              <a:rPr lang="de-DE" altLang="ja-JP"/>
              <a:t>GEBP Report - OICA TC 189</a:t>
            </a:r>
            <a:endParaRPr lang="fr-FR" altLang="ja-JP"/>
          </a:p>
        </p:txBody>
      </p:sp>
      <p:sp>
        <p:nvSpPr>
          <p:cNvPr id="4" name="Espace réservé du pied de page 3"/>
          <p:cNvSpPr>
            <a:spLocks noGrp="1"/>
          </p:cNvSpPr>
          <p:nvPr>
            <p:ph type="ftr" sz="quarter" idx="11"/>
          </p:nvPr>
        </p:nvSpPr>
        <p:spPr/>
        <p:txBody>
          <a:bodyPr/>
          <a:lstStyle>
            <a:lvl1pPr>
              <a:defRPr/>
            </a:lvl1pPr>
          </a:lstStyle>
          <a:p>
            <a:endParaRPr lang="fr-FR" altLang="ja-JP" dirty="0"/>
          </a:p>
        </p:txBody>
      </p:sp>
      <p:sp>
        <p:nvSpPr>
          <p:cNvPr id="5" name="Espace réservé du numéro de diapositive 4"/>
          <p:cNvSpPr>
            <a:spLocks noGrp="1"/>
          </p:cNvSpPr>
          <p:nvPr>
            <p:ph type="sldNum" sz="quarter" idx="12"/>
          </p:nvPr>
        </p:nvSpPr>
        <p:spPr/>
        <p:txBody>
          <a:bodyPr/>
          <a:lstStyle>
            <a:lvl1pPr>
              <a:defRPr/>
            </a:lvl1pPr>
          </a:lstStyle>
          <a:p>
            <a:fld id="{21C2F580-C48E-4C14-8111-BE255E1134ED}" type="slidenum">
              <a:rPr lang="ja-JP" altLang="fr-FR"/>
              <a:pPr/>
              <a:t>‹N›</a:t>
            </a:fld>
            <a:endParaRPr lang="fr-FR" altLang="ja-JP"/>
          </a:p>
        </p:txBody>
      </p:sp>
    </p:spTree>
    <p:extLst>
      <p:ext uri="{BB962C8B-B14F-4D97-AF65-F5344CB8AC3E}">
        <p14:creationId xmlns:p14="http://schemas.microsoft.com/office/powerpoint/2010/main" val="3325989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1"/>
            </a:gs>
          </a:gsLst>
          <a:lin ang="2700000" scaled="1"/>
        </a:gra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EA48724-9C9F-487B-8E83-72E938502120}"/>
              </a:ext>
            </a:extLst>
          </p:cNvPr>
          <p:cNvGraphicFramePr>
            <a:graphicFrameLocks noChangeAspect="1"/>
          </p:cNvGraphicFramePr>
          <p:nvPr userDrawn="1">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7" imgW="400" imgH="396" progId="TCLayout.ActiveDocument.1">
                  <p:embed/>
                </p:oleObj>
              </mc:Choice>
              <mc:Fallback>
                <p:oleObj name="think-cell Folie" r:id="rId7" imgW="400" imgH="396" progId="TCLayout.ActiveDocument.1">
                  <p:embed/>
                  <p:pic>
                    <p:nvPicPr>
                      <p:cNvPr id="3" name="Objekt 2" hidden="1">
                        <a:extLst>
                          <a:ext uri="{FF2B5EF4-FFF2-40B4-BE49-F238E27FC236}">
                            <a16:creationId xmlns:a16="http://schemas.microsoft.com/office/drawing/2014/main" id="{CEA48724-9C9F-487B-8E83-72E938502120}"/>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ja-JP" dirty="0"/>
              <a:t>Cliquez pour modifier les styles du texte du masque</a:t>
            </a:r>
          </a:p>
          <a:p>
            <a:pPr lvl="1"/>
            <a:r>
              <a:rPr lang="fr-FR" altLang="ja-JP" dirty="0"/>
              <a:t>Deuxième niveau</a:t>
            </a:r>
          </a:p>
          <a:p>
            <a:pPr lvl="2"/>
            <a:r>
              <a:rPr lang="fr-FR" altLang="ja-JP" dirty="0"/>
              <a:t>Troisième niveau</a:t>
            </a:r>
          </a:p>
          <a:p>
            <a:pPr lvl="3"/>
            <a:r>
              <a:rPr lang="fr-FR" altLang="ja-JP" dirty="0"/>
              <a:t>Quatrième niveau</a:t>
            </a:r>
          </a:p>
          <a:p>
            <a:pPr lvl="4"/>
            <a:r>
              <a:rPr lang="fr-FR" altLang="ja-JP" dirty="0"/>
              <a:t>Cinquième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34" charset="-128"/>
              </a:defRPr>
            </a:lvl1pPr>
          </a:lstStyle>
          <a:p>
            <a:r>
              <a:rPr lang="de-DE" altLang="ja-JP"/>
              <a:t>GEBP Report - OICA TC 189</a:t>
            </a:r>
            <a:endParaRPr lang="fr-FR" altLang="ja-JP"/>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34" charset="-128"/>
              </a:defRPr>
            </a:lvl1pPr>
          </a:lstStyle>
          <a:p>
            <a:endParaRPr lang="fr-FR" altLang="ja-JP"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34" charset="-128"/>
              </a:defRPr>
            </a:lvl1pPr>
          </a:lstStyle>
          <a:p>
            <a:fld id="{841ADF96-E6CA-4184-9617-4AA0842E2F41}" type="slidenum">
              <a:rPr lang="ja-JP" altLang="fr-FR"/>
              <a:pPr/>
              <a:t>‹N›</a:t>
            </a:fld>
            <a:endParaRPr lang="fr-FR" altLang="ja-JP"/>
          </a:p>
        </p:txBody>
      </p:sp>
      <p:pic>
        <p:nvPicPr>
          <p:cNvPr id="7" name="Image 6">
            <a:extLst>
              <a:ext uri="{FF2B5EF4-FFF2-40B4-BE49-F238E27FC236}">
                <a16:creationId xmlns:a16="http://schemas.microsoft.com/office/drawing/2014/main" id="{4CB5CF22-54B9-40F4-91F9-FB0988E05961}"/>
              </a:ext>
            </a:extLst>
          </p:cNvPr>
          <p:cNvPicPr>
            <a:picLocks noChangeAspect="1"/>
          </p:cNvPicPr>
          <p:nvPr userDrawn="1"/>
        </p:nvPicPr>
        <p:blipFill>
          <a:blip r:embed="rId9"/>
          <a:stretch>
            <a:fillRect/>
          </a:stretch>
        </p:blipFill>
        <p:spPr>
          <a:xfrm>
            <a:off x="179512" y="20335"/>
            <a:ext cx="884497" cy="1404789"/>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49" r:id="rId2"/>
    <p:sldLayoutId id="2147483655" r:id="rId3"/>
    <p:sldLayoutId id="2147483656" r:id="rId4"/>
  </p:sldLayoutIdLst>
  <p:hf hdr="0" ft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a:solidFill>
            <a:schemeClr val="tx1"/>
          </a:solidFill>
          <a:latin typeface="+mn-lt"/>
        </a:defRPr>
      </a:lvl2pPr>
      <a:lvl3pPr marL="1143000" indent="-228600" algn="l" rtl="0" eaLnBrk="1" fontAlgn="base" hangingPunct="1">
        <a:spcBef>
          <a:spcPct val="20000"/>
        </a:spcBef>
        <a:spcAft>
          <a:spcPct val="0"/>
        </a:spcAft>
        <a:buFont typeface="Calibri" panose="020F0502020204030204" pitchFamily="34" charset="0"/>
        <a:buChar char="−"/>
        <a:defRPr sz="2400">
          <a:solidFill>
            <a:schemeClr val="tx1"/>
          </a:solidFill>
          <a:latin typeface="+mn-lt"/>
        </a:defRPr>
      </a:lvl3pPr>
      <a:lvl4pPr marL="1600200" indent="-228600" algn="l" rtl="0" eaLnBrk="1" fontAlgn="base" hangingPunct="1">
        <a:spcBef>
          <a:spcPct val="20000"/>
        </a:spcBef>
        <a:spcAft>
          <a:spcPct val="0"/>
        </a:spcAft>
        <a:buFont typeface="Courier New" panose="02070309020205020404" pitchFamily="49" charset="0"/>
        <a:buChar char="o"/>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1"/>
            </a:gs>
          </a:gsLst>
          <a:lin ang="27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ja-JP" dirty="0"/>
              <a:t>Cliquez pour modifier les styles du texte du masque</a:t>
            </a:r>
          </a:p>
          <a:p>
            <a:pPr lvl="1"/>
            <a:r>
              <a:rPr lang="fr-FR" altLang="ja-JP" dirty="0"/>
              <a:t>Deuxième niveau</a:t>
            </a:r>
          </a:p>
          <a:p>
            <a:pPr lvl="2"/>
            <a:r>
              <a:rPr lang="fr-FR" altLang="ja-JP" dirty="0"/>
              <a:t>Troisième niveau</a:t>
            </a:r>
          </a:p>
          <a:p>
            <a:pPr lvl="3"/>
            <a:r>
              <a:rPr lang="fr-FR" altLang="ja-JP" dirty="0"/>
              <a:t>Quatrième niveau</a:t>
            </a:r>
          </a:p>
          <a:p>
            <a:pPr lvl="4"/>
            <a:r>
              <a:rPr lang="fr-FR" altLang="ja-JP" dirty="0"/>
              <a:t>Cinquième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34" charset="-128"/>
              </a:defRPr>
            </a:lvl1pPr>
          </a:lstStyle>
          <a:p>
            <a:pPr eaLnBrk="1" hangingPunct="1"/>
            <a:endParaRPr lang="fr-FR" altLang="ja-JP">
              <a:solidFill>
                <a:srgbClr val="000000"/>
              </a:solidFill>
              <a:latin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34" charset="-128"/>
              </a:defRPr>
            </a:lvl1pPr>
          </a:lstStyle>
          <a:p>
            <a:pPr eaLnBrk="1" hangingPunct="1"/>
            <a:r>
              <a:rPr lang="ja-JP" altLang="fr-FR">
                <a:solidFill>
                  <a:srgbClr val="000000"/>
                </a:solidFill>
                <a:latin typeface="Arial" charset="0"/>
              </a:rPr>
              <a:t>YvdS - 28 May 06</a:t>
            </a:r>
            <a:endParaRPr lang="fr-FR" altLang="ja-JP">
              <a:solidFill>
                <a:srgbClr val="000000"/>
              </a:solidFill>
              <a:latin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34" charset="-128"/>
              </a:defRPr>
            </a:lvl1pPr>
          </a:lstStyle>
          <a:p>
            <a:pPr eaLnBrk="1" hangingPunct="1"/>
            <a:fld id="{841ADF96-E6CA-4184-9617-4AA0842E2F41}" type="slidenum">
              <a:rPr lang="ja-JP" altLang="fr-FR">
                <a:solidFill>
                  <a:srgbClr val="000000"/>
                </a:solidFill>
                <a:latin typeface="Arial" charset="0"/>
              </a:rPr>
              <a:t>‹N›</a:t>
            </a:fld>
            <a:endParaRPr lang="fr-FR" altLang="ja-JP">
              <a:solidFill>
                <a:srgbClr val="000000"/>
              </a:solidFill>
              <a:latin typeface="Arial" charset="0"/>
            </a:endParaRPr>
          </a:p>
        </p:txBody>
      </p:sp>
      <p:pic>
        <p:nvPicPr>
          <p:cNvPr id="7" name="Image 6">
            <a:extLst>
              <a:ext uri="{FF2B5EF4-FFF2-40B4-BE49-F238E27FC236}">
                <a16:creationId xmlns:a16="http://schemas.microsoft.com/office/drawing/2014/main" id="{55F9AB65-48AB-4ADF-A9A1-A51ECD7198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74" y="33445"/>
            <a:ext cx="2249005" cy="908251"/>
          </a:xfrm>
          <a:prstGeom prst="rect">
            <a:avLst/>
          </a:prstGeom>
        </p:spPr>
      </p:pic>
    </p:spTree>
    <p:extLst>
      <p:ext uri="{BB962C8B-B14F-4D97-AF65-F5344CB8AC3E}">
        <p14:creationId xmlns:p14="http://schemas.microsoft.com/office/powerpoint/2010/main" val="587212678"/>
      </p:ext>
    </p:extLst>
  </p:cSld>
  <p:clrMap bg1="lt1" tx1="dk1" bg2="lt2" tx2="dk2" accent1="accent1" accent2="accent2" accent3="accent3" accent4="accent4" accent5="accent5" accent6="accent6" hlink="hlink" folHlink="folHlink"/>
  <p:sldLayoutIdLst>
    <p:sldLayoutId id="2147485970"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4"/>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1"/>
            </a:gs>
          </a:gsLst>
          <a:lin ang="27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ja-JP" dirty="0"/>
              <a:t>Cliquez pour modifier les styles du texte du masque</a:t>
            </a:r>
          </a:p>
          <a:p>
            <a:pPr lvl="1"/>
            <a:r>
              <a:rPr lang="fr-FR" altLang="ja-JP" dirty="0"/>
              <a:t>Deuxième niveau</a:t>
            </a:r>
          </a:p>
          <a:p>
            <a:pPr lvl="2"/>
            <a:r>
              <a:rPr lang="fr-FR" altLang="ja-JP" dirty="0"/>
              <a:t>Troisième niveau</a:t>
            </a:r>
          </a:p>
          <a:p>
            <a:pPr lvl="3"/>
            <a:r>
              <a:rPr lang="fr-FR" altLang="ja-JP" dirty="0"/>
              <a:t>Quatrième niveau</a:t>
            </a:r>
          </a:p>
          <a:p>
            <a:pPr lvl="4"/>
            <a:r>
              <a:rPr lang="fr-FR" altLang="ja-JP" dirty="0"/>
              <a:t>Cinquième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ea typeface="ＭＳ Ｐゴシック" pitchFamily="34" charset="-128"/>
              </a:defRPr>
            </a:lvl1pPr>
          </a:lstStyle>
          <a:p>
            <a:endParaRPr lang="fr-FR" altLang="ja-JP"/>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ea typeface="ＭＳ Ｐゴシック" pitchFamily="34" charset="-128"/>
              </a:defRPr>
            </a:lvl1pPr>
          </a:lstStyle>
          <a:p>
            <a:endParaRPr lang="fr-FR" altLang="ja-JP"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ea typeface="ＭＳ Ｐゴシック" pitchFamily="34" charset="-128"/>
              </a:defRPr>
            </a:lvl1pPr>
          </a:lstStyle>
          <a:p>
            <a:fld id="{841ADF96-E6CA-4184-9617-4AA0842E2F41}" type="slidenum">
              <a:rPr lang="ja-JP" altLang="fr-FR"/>
              <a:t>‹N›</a:t>
            </a:fld>
            <a:endParaRPr lang="fr-FR" altLang="ja-JP"/>
          </a:p>
        </p:txBody>
      </p:sp>
      <p:pic>
        <p:nvPicPr>
          <p:cNvPr id="7" name="Image 6">
            <a:extLst>
              <a:ext uri="{FF2B5EF4-FFF2-40B4-BE49-F238E27FC236}">
                <a16:creationId xmlns:a16="http://schemas.microsoft.com/office/drawing/2014/main" id="{4CB5CF22-54B9-40F4-91F9-FB0988E05961}"/>
              </a:ext>
            </a:extLst>
          </p:cNvPr>
          <p:cNvPicPr>
            <a:picLocks noChangeAspect="1"/>
          </p:cNvPicPr>
          <p:nvPr userDrawn="1"/>
        </p:nvPicPr>
        <p:blipFill>
          <a:blip r:embed="rId4"/>
          <a:stretch>
            <a:fillRect/>
          </a:stretch>
        </p:blipFill>
        <p:spPr>
          <a:xfrm>
            <a:off x="179513" y="20337"/>
            <a:ext cx="884497" cy="1404789"/>
          </a:xfrm>
          <a:prstGeom prst="rect">
            <a:avLst/>
          </a:prstGeom>
        </p:spPr>
      </p:pic>
    </p:spTree>
    <p:extLst>
      <p:ext uri="{BB962C8B-B14F-4D97-AF65-F5344CB8AC3E}">
        <p14:creationId xmlns:p14="http://schemas.microsoft.com/office/powerpoint/2010/main" val="4034570831"/>
      </p:ext>
    </p:extLst>
  </p:cSld>
  <p:clrMap bg1="lt1" tx1="dk1" bg2="lt2" tx2="dk2" accent1="accent1" accent2="accent2" accent3="accent3" accent4="accent4" accent5="accent5" accent6="accent6" hlink="hlink" folHlink="folHlink"/>
  <p:sldLayoutIdLst>
    <p:sldLayoutId id="2147485977" r:id="rId1"/>
    <p:sldLayoutId id="2147485978" r:id="rId2"/>
  </p:sldLayoutIdLst>
  <p:txStyles>
    <p:title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charset="0"/>
        </a:defRPr>
      </a:lvl2pPr>
      <a:lvl3pPr algn="ctr" rtl="0" eaLnBrk="1" fontAlgn="base" hangingPunct="1">
        <a:spcBef>
          <a:spcPct val="0"/>
        </a:spcBef>
        <a:spcAft>
          <a:spcPct val="0"/>
        </a:spcAft>
        <a:defRPr sz="3300">
          <a:solidFill>
            <a:schemeClr val="tx2"/>
          </a:solidFill>
          <a:latin typeface="Arial" charset="0"/>
        </a:defRPr>
      </a:lvl3pPr>
      <a:lvl4pPr algn="ctr" rtl="0" eaLnBrk="1" fontAlgn="base" hangingPunct="1">
        <a:spcBef>
          <a:spcPct val="0"/>
        </a:spcBef>
        <a:spcAft>
          <a:spcPct val="0"/>
        </a:spcAft>
        <a:defRPr sz="3300">
          <a:solidFill>
            <a:schemeClr val="tx2"/>
          </a:solidFill>
          <a:latin typeface="Arial" charset="0"/>
        </a:defRPr>
      </a:lvl4pPr>
      <a:lvl5pPr algn="ctr" rtl="0" eaLnBrk="1" fontAlgn="base" hangingPunct="1">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p:titleStyle>
    <p:bodyStyle>
      <a:lvl1pPr marL="257175" indent="-257175" algn="l" rtl="0" eaLnBrk="1" fontAlgn="base" hangingPunct="1">
        <a:spcBef>
          <a:spcPct val="20000"/>
        </a:spcBef>
        <a:spcAft>
          <a:spcPct val="0"/>
        </a:spcAft>
        <a:buFont typeface="Wingdings" pitchFamily="2" charset="2"/>
        <a:buChar char="Ø"/>
        <a:defRPr sz="2400">
          <a:solidFill>
            <a:schemeClr val="tx1"/>
          </a:solidFill>
          <a:latin typeface="+mn-lt"/>
          <a:ea typeface="+mn-ea"/>
          <a:cs typeface="+mn-cs"/>
        </a:defRPr>
      </a:lvl1pPr>
      <a:lvl2pPr marL="557213" indent="-214313" algn="l" rtl="0" eaLnBrk="1" fontAlgn="base" hangingPunct="1">
        <a:spcBef>
          <a:spcPct val="20000"/>
        </a:spcBef>
        <a:spcAft>
          <a:spcPct val="0"/>
        </a:spcAft>
        <a:buFont typeface="Wingdings" panose="05000000000000000000" pitchFamily="2" charset="2"/>
        <a:buChar char="§"/>
        <a:defRPr sz="2100">
          <a:solidFill>
            <a:schemeClr val="tx1"/>
          </a:solidFill>
          <a:latin typeface="+mn-lt"/>
        </a:defRPr>
      </a:lvl2pPr>
      <a:lvl3pPr marL="857250" indent="-171450" algn="l" rtl="0" eaLnBrk="1" fontAlgn="base" hangingPunct="1">
        <a:spcBef>
          <a:spcPct val="20000"/>
        </a:spcBef>
        <a:spcAft>
          <a:spcPct val="0"/>
        </a:spcAft>
        <a:buFont typeface="Calibri" panose="020F0502020204030204" pitchFamily="34" charset="0"/>
        <a:buChar char="−"/>
        <a:defRPr sz="1800">
          <a:solidFill>
            <a:schemeClr val="tx1"/>
          </a:solidFill>
          <a:latin typeface="+mn-lt"/>
        </a:defRPr>
      </a:lvl3pPr>
      <a:lvl4pPr marL="1200150" indent="-171450" algn="l" rtl="0" eaLnBrk="1" fontAlgn="base" hangingPunct="1">
        <a:spcBef>
          <a:spcPct val="20000"/>
        </a:spcBef>
        <a:spcAft>
          <a:spcPct val="0"/>
        </a:spcAft>
        <a:buFont typeface="Courier New" panose="02070309020205020404" pitchFamily="49" charset="0"/>
        <a:buChar char="o"/>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71CB5EC-8F12-4B44-84E7-798EE109E8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0" imgH="396" progId="TCLayout.ActiveDocument.1">
                  <p:embed/>
                </p:oleObj>
              </mc:Choice>
              <mc:Fallback>
                <p:oleObj name="think-cell Folie" r:id="rId4" imgW="400" imgH="396" progId="TCLayout.ActiveDocument.1">
                  <p:embed/>
                  <p:pic>
                    <p:nvPicPr>
                      <p:cNvPr id="7" name="Objekt 6" hidden="1">
                        <a:extLst>
                          <a:ext uri="{FF2B5EF4-FFF2-40B4-BE49-F238E27FC236}">
                            <a16:creationId xmlns:a16="http://schemas.microsoft.com/office/drawing/2014/main" id="{171CB5EC-8F12-4B44-84E7-798EE109E8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2">
            <a:extLst>
              <a:ext uri="{FF2B5EF4-FFF2-40B4-BE49-F238E27FC236}">
                <a16:creationId xmlns:a16="http://schemas.microsoft.com/office/drawing/2014/main" id="{42628D35-3C80-D6EB-5A30-E461E07B2B44}"/>
              </a:ext>
            </a:extLst>
          </p:cNvPr>
          <p:cNvSpPr txBox="1">
            <a:spLocks/>
          </p:cNvSpPr>
          <p:nvPr/>
        </p:nvSpPr>
        <p:spPr>
          <a:xfrm>
            <a:off x="1708150" y="1562764"/>
            <a:ext cx="8775700" cy="3995737"/>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tabLst>
                <a:tab pos="6727825" algn="l"/>
              </a:tabLst>
            </a:pPr>
            <a:r>
              <a:rPr lang="en-US" altLang="ja-JP" sz="4000" kern="0" dirty="0">
                <a:solidFill>
                  <a:srgbClr val="FF6600"/>
                </a:solidFill>
                <a:latin typeface="Times New Roman" panose="02020603050405020304" pitchFamily="18" charset="0"/>
                <a:cs typeface="Times New Roman" panose="02020603050405020304" pitchFamily="18" charset="0"/>
              </a:rPr>
              <a:t>     </a:t>
            </a:r>
            <a:r>
              <a:rPr lang="en-US" altLang="ja-JP" sz="2000" kern="0" dirty="0">
                <a:solidFill>
                  <a:srgbClr val="FF6600"/>
                </a:solidFill>
                <a:latin typeface="Times New Roman" panose="02020603050405020304" pitchFamily="18" charset="0"/>
                <a:cs typeface="Times New Roman" panose="02020603050405020304" pitchFamily="18" charset="0"/>
              </a:rPr>
              <a:t>Hybrid GRPE workshop on the global harmonization of Heavy Duty fuel economy, energy consumption and range determination</a:t>
            </a:r>
            <a:br>
              <a:rPr lang="en-US" altLang="ja-JP" sz="2400" kern="0" dirty="0">
                <a:solidFill>
                  <a:schemeClr val="tx1"/>
                </a:solidFill>
              </a:rPr>
            </a:br>
            <a:br>
              <a:rPr lang="en-GB" altLang="en-US" sz="2400" kern="0" dirty="0">
                <a:solidFill>
                  <a:schemeClr val="tx1"/>
                </a:solidFill>
              </a:rPr>
            </a:br>
            <a:r>
              <a:rPr lang="en-US" altLang="en-US" sz="2400" kern="0" dirty="0">
                <a:solidFill>
                  <a:srgbClr val="0000FF"/>
                </a:solidFill>
                <a:latin typeface="Times New Roman" panose="02020603050405020304" pitchFamily="18" charset="0"/>
                <a:cs typeface="Times New Roman" panose="02020603050405020304" pitchFamily="18" charset="0"/>
              </a:rPr>
              <a:t>Session 2 : First elements to be considered for global harmonization</a:t>
            </a:r>
            <a:br>
              <a:rPr lang="en-GB" altLang="en-US" sz="2400" kern="0" dirty="0">
                <a:solidFill>
                  <a:srgbClr val="0000FF"/>
                </a:solidFill>
                <a:latin typeface="Times New Roman" panose="02020603050405020304" pitchFamily="18" charset="0"/>
                <a:cs typeface="Times New Roman" panose="02020603050405020304" pitchFamily="18" charset="0"/>
              </a:rPr>
            </a:br>
            <a:r>
              <a:rPr lang="en-GB" altLang="en-US" sz="3200" kern="0" dirty="0">
                <a:solidFill>
                  <a:srgbClr val="0000FF"/>
                </a:solidFill>
                <a:latin typeface="Times New Roman" panose="02020603050405020304" pitchFamily="18" charset="0"/>
                <a:cs typeface="Times New Roman" panose="02020603050405020304" pitchFamily="18" charset="0"/>
              </a:rPr>
              <a:t> - </a:t>
            </a:r>
            <a:r>
              <a:rPr lang="en-US" altLang="en-US" sz="3200" kern="0" dirty="0">
                <a:solidFill>
                  <a:srgbClr val="0000FF"/>
                </a:solidFill>
                <a:latin typeface="Times New Roman" panose="02020603050405020304" pitchFamily="18" charset="0"/>
                <a:cs typeface="Times New Roman" panose="02020603050405020304" pitchFamily="18" charset="0"/>
              </a:rPr>
              <a:t>Component testing as part of HDV FE regulatory frameworks</a:t>
            </a:r>
            <a:r>
              <a:rPr lang="ja-JP" altLang="en-US" sz="3200" kern="0" dirty="0">
                <a:solidFill>
                  <a:srgbClr val="0000FF"/>
                </a:solidFill>
                <a:latin typeface="Times New Roman" panose="02020603050405020304" pitchFamily="18" charset="0"/>
                <a:cs typeface="Times New Roman" panose="02020603050405020304" pitchFamily="18" charset="0"/>
              </a:rPr>
              <a:t> </a:t>
            </a:r>
            <a:r>
              <a:rPr lang="en-GB" altLang="en-US" sz="3200" kern="0" dirty="0">
                <a:solidFill>
                  <a:srgbClr val="0000FF"/>
                </a:solidFill>
                <a:latin typeface="Times New Roman" panose="02020603050405020304" pitchFamily="18" charset="0"/>
                <a:cs typeface="Times New Roman" panose="02020603050405020304" pitchFamily="18" charset="0"/>
              </a:rPr>
              <a:t>- </a:t>
            </a:r>
            <a:br>
              <a:rPr lang="en-GB" altLang="en-US" sz="3200" kern="0" dirty="0">
                <a:solidFill>
                  <a:schemeClr val="tx1"/>
                </a:solidFill>
              </a:rPr>
            </a:br>
            <a:endParaRPr lang="en-GB" altLang="en-US" sz="3200" kern="0" dirty="0">
              <a:solidFill>
                <a:schemeClr val="tx1"/>
              </a:solidFill>
            </a:endParaRPr>
          </a:p>
          <a:p>
            <a:pPr>
              <a:tabLst>
                <a:tab pos="6727825" algn="l"/>
              </a:tabLst>
            </a:pPr>
            <a:r>
              <a:rPr lang="en-GB" altLang="en-US" sz="3200" kern="0" dirty="0">
                <a:solidFill>
                  <a:schemeClr val="tx1"/>
                </a:solidFill>
              </a:rPr>
              <a:t>Yoshihide </a:t>
            </a:r>
            <a:r>
              <a:rPr lang="en-GB" altLang="en-US" sz="3200" kern="0" dirty="0" err="1">
                <a:solidFill>
                  <a:schemeClr val="tx1"/>
                </a:solidFill>
              </a:rPr>
              <a:t>Takenaka</a:t>
            </a:r>
            <a:br>
              <a:rPr lang="en-GB" altLang="en-US" sz="3200" kern="0" dirty="0">
                <a:solidFill>
                  <a:schemeClr val="tx1"/>
                </a:solidFill>
              </a:rPr>
            </a:br>
            <a:r>
              <a:rPr lang="en-GB" altLang="en-US" sz="3200" kern="0" dirty="0">
                <a:solidFill>
                  <a:schemeClr val="tx1"/>
                </a:solidFill>
              </a:rPr>
              <a:t>OICA</a:t>
            </a:r>
            <a:br>
              <a:rPr lang="en-GB" altLang="en-US" sz="3200" kern="0" dirty="0">
                <a:solidFill>
                  <a:schemeClr val="tx1"/>
                </a:solidFill>
              </a:rPr>
            </a:br>
            <a:r>
              <a:rPr lang="en-GB" altLang="en-US" sz="3200" kern="0" dirty="0">
                <a:solidFill>
                  <a:schemeClr val="tx1"/>
                </a:solidFill>
              </a:rPr>
              <a:t> HD-FE TF</a:t>
            </a:r>
            <a:br>
              <a:rPr lang="en-GB" altLang="en-US" sz="3200" kern="0" dirty="0">
                <a:solidFill>
                  <a:schemeClr val="tx1"/>
                </a:solidFill>
              </a:rPr>
            </a:br>
            <a:endParaRPr lang="en-GB" altLang="en-US" sz="2000" kern="0" dirty="0">
              <a:solidFill>
                <a:schemeClr val="tx1"/>
              </a:solidFill>
              <a:latin typeface="Arial" panose="020B0604020202020204" pitchFamily="34" charset="0"/>
            </a:endParaRPr>
          </a:p>
        </p:txBody>
      </p:sp>
    </p:spTree>
    <p:extLst>
      <p:ext uri="{BB962C8B-B14F-4D97-AF65-F5344CB8AC3E}">
        <p14:creationId xmlns:p14="http://schemas.microsoft.com/office/powerpoint/2010/main" val="4077127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199" y="274638"/>
            <a:ext cx="9056583" cy="778098"/>
          </a:xfrm>
        </p:spPr>
        <p:txBody>
          <a:bodyPr/>
          <a:lstStyle/>
          <a:p>
            <a:r>
              <a:rPr lang="en-US" altLang="ja-JP" sz="3600" dirty="0">
                <a:solidFill>
                  <a:srgbClr val="0000FF"/>
                </a:solidFill>
              </a:rPr>
              <a:t>Summary: Engine Measurement</a:t>
            </a:r>
            <a:endParaRPr kumimoji="1" lang="ja-JP" altLang="en-US" sz="3600" dirty="0">
              <a:solidFill>
                <a:srgbClr val="0000FF"/>
              </a:solidFill>
            </a:endParaRPr>
          </a:p>
        </p:txBody>
      </p:sp>
      <p:sp>
        <p:nvSpPr>
          <p:cNvPr id="3" name="コンテンツ プレースホルダー 2"/>
          <p:cNvSpPr>
            <a:spLocks noGrp="1"/>
          </p:cNvSpPr>
          <p:nvPr>
            <p:ph idx="1"/>
          </p:nvPr>
        </p:nvSpPr>
        <p:spPr>
          <a:xfrm>
            <a:off x="1266389" y="1558925"/>
            <a:ext cx="10268047" cy="4785395"/>
          </a:xfrm>
        </p:spPr>
        <p:txBody>
          <a:bodyPr>
            <a:normAutofit/>
          </a:bodyPr>
          <a:lstStyle/>
          <a:p>
            <a:pPr>
              <a:lnSpc>
                <a:spcPct val="150000"/>
              </a:lnSpc>
              <a:buFont typeface="Wingdings" panose="05000000000000000000" pitchFamily="2" charset="2"/>
              <a:buChar char="Ø"/>
            </a:pPr>
            <a:r>
              <a:rPr kumimoji="1" lang="en-US" altLang="ja-JP" sz="2200" dirty="0">
                <a:latin typeface="+mj-lt"/>
                <a:cs typeface="Times New Roman" panose="02020603050405020304" pitchFamily="18" charset="0"/>
              </a:rPr>
              <a:t>Steady state fuel map is used in EU, Japan, China and part of US.</a:t>
            </a:r>
          </a:p>
          <a:p>
            <a:pPr>
              <a:lnSpc>
                <a:spcPct val="150000"/>
              </a:lnSpc>
              <a:buFont typeface="Wingdings" panose="05000000000000000000" pitchFamily="2" charset="2"/>
              <a:buChar char="Ø"/>
            </a:pPr>
            <a:r>
              <a:rPr kumimoji="1" lang="en-US" altLang="ja-JP" sz="2200" dirty="0">
                <a:latin typeface="+mj-lt"/>
                <a:cs typeface="Times New Roman" panose="02020603050405020304" pitchFamily="18" charset="0"/>
              </a:rPr>
              <a:t>Number of points, measuring order, transitional condition are different </a:t>
            </a:r>
            <a:r>
              <a:rPr lang="en-US" altLang="ja-JP" sz="2200" dirty="0">
                <a:latin typeface="+mj-lt"/>
                <a:cs typeface="Times New Roman" panose="02020603050405020304" pitchFamily="18" charset="0"/>
              </a:rPr>
              <a:t>but seems available to be harmonized as it will be determined by technical reason.</a:t>
            </a:r>
            <a:endParaRPr kumimoji="1" lang="en-US" altLang="ja-JP" sz="2200" dirty="0">
              <a:latin typeface="+mj-lt"/>
              <a:cs typeface="Times New Roman" panose="02020603050405020304" pitchFamily="18" charset="0"/>
            </a:endParaRPr>
          </a:p>
          <a:p>
            <a:pPr>
              <a:lnSpc>
                <a:spcPct val="150000"/>
              </a:lnSpc>
              <a:buFont typeface="Wingdings" panose="05000000000000000000" pitchFamily="2" charset="2"/>
              <a:buChar char="Ø"/>
            </a:pPr>
            <a:r>
              <a:rPr lang="en-US" altLang="ja-JP" sz="2200" dirty="0">
                <a:latin typeface="+mj-lt"/>
                <a:cs typeface="Times New Roman" panose="02020603050405020304" pitchFamily="18" charset="0"/>
              </a:rPr>
              <a:t>Cycle averaged map is based on transient mode operation and totally different policy. This may be a option for each government.</a:t>
            </a:r>
          </a:p>
          <a:p>
            <a:pPr>
              <a:lnSpc>
                <a:spcPct val="150000"/>
              </a:lnSpc>
              <a:buFont typeface="Wingdings" panose="05000000000000000000" pitchFamily="2" charset="2"/>
              <a:buChar char="Ø"/>
            </a:pPr>
            <a:r>
              <a:rPr kumimoji="1" lang="en-US" altLang="ja-JP" sz="2200" dirty="0">
                <a:latin typeface="+mj-lt"/>
                <a:cs typeface="Times New Roman" panose="02020603050405020304" pitchFamily="18" charset="0"/>
              </a:rPr>
              <a:t>Transient co-efficient </a:t>
            </a:r>
            <a:r>
              <a:rPr lang="en-US" altLang="ja-JP" sz="2200" dirty="0">
                <a:latin typeface="+mj-lt"/>
                <a:cs typeface="Times New Roman" panose="02020603050405020304" pitchFamily="18" charset="0"/>
              </a:rPr>
              <a:t>for the steady state map is introduced in EU and Japan.</a:t>
            </a:r>
          </a:p>
          <a:p>
            <a:pPr>
              <a:lnSpc>
                <a:spcPct val="150000"/>
              </a:lnSpc>
              <a:buFont typeface="Wingdings" panose="05000000000000000000" pitchFamily="2" charset="2"/>
              <a:buChar char="Ø"/>
            </a:pPr>
            <a:r>
              <a:rPr kumimoji="1" lang="en-US" altLang="ja-JP" sz="2200" dirty="0">
                <a:latin typeface="+mj-lt"/>
                <a:cs typeface="Times New Roman" panose="02020603050405020304" pitchFamily="18" charset="0"/>
              </a:rPr>
              <a:t>Steady state map and cycle average map </a:t>
            </a:r>
            <a:r>
              <a:rPr lang="en-US" altLang="ja-JP" sz="2200" dirty="0">
                <a:latin typeface="+mj-lt"/>
                <a:cs typeface="Times New Roman" panose="02020603050405020304" pitchFamily="18" charset="0"/>
              </a:rPr>
              <a:t>has quite different concept and may remain as option.</a:t>
            </a:r>
            <a:endParaRPr kumimoji="1" lang="ja-JP" altLang="en-US" sz="2200" dirty="0">
              <a:latin typeface="+mj-lt"/>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87AFAA57-C213-4DB3-BB42-55090F06D1F3}" type="slidenum">
              <a:rPr kumimoji="1" lang="ja-JP" altLang="en-US" smtClean="0"/>
              <a:t>10</a:t>
            </a:fld>
            <a:endParaRPr kumimoji="1" lang="ja-JP" altLang="en-US"/>
          </a:p>
        </p:txBody>
      </p:sp>
    </p:spTree>
    <p:extLst>
      <p:ext uri="{BB962C8B-B14F-4D97-AF65-F5344CB8AC3E}">
        <p14:creationId xmlns:p14="http://schemas.microsoft.com/office/powerpoint/2010/main" val="910243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38CB807-DADF-9641-77E0-C533C6C37561}"/>
              </a:ext>
            </a:extLst>
          </p:cNvPr>
          <p:cNvSpPr>
            <a:spLocks noGrp="1"/>
          </p:cNvSpPr>
          <p:nvPr>
            <p:ph idx="1"/>
          </p:nvPr>
        </p:nvSpPr>
        <p:spPr>
          <a:xfrm>
            <a:off x="1981200" y="1600203"/>
            <a:ext cx="8229600" cy="3997958"/>
          </a:xfrm>
        </p:spPr>
        <p:txBody>
          <a:bodyPr/>
          <a:lstStyle/>
          <a:p>
            <a:pPr marL="457200" indent="-457200">
              <a:buFont typeface="+mj-lt"/>
              <a:buAutoNum type="arabicPeriod"/>
            </a:pPr>
            <a:r>
              <a:rPr kumimoji="1" lang="en-US" altLang="ja-JP" sz="2800" dirty="0"/>
              <a:t>Engine measurement</a:t>
            </a:r>
          </a:p>
          <a:p>
            <a:pPr marL="457200" indent="-457200">
              <a:buFont typeface="+mj-lt"/>
              <a:buAutoNum type="arabicPeriod"/>
            </a:pPr>
            <a:r>
              <a:rPr kumimoji="1" lang="en-US" altLang="ja-JP" sz="2800" dirty="0">
                <a:solidFill>
                  <a:srgbClr val="0000FF"/>
                </a:solidFill>
              </a:rPr>
              <a:t>Aero drag measurement</a:t>
            </a:r>
          </a:p>
          <a:p>
            <a:pPr marL="457200" indent="-457200">
              <a:buFont typeface="+mj-lt"/>
              <a:buAutoNum type="arabicPeriod"/>
            </a:pPr>
            <a:r>
              <a:rPr kumimoji="1" lang="en-US" altLang="ja-JP" sz="2800" dirty="0"/>
              <a:t>Tire rolling resistance measurement</a:t>
            </a:r>
          </a:p>
          <a:p>
            <a:pPr marL="457200" indent="-457200">
              <a:buFont typeface="+mj-lt"/>
              <a:buAutoNum type="arabicPeriod"/>
            </a:pPr>
            <a:r>
              <a:rPr kumimoji="1" lang="en-US" altLang="ja-JP" sz="2800" dirty="0"/>
              <a:t>Others(Gear, AT parts)</a:t>
            </a:r>
          </a:p>
        </p:txBody>
      </p:sp>
      <p:sp>
        <p:nvSpPr>
          <p:cNvPr id="6" name="タイトル 1">
            <a:extLst>
              <a:ext uri="{FF2B5EF4-FFF2-40B4-BE49-F238E27FC236}">
                <a16:creationId xmlns:a16="http://schemas.microsoft.com/office/drawing/2014/main" id="{7AFB7766-445B-82B5-8210-24D9A8411405}"/>
              </a:ext>
            </a:extLst>
          </p:cNvPr>
          <p:cNvSpPr>
            <a:spLocks noGrp="1"/>
          </p:cNvSpPr>
          <p:nvPr>
            <p:ph type="title"/>
          </p:nvPr>
        </p:nvSpPr>
        <p:spPr>
          <a:xfrm>
            <a:off x="609600" y="274638"/>
            <a:ext cx="10972800" cy="1143000"/>
          </a:xfrm>
        </p:spPr>
        <p:txBody>
          <a:bodyPr/>
          <a:lstStyle/>
          <a:p>
            <a:r>
              <a:rPr kumimoji="1" lang="en-US" altLang="ja-JP" sz="3600" b="1" dirty="0">
                <a:ea typeface="Cambria" panose="02040503050406030204" pitchFamily="18" charset="0"/>
              </a:rPr>
              <a:t>ITEMS</a:t>
            </a:r>
            <a:endParaRPr kumimoji="1" lang="ja-JP" altLang="en-US" sz="3600" b="1" dirty="0"/>
          </a:p>
        </p:txBody>
      </p:sp>
    </p:spTree>
    <p:extLst>
      <p:ext uri="{BB962C8B-B14F-4D97-AF65-F5344CB8AC3E}">
        <p14:creationId xmlns:p14="http://schemas.microsoft.com/office/powerpoint/2010/main" val="1575796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608" y="2420889"/>
            <a:ext cx="7196212" cy="4153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1981200" y="188640"/>
            <a:ext cx="8229600" cy="792088"/>
          </a:xfrm>
        </p:spPr>
        <p:txBody>
          <a:bodyPr>
            <a:normAutofit/>
          </a:bodyPr>
          <a:lstStyle/>
          <a:p>
            <a:r>
              <a:rPr lang="en-US" altLang="ja-JP" dirty="0"/>
              <a:t>Measurement : Aero drag</a:t>
            </a:r>
            <a:endParaRPr kumimoji="1" lang="ja-JP" altLang="en-US" dirty="0"/>
          </a:p>
        </p:txBody>
      </p:sp>
      <p:sp>
        <p:nvSpPr>
          <p:cNvPr id="3" name="コンテンツ プレースホルダー 2"/>
          <p:cNvSpPr>
            <a:spLocks noGrp="1"/>
          </p:cNvSpPr>
          <p:nvPr>
            <p:ph idx="1"/>
          </p:nvPr>
        </p:nvSpPr>
        <p:spPr>
          <a:xfrm>
            <a:off x="1919536" y="980728"/>
            <a:ext cx="8229600" cy="1512168"/>
          </a:xfrm>
        </p:spPr>
        <p:txBody>
          <a:bodyPr>
            <a:normAutofit fontScale="85000" lnSpcReduction="20000"/>
          </a:bodyPr>
          <a:lstStyle/>
          <a:p>
            <a:r>
              <a:rPr lang="en-US" altLang="ja-JP" sz="2400" dirty="0">
                <a:solidFill>
                  <a:srgbClr val="002060"/>
                </a:solidFill>
              </a:rPr>
              <a:t>The</a:t>
            </a:r>
            <a:r>
              <a:rPr lang="ja-JP" altLang="en-US" sz="2400" dirty="0">
                <a:solidFill>
                  <a:srgbClr val="002060"/>
                </a:solidFill>
              </a:rPr>
              <a:t> </a:t>
            </a:r>
            <a:r>
              <a:rPr lang="en-US" altLang="ja-JP" sz="2400" b="1" u="sng" dirty="0">
                <a:solidFill>
                  <a:srgbClr val="002060"/>
                </a:solidFill>
              </a:rPr>
              <a:t>constant speed vehicle test </a:t>
            </a:r>
            <a:r>
              <a:rPr lang="en-US" altLang="ja-JP" sz="2400" dirty="0">
                <a:solidFill>
                  <a:srgbClr val="002060"/>
                </a:solidFill>
              </a:rPr>
              <a:t>was decided to be used for trucks and coaches. As the air drag is a full vehicle characteristic, a full vehicle test incl. body/trailer is needed. </a:t>
            </a:r>
          </a:p>
          <a:p>
            <a:r>
              <a:rPr lang="en-US" altLang="ja-JP" sz="2400" dirty="0">
                <a:solidFill>
                  <a:srgbClr val="002060"/>
                </a:solidFill>
              </a:rPr>
              <a:t>Likely used for Variants with low sales volume and/or missions with little air drag contribution to CO2 emissions (e.g. city-bus) </a:t>
            </a:r>
          </a:p>
          <a:p>
            <a:pPr>
              <a:buNone/>
            </a:pPr>
            <a:endParaRPr lang="en-US" altLang="ja-JP" sz="2400" dirty="0">
              <a:solidFill>
                <a:srgbClr val="002060"/>
              </a:solidFill>
            </a:endParaRPr>
          </a:p>
          <a:p>
            <a:pPr>
              <a:buNone/>
            </a:pPr>
            <a:endParaRPr lang="en-US" altLang="ja-JP" sz="2400" dirty="0">
              <a:solidFill>
                <a:srgbClr val="002060"/>
              </a:solidFill>
            </a:endParaRPr>
          </a:p>
          <a:p>
            <a:pPr>
              <a:buNone/>
            </a:pPr>
            <a:endParaRPr lang="en-US" altLang="ja-JP" sz="2400" dirty="0">
              <a:solidFill>
                <a:srgbClr val="002060"/>
              </a:solidFill>
            </a:endParaRPr>
          </a:p>
          <a:p>
            <a:pPr>
              <a:buNone/>
            </a:pPr>
            <a:endParaRPr lang="en-US" altLang="ja-JP" sz="2400" dirty="0">
              <a:solidFill>
                <a:srgbClr val="002060"/>
              </a:solidFill>
            </a:endParaRPr>
          </a:p>
          <a:p>
            <a:endParaRPr lang="zh-CN" altLang="zh-CN" sz="2300" dirty="0">
              <a:solidFill>
                <a:srgbClr val="002060"/>
              </a:solidFill>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FAA57-C213-4DB3-BB42-55090F06D1F3}"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3561" y="332656"/>
            <a:ext cx="750604" cy="504056"/>
          </a:xfrm>
          <a:prstGeom prst="rect">
            <a:avLst/>
          </a:prstGeom>
          <a:ln>
            <a:solidFill>
              <a:schemeClr val="bg1"/>
            </a:solidFill>
          </a:ln>
        </p:spPr>
      </p:pic>
    </p:spTree>
    <p:extLst>
      <p:ext uri="{BB962C8B-B14F-4D97-AF65-F5344CB8AC3E}">
        <p14:creationId xmlns:p14="http://schemas.microsoft.com/office/powerpoint/2010/main" val="2575301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FAA57-C213-4DB3-BB42-55090F06D1F3}"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7" name="Picture 119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300311" y="258426"/>
            <a:ext cx="717322" cy="47821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6" name="タイトル 1"/>
          <p:cNvSpPr txBox="1">
            <a:spLocks/>
          </p:cNvSpPr>
          <p:nvPr/>
        </p:nvSpPr>
        <p:spPr>
          <a:xfrm>
            <a:off x="1847528" y="44624"/>
            <a:ext cx="8229600" cy="792088"/>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Measurement : Aero drag</a:t>
            </a:r>
            <a:endParaRPr kumimoji="1" lang="ja-JP" altLang="en-US" sz="4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p:txBody>
      </p:sp>
      <p:sp>
        <p:nvSpPr>
          <p:cNvPr id="4" name="テキスト ボックス 3"/>
          <p:cNvSpPr txBox="1"/>
          <p:nvPr/>
        </p:nvSpPr>
        <p:spPr>
          <a:xfrm>
            <a:off x="2423592" y="980729"/>
            <a:ext cx="7653536" cy="101566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1" lang="en-US" altLang="ja-JP" sz="2000" b="0" i="0" u="none" strike="noStrike" kern="1200" cap="none" spc="0" normalizeH="0" baseline="0" noProof="0" dirty="0">
                <a:ln>
                  <a:noFill/>
                </a:ln>
                <a:solidFill>
                  <a:prstClr val="black"/>
                </a:solidFill>
                <a:effectLst/>
                <a:uLnTx/>
                <a:uFillTx/>
                <a:latin typeface="+mj-lt"/>
                <a:ea typeface="ＭＳ Ｐゴシック" panose="020B0600070205080204" pitchFamily="50" charset="-128"/>
                <a:cs typeface="+mn-cs"/>
              </a:rPr>
              <a:t>Coast down is major measurement method for aero drag.</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1" lang="en-US" altLang="ja-JP" sz="2000" b="0" i="0" u="none" strike="noStrike" kern="1200" cap="none" spc="0" normalizeH="0" baseline="0" noProof="0" dirty="0">
                <a:ln>
                  <a:noFill/>
                </a:ln>
                <a:solidFill>
                  <a:prstClr val="black"/>
                </a:solidFill>
                <a:effectLst/>
                <a:uLnTx/>
                <a:uFillTx/>
                <a:latin typeface="+mj-lt"/>
                <a:ea typeface="ＭＳ Ｐゴシック" panose="020B0600070205080204" pitchFamily="50" charset="-128"/>
                <a:cs typeface="+mn-cs"/>
              </a:rPr>
              <a:t>Simulation and wind tunnel are available.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1" lang="en-US" altLang="ja-JP" sz="2000" b="0" i="0" u="none" strike="noStrike" kern="1200" cap="none" spc="0" normalizeH="0" baseline="0" noProof="0" dirty="0">
                <a:ln>
                  <a:noFill/>
                </a:ln>
                <a:solidFill>
                  <a:prstClr val="black"/>
                </a:solidFill>
                <a:effectLst/>
                <a:uLnTx/>
                <a:uFillTx/>
                <a:latin typeface="+mj-lt"/>
                <a:ea typeface="ＭＳ Ｐゴシック" panose="020B0600070205080204" pitchFamily="50" charset="-128"/>
                <a:cs typeface="+mn-cs"/>
              </a:rPr>
              <a:t>Bin is adopted for Cd value.</a:t>
            </a:r>
            <a:endParaRPr kumimoji="1" lang="ja-JP" altLang="en-US" sz="2000" b="0" i="0" u="none" strike="noStrike" kern="1200" cap="none" spc="0" normalizeH="0" baseline="0" noProof="0" dirty="0">
              <a:ln>
                <a:noFill/>
              </a:ln>
              <a:solidFill>
                <a:prstClr val="black"/>
              </a:solidFill>
              <a:effectLst/>
              <a:uLnTx/>
              <a:uFillTx/>
              <a:latin typeface="+mj-lt"/>
              <a:ea typeface="ＭＳ Ｐゴシック" panose="020B0600070205080204" pitchFamily="50" charset="-128"/>
              <a:cs typeface="+mn-c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878" y="2327102"/>
            <a:ext cx="646747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731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88640"/>
            <a:ext cx="8229600" cy="792088"/>
          </a:xfrm>
        </p:spPr>
        <p:txBody>
          <a:bodyPr>
            <a:normAutofit/>
          </a:bodyPr>
          <a:lstStyle/>
          <a:p>
            <a:r>
              <a:rPr lang="en-US" altLang="ja-JP" dirty="0"/>
              <a:t>Measurement : Aero drag</a:t>
            </a:r>
            <a:endParaRPr kumimoji="1" lang="ja-JP" altLang="en-US" dirty="0"/>
          </a:p>
        </p:txBody>
      </p:sp>
      <p:sp>
        <p:nvSpPr>
          <p:cNvPr id="3" name="コンテンツ プレースホルダー 2"/>
          <p:cNvSpPr>
            <a:spLocks noGrp="1"/>
          </p:cNvSpPr>
          <p:nvPr>
            <p:ph idx="1"/>
          </p:nvPr>
        </p:nvSpPr>
        <p:spPr>
          <a:xfrm>
            <a:off x="1991544" y="1196754"/>
            <a:ext cx="8229600" cy="1728191"/>
          </a:xfrm>
        </p:spPr>
        <p:txBody>
          <a:bodyPr>
            <a:normAutofit/>
          </a:bodyPr>
          <a:lstStyle/>
          <a:p>
            <a:r>
              <a:rPr lang="en-US" altLang="ja-JP" sz="2400" dirty="0">
                <a:solidFill>
                  <a:srgbClr val="002060"/>
                </a:solidFill>
              </a:rPr>
              <a:t>Provided by manufacture with reasonable report, otherwise use the recommended CD value as following.</a:t>
            </a:r>
          </a:p>
          <a:p>
            <a:r>
              <a:rPr lang="en-US" altLang="ja-JP" sz="2400" dirty="0">
                <a:solidFill>
                  <a:srgbClr val="002060"/>
                </a:solidFill>
              </a:rPr>
              <a:t>It is available for manufacture to use coast down or wind tunnel for aero drag </a:t>
            </a:r>
            <a:r>
              <a:rPr lang="en-US" altLang="ja-JP" sz="2400" dirty="0" err="1">
                <a:solidFill>
                  <a:srgbClr val="002060"/>
                </a:solidFill>
              </a:rPr>
              <a:t>measuremet</a:t>
            </a:r>
            <a:r>
              <a:rPr lang="en-US" altLang="ja-JP" sz="2400" dirty="0">
                <a:solidFill>
                  <a:srgbClr val="002060"/>
                </a:solidFill>
              </a:rPr>
              <a:t>.</a:t>
            </a:r>
          </a:p>
          <a:p>
            <a:pPr>
              <a:buNone/>
            </a:pPr>
            <a:endParaRPr lang="en-US" altLang="ja-JP" sz="2400" dirty="0">
              <a:solidFill>
                <a:srgbClr val="002060"/>
              </a:solidFill>
            </a:endParaRPr>
          </a:p>
          <a:p>
            <a:pPr>
              <a:buNone/>
            </a:pPr>
            <a:endParaRPr lang="en-US" altLang="ja-JP" sz="2400" dirty="0">
              <a:solidFill>
                <a:srgbClr val="002060"/>
              </a:solidFill>
            </a:endParaRPr>
          </a:p>
          <a:p>
            <a:pPr>
              <a:buNone/>
            </a:pPr>
            <a:endParaRPr lang="en-US" altLang="ja-JP" sz="2400" dirty="0">
              <a:solidFill>
                <a:srgbClr val="002060"/>
              </a:solidFill>
            </a:endParaRPr>
          </a:p>
          <a:p>
            <a:pPr>
              <a:buNone/>
            </a:pPr>
            <a:endParaRPr lang="en-US" altLang="ja-JP" sz="2400" dirty="0">
              <a:solidFill>
                <a:srgbClr val="002060"/>
              </a:solidFill>
            </a:endParaRPr>
          </a:p>
          <a:p>
            <a:pPr>
              <a:buNone/>
            </a:pPr>
            <a:endParaRPr lang="en-US" altLang="ja-JP" sz="2400" dirty="0">
              <a:solidFill>
                <a:srgbClr val="002060"/>
              </a:solidFill>
            </a:endParaRPr>
          </a:p>
          <a:p>
            <a:pPr>
              <a:buNone/>
            </a:pPr>
            <a:endParaRPr lang="en-US" altLang="ja-JP" sz="2400" dirty="0">
              <a:solidFill>
                <a:srgbClr val="002060"/>
              </a:solidFill>
            </a:endParaRPr>
          </a:p>
          <a:p>
            <a:pPr>
              <a:buNone/>
            </a:pPr>
            <a:endParaRPr lang="en-US" altLang="ja-JP" sz="2400" dirty="0">
              <a:solidFill>
                <a:srgbClr val="002060"/>
              </a:solidFill>
            </a:endParaRPr>
          </a:p>
          <a:p>
            <a:pPr>
              <a:buNone/>
            </a:pPr>
            <a:endParaRPr lang="en-US" altLang="ja-JP" sz="2400" dirty="0">
              <a:solidFill>
                <a:srgbClr val="002060"/>
              </a:solidFill>
            </a:endParaRPr>
          </a:p>
          <a:p>
            <a:pPr>
              <a:buNone/>
            </a:pPr>
            <a:endParaRPr lang="en-US" altLang="ja-JP" sz="2400" dirty="0">
              <a:solidFill>
                <a:srgbClr val="002060"/>
              </a:solidFill>
            </a:endParaRPr>
          </a:p>
          <a:p>
            <a:endParaRPr lang="zh-CN" altLang="zh-CN" sz="2300" dirty="0">
              <a:solidFill>
                <a:srgbClr val="002060"/>
              </a:solidFill>
            </a:endParaRPr>
          </a:p>
        </p:txBody>
      </p:sp>
      <p:graphicFrame>
        <p:nvGraphicFramePr>
          <p:cNvPr id="7" name="表格 6"/>
          <p:cNvGraphicFramePr>
            <a:graphicFrameLocks noGrp="1"/>
          </p:cNvGraphicFramePr>
          <p:nvPr/>
        </p:nvGraphicFramePr>
        <p:xfrm>
          <a:off x="2999656" y="3212976"/>
          <a:ext cx="6480720" cy="2304252"/>
        </p:xfrm>
        <a:graphic>
          <a:graphicData uri="http://schemas.openxmlformats.org/drawingml/2006/table">
            <a:tbl>
              <a:tblPr/>
              <a:tblGrid>
                <a:gridCol w="3348372">
                  <a:extLst>
                    <a:ext uri="{9D8B030D-6E8A-4147-A177-3AD203B41FA5}">
                      <a16:colId xmlns:a16="http://schemas.microsoft.com/office/drawing/2014/main" val="20000"/>
                    </a:ext>
                  </a:extLst>
                </a:gridCol>
                <a:gridCol w="3132348">
                  <a:extLst>
                    <a:ext uri="{9D8B030D-6E8A-4147-A177-3AD203B41FA5}">
                      <a16:colId xmlns:a16="http://schemas.microsoft.com/office/drawing/2014/main" val="20001"/>
                    </a:ext>
                  </a:extLst>
                </a:gridCol>
              </a:tblGrid>
              <a:tr h="384042">
                <a:tc>
                  <a:txBody>
                    <a:bodyPr/>
                    <a:lstStyle/>
                    <a:p>
                      <a:pPr algn="ctr" fontAlgn="ctr"/>
                      <a:r>
                        <a:rPr lang="en-US" sz="1200" b="0" i="0" u="none" strike="noStrike" dirty="0">
                          <a:solidFill>
                            <a:srgbClr val="000000"/>
                          </a:solidFill>
                          <a:latin typeface="宋体"/>
                        </a:rPr>
                        <a:t>Category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宋体"/>
                        </a:rPr>
                        <a:t>C</a:t>
                      </a:r>
                      <a:r>
                        <a:rPr lang="en-US" sz="1100" b="0" i="0" u="none" strike="noStrike" baseline="-25000" dirty="0">
                          <a:solidFill>
                            <a:srgbClr val="000000"/>
                          </a:solidFill>
                          <a:latin typeface="宋体"/>
                        </a:rPr>
                        <a:t>D</a:t>
                      </a:r>
                      <a:endParaRPr lang="en-US" sz="1100" b="0" i="0" u="none" strike="noStrike" dirty="0">
                        <a:solidFill>
                          <a:srgbClr val="000000"/>
                        </a:solidFill>
                        <a:latin typeface="宋体"/>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4042">
                <a:tc>
                  <a:txBody>
                    <a:bodyPr/>
                    <a:lstStyle/>
                    <a:p>
                      <a:pPr algn="ctr" fontAlgn="ctr"/>
                      <a:r>
                        <a:rPr lang="en-US" sz="1200" b="0" i="0" u="none" strike="noStrike" dirty="0">
                          <a:solidFill>
                            <a:srgbClr val="000000"/>
                          </a:solidFill>
                          <a:latin typeface="宋体"/>
                        </a:rPr>
                        <a:t>Truck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latin typeface="宋体"/>
                        </a:rPr>
                        <a:t>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4042">
                <a:tc>
                  <a:txBody>
                    <a:bodyPr/>
                    <a:lstStyle/>
                    <a:p>
                      <a:pPr algn="ctr" fontAlgn="ctr"/>
                      <a:r>
                        <a:rPr lang="en-US" sz="1200" b="0" i="0" u="none" strike="noStrike" dirty="0">
                          <a:solidFill>
                            <a:srgbClr val="000000"/>
                          </a:solidFill>
                          <a:latin typeface="宋体"/>
                        </a:rPr>
                        <a:t>Dumper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宋体"/>
                        </a:rPr>
                        <a:t>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4042">
                <a:tc>
                  <a:txBody>
                    <a:bodyPr/>
                    <a:lstStyle/>
                    <a:p>
                      <a:pPr algn="ctr" fontAlgn="ctr"/>
                      <a:r>
                        <a:rPr lang="en-US" sz="1200" b="0" i="0" u="none" strike="noStrike">
                          <a:solidFill>
                            <a:srgbClr val="000000"/>
                          </a:solidFill>
                          <a:latin typeface="宋体"/>
                        </a:rPr>
                        <a:t>Bus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宋体"/>
                        </a:rPr>
                        <a:t>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4042">
                <a:tc>
                  <a:txBody>
                    <a:bodyPr/>
                    <a:lstStyle/>
                    <a:p>
                      <a:pPr algn="ctr" fontAlgn="ctr"/>
                      <a:r>
                        <a:rPr lang="en-US" sz="1200" b="0" i="0" u="none" strike="noStrike" dirty="0">
                          <a:solidFill>
                            <a:srgbClr val="000000"/>
                          </a:solidFill>
                          <a:latin typeface="宋体"/>
                        </a:rPr>
                        <a:t>Coach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a:solidFill>
                            <a:srgbClr val="000000"/>
                          </a:solidFill>
                          <a:latin typeface="宋体"/>
                        </a:rPr>
                        <a:t>0.65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4042">
                <a:tc>
                  <a:txBody>
                    <a:bodyPr/>
                    <a:lstStyle/>
                    <a:p>
                      <a:pPr algn="ctr" fontAlgn="ctr"/>
                      <a:r>
                        <a:rPr lang="en-US" sz="1200" b="0" i="0" u="none" strike="noStrike" dirty="0">
                          <a:solidFill>
                            <a:srgbClr val="000000"/>
                          </a:solidFill>
                          <a:latin typeface="宋体"/>
                        </a:rPr>
                        <a:t>Tractor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latin typeface="宋体"/>
                        </a:rPr>
                        <a:t>0.65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FAA57-C213-4DB3-BB42-55090F06D1F3}"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8" name="Picture 95" descr="China Flagge"/>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0073980" y="352619"/>
            <a:ext cx="743758" cy="464129"/>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574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88640"/>
            <a:ext cx="8229600" cy="792088"/>
          </a:xfrm>
        </p:spPr>
        <p:txBody>
          <a:bodyPr>
            <a:normAutofit/>
          </a:bodyPr>
          <a:lstStyle/>
          <a:p>
            <a:r>
              <a:rPr lang="en-US" altLang="ja-JP" dirty="0"/>
              <a:t>Measurement : Aero drag</a:t>
            </a:r>
            <a:endParaRPr kumimoji="1" lang="ja-JP" altLang="en-US" dirty="0"/>
          </a:p>
        </p:txBody>
      </p:sp>
      <p:sp>
        <p:nvSpPr>
          <p:cNvPr id="3" name="コンテンツ プレースホルダー 2"/>
          <p:cNvSpPr>
            <a:spLocks noGrp="1"/>
          </p:cNvSpPr>
          <p:nvPr>
            <p:ph idx="1"/>
          </p:nvPr>
        </p:nvSpPr>
        <p:spPr>
          <a:xfrm>
            <a:off x="1991544" y="908720"/>
            <a:ext cx="8352928" cy="5616624"/>
          </a:xfrm>
        </p:spPr>
        <p:txBody>
          <a:bodyPr>
            <a:normAutofit fontScale="62500" lnSpcReduction="20000"/>
          </a:bodyPr>
          <a:lstStyle/>
          <a:p>
            <a:pPr marL="514350" indent="-514350">
              <a:buFont typeface="+mj-lt"/>
              <a:buAutoNum type="arabicPeriod"/>
            </a:pPr>
            <a:r>
              <a:rPr lang="en-US" altLang="ja-JP" dirty="0"/>
              <a:t>Aero drag measurement method</a:t>
            </a:r>
            <a:endParaRPr kumimoji="1" lang="en-US" altLang="ja-JP" dirty="0"/>
          </a:p>
          <a:p>
            <a:pPr lvl="1"/>
            <a:r>
              <a:rPr lang="en-US" altLang="ja-JP" dirty="0"/>
              <a:t>How to measure Cd coefficient like coast down, </a:t>
            </a:r>
            <a:r>
              <a:rPr lang="en-US" altLang="ja-JP" dirty="0" err="1"/>
              <a:t>etc</a:t>
            </a:r>
            <a:r>
              <a:rPr lang="en-US" altLang="ja-JP" dirty="0"/>
              <a:t> with correction using wind flow meter</a:t>
            </a:r>
            <a:r>
              <a:rPr kumimoji="1" lang="en-US" altLang="ja-JP" dirty="0"/>
              <a:t>.</a:t>
            </a:r>
          </a:p>
          <a:p>
            <a:pPr marL="0" indent="0">
              <a:buNone/>
            </a:pPr>
            <a:r>
              <a:rPr lang="en-US" altLang="ja-JP" dirty="0">
                <a:solidFill>
                  <a:srgbClr val="0070C0"/>
                </a:solidFill>
              </a:rPr>
              <a:t>     </a:t>
            </a:r>
            <a:r>
              <a:rPr lang="ja-JP" altLang="en-US" dirty="0">
                <a:solidFill>
                  <a:srgbClr val="0070C0"/>
                </a:solidFill>
              </a:rPr>
              <a:t>→　</a:t>
            </a:r>
            <a:r>
              <a:rPr lang="en-US" altLang="ja-JP" dirty="0">
                <a:solidFill>
                  <a:srgbClr val="0070C0"/>
                </a:solidFill>
              </a:rPr>
              <a:t>“Constant speed (with wheel torque meter)” and “Coast down “</a:t>
            </a:r>
          </a:p>
          <a:p>
            <a:pPr marL="0" indent="0">
              <a:buNone/>
            </a:pPr>
            <a:r>
              <a:rPr lang="en-US" altLang="ja-JP" dirty="0">
                <a:solidFill>
                  <a:srgbClr val="0070C0"/>
                </a:solidFill>
              </a:rPr>
              <a:t>            “Anemometer” is Option</a:t>
            </a:r>
            <a:endParaRPr kumimoji="1" lang="en-US" altLang="ja-JP" dirty="0">
              <a:solidFill>
                <a:srgbClr val="0070C0"/>
              </a:solidFill>
            </a:endParaRPr>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a:p>
            <a:pPr marL="0" indent="0">
              <a:buNone/>
            </a:pPr>
            <a:endParaRPr lang="en-US" altLang="ja-JP" dirty="0"/>
          </a:p>
          <a:p>
            <a:pPr marL="0" indent="0">
              <a:buNone/>
            </a:pPr>
            <a:endParaRPr lang="en-US" altLang="ja-JP" dirty="0"/>
          </a:p>
          <a:p>
            <a:pPr marL="0" indent="0">
              <a:buNone/>
            </a:pPr>
            <a:endParaRPr kumimoji="1" lang="en-US" altLang="ja-JP" dirty="0"/>
          </a:p>
          <a:p>
            <a:pPr marL="719138" indent="-273050">
              <a:buFont typeface="Wingdings" panose="05000000000000000000" pitchFamily="2" charset="2"/>
              <a:buChar char="§"/>
            </a:pPr>
            <a:r>
              <a:rPr lang="en-US" altLang="ja-JP" sz="2900" dirty="0"/>
              <a:t>CFD and wind tunnel is also included</a:t>
            </a:r>
            <a:r>
              <a:rPr lang="en-US" altLang="ja-JP" dirty="0">
                <a:solidFill>
                  <a:srgbClr val="0070C0"/>
                </a:solidFill>
              </a:rPr>
              <a:t>.    </a:t>
            </a:r>
            <a:r>
              <a:rPr lang="ja-JP" altLang="en-US" dirty="0">
                <a:solidFill>
                  <a:srgbClr val="0070C0"/>
                </a:solidFill>
              </a:rPr>
              <a:t>→　</a:t>
            </a:r>
            <a:r>
              <a:rPr lang="en-US" altLang="ja-JP" dirty="0">
                <a:solidFill>
                  <a:srgbClr val="0070C0"/>
                </a:solidFill>
              </a:rPr>
              <a:t>N/A</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FAA57-C213-4DB3-BB42-55090F06D1F3}"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745" y="2420888"/>
            <a:ext cx="4381465" cy="348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800" y="349593"/>
            <a:ext cx="748316" cy="470182"/>
          </a:xfrm>
          <a:prstGeom prst="rect">
            <a:avLst/>
          </a:prstGeom>
          <a:ln w="3175">
            <a:solidFill>
              <a:schemeClr val="tx1"/>
            </a:solidFill>
          </a:ln>
        </p:spPr>
      </p:pic>
    </p:spTree>
    <p:extLst>
      <p:ext uri="{BB962C8B-B14F-4D97-AF65-F5344CB8AC3E}">
        <p14:creationId xmlns:p14="http://schemas.microsoft.com/office/powerpoint/2010/main" val="2682588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88640"/>
            <a:ext cx="8229600" cy="792088"/>
          </a:xfrm>
        </p:spPr>
        <p:txBody>
          <a:bodyPr>
            <a:normAutofit/>
          </a:bodyPr>
          <a:lstStyle/>
          <a:p>
            <a:r>
              <a:rPr lang="en-US" altLang="ja-JP" dirty="0"/>
              <a:t>Measurement : Aero drag</a:t>
            </a:r>
            <a:endParaRPr kumimoji="1" lang="ja-JP" altLang="en-US" dirty="0"/>
          </a:p>
        </p:txBody>
      </p:sp>
      <p:sp>
        <p:nvSpPr>
          <p:cNvPr id="3" name="コンテンツ プレースホルダー 2"/>
          <p:cNvSpPr>
            <a:spLocks noGrp="1"/>
          </p:cNvSpPr>
          <p:nvPr>
            <p:ph idx="1"/>
          </p:nvPr>
        </p:nvSpPr>
        <p:spPr>
          <a:xfrm>
            <a:off x="1991544" y="908722"/>
            <a:ext cx="8229600" cy="1080119"/>
          </a:xfrm>
        </p:spPr>
        <p:txBody>
          <a:bodyPr>
            <a:normAutofit/>
          </a:bodyPr>
          <a:lstStyle/>
          <a:p>
            <a:pPr marL="514350" indent="-514350">
              <a:buFont typeface="+mj-lt"/>
              <a:buAutoNum type="arabicPeriod" startAt="2"/>
            </a:pPr>
            <a:r>
              <a:rPr lang="en-US" altLang="ja-JP" sz="2000" dirty="0"/>
              <a:t>Select method of cab and vehicle</a:t>
            </a:r>
          </a:p>
          <a:p>
            <a:pPr lvl="1"/>
            <a:r>
              <a:rPr lang="en-US" altLang="ja-JP" sz="1900" dirty="0"/>
              <a:t>How to select or specify cabin and rear body should be included.</a:t>
            </a:r>
          </a:p>
          <a:p>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FAA57-C213-4DB3-BB42-55090F06D1F3}"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3992" y="3540991"/>
            <a:ext cx="4464496" cy="28515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2436" y="2002482"/>
            <a:ext cx="4276608" cy="26726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5145" y="349593"/>
            <a:ext cx="748316" cy="470182"/>
          </a:xfrm>
          <a:prstGeom prst="rect">
            <a:avLst/>
          </a:prstGeom>
          <a:ln w="3175">
            <a:solidFill>
              <a:schemeClr val="tx1"/>
            </a:solidFill>
          </a:ln>
        </p:spPr>
      </p:pic>
    </p:spTree>
    <p:extLst>
      <p:ext uri="{BB962C8B-B14F-4D97-AF65-F5344CB8AC3E}">
        <p14:creationId xmlns:p14="http://schemas.microsoft.com/office/powerpoint/2010/main" val="3669148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199" y="188640"/>
            <a:ext cx="9051941" cy="922114"/>
          </a:xfrm>
        </p:spPr>
        <p:txBody>
          <a:bodyPr/>
          <a:lstStyle/>
          <a:p>
            <a:r>
              <a:rPr lang="en-US" altLang="ja-JP" sz="3600" dirty="0">
                <a:solidFill>
                  <a:srgbClr val="0000FF"/>
                </a:solidFill>
              </a:rPr>
              <a:t>Summary of Aero Drag Measurement</a:t>
            </a:r>
            <a:endParaRPr lang="ja-JP" altLang="en-US" sz="3600" dirty="0">
              <a:solidFill>
                <a:srgbClr val="0000FF"/>
              </a:solidFill>
            </a:endParaRPr>
          </a:p>
        </p:txBody>
      </p:sp>
      <p:sp>
        <p:nvSpPr>
          <p:cNvPr id="3" name="コンテンツ プレースホルダー 2"/>
          <p:cNvSpPr>
            <a:spLocks noGrp="1"/>
          </p:cNvSpPr>
          <p:nvPr>
            <p:ph idx="1"/>
          </p:nvPr>
        </p:nvSpPr>
        <p:spPr>
          <a:xfrm>
            <a:off x="1301589" y="1716740"/>
            <a:ext cx="9588822" cy="4525963"/>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nSpc>
                <a:spcPct val="150000"/>
              </a:lnSpc>
            </a:pPr>
            <a:r>
              <a:rPr kumimoji="1" lang="en-US" altLang="ja-JP" sz="2200" dirty="0">
                <a:latin typeface="+mj-lt"/>
                <a:cs typeface="Times New Roman" panose="02020603050405020304" pitchFamily="18" charset="0"/>
              </a:rPr>
              <a:t>EU adopted torque meter method mainly and CFD simulation as option.</a:t>
            </a:r>
          </a:p>
          <a:p>
            <a:pPr>
              <a:lnSpc>
                <a:spcPct val="150000"/>
              </a:lnSpc>
            </a:pPr>
            <a:r>
              <a:rPr kumimoji="1" lang="en-US" altLang="ja-JP" sz="2200" dirty="0">
                <a:latin typeface="+mj-lt"/>
                <a:cs typeface="Times New Roman" panose="02020603050405020304" pitchFamily="18" charset="0"/>
              </a:rPr>
              <a:t>Coast down, wind tunnel and CFD is adopted in US.</a:t>
            </a:r>
          </a:p>
          <a:p>
            <a:pPr>
              <a:lnSpc>
                <a:spcPct val="150000"/>
              </a:lnSpc>
            </a:pPr>
            <a:r>
              <a:rPr kumimoji="1" lang="en-US" altLang="ja-JP" sz="2200" dirty="0">
                <a:latin typeface="+mj-lt"/>
                <a:cs typeface="Times New Roman" panose="02020603050405020304" pitchFamily="18" charset="0"/>
              </a:rPr>
              <a:t>Coast down and wind tunnel are adopted in China.</a:t>
            </a:r>
          </a:p>
          <a:p>
            <a:pPr>
              <a:lnSpc>
                <a:spcPct val="150000"/>
              </a:lnSpc>
            </a:pPr>
            <a:r>
              <a:rPr kumimoji="1" lang="en-US" altLang="ja-JP" sz="2200" dirty="0">
                <a:latin typeface="+mj-lt"/>
                <a:cs typeface="Times New Roman" panose="02020603050405020304" pitchFamily="18" charset="0"/>
              </a:rPr>
              <a:t>Coast down and torque meter are adopted in Japan.</a:t>
            </a:r>
          </a:p>
          <a:p>
            <a:pPr>
              <a:lnSpc>
                <a:spcPct val="150000"/>
              </a:lnSpc>
            </a:pPr>
            <a:r>
              <a:rPr kumimoji="1" lang="en-US" altLang="ja-JP" sz="2200" dirty="0">
                <a:latin typeface="+mj-lt"/>
                <a:cs typeface="Times New Roman" panose="02020603050405020304" pitchFamily="18" charset="0"/>
              </a:rPr>
              <a:t>It will be possible to harmonize the aero drag measurement as common method is used in each area.</a:t>
            </a:r>
          </a:p>
        </p:txBody>
      </p:sp>
      <p:sp>
        <p:nvSpPr>
          <p:cNvPr id="4" name="灯片编号占位符 3"/>
          <p:cNvSpPr>
            <a:spLocks noGrp="1"/>
          </p:cNvSpPr>
          <p:nvPr>
            <p:ph type="sldNum" sz="quarter" idx="12"/>
          </p:nvPr>
        </p:nvSpPr>
        <p:spPr>
          <a:xfrm>
            <a:off x="8077200" y="635635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FAA57-C213-4DB3-BB42-55090F06D1F3}"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09985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38CB807-DADF-9641-77E0-C533C6C37561}"/>
              </a:ext>
            </a:extLst>
          </p:cNvPr>
          <p:cNvSpPr>
            <a:spLocks noGrp="1"/>
          </p:cNvSpPr>
          <p:nvPr>
            <p:ph idx="1"/>
          </p:nvPr>
        </p:nvSpPr>
        <p:spPr>
          <a:xfrm>
            <a:off x="1981200" y="1600203"/>
            <a:ext cx="8229600" cy="3997958"/>
          </a:xfrm>
        </p:spPr>
        <p:txBody>
          <a:bodyPr/>
          <a:lstStyle/>
          <a:p>
            <a:pPr marL="457200" indent="-457200">
              <a:buFont typeface="+mj-lt"/>
              <a:buAutoNum type="arabicPeriod"/>
            </a:pPr>
            <a:r>
              <a:rPr kumimoji="1" lang="en-US" altLang="ja-JP" sz="2800" dirty="0"/>
              <a:t>Engine measurement</a:t>
            </a:r>
          </a:p>
          <a:p>
            <a:pPr marL="457200" indent="-457200">
              <a:buFont typeface="+mj-lt"/>
              <a:buAutoNum type="arabicPeriod"/>
            </a:pPr>
            <a:r>
              <a:rPr kumimoji="1" lang="en-US" altLang="ja-JP" sz="2800" dirty="0"/>
              <a:t>Aero drag measurement</a:t>
            </a:r>
          </a:p>
          <a:p>
            <a:pPr marL="457200" indent="-457200">
              <a:buFont typeface="+mj-lt"/>
              <a:buAutoNum type="arabicPeriod"/>
            </a:pPr>
            <a:r>
              <a:rPr kumimoji="1" lang="en-US" altLang="ja-JP" sz="2800" dirty="0">
                <a:solidFill>
                  <a:srgbClr val="0000FF"/>
                </a:solidFill>
              </a:rPr>
              <a:t>Tire rolling resistance measurement</a:t>
            </a:r>
          </a:p>
          <a:p>
            <a:pPr marL="457200" indent="-457200">
              <a:buFont typeface="+mj-lt"/>
              <a:buAutoNum type="arabicPeriod"/>
            </a:pPr>
            <a:r>
              <a:rPr kumimoji="1" lang="en-US" altLang="ja-JP" sz="2800" dirty="0"/>
              <a:t>Others(Gear, AT parts)</a:t>
            </a:r>
          </a:p>
        </p:txBody>
      </p:sp>
      <p:sp>
        <p:nvSpPr>
          <p:cNvPr id="6" name="タイトル 1">
            <a:extLst>
              <a:ext uri="{FF2B5EF4-FFF2-40B4-BE49-F238E27FC236}">
                <a16:creationId xmlns:a16="http://schemas.microsoft.com/office/drawing/2014/main" id="{1576CBA8-95FE-8CA4-2A61-3CEC5643D951}"/>
              </a:ext>
            </a:extLst>
          </p:cNvPr>
          <p:cNvSpPr>
            <a:spLocks noGrp="1"/>
          </p:cNvSpPr>
          <p:nvPr>
            <p:ph type="title"/>
          </p:nvPr>
        </p:nvSpPr>
        <p:spPr>
          <a:xfrm>
            <a:off x="609600" y="274638"/>
            <a:ext cx="10972800" cy="1143000"/>
          </a:xfrm>
        </p:spPr>
        <p:txBody>
          <a:bodyPr/>
          <a:lstStyle/>
          <a:p>
            <a:r>
              <a:rPr kumimoji="1" lang="en-US" altLang="ja-JP" sz="3600" b="1" dirty="0">
                <a:ea typeface="Cambria" panose="02040503050406030204" pitchFamily="18" charset="0"/>
              </a:rPr>
              <a:t>ITEMS</a:t>
            </a:r>
            <a:endParaRPr kumimoji="1" lang="ja-JP" altLang="en-US" sz="3600" b="1" dirty="0"/>
          </a:p>
        </p:txBody>
      </p:sp>
    </p:spTree>
    <p:extLst>
      <p:ext uri="{BB962C8B-B14F-4D97-AF65-F5344CB8AC3E}">
        <p14:creationId xmlns:p14="http://schemas.microsoft.com/office/powerpoint/2010/main" val="524760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11053" y="404664"/>
            <a:ext cx="9060451" cy="792088"/>
          </a:xfrm>
        </p:spPr>
        <p:txBody>
          <a:bodyPr>
            <a:normAutofit fontScale="90000"/>
          </a:bodyPr>
          <a:lstStyle/>
          <a:p>
            <a:r>
              <a:rPr lang="en-US" altLang="ja-JP" dirty="0"/>
              <a:t>Measurement: Tire rolling resistance</a:t>
            </a:r>
            <a:endParaRPr kumimoji="1" lang="ja-JP" altLang="en-US" dirty="0"/>
          </a:p>
        </p:txBody>
      </p:sp>
      <p:sp>
        <p:nvSpPr>
          <p:cNvPr id="3" name="コンテンツ プレースホルダー 2"/>
          <p:cNvSpPr>
            <a:spLocks noGrp="1"/>
          </p:cNvSpPr>
          <p:nvPr>
            <p:ph idx="1"/>
          </p:nvPr>
        </p:nvSpPr>
        <p:spPr>
          <a:xfrm>
            <a:off x="1991544" y="1412778"/>
            <a:ext cx="8229600" cy="1584175"/>
          </a:xfrm>
        </p:spPr>
        <p:txBody>
          <a:bodyPr>
            <a:normAutofit/>
          </a:bodyPr>
          <a:lstStyle/>
          <a:p>
            <a:pPr marL="0" indent="0">
              <a:buNone/>
            </a:pPr>
            <a:r>
              <a:rPr lang="en-US" altLang="ja-JP" sz="2400" dirty="0"/>
              <a:t>The rolling resistance values from the tire labeling regulation shall be taken directly as input for the simulation. </a:t>
            </a:r>
          </a:p>
          <a:p>
            <a:pPr marL="0" indent="0">
              <a:buNone/>
            </a:pPr>
            <a:r>
              <a:rPr lang="en-US" altLang="ja-JP" sz="2400" dirty="0"/>
              <a:t> How to measure </a:t>
            </a:r>
            <a:r>
              <a:rPr lang="ja-JP" altLang="en-US" sz="2400" dirty="0"/>
              <a:t>　→　</a:t>
            </a:r>
            <a:r>
              <a:rPr lang="en-US" altLang="ja-JP" sz="2400" dirty="0"/>
              <a:t>(EC) 1222/2009 =  ISO28580</a:t>
            </a:r>
          </a:p>
          <a:p>
            <a:pPr marL="0" indent="0">
              <a:buNone/>
            </a:pPr>
            <a:endParaRPr kumimoji="1" lang="en-US" altLang="ja-JP" sz="2400" dirty="0"/>
          </a:p>
        </p:txBody>
      </p:sp>
      <p:sp>
        <p:nvSpPr>
          <p:cNvPr id="6" name="灯片编号占位符 5"/>
          <p:cNvSpPr>
            <a:spLocks noGrp="1"/>
          </p:cNvSpPr>
          <p:nvPr>
            <p:ph type="sldNum" sz="quarter" idx="12"/>
          </p:nvPr>
        </p:nvSpPr>
        <p:spPr/>
        <p:txBody>
          <a:bodyPr/>
          <a:lstStyle/>
          <a:p>
            <a:fld id="{87AFAA57-C213-4DB3-BB42-55090F06D1F3}" type="slidenum">
              <a:rPr kumimoji="1" lang="ja-JP" altLang="en-US" smtClean="0"/>
              <a:pPr/>
              <a:t>19</a:t>
            </a:fld>
            <a:endParaRPr kumimoji="1" lang="ja-JP" altLang="en-US"/>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6325" y="548680"/>
            <a:ext cx="750604" cy="504056"/>
          </a:xfrm>
          <a:prstGeom prst="rect">
            <a:avLst/>
          </a:prstGeom>
          <a:ln>
            <a:solidFill>
              <a:schemeClr val="bg1"/>
            </a:solidFill>
          </a:ln>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797" y="2955178"/>
            <a:ext cx="822960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15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4F4F68-F845-81A6-B0C7-D1C7620AD77F}"/>
              </a:ext>
            </a:extLst>
          </p:cNvPr>
          <p:cNvSpPr>
            <a:spLocks noGrp="1"/>
          </p:cNvSpPr>
          <p:nvPr>
            <p:ph type="title"/>
          </p:nvPr>
        </p:nvSpPr>
        <p:spPr/>
        <p:txBody>
          <a:bodyPr/>
          <a:lstStyle/>
          <a:p>
            <a:r>
              <a:rPr kumimoji="1" lang="en-US" altLang="ja-JP" sz="3600" b="1" dirty="0">
                <a:ea typeface="Cambria" panose="02040503050406030204" pitchFamily="18" charset="0"/>
              </a:rPr>
              <a:t>ITEMS</a:t>
            </a:r>
            <a:endParaRPr kumimoji="1" lang="ja-JP" altLang="en-US" sz="3600" b="1" dirty="0"/>
          </a:p>
        </p:txBody>
      </p:sp>
      <p:sp>
        <p:nvSpPr>
          <p:cNvPr id="3" name="コンテンツ プレースホルダー 2">
            <a:extLst>
              <a:ext uri="{FF2B5EF4-FFF2-40B4-BE49-F238E27FC236}">
                <a16:creationId xmlns:a16="http://schemas.microsoft.com/office/drawing/2014/main" id="{138CB807-DADF-9641-77E0-C533C6C37561}"/>
              </a:ext>
            </a:extLst>
          </p:cNvPr>
          <p:cNvSpPr>
            <a:spLocks noGrp="1"/>
          </p:cNvSpPr>
          <p:nvPr>
            <p:ph idx="1"/>
          </p:nvPr>
        </p:nvSpPr>
        <p:spPr>
          <a:xfrm>
            <a:off x="1981200" y="1600203"/>
            <a:ext cx="8229600" cy="3997958"/>
          </a:xfrm>
        </p:spPr>
        <p:txBody>
          <a:bodyPr/>
          <a:lstStyle/>
          <a:p>
            <a:pPr marL="457200" indent="-457200">
              <a:buFont typeface="+mj-lt"/>
              <a:buAutoNum type="arabicPeriod"/>
            </a:pPr>
            <a:r>
              <a:rPr kumimoji="1" lang="en-US" altLang="ja-JP" sz="2800" dirty="0">
                <a:solidFill>
                  <a:srgbClr val="0000FF"/>
                </a:solidFill>
                <a:latin typeface="+mj-lt"/>
                <a:ea typeface="Cambria" panose="02040503050406030204" pitchFamily="18" charset="0"/>
              </a:rPr>
              <a:t>Engine measurement</a:t>
            </a:r>
          </a:p>
          <a:p>
            <a:pPr marL="457200" indent="-457200">
              <a:buFont typeface="+mj-lt"/>
              <a:buAutoNum type="arabicPeriod"/>
            </a:pPr>
            <a:r>
              <a:rPr kumimoji="1" lang="en-US" altLang="ja-JP" sz="2800" dirty="0">
                <a:latin typeface="+mj-lt"/>
                <a:ea typeface="Cambria" panose="02040503050406030204" pitchFamily="18" charset="0"/>
              </a:rPr>
              <a:t>Aero drag measurement</a:t>
            </a:r>
          </a:p>
          <a:p>
            <a:pPr marL="457200" indent="-457200">
              <a:buFont typeface="+mj-lt"/>
              <a:buAutoNum type="arabicPeriod"/>
            </a:pPr>
            <a:r>
              <a:rPr kumimoji="1" lang="en-US" altLang="ja-JP" sz="2800" dirty="0">
                <a:latin typeface="+mj-lt"/>
                <a:ea typeface="Cambria" panose="02040503050406030204" pitchFamily="18" charset="0"/>
              </a:rPr>
              <a:t>Tire rolling resistance measurement</a:t>
            </a:r>
          </a:p>
          <a:p>
            <a:pPr marL="457200" indent="-457200">
              <a:buFont typeface="+mj-lt"/>
              <a:buAutoNum type="arabicPeriod"/>
            </a:pPr>
            <a:r>
              <a:rPr kumimoji="1" lang="en-US" altLang="ja-JP" sz="2800" dirty="0">
                <a:latin typeface="+mj-lt"/>
                <a:ea typeface="Cambria" panose="02040503050406030204" pitchFamily="18" charset="0"/>
              </a:rPr>
              <a:t>Others (Gear, AT parts)</a:t>
            </a:r>
          </a:p>
        </p:txBody>
      </p:sp>
    </p:spTree>
    <p:extLst>
      <p:ext uri="{BB962C8B-B14F-4D97-AF65-F5344CB8AC3E}">
        <p14:creationId xmlns:p14="http://schemas.microsoft.com/office/powerpoint/2010/main" val="3415070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7AFAA57-C213-4DB3-BB42-55090F06D1F3}" type="slidenum">
              <a:rPr lang="ja-JP" altLang="en-US" smtClean="0">
                <a:solidFill>
                  <a:prstClr val="black">
                    <a:tint val="75000"/>
                  </a:prstClr>
                </a:solidFill>
              </a:rPr>
              <a:pPr/>
              <a:t>20</a:t>
            </a:fld>
            <a:endParaRPr lang="ja-JP" altLang="en-US">
              <a:solidFill>
                <a:prstClr val="black">
                  <a:tint val="75000"/>
                </a:prstClr>
              </a:solidFill>
            </a:endParaRPr>
          </a:p>
        </p:txBody>
      </p:sp>
      <p:pic>
        <p:nvPicPr>
          <p:cNvPr id="7" name="Picture 119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865078" y="439450"/>
            <a:ext cx="717322" cy="47821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6" name="タイトル 1"/>
          <p:cNvSpPr txBox="1">
            <a:spLocks/>
          </p:cNvSpPr>
          <p:nvPr/>
        </p:nvSpPr>
        <p:spPr>
          <a:xfrm>
            <a:off x="1981200" y="404664"/>
            <a:ext cx="8229600" cy="792088"/>
          </a:xfrm>
          <a:prstGeom prst="rect">
            <a:avLst/>
          </a:prstGeom>
        </p:spPr>
        <p:txBody>
          <a:bodyPr>
            <a:normAutofit fontScale="8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400" dirty="0"/>
              <a:t>Measurement : Tire rolling resistance</a:t>
            </a:r>
            <a:endParaRPr lang="ja-JP" altLang="en-US" sz="4400" dirty="0"/>
          </a:p>
        </p:txBody>
      </p:sp>
      <p:sp>
        <p:nvSpPr>
          <p:cNvPr id="3" name="テキスト ボックス 2"/>
          <p:cNvSpPr txBox="1"/>
          <p:nvPr/>
        </p:nvSpPr>
        <p:spPr>
          <a:xfrm>
            <a:off x="1901221" y="2578076"/>
            <a:ext cx="9141203" cy="1384995"/>
          </a:xfrm>
          <a:prstGeom prst="rect">
            <a:avLst/>
          </a:prstGeom>
          <a:noFill/>
        </p:spPr>
        <p:txBody>
          <a:bodyPr wrap="square" rtlCol="0">
            <a:spAutoFit/>
          </a:bodyPr>
          <a:lstStyle/>
          <a:p>
            <a:pPr marL="457200" indent="-457200">
              <a:buFont typeface="Wingdings" panose="05000000000000000000" pitchFamily="2" charset="2"/>
              <a:buChar char="§"/>
            </a:pPr>
            <a:r>
              <a:rPr lang="en-US" altLang="ja-JP" sz="2800" dirty="0"/>
              <a:t>Harmonized t</a:t>
            </a:r>
            <a:r>
              <a:rPr kumimoji="1" lang="en-US" altLang="ja-JP" sz="2800" dirty="0"/>
              <a:t>ire measurement method </a:t>
            </a:r>
            <a:r>
              <a:rPr kumimoji="1" lang="en-US" altLang="ja-JP" sz="2800" dirty="0" err="1"/>
              <a:t>ISO28580</a:t>
            </a:r>
            <a:r>
              <a:rPr kumimoji="1" lang="en-US" altLang="ja-JP" sz="2800" dirty="0"/>
              <a:t> is adopted.</a:t>
            </a:r>
          </a:p>
          <a:p>
            <a:pPr marL="457200" indent="-457200">
              <a:buFont typeface="Wingdings" panose="05000000000000000000" pitchFamily="2" charset="2"/>
              <a:buChar char="§"/>
            </a:pPr>
            <a:r>
              <a:rPr lang="en-US" altLang="ja-JP" sz="2800" dirty="0"/>
              <a:t>Direct value of measurement is used for simulation.</a:t>
            </a:r>
            <a:r>
              <a:rPr kumimoji="1" lang="en-US" altLang="ja-JP" sz="2800" dirty="0"/>
              <a:t> </a:t>
            </a:r>
            <a:endParaRPr kumimoji="1" lang="ja-JP" altLang="en-US" sz="2800" dirty="0"/>
          </a:p>
        </p:txBody>
      </p:sp>
    </p:spTree>
    <p:extLst>
      <p:ext uri="{BB962C8B-B14F-4D97-AF65-F5344CB8AC3E}">
        <p14:creationId xmlns:p14="http://schemas.microsoft.com/office/powerpoint/2010/main" val="3238347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61252" y="353606"/>
            <a:ext cx="8725480" cy="792088"/>
          </a:xfrm>
        </p:spPr>
        <p:txBody>
          <a:bodyPr>
            <a:normAutofit fontScale="90000"/>
          </a:bodyPr>
          <a:lstStyle/>
          <a:p>
            <a:r>
              <a:rPr lang="en-US" altLang="ja-JP" dirty="0"/>
              <a:t>Measurement : Tire rolling resistance</a:t>
            </a:r>
            <a:endParaRPr kumimoji="1" lang="ja-JP" altLang="en-US" dirty="0"/>
          </a:p>
        </p:txBody>
      </p:sp>
      <p:sp>
        <p:nvSpPr>
          <p:cNvPr id="3" name="コンテンツ プレースホルダー 2"/>
          <p:cNvSpPr>
            <a:spLocks noGrp="1"/>
          </p:cNvSpPr>
          <p:nvPr>
            <p:ph idx="1"/>
          </p:nvPr>
        </p:nvSpPr>
        <p:spPr>
          <a:xfrm>
            <a:off x="1981200" y="2104380"/>
            <a:ext cx="8229600" cy="2304255"/>
          </a:xfrm>
        </p:spPr>
        <p:txBody>
          <a:bodyPr>
            <a:normAutofit/>
          </a:bodyPr>
          <a:lstStyle/>
          <a:p>
            <a:pPr marL="0" indent="0">
              <a:buNone/>
            </a:pPr>
            <a:r>
              <a:rPr lang="en-US" altLang="ja-JP" sz="2400" dirty="0"/>
              <a:t>Tire rolling resistance is determined according to:</a:t>
            </a:r>
          </a:p>
          <a:p>
            <a:pPr marL="0" indent="0">
              <a:buNone/>
            </a:pPr>
            <a:endParaRPr kumimoji="1" lang="en-US" altLang="ja-JP" sz="2400" dirty="0"/>
          </a:p>
        </p:txBody>
      </p:sp>
      <p:pic>
        <p:nvPicPr>
          <p:cNvPr id="6145" name="Picture 1"/>
          <p:cNvPicPr>
            <a:picLocks noChangeAspect="1" noChangeArrowheads="1"/>
          </p:cNvPicPr>
          <p:nvPr/>
        </p:nvPicPr>
        <p:blipFill>
          <a:blip r:embed="rId3" cstate="print"/>
          <a:srcRect/>
          <a:stretch>
            <a:fillRect/>
          </a:stretch>
        </p:blipFill>
        <p:spPr bwMode="auto">
          <a:xfrm>
            <a:off x="2557264" y="2824459"/>
            <a:ext cx="6912768" cy="837911"/>
          </a:xfrm>
          <a:prstGeom prst="rect">
            <a:avLst/>
          </a:prstGeom>
          <a:noFill/>
          <a:ln w="9525">
            <a:noFill/>
            <a:miter lim="800000"/>
            <a:headEnd/>
            <a:tailEnd/>
          </a:ln>
        </p:spPr>
      </p:pic>
      <p:sp>
        <p:nvSpPr>
          <p:cNvPr id="5" name="TextBox 4"/>
          <p:cNvSpPr txBox="1"/>
          <p:nvPr/>
        </p:nvSpPr>
        <p:spPr>
          <a:xfrm>
            <a:off x="2269232" y="3832570"/>
            <a:ext cx="3308470" cy="646331"/>
          </a:xfrm>
          <a:prstGeom prst="rect">
            <a:avLst/>
          </a:prstGeom>
          <a:noFill/>
        </p:spPr>
        <p:txBody>
          <a:bodyPr wrap="square" rtlCol="0">
            <a:spAutoFit/>
          </a:bodyPr>
          <a:lstStyle/>
          <a:p>
            <a:r>
              <a:rPr lang="en-US" altLang="zh-CN" dirty="0"/>
              <a:t>Where V is vehicle speed in km/h</a:t>
            </a:r>
            <a:endParaRPr lang="zh-CN" altLang="en-US" dirty="0"/>
          </a:p>
        </p:txBody>
      </p:sp>
      <p:sp>
        <p:nvSpPr>
          <p:cNvPr id="6" name="灯片编号占位符 5"/>
          <p:cNvSpPr>
            <a:spLocks noGrp="1"/>
          </p:cNvSpPr>
          <p:nvPr>
            <p:ph type="sldNum" sz="quarter" idx="12"/>
          </p:nvPr>
        </p:nvSpPr>
        <p:spPr/>
        <p:txBody>
          <a:bodyPr/>
          <a:lstStyle/>
          <a:p>
            <a:fld id="{87AFAA57-C213-4DB3-BB42-55090F06D1F3}" type="slidenum">
              <a:rPr kumimoji="1" lang="ja-JP" altLang="en-US" smtClean="0"/>
              <a:pPr/>
              <a:t>21</a:t>
            </a:fld>
            <a:endParaRPr kumimoji="1" lang="ja-JP" altLang="en-US"/>
          </a:p>
        </p:txBody>
      </p:sp>
      <p:pic>
        <p:nvPicPr>
          <p:cNvPr id="8" name="Picture 95" descr="China Flagge"/>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0774867" y="568643"/>
            <a:ext cx="743758" cy="464129"/>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753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529" y="188640"/>
            <a:ext cx="9060450" cy="720080"/>
          </a:xfrm>
        </p:spPr>
        <p:txBody>
          <a:bodyPr>
            <a:normAutofit fontScale="90000"/>
          </a:bodyPr>
          <a:lstStyle/>
          <a:p>
            <a:r>
              <a:rPr lang="en-US" altLang="ja-JP" dirty="0"/>
              <a:t>Measurement : Tire rolling resistance</a:t>
            </a:r>
            <a:endParaRPr kumimoji="1" lang="ja-JP" altLang="en-US" dirty="0"/>
          </a:p>
        </p:txBody>
      </p:sp>
      <p:sp>
        <p:nvSpPr>
          <p:cNvPr id="3" name="コンテンツ プレースホルダー 2"/>
          <p:cNvSpPr>
            <a:spLocks noGrp="1"/>
          </p:cNvSpPr>
          <p:nvPr>
            <p:ph idx="1"/>
          </p:nvPr>
        </p:nvSpPr>
        <p:spPr>
          <a:xfrm>
            <a:off x="1991544" y="908721"/>
            <a:ext cx="8229600" cy="1440160"/>
          </a:xfrm>
        </p:spPr>
        <p:txBody>
          <a:bodyPr>
            <a:normAutofit/>
          </a:bodyPr>
          <a:lstStyle/>
          <a:p>
            <a:pPr>
              <a:buFont typeface="+mj-lt"/>
              <a:buAutoNum type="arabicPeriod"/>
            </a:pPr>
            <a:r>
              <a:rPr lang="en-US" altLang="ja-JP" sz="1600" dirty="0"/>
              <a:t>Tire rolling resistance</a:t>
            </a:r>
            <a:endParaRPr kumimoji="1" lang="en-US" altLang="ja-JP" sz="1600" dirty="0"/>
          </a:p>
          <a:p>
            <a:pPr lvl="1"/>
            <a:r>
              <a:rPr lang="en-US" altLang="ja-JP" sz="1200" dirty="0"/>
              <a:t>How to measure tire rolling resistance</a:t>
            </a:r>
            <a:r>
              <a:rPr kumimoji="1" lang="en-US" altLang="ja-JP" sz="1200" dirty="0"/>
              <a:t>.</a:t>
            </a:r>
            <a:r>
              <a:rPr kumimoji="1" lang="ja-JP" altLang="en-US" sz="1200" dirty="0"/>
              <a:t>　</a:t>
            </a:r>
            <a:r>
              <a:rPr kumimoji="1" lang="ja-JP" altLang="en-US" sz="1200" dirty="0">
                <a:solidFill>
                  <a:srgbClr val="0070C0"/>
                </a:solidFill>
              </a:rPr>
              <a:t>→　</a:t>
            </a:r>
            <a:r>
              <a:rPr kumimoji="1" lang="en-US" altLang="ja-JP" sz="1200" dirty="0">
                <a:solidFill>
                  <a:srgbClr val="0070C0"/>
                </a:solidFill>
              </a:rPr>
              <a:t>ISO28580</a:t>
            </a:r>
          </a:p>
          <a:p>
            <a:pPr>
              <a:buFont typeface="+mj-lt"/>
              <a:buAutoNum type="arabicPeriod" startAt="2"/>
            </a:pPr>
            <a:r>
              <a:rPr kumimoji="1" lang="en-US" altLang="ja-JP" sz="1600" dirty="0"/>
              <a:t>Resistance select method</a:t>
            </a:r>
          </a:p>
          <a:p>
            <a:pPr lvl="1"/>
            <a:r>
              <a:rPr lang="en-US" altLang="ja-JP" sz="1200" dirty="0"/>
              <a:t>How to select the rolling resistance.</a:t>
            </a:r>
          </a:p>
          <a:p>
            <a:pPr lvl="1"/>
            <a:r>
              <a:rPr lang="en-US" altLang="ja-JP" sz="1200" dirty="0"/>
              <a:t>Unique value of tire or value using ranking of tire.</a:t>
            </a:r>
            <a:endParaRPr kumimoji="1" lang="ja-JP" altLang="en-US" sz="1200" dirty="0"/>
          </a:p>
        </p:txBody>
      </p:sp>
      <p:sp>
        <p:nvSpPr>
          <p:cNvPr id="4" name="スライド番号プレースホルダー 3"/>
          <p:cNvSpPr>
            <a:spLocks noGrp="1"/>
          </p:cNvSpPr>
          <p:nvPr>
            <p:ph type="sldNum" sz="quarter" idx="12"/>
          </p:nvPr>
        </p:nvSpPr>
        <p:spPr/>
        <p:txBody>
          <a:bodyPr/>
          <a:lstStyle/>
          <a:p>
            <a:fld id="{87AFAA57-C213-4DB3-BB42-55090F06D1F3}" type="slidenum">
              <a:rPr kumimoji="1" lang="ja-JP" altLang="en-US" smtClean="0"/>
              <a:t>22</a:t>
            </a:fld>
            <a:endParaRPr kumimoji="1" lang="ja-JP"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183" y="2324922"/>
            <a:ext cx="6891761" cy="434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4084" y="313589"/>
            <a:ext cx="748316" cy="470182"/>
          </a:xfrm>
          <a:prstGeom prst="rect">
            <a:avLst/>
          </a:prstGeom>
          <a:ln w="3175">
            <a:solidFill>
              <a:schemeClr val="tx1"/>
            </a:solidFill>
          </a:ln>
        </p:spPr>
      </p:pic>
    </p:spTree>
    <p:extLst>
      <p:ext uri="{BB962C8B-B14F-4D97-AF65-F5344CB8AC3E}">
        <p14:creationId xmlns:p14="http://schemas.microsoft.com/office/powerpoint/2010/main" val="2760566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88640"/>
            <a:ext cx="8229600" cy="922114"/>
          </a:xfrm>
        </p:spPr>
        <p:txBody>
          <a:bodyPr/>
          <a:lstStyle/>
          <a:p>
            <a:r>
              <a:rPr lang="en-US" altLang="ja-JP" sz="3600" dirty="0">
                <a:solidFill>
                  <a:srgbClr val="0000FF"/>
                </a:solidFill>
              </a:rPr>
              <a:t>Summary of Tire Rolling Resistance</a:t>
            </a:r>
            <a:endParaRPr lang="ja-JP" altLang="en-US" sz="3600" dirty="0">
              <a:solidFill>
                <a:srgbClr val="0000FF"/>
              </a:solidFill>
            </a:endParaRPr>
          </a:p>
        </p:txBody>
      </p:sp>
      <p:sp>
        <p:nvSpPr>
          <p:cNvPr id="3" name="コンテンツ プレースホルダー 2"/>
          <p:cNvSpPr>
            <a:spLocks noGrp="1"/>
          </p:cNvSpPr>
          <p:nvPr>
            <p:ph idx="1"/>
          </p:nvPr>
        </p:nvSpPr>
        <p:spPr>
          <a:xfrm>
            <a:off x="1707344" y="2018447"/>
            <a:ext cx="9270097" cy="257212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nSpc>
                <a:spcPct val="150000"/>
              </a:lnSpc>
            </a:pPr>
            <a:r>
              <a:rPr kumimoji="1" lang="en-US" altLang="ja-JP" sz="2200" dirty="0">
                <a:latin typeface="+mj-lt"/>
                <a:cs typeface="Times New Roman" panose="02020603050405020304" pitchFamily="18" charset="0"/>
              </a:rPr>
              <a:t>Tire rolling resistance measurement method is already harmonized and provided by tire maker.</a:t>
            </a:r>
          </a:p>
          <a:p>
            <a:pPr>
              <a:lnSpc>
                <a:spcPct val="150000"/>
              </a:lnSpc>
            </a:pPr>
            <a:r>
              <a:rPr kumimoji="1" lang="en-US" altLang="ja-JP" sz="2200" dirty="0">
                <a:latin typeface="+mj-lt"/>
                <a:cs typeface="Times New Roman" panose="02020603050405020304" pitchFamily="18" charset="0"/>
              </a:rPr>
              <a:t>Remaining part to be harmonize is how to treat resistance value.</a:t>
            </a:r>
          </a:p>
          <a:p>
            <a:pPr>
              <a:lnSpc>
                <a:spcPct val="150000"/>
              </a:lnSpc>
            </a:pPr>
            <a:r>
              <a:rPr kumimoji="1" lang="en-US" altLang="ja-JP" sz="2200" dirty="0">
                <a:latin typeface="+mj-lt"/>
                <a:cs typeface="Times New Roman" panose="02020603050405020304" pitchFamily="18" charset="0"/>
              </a:rPr>
              <a:t>Direct value or value base on ranking is the point of harmonization.</a:t>
            </a:r>
          </a:p>
        </p:txBody>
      </p:sp>
      <p:sp>
        <p:nvSpPr>
          <p:cNvPr id="4" name="灯片编号占位符 3"/>
          <p:cNvSpPr>
            <a:spLocks noGrp="1"/>
          </p:cNvSpPr>
          <p:nvPr>
            <p:ph type="sldNum" sz="quarter" idx="12"/>
          </p:nvPr>
        </p:nvSpPr>
        <p:spPr>
          <a:xfrm>
            <a:off x="8077200" y="6356351"/>
            <a:ext cx="2133600" cy="365125"/>
          </a:xfrm>
        </p:spPr>
        <p:txBody>
          <a:bodyPr/>
          <a:lstStyle/>
          <a:p>
            <a:fld id="{87AFAA57-C213-4DB3-BB42-55090F06D1F3}" type="slidenum">
              <a:rPr kumimoji="1" lang="ja-JP" altLang="en-US" smtClean="0"/>
              <a:pPr/>
              <a:t>23</a:t>
            </a:fld>
            <a:endParaRPr kumimoji="1" lang="ja-JP" altLang="en-US" dirty="0"/>
          </a:p>
        </p:txBody>
      </p:sp>
    </p:spTree>
    <p:extLst>
      <p:ext uri="{BB962C8B-B14F-4D97-AF65-F5344CB8AC3E}">
        <p14:creationId xmlns:p14="http://schemas.microsoft.com/office/powerpoint/2010/main" val="2851496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38CB807-DADF-9641-77E0-C533C6C37561}"/>
              </a:ext>
            </a:extLst>
          </p:cNvPr>
          <p:cNvSpPr>
            <a:spLocks noGrp="1"/>
          </p:cNvSpPr>
          <p:nvPr>
            <p:ph idx="1"/>
          </p:nvPr>
        </p:nvSpPr>
        <p:spPr>
          <a:xfrm>
            <a:off x="1981200" y="1600203"/>
            <a:ext cx="8229600" cy="3997958"/>
          </a:xfrm>
        </p:spPr>
        <p:txBody>
          <a:bodyPr/>
          <a:lstStyle/>
          <a:p>
            <a:pPr marL="457200" indent="-457200">
              <a:buFont typeface="+mj-lt"/>
              <a:buAutoNum type="arabicPeriod"/>
            </a:pPr>
            <a:r>
              <a:rPr kumimoji="1" lang="en-US" altLang="ja-JP" sz="2800" dirty="0"/>
              <a:t>Engine measurement</a:t>
            </a:r>
          </a:p>
          <a:p>
            <a:pPr marL="457200" indent="-457200">
              <a:buFont typeface="+mj-lt"/>
              <a:buAutoNum type="arabicPeriod"/>
            </a:pPr>
            <a:r>
              <a:rPr kumimoji="1" lang="en-US" altLang="ja-JP" sz="2800" dirty="0"/>
              <a:t>Aero drag measurement</a:t>
            </a:r>
          </a:p>
          <a:p>
            <a:pPr marL="457200" indent="-457200">
              <a:buFont typeface="+mj-lt"/>
              <a:buAutoNum type="arabicPeriod"/>
            </a:pPr>
            <a:r>
              <a:rPr kumimoji="1" lang="en-US" altLang="ja-JP" sz="2800" dirty="0"/>
              <a:t>Tire rolling resistance measurement</a:t>
            </a:r>
          </a:p>
          <a:p>
            <a:pPr marL="457200" indent="-457200">
              <a:buFont typeface="+mj-lt"/>
              <a:buAutoNum type="arabicPeriod"/>
            </a:pPr>
            <a:r>
              <a:rPr kumimoji="1" lang="en-US" altLang="ja-JP" sz="2800" dirty="0">
                <a:solidFill>
                  <a:srgbClr val="0000FF"/>
                </a:solidFill>
              </a:rPr>
              <a:t>Others(Gear, AT parts)</a:t>
            </a:r>
          </a:p>
        </p:txBody>
      </p:sp>
      <p:sp>
        <p:nvSpPr>
          <p:cNvPr id="6" name="タイトル 1">
            <a:extLst>
              <a:ext uri="{FF2B5EF4-FFF2-40B4-BE49-F238E27FC236}">
                <a16:creationId xmlns:a16="http://schemas.microsoft.com/office/drawing/2014/main" id="{3615E5B3-207F-3A0C-E280-D47FD483760A}"/>
              </a:ext>
            </a:extLst>
          </p:cNvPr>
          <p:cNvSpPr>
            <a:spLocks noGrp="1"/>
          </p:cNvSpPr>
          <p:nvPr>
            <p:ph type="title"/>
          </p:nvPr>
        </p:nvSpPr>
        <p:spPr>
          <a:xfrm>
            <a:off x="609600" y="274638"/>
            <a:ext cx="10972800" cy="1143000"/>
          </a:xfrm>
        </p:spPr>
        <p:txBody>
          <a:bodyPr/>
          <a:lstStyle/>
          <a:p>
            <a:r>
              <a:rPr kumimoji="1" lang="en-US" altLang="ja-JP" sz="3600" b="1" dirty="0">
                <a:ea typeface="Cambria" panose="02040503050406030204" pitchFamily="18" charset="0"/>
              </a:rPr>
              <a:t>ITEMS</a:t>
            </a:r>
            <a:endParaRPr kumimoji="1" lang="ja-JP" altLang="en-US" sz="3600" b="1" dirty="0"/>
          </a:p>
        </p:txBody>
      </p:sp>
    </p:spTree>
    <p:extLst>
      <p:ext uri="{BB962C8B-B14F-4D97-AF65-F5344CB8AC3E}">
        <p14:creationId xmlns:p14="http://schemas.microsoft.com/office/powerpoint/2010/main" val="3957624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88640"/>
            <a:ext cx="8229600" cy="792088"/>
          </a:xfrm>
        </p:spPr>
        <p:txBody>
          <a:bodyPr>
            <a:normAutofit/>
          </a:bodyPr>
          <a:lstStyle/>
          <a:p>
            <a:r>
              <a:rPr lang="en-US" altLang="ja-JP" dirty="0"/>
              <a:t>Measurement : Gear</a:t>
            </a:r>
            <a:endParaRPr kumimoji="1" lang="ja-JP" altLang="en-US" dirty="0"/>
          </a:p>
        </p:txBody>
      </p:sp>
      <p:sp>
        <p:nvSpPr>
          <p:cNvPr id="3" name="コンテンツ プレースホルダー 2"/>
          <p:cNvSpPr>
            <a:spLocks noGrp="1"/>
          </p:cNvSpPr>
          <p:nvPr>
            <p:ph idx="1"/>
          </p:nvPr>
        </p:nvSpPr>
        <p:spPr>
          <a:xfrm>
            <a:off x="2063552" y="1179371"/>
            <a:ext cx="8229600" cy="792088"/>
          </a:xfrm>
        </p:spPr>
        <p:txBody>
          <a:bodyPr>
            <a:normAutofit fontScale="55000" lnSpcReduction="20000"/>
          </a:bodyPr>
          <a:lstStyle/>
          <a:p>
            <a:pPr marL="0" indent="0">
              <a:buNone/>
            </a:pPr>
            <a:r>
              <a:rPr lang="en-US" altLang="ja-JP" dirty="0">
                <a:solidFill>
                  <a:srgbClr val="002060"/>
                </a:solidFill>
              </a:rPr>
              <a:t>1.</a:t>
            </a:r>
            <a:r>
              <a:rPr lang="ja-JP" altLang="en-US" dirty="0">
                <a:solidFill>
                  <a:srgbClr val="002060"/>
                </a:solidFill>
              </a:rPr>
              <a:t>　</a:t>
            </a:r>
            <a:r>
              <a:rPr lang="en-US" altLang="ja-JP" dirty="0">
                <a:solidFill>
                  <a:srgbClr val="002060"/>
                </a:solidFill>
              </a:rPr>
              <a:t>Method to determine transmission losses</a:t>
            </a:r>
            <a:endParaRPr lang="en-US" altLang="ja-JP" dirty="0"/>
          </a:p>
          <a:p>
            <a:pPr>
              <a:buNone/>
            </a:pPr>
            <a:r>
              <a:rPr lang="ja-JP" altLang="en-US" dirty="0"/>
              <a:t>　　</a:t>
            </a:r>
            <a:r>
              <a:rPr lang="en-US" altLang="ja-JP" dirty="0"/>
              <a:t>The vehicle manufacturer can choose from the following four options.</a:t>
            </a:r>
            <a:endParaRPr kumimoji="1" lang="ja-JP" altLang="en-US" dirty="0"/>
          </a:p>
        </p:txBody>
      </p:sp>
      <p:sp>
        <p:nvSpPr>
          <p:cNvPr id="4" name="灯片编号占位符 3"/>
          <p:cNvSpPr>
            <a:spLocks noGrp="1"/>
          </p:cNvSpPr>
          <p:nvPr>
            <p:ph type="sldNum" sz="quarter" idx="12"/>
          </p:nvPr>
        </p:nvSpPr>
        <p:spPr/>
        <p:txBody>
          <a:bodyPr/>
          <a:lstStyle/>
          <a:p>
            <a:fld id="{87AFAA57-C213-4DB3-BB42-55090F06D1F3}" type="slidenum">
              <a:rPr kumimoji="1" lang="ja-JP" altLang="en-US" smtClean="0"/>
              <a:pPr/>
              <a:t>25</a:t>
            </a:fld>
            <a:endParaRPr kumimoji="1" lang="ja-JP" altLang="en-US"/>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9671" y="332656"/>
            <a:ext cx="750604" cy="504056"/>
          </a:xfrm>
          <a:prstGeom prst="rect">
            <a:avLst/>
          </a:prstGeom>
          <a:ln>
            <a:solidFill>
              <a:schemeClr val="bg1"/>
            </a:solidFill>
          </a:ln>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594" y="1844824"/>
            <a:ext cx="8071855" cy="456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224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88640"/>
            <a:ext cx="8229600" cy="792088"/>
          </a:xfrm>
        </p:spPr>
        <p:txBody>
          <a:bodyPr>
            <a:normAutofit/>
          </a:bodyPr>
          <a:lstStyle/>
          <a:p>
            <a:r>
              <a:rPr lang="en-US" altLang="ja-JP" dirty="0"/>
              <a:t>Measurement : Gear</a:t>
            </a:r>
            <a:endParaRPr kumimoji="1" lang="ja-JP" altLang="en-US" dirty="0"/>
          </a:p>
        </p:txBody>
      </p:sp>
      <p:sp>
        <p:nvSpPr>
          <p:cNvPr id="3" name="コンテンツ プレースホルダー 2"/>
          <p:cNvSpPr>
            <a:spLocks noGrp="1"/>
          </p:cNvSpPr>
          <p:nvPr>
            <p:ph idx="1"/>
          </p:nvPr>
        </p:nvSpPr>
        <p:spPr>
          <a:xfrm>
            <a:off x="1991544" y="1196753"/>
            <a:ext cx="8229600" cy="792088"/>
          </a:xfrm>
        </p:spPr>
        <p:txBody>
          <a:bodyPr>
            <a:normAutofit fontScale="55000" lnSpcReduction="20000"/>
          </a:bodyPr>
          <a:lstStyle/>
          <a:p>
            <a:pPr marL="0" indent="0">
              <a:buNone/>
            </a:pPr>
            <a:r>
              <a:rPr lang="en-US" altLang="ja-JP" dirty="0">
                <a:solidFill>
                  <a:srgbClr val="002060"/>
                </a:solidFill>
              </a:rPr>
              <a:t>2.</a:t>
            </a:r>
            <a:r>
              <a:rPr lang="ja-JP" altLang="en-US" dirty="0">
                <a:solidFill>
                  <a:srgbClr val="002060"/>
                </a:solidFill>
              </a:rPr>
              <a:t>　</a:t>
            </a:r>
            <a:r>
              <a:rPr lang="en-US" altLang="ja-JP" dirty="0">
                <a:solidFill>
                  <a:srgbClr val="002060"/>
                </a:solidFill>
              </a:rPr>
              <a:t>Method to determine losses in driven axles</a:t>
            </a:r>
            <a:endParaRPr lang="en-US" altLang="ja-JP" dirty="0"/>
          </a:p>
          <a:p>
            <a:pPr>
              <a:buNone/>
            </a:pPr>
            <a:r>
              <a:rPr lang="ja-JP" altLang="en-US" dirty="0"/>
              <a:t>　　</a:t>
            </a:r>
            <a:r>
              <a:rPr lang="en-US" altLang="ja-JP" dirty="0"/>
              <a:t>The vehicle manufacturer can choose from the following two options.</a:t>
            </a:r>
            <a:endParaRPr kumimoji="1" lang="ja-JP" altLang="en-US" dirty="0"/>
          </a:p>
        </p:txBody>
      </p:sp>
      <p:sp>
        <p:nvSpPr>
          <p:cNvPr id="4" name="灯片编号占位符 3"/>
          <p:cNvSpPr>
            <a:spLocks noGrp="1"/>
          </p:cNvSpPr>
          <p:nvPr>
            <p:ph type="sldNum" sz="quarter" idx="12"/>
          </p:nvPr>
        </p:nvSpPr>
        <p:spPr/>
        <p:txBody>
          <a:bodyPr/>
          <a:lstStyle/>
          <a:p>
            <a:fld id="{87AFAA57-C213-4DB3-BB42-55090F06D1F3}" type="slidenum">
              <a:rPr kumimoji="1" lang="ja-JP" altLang="en-US" smtClean="0"/>
              <a:pPr/>
              <a:t>26</a:t>
            </a:fld>
            <a:endParaRPr kumimoji="1" lang="ja-JP" altLang="en-US"/>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2878" y="332656"/>
            <a:ext cx="750604" cy="504056"/>
          </a:xfrm>
          <a:prstGeom prst="rect">
            <a:avLst/>
          </a:prstGeom>
          <a:ln>
            <a:solidFill>
              <a:schemeClr val="bg1"/>
            </a:solidFill>
          </a:ln>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1916832"/>
            <a:ext cx="829189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773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7F0597-DF8B-9CFC-238E-A79130DAD8D6}"/>
              </a:ext>
            </a:extLst>
          </p:cNvPr>
          <p:cNvSpPr>
            <a:spLocks noGrp="1"/>
          </p:cNvSpPr>
          <p:nvPr>
            <p:ph type="title"/>
          </p:nvPr>
        </p:nvSpPr>
        <p:spPr>
          <a:xfrm>
            <a:off x="665300" y="2609375"/>
            <a:ext cx="10972800" cy="1143000"/>
          </a:xfrm>
        </p:spPr>
        <p:txBody>
          <a:bodyPr/>
          <a:lstStyle/>
          <a:p>
            <a:r>
              <a:rPr lang="it-IT" dirty="0" err="1"/>
              <a:t>Conclusions</a:t>
            </a:r>
            <a:endParaRPr lang="it-IT" dirty="0"/>
          </a:p>
        </p:txBody>
      </p:sp>
      <p:sp>
        <p:nvSpPr>
          <p:cNvPr id="4" name="Segnaposto numero diapositiva 3">
            <a:extLst>
              <a:ext uri="{FF2B5EF4-FFF2-40B4-BE49-F238E27FC236}">
                <a16:creationId xmlns:a16="http://schemas.microsoft.com/office/drawing/2014/main" id="{4B7B72A3-FA62-DAA3-F769-0AA130464398}"/>
              </a:ext>
            </a:extLst>
          </p:cNvPr>
          <p:cNvSpPr>
            <a:spLocks noGrp="1"/>
          </p:cNvSpPr>
          <p:nvPr>
            <p:ph type="sldNum" sz="quarter" idx="12"/>
          </p:nvPr>
        </p:nvSpPr>
        <p:spPr/>
        <p:txBody>
          <a:bodyPr/>
          <a:lstStyle/>
          <a:p>
            <a:fld id="{21C2F580-C48E-4C14-8111-BE255E1134ED}" type="slidenum">
              <a:rPr lang="ja-JP" altLang="fr-FR" smtClean="0"/>
              <a:pPr/>
              <a:t>27</a:t>
            </a:fld>
            <a:endParaRPr lang="fr-FR" altLang="ja-JP"/>
          </a:p>
        </p:txBody>
      </p:sp>
    </p:spTree>
    <p:extLst>
      <p:ext uri="{BB962C8B-B14F-4D97-AF65-F5344CB8AC3E}">
        <p14:creationId xmlns:p14="http://schemas.microsoft.com/office/powerpoint/2010/main" val="2566726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56BCD-8B75-C0DB-8403-8F884061A86E}"/>
              </a:ext>
            </a:extLst>
          </p:cNvPr>
          <p:cNvSpPr>
            <a:spLocks noGrp="1"/>
          </p:cNvSpPr>
          <p:nvPr>
            <p:ph type="title"/>
          </p:nvPr>
        </p:nvSpPr>
        <p:spPr>
          <a:xfrm>
            <a:off x="968555" y="369886"/>
            <a:ext cx="10972800" cy="1143000"/>
          </a:xfrm>
        </p:spPr>
        <p:txBody>
          <a:bodyPr/>
          <a:lstStyle/>
          <a:p>
            <a:r>
              <a:rPr lang="en-US" sz="2800" b="1" dirty="0">
                <a:latin typeface="+mn-lt"/>
                <a:cs typeface="Times New Roman" panose="02020603050405020304" pitchFamily="18" charset="0"/>
              </a:rPr>
              <a:t>What to focus on as a first step for global harmonization</a:t>
            </a:r>
            <a:br>
              <a:rPr lang="en-US" sz="2800" b="1" dirty="0">
                <a:latin typeface="+mn-lt"/>
                <a:cs typeface="Times New Roman" panose="02020603050405020304" pitchFamily="18" charset="0"/>
              </a:rPr>
            </a:br>
            <a:endParaRPr lang="en-US" sz="2800" b="1" dirty="0">
              <a:latin typeface="+mn-lt"/>
            </a:endParaRPr>
          </a:p>
        </p:txBody>
      </p:sp>
      <p:sp>
        <p:nvSpPr>
          <p:cNvPr id="3" name="Content Placeholder 2">
            <a:extLst>
              <a:ext uri="{FF2B5EF4-FFF2-40B4-BE49-F238E27FC236}">
                <a16:creationId xmlns:a16="http://schemas.microsoft.com/office/drawing/2014/main" id="{40CD3A34-C942-8FCC-8865-D779BCFFFEA8}"/>
              </a:ext>
            </a:extLst>
          </p:cNvPr>
          <p:cNvSpPr>
            <a:spLocks noGrp="1"/>
          </p:cNvSpPr>
          <p:nvPr>
            <p:ph idx="1"/>
          </p:nvPr>
        </p:nvSpPr>
        <p:spPr>
          <a:xfrm>
            <a:off x="606191" y="1512886"/>
            <a:ext cx="11202099" cy="5154614"/>
          </a:xfrm>
        </p:spPr>
        <p:txBody>
          <a:bodyPr/>
          <a:lstStyle/>
          <a:p>
            <a:pPr marL="0" indent="0">
              <a:spcBef>
                <a:spcPts val="24"/>
              </a:spcBef>
              <a:buNone/>
            </a:pPr>
            <a:r>
              <a:rPr lang="en-US" sz="2000" dirty="0">
                <a:cs typeface="Times New Roman" panose="02020603050405020304" pitchFamily="18" charset="0"/>
              </a:rPr>
              <a:t>The driving force for global harmonization is to minimize the resources needed for certifying vehicles, resources in terms of: 	</a:t>
            </a:r>
          </a:p>
          <a:p>
            <a:pPr>
              <a:spcBef>
                <a:spcPts val="24"/>
              </a:spcBef>
              <a:buFont typeface="Wingdings" panose="05000000000000000000" pitchFamily="2" charset="2"/>
              <a:buChar char="§"/>
            </a:pPr>
            <a:r>
              <a:rPr lang="en-US" sz="2000" dirty="0">
                <a:cs typeface="Times New Roman" panose="02020603050405020304" pitchFamily="18" charset="0"/>
              </a:rPr>
              <a:t>Cost for performing tests.</a:t>
            </a:r>
          </a:p>
          <a:p>
            <a:pPr>
              <a:spcBef>
                <a:spcPts val="24"/>
              </a:spcBef>
              <a:buFont typeface="Wingdings" panose="05000000000000000000" pitchFamily="2" charset="2"/>
              <a:buChar char="§"/>
            </a:pPr>
            <a:r>
              <a:rPr lang="en-US" sz="2000" dirty="0">
                <a:cs typeface="Times New Roman" panose="02020603050405020304" pitchFamily="18" charset="0"/>
              </a:rPr>
              <a:t>Cost for certification administration. 	</a:t>
            </a:r>
          </a:p>
          <a:p>
            <a:pPr>
              <a:spcBef>
                <a:spcPts val="24"/>
              </a:spcBef>
              <a:buFont typeface="Wingdings" panose="05000000000000000000" pitchFamily="2" charset="2"/>
              <a:buChar char="§"/>
            </a:pPr>
            <a:r>
              <a:rPr lang="en-US" sz="2000" dirty="0">
                <a:cs typeface="Times New Roman" panose="02020603050405020304" pitchFamily="18" charset="0"/>
              </a:rPr>
              <a:t>Investments in test rigs.</a:t>
            </a:r>
          </a:p>
          <a:p>
            <a:pPr>
              <a:spcBef>
                <a:spcPts val="24"/>
              </a:spcBef>
              <a:buFont typeface="Wingdings" panose="05000000000000000000" pitchFamily="2" charset="2"/>
              <a:buChar char="§"/>
            </a:pPr>
            <a:r>
              <a:rPr lang="en-US" sz="2000" dirty="0">
                <a:cs typeface="Times New Roman" panose="02020603050405020304" pitchFamily="18" charset="0"/>
              </a:rPr>
              <a:t>Knowledge and competence building for test personal. </a:t>
            </a:r>
          </a:p>
          <a:p>
            <a:endParaRPr lang="en-US" sz="2000" dirty="0">
              <a:cs typeface="Times New Roman" panose="02020603050405020304" pitchFamily="18" charset="0"/>
            </a:endParaRPr>
          </a:p>
          <a:p>
            <a:pPr marL="0" indent="0">
              <a:buNone/>
            </a:pPr>
            <a:r>
              <a:rPr lang="en-US" sz="2000" dirty="0">
                <a:cs typeface="Times New Roman" panose="02020603050405020304" pitchFamily="18" charset="0"/>
              </a:rPr>
              <a:t>As a first step in harmonization, we should focus on harmonizing the component testing and/or simulations used for certifying the component input data. </a:t>
            </a:r>
          </a:p>
          <a:p>
            <a:pPr marL="0" indent="0">
              <a:buNone/>
            </a:pPr>
            <a:r>
              <a:rPr lang="en-US" sz="2000" dirty="0">
                <a:cs typeface="Times New Roman" panose="02020603050405020304" pitchFamily="18" charset="0"/>
              </a:rPr>
              <a:t>If so, when methodology is harmonized, we could (in order of preference):</a:t>
            </a:r>
          </a:p>
          <a:p>
            <a:pPr marL="457200" indent="-457200">
              <a:buFont typeface="+mj-lt"/>
              <a:buAutoNum type="arabicPeriod"/>
            </a:pPr>
            <a:r>
              <a:rPr lang="en-US" sz="2000" dirty="0">
                <a:cs typeface="Times New Roman" panose="02020603050405020304" pitchFamily="18" charset="0"/>
              </a:rPr>
              <a:t>Use one certificate, approved in one market, for all markets.</a:t>
            </a:r>
          </a:p>
          <a:p>
            <a:pPr marL="457200" indent="-457200">
              <a:buFont typeface="+mj-lt"/>
              <a:buAutoNum type="arabicPeriod"/>
            </a:pPr>
            <a:r>
              <a:rPr lang="en-US" sz="2000" dirty="0">
                <a:cs typeface="Times New Roman" panose="02020603050405020304" pitchFamily="18" charset="0"/>
              </a:rPr>
              <a:t>Measurement data derived during one certification test in one market could be used for all markets but the component certificate to be issued on respective market.</a:t>
            </a:r>
          </a:p>
          <a:p>
            <a:pPr marL="457200" indent="-457200">
              <a:buFont typeface="+mj-lt"/>
              <a:buAutoNum type="arabicPeriod"/>
            </a:pPr>
            <a:r>
              <a:rPr lang="en-US" sz="2000" dirty="0">
                <a:cs typeface="Times New Roman" panose="02020603050405020304" pitchFamily="18" charset="0"/>
              </a:rPr>
              <a:t>If test data is not able to use outside the market where the test has been certified, at least use the same testing procedure but redo measurement for each market.</a:t>
            </a:r>
          </a:p>
          <a:p>
            <a:endParaRPr lang="en-US" dirty="0"/>
          </a:p>
        </p:txBody>
      </p:sp>
    </p:spTree>
    <p:extLst>
      <p:ext uri="{BB962C8B-B14F-4D97-AF65-F5344CB8AC3E}">
        <p14:creationId xmlns:p14="http://schemas.microsoft.com/office/powerpoint/2010/main" val="2710477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4AA42-3F5D-BEFB-B122-BBC7521FDA6B}"/>
              </a:ext>
            </a:extLst>
          </p:cNvPr>
          <p:cNvSpPr>
            <a:spLocks noGrp="1"/>
          </p:cNvSpPr>
          <p:nvPr>
            <p:ph type="title"/>
          </p:nvPr>
        </p:nvSpPr>
        <p:spPr>
          <a:xfrm>
            <a:off x="1163401" y="346280"/>
            <a:ext cx="10972800" cy="1143000"/>
          </a:xfrm>
        </p:spPr>
        <p:txBody>
          <a:bodyPr/>
          <a:lstStyle/>
          <a:p>
            <a:r>
              <a:rPr lang="en-US" sz="2800" b="1" dirty="0">
                <a:latin typeface="+mn-lt"/>
                <a:cs typeface="Times New Roman" panose="02020603050405020304" pitchFamily="18" charset="0"/>
              </a:rPr>
              <a:t>Components testing procedures to be consider for harmonization:</a:t>
            </a:r>
          </a:p>
        </p:txBody>
      </p:sp>
      <p:sp>
        <p:nvSpPr>
          <p:cNvPr id="3" name="Content Placeholder 2">
            <a:extLst>
              <a:ext uri="{FF2B5EF4-FFF2-40B4-BE49-F238E27FC236}">
                <a16:creationId xmlns:a16="http://schemas.microsoft.com/office/drawing/2014/main" id="{BA207C60-EB13-0718-AA36-533862D31EF9}"/>
              </a:ext>
            </a:extLst>
          </p:cNvPr>
          <p:cNvSpPr>
            <a:spLocks noGrp="1"/>
          </p:cNvSpPr>
          <p:nvPr>
            <p:ph idx="1"/>
          </p:nvPr>
        </p:nvSpPr>
        <p:spPr>
          <a:xfrm>
            <a:off x="508932" y="1223473"/>
            <a:ext cx="10972800" cy="2736907"/>
          </a:xfrm>
        </p:spPr>
        <p:txBody>
          <a:bodyPr/>
          <a:lstStyle/>
          <a:p>
            <a:pPr eaLnBrk="0" hangingPunct="0">
              <a:spcBef>
                <a:spcPct val="0"/>
              </a:spcBef>
              <a:buFont typeface="Wingdings" panose="05000000000000000000" pitchFamily="2" charset="2"/>
              <a:buChar char="§"/>
            </a:pPr>
            <a:r>
              <a:rPr lang="en-US" altLang="en-US" sz="2000" dirty="0">
                <a:cs typeface="Times New Roman" panose="02020603050405020304" pitchFamily="18" charset="0"/>
              </a:rPr>
              <a:t>Engine efficiency</a:t>
            </a:r>
          </a:p>
          <a:p>
            <a:pPr eaLnBrk="0" hangingPunct="0">
              <a:spcBef>
                <a:spcPct val="0"/>
              </a:spcBef>
              <a:buFont typeface="Wingdings" panose="05000000000000000000" pitchFamily="2" charset="2"/>
              <a:buChar char="§"/>
            </a:pPr>
            <a:r>
              <a:rPr lang="en-US" altLang="en-US" sz="2000" dirty="0">
                <a:cs typeface="Times New Roman" panose="02020603050405020304" pitchFamily="18" charset="0"/>
              </a:rPr>
              <a:t>Air drag performance</a:t>
            </a:r>
          </a:p>
          <a:p>
            <a:pPr lvl="1" eaLnBrk="0" hangingPunct="0">
              <a:spcBef>
                <a:spcPct val="0"/>
              </a:spcBef>
              <a:buFont typeface="Courier New" panose="02070309020205020404" pitchFamily="49" charset="0"/>
              <a:buChar char="o"/>
            </a:pPr>
            <a:r>
              <a:rPr lang="en-US" altLang="en-US" sz="1600" dirty="0">
                <a:cs typeface="Times New Roman" panose="02020603050405020304" pitchFamily="18" charset="0"/>
              </a:rPr>
              <a:t>Physical testing procedure</a:t>
            </a:r>
          </a:p>
          <a:p>
            <a:pPr lvl="1" eaLnBrk="0" hangingPunct="0">
              <a:spcBef>
                <a:spcPct val="0"/>
              </a:spcBef>
              <a:buFont typeface="Courier New" panose="02070309020205020404" pitchFamily="49" charset="0"/>
              <a:buChar char="o"/>
            </a:pPr>
            <a:r>
              <a:rPr lang="en-US" altLang="en-US" sz="1600" dirty="0">
                <a:cs typeface="Times New Roman" panose="02020603050405020304" pitchFamily="18" charset="0"/>
              </a:rPr>
              <a:t>CFD simulation</a:t>
            </a:r>
          </a:p>
          <a:p>
            <a:pPr eaLnBrk="0" hangingPunct="0">
              <a:spcBef>
                <a:spcPct val="0"/>
              </a:spcBef>
              <a:buFont typeface="Wingdings" panose="05000000000000000000" pitchFamily="2" charset="2"/>
              <a:buChar char="§"/>
            </a:pPr>
            <a:r>
              <a:rPr lang="en-US" altLang="en-US" sz="2000" dirty="0">
                <a:cs typeface="Times New Roman" panose="02020603050405020304" pitchFamily="18" charset="0"/>
              </a:rPr>
              <a:t>Gear box efficiency and ratio</a:t>
            </a:r>
          </a:p>
          <a:p>
            <a:pPr eaLnBrk="0" hangingPunct="0">
              <a:spcBef>
                <a:spcPct val="0"/>
              </a:spcBef>
              <a:buFont typeface="Wingdings" panose="05000000000000000000" pitchFamily="2" charset="2"/>
              <a:buChar char="§"/>
            </a:pPr>
            <a:r>
              <a:rPr lang="en-US" altLang="en-US" sz="2000" dirty="0">
                <a:cs typeface="Times New Roman" panose="02020603050405020304" pitchFamily="18" charset="0"/>
              </a:rPr>
              <a:t>Rear axle efficiency and ratio</a:t>
            </a:r>
          </a:p>
          <a:p>
            <a:pPr eaLnBrk="0" hangingPunct="0">
              <a:spcBef>
                <a:spcPct val="0"/>
              </a:spcBef>
              <a:buFont typeface="Wingdings" panose="05000000000000000000" pitchFamily="2" charset="2"/>
              <a:buChar char="§"/>
            </a:pPr>
            <a:r>
              <a:rPr lang="en-US" altLang="en-US" sz="2000" dirty="0">
                <a:cs typeface="Times New Roman" panose="02020603050405020304" pitchFamily="18" charset="0"/>
              </a:rPr>
              <a:t>Tire RR</a:t>
            </a:r>
          </a:p>
          <a:p>
            <a:pPr eaLnBrk="0" hangingPunct="0">
              <a:spcBef>
                <a:spcPct val="0"/>
              </a:spcBef>
              <a:buFont typeface="Wingdings" panose="05000000000000000000" pitchFamily="2" charset="2"/>
              <a:buChar char="§"/>
            </a:pPr>
            <a:r>
              <a:rPr lang="en-US" altLang="en-US" sz="2000" dirty="0">
                <a:cs typeface="Times New Roman" panose="02020603050405020304" pitchFamily="18" charset="0"/>
              </a:rPr>
              <a:t>Wheel bearing</a:t>
            </a:r>
          </a:p>
          <a:p>
            <a:pPr eaLnBrk="0" hangingPunct="0">
              <a:spcBef>
                <a:spcPct val="0"/>
              </a:spcBef>
              <a:buFont typeface="Wingdings" panose="05000000000000000000" pitchFamily="2" charset="2"/>
              <a:buChar char="§"/>
            </a:pPr>
            <a:r>
              <a:rPr lang="en-US" altLang="en-US" sz="2000" dirty="0">
                <a:cs typeface="Times New Roman" panose="02020603050405020304" pitchFamily="18" charset="0"/>
              </a:rPr>
              <a:t>Auxiliaries</a:t>
            </a:r>
          </a:p>
          <a:p>
            <a:pPr eaLnBrk="0" hangingPunct="0">
              <a:spcBef>
                <a:spcPct val="0"/>
              </a:spcBef>
              <a:buFont typeface="Wingdings" panose="05000000000000000000" pitchFamily="2" charset="2"/>
              <a:buChar char="§"/>
            </a:pPr>
            <a:r>
              <a:rPr lang="en-US" altLang="en-US" sz="2000" dirty="0">
                <a:cs typeface="Times New Roman" panose="02020603050405020304" pitchFamily="18" charset="0"/>
              </a:rPr>
              <a:t>………</a:t>
            </a:r>
          </a:p>
          <a:p>
            <a:endParaRPr lang="en-US" dirty="0"/>
          </a:p>
        </p:txBody>
      </p:sp>
      <p:sp>
        <p:nvSpPr>
          <p:cNvPr id="4" name="TextBox 3">
            <a:extLst>
              <a:ext uri="{FF2B5EF4-FFF2-40B4-BE49-F238E27FC236}">
                <a16:creationId xmlns:a16="http://schemas.microsoft.com/office/drawing/2014/main" id="{9290BC3E-995A-2E41-F9BD-29C4BF8C23F5}"/>
              </a:ext>
            </a:extLst>
          </p:cNvPr>
          <p:cNvSpPr txBox="1"/>
          <p:nvPr/>
        </p:nvSpPr>
        <p:spPr>
          <a:xfrm>
            <a:off x="508932" y="4437813"/>
            <a:ext cx="11332129" cy="203132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cs typeface="Times New Roman" panose="02020603050405020304" pitchFamily="18" charset="0"/>
              </a:rPr>
              <a:t>We also have component testing for ZEV vehicles that are subject for harmonization, such as: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dirty="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sz="2000" dirty="0">
                <a:cs typeface="Times New Roman" panose="02020603050405020304" pitchFamily="18" charset="0"/>
              </a:rPr>
              <a:t>Electric drive systems power and efficiency</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sz="2000" dirty="0">
                <a:cs typeface="Times New Roman" panose="02020603050405020304" pitchFamily="18" charset="0"/>
              </a:rPr>
              <a:t>Battery system capacity and efficiency</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sz="2000" dirty="0">
                <a:cs typeface="Times New Roman" panose="02020603050405020304" pitchFamily="18" charset="0"/>
              </a:rPr>
              <a:t>Fuel cell systems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sz="2000" dirty="0">
                <a:cs typeface="Times New Roman" panose="02020603050405020304" pitchFamily="18" charset="0"/>
              </a:rPr>
              <a:t>……….</a:t>
            </a:r>
          </a:p>
          <a:p>
            <a:endParaRPr lang="en-US" dirty="0"/>
          </a:p>
        </p:txBody>
      </p:sp>
    </p:spTree>
    <p:extLst>
      <p:ext uri="{BB962C8B-B14F-4D97-AF65-F5344CB8AC3E}">
        <p14:creationId xmlns:p14="http://schemas.microsoft.com/office/powerpoint/2010/main" val="3352866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88640"/>
            <a:ext cx="8229600" cy="792088"/>
          </a:xfrm>
        </p:spPr>
        <p:txBody>
          <a:bodyPr>
            <a:normAutofit/>
          </a:bodyPr>
          <a:lstStyle/>
          <a:p>
            <a:r>
              <a:rPr lang="en-US" altLang="ja-JP" dirty="0"/>
              <a:t>Measurement : Engine</a:t>
            </a:r>
            <a:endParaRPr kumimoji="1" lang="ja-JP" altLang="en-US" dirty="0"/>
          </a:p>
        </p:txBody>
      </p:sp>
      <p:sp>
        <p:nvSpPr>
          <p:cNvPr id="3" name="コンテンツ プレースホルダー 2"/>
          <p:cNvSpPr>
            <a:spLocks noGrp="1"/>
          </p:cNvSpPr>
          <p:nvPr>
            <p:ph idx="1"/>
          </p:nvPr>
        </p:nvSpPr>
        <p:spPr>
          <a:xfrm>
            <a:off x="1276133" y="1041069"/>
            <a:ext cx="10016785" cy="2088232"/>
          </a:xfrm>
        </p:spPr>
        <p:txBody>
          <a:bodyPr>
            <a:noAutofit/>
          </a:bodyPr>
          <a:lstStyle/>
          <a:p>
            <a:pPr marL="0" indent="0">
              <a:buNone/>
            </a:pPr>
            <a:r>
              <a:rPr kumimoji="1" lang="en-US" altLang="ja-JP" sz="1600" dirty="0"/>
              <a:t>Steady state engine map</a:t>
            </a:r>
          </a:p>
          <a:p>
            <a:r>
              <a:rPr lang="en-US" altLang="ja-JP" sz="1600" dirty="0"/>
              <a:t>A steady-state fuel map covers the whole engine load/speed range which is needed to provide realistic CO2 simulation results. Approximately 100 test points are needed. A defined fuel consumption mapping cycle (FCMC) should be added to the emission certification test cycles. </a:t>
            </a:r>
          </a:p>
          <a:p>
            <a:r>
              <a:rPr lang="en-US" altLang="ja-JP" sz="1600" dirty="0"/>
              <a:t>For representative consideration of transient engine behavior in the VECTO simulation and to secure consistency with criteria emissions a correction procedure is proposed. This procedure is based on the transient emission test cycle WHTC. </a:t>
            </a:r>
          </a:p>
          <a:p>
            <a:r>
              <a:rPr kumimoji="1" lang="en-US" altLang="ja-JP" sz="1600" dirty="0"/>
              <a:t>Number of points, measuring order, and measuring process like sweep time and measuring time, etc.</a:t>
            </a:r>
          </a:p>
        </p:txBody>
      </p:sp>
      <p:sp>
        <p:nvSpPr>
          <p:cNvPr id="4" name="スライド番号プレースホルダー 3"/>
          <p:cNvSpPr>
            <a:spLocks noGrp="1"/>
          </p:cNvSpPr>
          <p:nvPr>
            <p:ph type="sldNum" sz="quarter" idx="12"/>
          </p:nvPr>
        </p:nvSpPr>
        <p:spPr/>
        <p:txBody>
          <a:bodyPr/>
          <a:lstStyle/>
          <a:p>
            <a:fld id="{87AFAA57-C213-4DB3-BB42-55090F06D1F3}" type="slidenum">
              <a:rPr kumimoji="1" lang="ja-JP" altLang="en-US" smtClean="0"/>
              <a:t>3</a:t>
            </a:fld>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264" y="3499123"/>
            <a:ext cx="8772525"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1607" y="334540"/>
            <a:ext cx="750604" cy="504056"/>
          </a:xfrm>
          <a:prstGeom prst="rect">
            <a:avLst/>
          </a:prstGeom>
          <a:ln>
            <a:solidFill>
              <a:schemeClr val="bg1"/>
            </a:solidFill>
          </a:ln>
        </p:spPr>
      </p:pic>
    </p:spTree>
    <p:extLst>
      <p:ext uri="{BB962C8B-B14F-4D97-AF65-F5344CB8AC3E}">
        <p14:creationId xmlns:p14="http://schemas.microsoft.com/office/powerpoint/2010/main" val="3241330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1853659-3A87-8519-110D-25D811BA6984}"/>
              </a:ext>
            </a:extLst>
          </p:cNvPr>
          <p:cNvSpPr>
            <a:spLocks noGrp="1"/>
          </p:cNvSpPr>
          <p:nvPr>
            <p:ph idx="1"/>
          </p:nvPr>
        </p:nvSpPr>
        <p:spPr/>
        <p:txBody>
          <a:bodyPr/>
          <a:lstStyle/>
          <a:p>
            <a:pPr>
              <a:spcBef>
                <a:spcPts val="0"/>
              </a:spcBef>
              <a:spcAft>
                <a:spcPts val="1200"/>
              </a:spcAft>
            </a:pPr>
            <a:r>
              <a:rPr lang="it-IT" sz="2800" dirty="0" err="1"/>
              <a:t>Bring</a:t>
            </a:r>
            <a:r>
              <a:rPr lang="it-IT" sz="2800" dirty="0"/>
              <a:t> the </a:t>
            </a:r>
            <a:r>
              <a:rPr lang="it-IT" sz="2800" dirty="0" err="1"/>
              <a:t>topic</a:t>
            </a:r>
            <a:r>
              <a:rPr lang="it-IT" sz="2800" dirty="0"/>
              <a:t> </a:t>
            </a:r>
            <a:r>
              <a:rPr lang="it-IT" sz="2800" dirty="0" err="1"/>
              <a:t>at</a:t>
            </a:r>
            <a:r>
              <a:rPr lang="it-IT" sz="2800" dirty="0"/>
              <a:t> GRPE </a:t>
            </a:r>
            <a:r>
              <a:rPr lang="it-IT" sz="2800" dirty="0" err="1"/>
              <a:t>proper</a:t>
            </a:r>
            <a:r>
              <a:rPr lang="it-IT" sz="2800" dirty="0"/>
              <a:t> session to take official </a:t>
            </a:r>
            <a:r>
              <a:rPr lang="it-IT" sz="2800" dirty="0" err="1"/>
              <a:t>decisions</a:t>
            </a:r>
            <a:endParaRPr lang="it-IT" sz="2800" dirty="0"/>
          </a:p>
          <a:p>
            <a:pPr>
              <a:spcBef>
                <a:spcPts val="0"/>
              </a:spcBef>
              <a:spcAft>
                <a:spcPts val="1200"/>
              </a:spcAft>
            </a:pPr>
            <a:r>
              <a:rPr lang="it-IT" sz="2800" dirty="0" err="1"/>
              <a:t>Verify</a:t>
            </a:r>
            <a:r>
              <a:rPr lang="it-IT" sz="2800" dirty="0"/>
              <a:t> the </a:t>
            </a:r>
            <a:r>
              <a:rPr lang="it-IT" sz="2800" dirty="0" err="1"/>
              <a:t>level</a:t>
            </a:r>
            <a:r>
              <a:rPr lang="it-IT" sz="2800" dirty="0"/>
              <a:t> of </a:t>
            </a:r>
            <a:r>
              <a:rPr lang="it-IT" sz="2800" dirty="0" err="1"/>
              <a:t>interest</a:t>
            </a:r>
            <a:r>
              <a:rPr lang="it-IT" sz="2800" dirty="0"/>
              <a:t> of GRPE </a:t>
            </a:r>
            <a:r>
              <a:rPr lang="it-IT" sz="2800" dirty="0" err="1"/>
              <a:t>Contracting</a:t>
            </a:r>
            <a:r>
              <a:rPr lang="it-IT" sz="2800" dirty="0"/>
              <a:t> Parties to create an </a:t>
            </a:r>
            <a:r>
              <a:rPr lang="it-IT" sz="2800" dirty="0" err="1"/>
              <a:t>Informal</a:t>
            </a:r>
            <a:r>
              <a:rPr lang="it-IT" sz="2800" dirty="0"/>
              <a:t> Working Group on FE </a:t>
            </a:r>
            <a:r>
              <a:rPr lang="it-IT" sz="2800" dirty="0" err="1"/>
              <a:t>Harmonization</a:t>
            </a:r>
            <a:endParaRPr lang="it-IT" sz="2800" dirty="0"/>
          </a:p>
          <a:p>
            <a:pPr>
              <a:spcBef>
                <a:spcPts val="0"/>
              </a:spcBef>
              <a:spcAft>
                <a:spcPts val="1200"/>
              </a:spcAft>
            </a:pPr>
            <a:r>
              <a:rPr lang="it-IT" sz="2800" dirty="0" err="1"/>
              <a:t>Identify</a:t>
            </a:r>
            <a:r>
              <a:rPr lang="it-IT" sz="2800" dirty="0"/>
              <a:t> a </a:t>
            </a:r>
            <a:r>
              <a:rPr lang="it-IT" sz="2800" dirty="0" err="1"/>
              <a:t>Contracting</a:t>
            </a:r>
            <a:r>
              <a:rPr lang="it-IT" sz="2800" dirty="0"/>
              <a:t> Party </a:t>
            </a:r>
            <a:r>
              <a:rPr lang="it-IT" sz="2800" dirty="0" err="1"/>
              <a:t>available</a:t>
            </a:r>
            <a:r>
              <a:rPr lang="it-IT" sz="2800" dirty="0"/>
              <a:t> to take the leadership of the </a:t>
            </a:r>
            <a:r>
              <a:rPr lang="it-IT" sz="2800" dirty="0" err="1"/>
              <a:t>harmonization</a:t>
            </a:r>
            <a:r>
              <a:rPr lang="it-IT" sz="2800" dirty="0"/>
              <a:t> activities</a:t>
            </a:r>
          </a:p>
          <a:p>
            <a:pPr>
              <a:spcBef>
                <a:spcPts val="0"/>
              </a:spcBef>
              <a:spcAft>
                <a:spcPts val="1200"/>
              </a:spcAft>
            </a:pPr>
            <a:r>
              <a:rPr lang="it-IT" sz="2800" dirty="0" err="1"/>
              <a:t>Define</a:t>
            </a:r>
            <a:r>
              <a:rPr lang="it-IT" sz="2800" dirty="0"/>
              <a:t> the </a:t>
            </a:r>
            <a:r>
              <a:rPr lang="it-IT" sz="2800" dirty="0" err="1"/>
              <a:t>ToR</a:t>
            </a:r>
            <a:r>
              <a:rPr lang="it-IT" sz="2800" dirty="0"/>
              <a:t> of the IWG, decide the </a:t>
            </a:r>
            <a:r>
              <a:rPr lang="it-IT" sz="2800" dirty="0" err="1"/>
              <a:t>preferable</a:t>
            </a:r>
            <a:r>
              <a:rPr lang="it-IT" sz="2800" dirty="0"/>
              <a:t> </a:t>
            </a:r>
            <a:r>
              <a:rPr lang="it-IT" sz="2800" dirty="0" err="1"/>
              <a:t>solution</a:t>
            </a:r>
            <a:r>
              <a:rPr lang="it-IT" sz="2800" dirty="0"/>
              <a:t> for </a:t>
            </a:r>
            <a:r>
              <a:rPr lang="it-IT" sz="2800" dirty="0" err="1"/>
              <a:t>harmonization</a:t>
            </a:r>
            <a:r>
              <a:rPr lang="it-IT" sz="2800" dirty="0"/>
              <a:t> (UNR? GTR? </a:t>
            </a:r>
            <a:r>
              <a:rPr lang="it-IT" sz="2800" dirty="0" err="1"/>
              <a:t>Mutual</a:t>
            </a:r>
            <a:r>
              <a:rPr lang="it-IT" sz="2800" dirty="0"/>
              <a:t> </a:t>
            </a:r>
            <a:r>
              <a:rPr lang="it-IT" sz="2800" dirty="0" err="1"/>
              <a:t>Resolution</a:t>
            </a:r>
            <a:r>
              <a:rPr lang="it-IT" sz="2800" dirty="0"/>
              <a:t>? </a:t>
            </a:r>
            <a:r>
              <a:rPr lang="it-IT" sz="2800" dirty="0" err="1"/>
              <a:t>Other</a:t>
            </a:r>
            <a:r>
              <a:rPr lang="it-IT" sz="2800" dirty="0"/>
              <a:t>?)</a:t>
            </a:r>
          </a:p>
          <a:p>
            <a:pPr marL="0" indent="0">
              <a:buNone/>
            </a:pPr>
            <a:endParaRPr lang="it-IT" dirty="0"/>
          </a:p>
          <a:p>
            <a:endParaRPr lang="it-IT" dirty="0"/>
          </a:p>
        </p:txBody>
      </p:sp>
      <p:sp>
        <p:nvSpPr>
          <p:cNvPr id="5" name="Segnaposto numero diapositiva 4">
            <a:extLst>
              <a:ext uri="{FF2B5EF4-FFF2-40B4-BE49-F238E27FC236}">
                <a16:creationId xmlns:a16="http://schemas.microsoft.com/office/drawing/2014/main" id="{D10FD0C7-B988-F656-2F31-BE4836FF93F8}"/>
              </a:ext>
            </a:extLst>
          </p:cNvPr>
          <p:cNvSpPr>
            <a:spLocks noGrp="1"/>
          </p:cNvSpPr>
          <p:nvPr>
            <p:ph type="sldNum" sz="quarter" idx="12"/>
          </p:nvPr>
        </p:nvSpPr>
        <p:spPr/>
        <p:txBody>
          <a:bodyPr/>
          <a:lstStyle/>
          <a:p>
            <a:fld id="{E4A5D464-134C-4C80-B41F-7081051DEBC1}" type="slidenum">
              <a:rPr lang="ja-JP" altLang="fr-FR" smtClean="0">
                <a:solidFill>
                  <a:srgbClr val="000000"/>
                </a:solidFill>
              </a:rPr>
              <a:pPr/>
              <a:t>30</a:t>
            </a:fld>
            <a:endParaRPr lang="fr-FR" altLang="ja-JP">
              <a:solidFill>
                <a:srgbClr val="000000"/>
              </a:solidFill>
            </a:endParaRPr>
          </a:p>
        </p:txBody>
      </p:sp>
      <p:sp>
        <p:nvSpPr>
          <p:cNvPr id="6" name="Title 1">
            <a:extLst>
              <a:ext uri="{FF2B5EF4-FFF2-40B4-BE49-F238E27FC236}">
                <a16:creationId xmlns:a16="http://schemas.microsoft.com/office/drawing/2014/main" id="{4F4CB46F-07F1-6EFD-5137-A7B8A11EB29E}"/>
              </a:ext>
            </a:extLst>
          </p:cNvPr>
          <p:cNvSpPr>
            <a:spLocks noGrp="1"/>
          </p:cNvSpPr>
          <p:nvPr>
            <p:ph type="title"/>
          </p:nvPr>
        </p:nvSpPr>
        <p:spPr>
          <a:xfrm>
            <a:off x="609600" y="274638"/>
            <a:ext cx="10972800" cy="1143000"/>
          </a:xfrm>
        </p:spPr>
        <p:txBody>
          <a:bodyPr/>
          <a:lstStyle/>
          <a:p>
            <a:r>
              <a:rPr lang="en-US" sz="2800" b="1" dirty="0">
                <a:latin typeface="+mn-lt"/>
                <a:cs typeface="Times New Roman" panose="02020603050405020304" pitchFamily="18" charset="0"/>
              </a:rPr>
              <a:t>Possible next steps</a:t>
            </a:r>
          </a:p>
        </p:txBody>
      </p:sp>
    </p:spTree>
    <p:extLst>
      <p:ext uri="{BB962C8B-B14F-4D97-AF65-F5344CB8AC3E}">
        <p14:creationId xmlns:p14="http://schemas.microsoft.com/office/powerpoint/2010/main" val="2230397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F209FA61-759D-67CE-F82F-D5D147459EEA}"/>
              </a:ext>
            </a:extLst>
          </p:cNvPr>
          <p:cNvSpPr>
            <a:spLocks noGrp="1"/>
          </p:cNvSpPr>
          <p:nvPr>
            <p:ph type="sldNum" sz="quarter" idx="12"/>
          </p:nvPr>
        </p:nvSpPr>
        <p:spPr/>
        <p:txBody>
          <a:bodyPr/>
          <a:lstStyle/>
          <a:p>
            <a:fld id="{E4A5D464-134C-4C80-B41F-7081051DEBC1}" type="slidenum">
              <a:rPr lang="ja-JP" altLang="fr-FR" smtClean="0">
                <a:solidFill>
                  <a:srgbClr val="000000"/>
                </a:solidFill>
              </a:rPr>
              <a:pPr/>
              <a:t>31</a:t>
            </a:fld>
            <a:endParaRPr lang="fr-FR" altLang="ja-JP">
              <a:solidFill>
                <a:srgbClr val="000000"/>
              </a:solidFill>
            </a:endParaRPr>
          </a:p>
        </p:txBody>
      </p:sp>
      <p:sp>
        <p:nvSpPr>
          <p:cNvPr id="6" name="CasellaDiTesto 5">
            <a:extLst>
              <a:ext uri="{FF2B5EF4-FFF2-40B4-BE49-F238E27FC236}">
                <a16:creationId xmlns:a16="http://schemas.microsoft.com/office/drawing/2014/main" id="{5EA33AA1-6E79-60FA-5FFB-AB4677381CCB}"/>
              </a:ext>
            </a:extLst>
          </p:cNvPr>
          <p:cNvSpPr txBox="1"/>
          <p:nvPr/>
        </p:nvSpPr>
        <p:spPr>
          <a:xfrm>
            <a:off x="3295752" y="2782669"/>
            <a:ext cx="6229656" cy="646331"/>
          </a:xfrm>
          <a:prstGeom prst="rect">
            <a:avLst/>
          </a:prstGeom>
          <a:noFill/>
        </p:spPr>
        <p:txBody>
          <a:bodyPr wrap="square" rtlCol="0">
            <a:spAutoFit/>
          </a:bodyPr>
          <a:lstStyle/>
          <a:p>
            <a:r>
              <a:rPr lang="it-IT" sz="3600" dirty="0"/>
              <a:t>Thank </a:t>
            </a:r>
            <a:r>
              <a:rPr lang="it-IT" sz="3600" dirty="0" err="1"/>
              <a:t>You</a:t>
            </a:r>
            <a:r>
              <a:rPr lang="it-IT" sz="3600" dirty="0"/>
              <a:t> for the </a:t>
            </a:r>
            <a:r>
              <a:rPr lang="it-IT" sz="3600" dirty="0" err="1"/>
              <a:t>attention</a:t>
            </a:r>
            <a:r>
              <a:rPr lang="it-IT" sz="3600" dirty="0"/>
              <a:t>!</a:t>
            </a:r>
          </a:p>
        </p:txBody>
      </p:sp>
    </p:spTree>
    <p:extLst>
      <p:ext uri="{BB962C8B-B14F-4D97-AF65-F5344CB8AC3E}">
        <p14:creationId xmlns:p14="http://schemas.microsoft.com/office/powerpoint/2010/main" val="2074771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7AFAA57-C213-4DB3-BB42-55090F06D1F3}" type="slidenum">
              <a:rPr kumimoji="1" lang="ja-JP" altLang="en-US" smtClean="0"/>
              <a:t>4</a:t>
            </a:fld>
            <a:endParaRPr kumimoji="1" lang="ja-JP" altLang="en-US"/>
          </a:p>
        </p:txBody>
      </p:sp>
      <p:pic>
        <p:nvPicPr>
          <p:cNvPr id="4" name="図 3"/>
          <p:cNvPicPr>
            <a:picLocks noChangeAspect="1"/>
          </p:cNvPicPr>
          <p:nvPr/>
        </p:nvPicPr>
        <p:blipFill>
          <a:blip r:embed="rId2"/>
          <a:stretch>
            <a:fillRect/>
          </a:stretch>
        </p:blipFill>
        <p:spPr>
          <a:xfrm>
            <a:off x="1487488" y="1700280"/>
            <a:ext cx="9144000" cy="5041089"/>
          </a:xfrm>
          <a:prstGeom prst="rect">
            <a:avLst/>
          </a:prstGeom>
        </p:spPr>
      </p:pic>
      <p:sp>
        <p:nvSpPr>
          <p:cNvPr id="5" name="タイトル 1"/>
          <p:cNvSpPr txBox="1">
            <a:spLocks/>
          </p:cNvSpPr>
          <p:nvPr/>
        </p:nvSpPr>
        <p:spPr>
          <a:xfrm>
            <a:off x="1981200" y="188640"/>
            <a:ext cx="8229600" cy="576064"/>
          </a:xfrm>
          <a:prstGeom prst="rect">
            <a:avLst/>
          </a:prstGeom>
        </p:spPr>
        <p:txBody>
          <a:bodyPr>
            <a:normAutofit fontScale="8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400" dirty="0"/>
              <a:t>Cycle Average Method</a:t>
            </a:r>
            <a:endParaRPr lang="ja-JP" altLang="en-US" sz="4400" dirty="0"/>
          </a:p>
        </p:txBody>
      </p:sp>
      <p:pic>
        <p:nvPicPr>
          <p:cNvPr id="7" name="Picture 119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71166" y="133103"/>
            <a:ext cx="717322" cy="47821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6" name="角丸四角形 5"/>
          <p:cNvSpPr/>
          <p:nvPr/>
        </p:nvSpPr>
        <p:spPr>
          <a:xfrm>
            <a:off x="2423592" y="927389"/>
            <a:ext cx="7347574" cy="629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lang="en-US" altLang="ja-JP" dirty="0"/>
              <a:t>Cycle Average Method is  based on the map from transient mode experiment result with engine and T/M or </a:t>
            </a:r>
            <a:r>
              <a:rPr lang="en-US" altLang="ja-JP" dirty="0" err="1"/>
              <a:t>HV</a:t>
            </a:r>
            <a:r>
              <a:rPr lang="en-US" altLang="ja-JP" dirty="0"/>
              <a:t> parts.</a:t>
            </a:r>
            <a:endParaRPr kumimoji="1" lang="en-US" altLang="ja-JP" dirty="0"/>
          </a:p>
        </p:txBody>
      </p:sp>
    </p:spTree>
    <p:extLst>
      <p:ext uri="{BB962C8B-B14F-4D97-AF65-F5344CB8AC3E}">
        <p14:creationId xmlns:p14="http://schemas.microsoft.com/office/powerpoint/2010/main" val="257511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7AFAA57-C213-4DB3-BB42-55090F06D1F3}" type="slidenum">
              <a:rPr lang="ja-JP" altLang="en-US" smtClean="0">
                <a:solidFill>
                  <a:prstClr val="black">
                    <a:tint val="75000"/>
                  </a:prstClr>
                </a:solidFill>
              </a:rPr>
              <a:pPr/>
              <a:t>5</a:t>
            </a:fld>
            <a:endParaRPr lang="ja-JP" altLang="en-US">
              <a:solidFill>
                <a:prstClr val="black">
                  <a:tint val="75000"/>
                </a:prstClr>
              </a:solidFill>
            </a:endParaRPr>
          </a:p>
        </p:txBody>
      </p:sp>
      <p:sp>
        <p:nvSpPr>
          <p:cNvPr id="5" name="タイトル 1"/>
          <p:cNvSpPr txBox="1">
            <a:spLocks/>
          </p:cNvSpPr>
          <p:nvPr/>
        </p:nvSpPr>
        <p:spPr>
          <a:xfrm>
            <a:off x="1981200" y="188640"/>
            <a:ext cx="8229600" cy="576064"/>
          </a:xfrm>
          <a:prstGeom prst="rect">
            <a:avLst/>
          </a:prstGeom>
        </p:spPr>
        <p:txBody>
          <a:bodyPr>
            <a:normAutofit fontScale="8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400" dirty="0">
                <a:solidFill>
                  <a:prstClr val="black"/>
                </a:solidFill>
              </a:rPr>
              <a:t>Cycle Average Generation and Usage</a:t>
            </a:r>
            <a:endParaRPr lang="ja-JP" altLang="en-US" sz="4400" dirty="0">
              <a:solidFill>
                <a:prstClr val="black"/>
              </a:solidFill>
            </a:endParaRPr>
          </a:p>
        </p:txBody>
      </p:sp>
      <p:pic>
        <p:nvPicPr>
          <p:cNvPr id="7" name="Picture 119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504542" y="188640"/>
            <a:ext cx="717322" cy="47821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652" y="1186910"/>
            <a:ext cx="6264696" cy="3076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266" y="4399811"/>
            <a:ext cx="2751623" cy="2278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2601" y="4403737"/>
            <a:ext cx="4111667" cy="2274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角丸四角形 2"/>
          <p:cNvSpPr/>
          <p:nvPr/>
        </p:nvSpPr>
        <p:spPr>
          <a:xfrm>
            <a:off x="1847529" y="1152594"/>
            <a:ext cx="2083548" cy="585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kumimoji="1" lang="en-US" altLang="ja-JP" sz="1600" dirty="0">
                <a:solidFill>
                  <a:schemeClr val="tx1"/>
                </a:solidFill>
              </a:rPr>
              <a:t>Process to generate</a:t>
            </a:r>
          </a:p>
          <a:p>
            <a:pPr algn="ctr">
              <a:lnSpc>
                <a:spcPts val="1500"/>
              </a:lnSpc>
            </a:pPr>
            <a:r>
              <a:rPr lang="en-US" altLang="ja-JP" sz="1600" dirty="0">
                <a:solidFill>
                  <a:schemeClr val="tx1"/>
                </a:solidFill>
              </a:rPr>
              <a:t>cycle average map</a:t>
            </a:r>
            <a:endParaRPr kumimoji="1" lang="ja-JP" altLang="en-US" sz="1600" dirty="0">
              <a:solidFill>
                <a:schemeClr val="tx1"/>
              </a:solidFill>
            </a:endParaRPr>
          </a:p>
        </p:txBody>
      </p:sp>
      <p:sp>
        <p:nvSpPr>
          <p:cNvPr id="10" name="角丸四角形 9"/>
          <p:cNvSpPr/>
          <p:nvPr/>
        </p:nvSpPr>
        <p:spPr>
          <a:xfrm>
            <a:off x="1703512" y="4263271"/>
            <a:ext cx="1512168" cy="585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kumimoji="1" lang="en-US" altLang="ja-JP" sz="1600" dirty="0">
                <a:solidFill>
                  <a:schemeClr val="tx1"/>
                </a:solidFill>
              </a:rPr>
              <a:t>Example of </a:t>
            </a:r>
          </a:p>
          <a:p>
            <a:pPr algn="ctr">
              <a:lnSpc>
                <a:spcPts val="1500"/>
              </a:lnSpc>
            </a:pPr>
            <a:r>
              <a:rPr kumimoji="1" lang="en-US" altLang="ja-JP" sz="1600" dirty="0">
                <a:solidFill>
                  <a:schemeClr val="tx1"/>
                </a:solidFill>
              </a:rPr>
              <a:t>CA map</a:t>
            </a:r>
            <a:endParaRPr kumimoji="1" lang="ja-JP" altLang="en-US" sz="1600" dirty="0">
              <a:solidFill>
                <a:schemeClr val="tx1"/>
              </a:solidFill>
            </a:endParaRPr>
          </a:p>
        </p:txBody>
      </p:sp>
      <p:sp>
        <p:nvSpPr>
          <p:cNvPr id="13" name="角丸四角形 12"/>
          <p:cNvSpPr/>
          <p:nvPr/>
        </p:nvSpPr>
        <p:spPr>
          <a:xfrm>
            <a:off x="8616280" y="5661249"/>
            <a:ext cx="1969368" cy="585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kumimoji="1" lang="en-US" altLang="ja-JP" sz="1600" dirty="0">
                <a:solidFill>
                  <a:schemeClr val="tx1"/>
                </a:solidFill>
              </a:rPr>
              <a:t>Usage of CA map in simulation</a:t>
            </a:r>
            <a:endParaRPr kumimoji="1" lang="ja-JP" altLang="en-US" sz="1600" dirty="0">
              <a:solidFill>
                <a:schemeClr val="tx1"/>
              </a:solidFill>
            </a:endParaRPr>
          </a:p>
        </p:txBody>
      </p:sp>
    </p:spTree>
    <p:extLst>
      <p:ext uri="{BB962C8B-B14F-4D97-AF65-F5344CB8AC3E}">
        <p14:creationId xmlns:p14="http://schemas.microsoft.com/office/powerpoint/2010/main" val="467111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7AFAA57-C213-4DB3-BB42-55090F06D1F3}" type="slidenum">
              <a:rPr kumimoji="1" lang="ja-JP" altLang="en-US" smtClean="0"/>
              <a:t>6</a:t>
            </a:fld>
            <a:endParaRPr kumimoji="1" lang="ja-JP" altLang="en-US"/>
          </a:p>
        </p:txBody>
      </p:sp>
      <p:sp>
        <p:nvSpPr>
          <p:cNvPr id="3" name="テキスト ボックス 2"/>
          <p:cNvSpPr txBox="1"/>
          <p:nvPr/>
        </p:nvSpPr>
        <p:spPr>
          <a:xfrm>
            <a:off x="1927413" y="1438836"/>
            <a:ext cx="7960659" cy="510989"/>
          </a:xfrm>
          <a:prstGeom prst="rect">
            <a:avLst/>
          </a:prstGeom>
          <a:noFill/>
          <a:ln w="12700">
            <a:solidFill>
              <a:schemeClr val="tx1"/>
            </a:solidFill>
          </a:ln>
        </p:spPr>
        <p:txBody>
          <a:bodyPr wrap="square" rtlCol="0">
            <a:noAutofit/>
          </a:bodyPr>
          <a:lstStyle/>
          <a:p>
            <a:pPr algn="ctr" eaLnBrk="0" fontAlgn="base" hangingPunct="0">
              <a:spcBef>
                <a:spcPct val="0"/>
              </a:spcBef>
              <a:spcAft>
                <a:spcPct val="0"/>
              </a:spcAft>
            </a:pPr>
            <a:r>
              <a:rPr lang="en-US" altLang="ja-JP" sz="1400" dirty="0">
                <a:solidFill>
                  <a:srgbClr val="000000"/>
                </a:solidFill>
              </a:rPr>
              <a:t>Defined Class </a:t>
            </a:r>
            <a:r>
              <a:rPr lang="en-US" altLang="ja-JP" sz="1400" dirty="0" err="1">
                <a:solidFill>
                  <a:srgbClr val="000000"/>
                </a:solidFill>
              </a:rPr>
              <a:t>2b</a:t>
            </a:r>
            <a:r>
              <a:rPr lang="en-US" altLang="ja-JP" sz="1400" dirty="0">
                <a:solidFill>
                  <a:srgbClr val="000000"/>
                </a:solidFill>
              </a:rPr>
              <a:t> through Class 7 vocational vehicle configurations for GEM engine duty cycle generation, engine testing and GEM interpolation</a:t>
            </a:r>
            <a:endParaRPr lang="ja-JP" altLang="en-US" sz="1400" dirty="0">
              <a:solidFill>
                <a:srgbClr val="00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342" y="2293285"/>
            <a:ext cx="9039844" cy="363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タイトル 1"/>
          <p:cNvSpPr txBox="1">
            <a:spLocks/>
          </p:cNvSpPr>
          <p:nvPr/>
        </p:nvSpPr>
        <p:spPr>
          <a:xfrm>
            <a:off x="1981200" y="188640"/>
            <a:ext cx="8229600" cy="792088"/>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400" dirty="0"/>
              <a:t>Cycle Average Map Input Data</a:t>
            </a:r>
          </a:p>
        </p:txBody>
      </p:sp>
      <p:pic>
        <p:nvPicPr>
          <p:cNvPr id="7" name="Picture 119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04186" y="345576"/>
            <a:ext cx="717322" cy="47821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306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7AFAA57-C213-4DB3-BB42-55090F06D1F3}" type="slidenum">
              <a:rPr kumimoji="1" lang="ja-JP" altLang="en-US" smtClean="0"/>
              <a:t>7</a:t>
            </a:fld>
            <a:endParaRPr kumimoji="1" lang="ja-JP" altLang="en-US"/>
          </a:p>
        </p:txBody>
      </p:sp>
      <p:graphicFrame>
        <p:nvGraphicFramePr>
          <p:cNvPr id="3" name="コンテンツ プレースホルダー 3"/>
          <p:cNvGraphicFramePr>
            <a:graphicFrameLocks/>
          </p:cNvGraphicFramePr>
          <p:nvPr>
            <p:extLst>
              <p:ext uri="{D42A27DB-BD31-4B8C-83A1-F6EECF244321}">
                <p14:modId xmlns:p14="http://schemas.microsoft.com/office/powerpoint/2010/main" val="685675053"/>
              </p:ext>
            </p:extLst>
          </p:nvPr>
        </p:nvGraphicFramePr>
        <p:xfrm>
          <a:off x="1811979" y="861034"/>
          <a:ext cx="8640959" cy="5873202"/>
        </p:xfrm>
        <a:graphic>
          <a:graphicData uri="http://schemas.openxmlformats.org/drawingml/2006/table">
            <a:tbl>
              <a:tblPr firstRow="1" bandRow="1">
                <a:tableStyleId>{5940675A-B579-460E-94D1-54222C63F5DA}</a:tableStyleId>
              </a:tblPr>
              <a:tblGrid>
                <a:gridCol w="1800199">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664296">
                  <a:extLst>
                    <a:ext uri="{9D8B030D-6E8A-4147-A177-3AD203B41FA5}">
                      <a16:colId xmlns:a16="http://schemas.microsoft.com/office/drawing/2014/main" val="20003"/>
                    </a:ext>
                  </a:extLst>
                </a:gridCol>
              </a:tblGrid>
              <a:tr h="432048">
                <a:tc>
                  <a:txBody>
                    <a:bodyPr/>
                    <a:lstStyle/>
                    <a:p>
                      <a:pPr algn="ctr"/>
                      <a:r>
                        <a:rPr kumimoji="1" lang="en-US" altLang="ja-JP" dirty="0">
                          <a:solidFill>
                            <a:schemeClr val="tx1"/>
                          </a:solidFill>
                        </a:rPr>
                        <a:t>Vehicle type</a:t>
                      </a:r>
                      <a:endParaRPr kumimoji="1" lang="ja-JP" altLang="en-US" dirty="0">
                        <a:solidFill>
                          <a:schemeClr val="tx1"/>
                        </a:solidFill>
                      </a:endParaRPr>
                    </a:p>
                  </a:txBody>
                  <a:tcPr anchor="ctr">
                    <a:solidFill>
                      <a:schemeClr val="accent3">
                        <a:lumMod val="40000"/>
                        <a:lumOff val="60000"/>
                      </a:schemeClr>
                    </a:solidFill>
                  </a:tcPr>
                </a:tc>
                <a:tc>
                  <a:txBody>
                    <a:bodyPr/>
                    <a:lstStyle/>
                    <a:p>
                      <a:pPr algn="ctr"/>
                      <a:r>
                        <a:rPr kumimoji="1" lang="en-US" altLang="ja-JP" dirty="0">
                          <a:solidFill>
                            <a:schemeClr val="tx1"/>
                          </a:solidFill>
                        </a:rPr>
                        <a:t>55, 65 mph</a:t>
                      </a:r>
                      <a:endParaRPr kumimoji="1" lang="ja-JP" altLang="en-US" dirty="0">
                        <a:solidFill>
                          <a:schemeClr val="tx1"/>
                        </a:solidFill>
                      </a:endParaRPr>
                    </a:p>
                  </a:txBody>
                  <a:tcPr anchor="ctr">
                    <a:solidFill>
                      <a:schemeClr val="accent3">
                        <a:lumMod val="40000"/>
                        <a:lumOff val="60000"/>
                      </a:schemeClr>
                    </a:solidFill>
                  </a:tcPr>
                </a:tc>
                <a:tc>
                  <a:txBody>
                    <a:bodyPr/>
                    <a:lstStyle/>
                    <a:p>
                      <a:pPr algn="ctr"/>
                      <a:r>
                        <a:rPr kumimoji="1" lang="en-US" altLang="ja-JP" dirty="0" err="1">
                          <a:solidFill>
                            <a:schemeClr val="tx1"/>
                          </a:solidFill>
                        </a:rPr>
                        <a:t>ARB</a:t>
                      </a:r>
                      <a:endParaRPr kumimoji="1" lang="ja-JP" altLang="en-US" dirty="0">
                        <a:solidFill>
                          <a:schemeClr val="tx1"/>
                        </a:solidFill>
                      </a:endParaRPr>
                    </a:p>
                  </a:txBody>
                  <a:tcPr anchor="ctr">
                    <a:solidFill>
                      <a:schemeClr val="accent3">
                        <a:lumMod val="40000"/>
                        <a:lumOff val="60000"/>
                      </a:schemeClr>
                    </a:solidFill>
                  </a:tcPr>
                </a:tc>
                <a:tc>
                  <a:txBody>
                    <a:bodyPr/>
                    <a:lstStyle/>
                    <a:p>
                      <a:pPr algn="ctr"/>
                      <a:r>
                        <a:rPr kumimoji="1" lang="en-US" altLang="ja-JP" dirty="0">
                          <a:solidFill>
                            <a:schemeClr val="tx1"/>
                          </a:solidFill>
                        </a:rPr>
                        <a:t>Comment</a:t>
                      </a:r>
                      <a:endParaRPr kumimoji="1" lang="ja-JP" altLang="en-US" dirty="0">
                        <a:solidFill>
                          <a:schemeClr val="tx1"/>
                        </a:solidFill>
                      </a:endParaRPr>
                    </a:p>
                  </a:txBody>
                  <a:tcPr anchor="ctr">
                    <a:solidFill>
                      <a:schemeClr val="accent3">
                        <a:lumMod val="40000"/>
                        <a:lumOff val="60000"/>
                      </a:schemeClr>
                    </a:solidFill>
                  </a:tcPr>
                </a:tc>
                <a:extLst>
                  <a:ext uri="{0D108BD9-81ED-4DB2-BD59-A6C34878D82A}">
                    <a16:rowId xmlns:a16="http://schemas.microsoft.com/office/drawing/2014/main" val="10000"/>
                  </a:ext>
                </a:extLst>
              </a:tr>
              <a:tr h="859445">
                <a:tc rowSpan="2">
                  <a:txBody>
                    <a:bodyPr/>
                    <a:lstStyle/>
                    <a:p>
                      <a:pPr algn="ctr"/>
                      <a:r>
                        <a:rPr kumimoji="1" lang="en-US" altLang="ja-JP" dirty="0">
                          <a:solidFill>
                            <a:schemeClr val="tx1"/>
                          </a:solidFill>
                        </a:rPr>
                        <a:t>Conventional</a:t>
                      </a:r>
                    </a:p>
                    <a:p>
                      <a:pPr algn="ctr"/>
                      <a:r>
                        <a:rPr kumimoji="1" lang="en-US" altLang="ja-JP" dirty="0">
                          <a:solidFill>
                            <a:schemeClr val="tx1"/>
                          </a:solidFill>
                        </a:rPr>
                        <a:t>vehicle</a:t>
                      </a:r>
                      <a:r>
                        <a:rPr kumimoji="1" lang="en-US" altLang="ja-JP" baseline="0" dirty="0">
                          <a:solidFill>
                            <a:schemeClr val="tx1"/>
                          </a:solidFill>
                        </a:rPr>
                        <a:t> w/MT</a:t>
                      </a:r>
                      <a:endParaRPr kumimoji="1" lang="ja-JP" altLang="en-US" dirty="0">
                        <a:solidFill>
                          <a:schemeClr val="tx1"/>
                        </a:solidFill>
                      </a:endParaRPr>
                    </a:p>
                  </a:txBody>
                  <a:tcPr anchor="ctr"/>
                </a:tc>
                <a:tc>
                  <a:txBody>
                    <a:bodyPr/>
                    <a:lstStyle/>
                    <a:p>
                      <a:pPr algn="ctr"/>
                      <a:r>
                        <a:rPr kumimoji="1" lang="en-US" altLang="ja-JP" dirty="0">
                          <a:solidFill>
                            <a:schemeClr val="tx1"/>
                          </a:solidFill>
                        </a:rPr>
                        <a:t>Steady</a:t>
                      </a:r>
                      <a:r>
                        <a:rPr kumimoji="1" lang="en-US" altLang="ja-JP" baseline="0" dirty="0">
                          <a:solidFill>
                            <a:schemeClr val="tx1"/>
                          </a:solidFill>
                        </a:rPr>
                        <a:t> state</a:t>
                      </a:r>
                      <a:endParaRPr kumimoji="1" lang="en-US" altLang="ja-JP" dirty="0">
                        <a:solidFill>
                          <a:schemeClr val="tx1"/>
                        </a:solidFill>
                      </a:endParaRPr>
                    </a:p>
                    <a:p>
                      <a:pPr algn="ctr"/>
                      <a:r>
                        <a:rPr kumimoji="1" lang="en-US" altLang="ja-JP" dirty="0">
                          <a:solidFill>
                            <a:schemeClr val="tx1"/>
                          </a:solidFill>
                        </a:rPr>
                        <a:t>fuel</a:t>
                      </a:r>
                      <a:r>
                        <a:rPr kumimoji="1" lang="en-US" altLang="ja-JP" baseline="0" dirty="0">
                          <a:solidFill>
                            <a:schemeClr val="tx1"/>
                          </a:solidFill>
                        </a:rPr>
                        <a:t> map</a:t>
                      </a:r>
                    </a:p>
                    <a:p>
                      <a:pPr algn="ctr"/>
                      <a:r>
                        <a:rPr kumimoji="1" lang="en-US" altLang="ja-JP" baseline="0" dirty="0">
                          <a:solidFill>
                            <a:srgbClr val="0000FF"/>
                          </a:solidFill>
                        </a:rPr>
                        <a:t>( 70 points)</a:t>
                      </a:r>
                    </a:p>
                  </a:txBody>
                  <a:tcPr anchor="ctr">
                    <a:lnB w="12700" cap="flat" cmpd="sng" algn="ctr">
                      <a:solidFill>
                        <a:schemeClr val="tx1"/>
                      </a:solidFill>
                      <a:prstDash val="solid"/>
                      <a:round/>
                      <a:headEnd type="none" w="med" len="med"/>
                      <a:tailEnd type="none" w="med" len="med"/>
                    </a:lnB>
                  </a:tcPr>
                </a:tc>
                <a:tc rowSpan="2">
                  <a:txBody>
                    <a:bodyPr/>
                    <a:lstStyle/>
                    <a:p>
                      <a:pPr algn="ctr"/>
                      <a:r>
                        <a:rPr kumimoji="1" lang="en-US" altLang="ja-JP" dirty="0">
                          <a:solidFill>
                            <a:schemeClr val="tx1"/>
                          </a:solidFill>
                        </a:rPr>
                        <a:t>Cycle average </a:t>
                      </a:r>
                    </a:p>
                    <a:p>
                      <a:pPr algn="ctr"/>
                      <a:r>
                        <a:rPr kumimoji="1" lang="en-US" altLang="ja-JP" dirty="0">
                          <a:solidFill>
                            <a:schemeClr val="tx1"/>
                          </a:solidFill>
                        </a:rPr>
                        <a:t>map</a:t>
                      </a:r>
                    </a:p>
                  </a:txBody>
                  <a:tcPr anchor="ctr"/>
                </a:tc>
                <a:tc rowSpan="2">
                  <a:txBody>
                    <a:bodyPr/>
                    <a:lstStyle/>
                    <a:p>
                      <a:pPr algn="l"/>
                      <a:endParaRPr kumimoji="1" lang="ja-JP" altLang="en-US" sz="1600" dirty="0">
                        <a:solidFill>
                          <a:schemeClr val="tx1"/>
                        </a:solidFill>
                      </a:endParaRPr>
                    </a:p>
                  </a:txBody>
                  <a:tcPr anchor="ctr"/>
                </a:tc>
                <a:extLst>
                  <a:ext uri="{0D108BD9-81ED-4DB2-BD59-A6C34878D82A}">
                    <a16:rowId xmlns:a16="http://schemas.microsoft.com/office/drawing/2014/main" val="10001"/>
                  </a:ext>
                </a:extLst>
              </a:tr>
              <a:tr h="796739">
                <a:tc v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aseline="0" dirty="0">
                          <a:solidFill>
                            <a:schemeClr val="tx1"/>
                          </a:solidFill>
                        </a:rPr>
                        <a:t>Cycle average</a:t>
                      </a:r>
                    </a:p>
                  </a:txBody>
                  <a:tcPr anchor="ctr">
                    <a:lnT w="12700" cap="flat" cmpd="sng" algn="ctr">
                      <a:solidFill>
                        <a:schemeClr val="tx1"/>
                      </a:solidFill>
                      <a:prstDash val="solid"/>
                      <a:round/>
                      <a:headEnd type="none" w="med" len="med"/>
                      <a:tailEnd type="none" w="med" len="med"/>
                    </a:lnT>
                  </a:tcPr>
                </a:tc>
                <a:tc vMerge="1">
                  <a:txBody>
                    <a:bodyPr/>
                    <a:lstStyle/>
                    <a:p>
                      <a:pPr algn="ctr"/>
                      <a:endParaRPr kumimoji="1" lang="en-US" altLang="ja-JP" dirty="0"/>
                    </a:p>
                  </a:txBody>
                  <a:tcPr anchor="ctr">
                    <a:lnT w="12700" cap="flat" cmpd="sng" algn="ctr">
                      <a:solidFill>
                        <a:schemeClr val="tx1"/>
                      </a:solidFill>
                      <a:prstDash val="solid"/>
                      <a:round/>
                      <a:headEnd type="none" w="med" len="med"/>
                      <a:tailEnd type="none" w="med" len="med"/>
                    </a:lnT>
                  </a:tcPr>
                </a:tc>
                <a:tc vMerge="1">
                  <a:txBody>
                    <a:bodyPr/>
                    <a:lstStyle/>
                    <a:p>
                      <a:pPr algn="l"/>
                      <a:endParaRPr kumimoji="1" lang="ja-JP" altLang="en-US" sz="1600" dirty="0">
                        <a:solidFill>
                          <a:schemeClr val="tx1"/>
                        </a:solidFill>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1209735">
                <a:tc rowSpan="2">
                  <a:txBody>
                    <a:bodyPr/>
                    <a:lstStyle/>
                    <a:p>
                      <a:pPr algn="ctr"/>
                      <a:r>
                        <a:rPr kumimoji="1" lang="en-US" altLang="ja-JP" dirty="0">
                          <a:solidFill>
                            <a:schemeClr val="tx1"/>
                          </a:solidFill>
                        </a:rPr>
                        <a:t>Conventional</a:t>
                      </a:r>
                    </a:p>
                    <a:p>
                      <a:pPr algn="ctr"/>
                      <a:r>
                        <a:rPr kumimoji="1" lang="en-US" altLang="ja-JP" dirty="0">
                          <a:solidFill>
                            <a:schemeClr val="tx1"/>
                          </a:solidFill>
                        </a:rPr>
                        <a:t>vehicle</a:t>
                      </a:r>
                      <a:r>
                        <a:rPr kumimoji="1" lang="en-US" altLang="ja-JP" baseline="0" dirty="0">
                          <a:solidFill>
                            <a:schemeClr val="tx1"/>
                          </a:solidFill>
                        </a:rPr>
                        <a:t> </a:t>
                      </a:r>
                    </a:p>
                    <a:p>
                      <a:pPr algn="ctr"/>
                      <a:r>
                        <a:rPr kumimoji="1" lang="en-US" altLang="ja-JP" baseline="0" dirty="0">
                          <a:solidFill>
                            <a:schemeClr val="tx1"/>
                          </a:solidFill>
                        </a:rPr>
                        <a:t>w/AT, </a:t>
                      </a:r>
                      <a:r>
                        <a:rPr kumimoji="1" lang="en-US" altLang="ja-JP" baseline="0" dirty="0" err="1">
                          <a:solidFill>
                            <a:schemeClr val="tx1"/>
                          </a:solidFill>
                        </a:rPr>
                        <a:t>AMT</a:t>
                      </a:r>
                      <a:endParaRPr kumimoji="1" lang="ja-JP" altLang="en-US" dirty="0">
                        <a:solidFill>
                          <a:schemeClr val="tx1"/>
                        </a:solidFill>
                      </a:endParaRPr>
                    </a:p>
                  </a:txBody>
                  <a:tcPr anchor="ctr"/>
                </a:tc>
                <a:tc>
                  <a:txBody>
                    <a:bodyPr/>
                    <a:lstStyle/>
                    <a:p>
                      <a:pPr algn="ctr"/>
                      <a:r>
                        <a:rPr kumimoji="1" lang="en-US" altLang="ja-JP" dirty="0">
                          <a:solidFill>
                            <a:schemeClr val="tx1"/>
                          </a:solidFill>
                        </a:rPr>
                        <a:t>Steady state</a:t>
                      </a:r>
                    </a:p>
                    <a:p>
                      <a:pPr algn="ctr"/>
                      <a:r>
                        <a:rPr kumimoji="1" lang="en-US" altLang="ja-JP" dirty="0">
                          <a:solidFill>
                            <a:schemeClr val="tx1"/>
                          </a:solidFill>
                        </a:rPr>
                        <a:t>fuel map</a:t>
                      </a:r>
                    </a:p>
                    <a:p>
                      <a:pPr algn="ctr"/>
                      <a:r>
                        <a:rPr kumimoji="1" lang="en-US" altLang="ja-JP" dirty="0">
                          <a:solidFill>
                            <a:srgbClr val="0000FF"/>
                          </a:solidFill>
                        </a:rPr>
                        <a:t>(</a:t>
                      </a:r>
                      <a:r>
                        <a:rPr kumimoji="1" lang="en-US" altLang="ja-JP" baseline="0" dirty="0">
                          <a:solidFill>
                            <a:srgbClr val="0000FF"/>
                          </a:solidFill>
                        </a:rPr>
                        <a:t> 70 points)</a:t>
                      </a:r>
                      <a:endParaRPr kumimoji="1" lang="en-US" altLang="ja-JP" dirty="0">
                        <a:solidFill>
                          <a:srgbClr val="0000FF"/>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dirty="0">
                          <a:solidFill>
                            <a:schemeClr val="tx1"/>
                          </a:solidFill>
                        </a:rPr>
                        <a:t>Cycle</a:t>
                      </a:r>
                      <a:r>
                        <a:rPr kumimoji="1" lang="en-US" altLang="ja-JP" baseline="0" dirty="0">
                          <a:solidFill>
                            <a:schemeClr val="tx1"/>
                          </a:solidFill>
                        </a:rPr>
                        <a:t> average</a:t>
                      </a:r>
                      <a:r>
                        <a:rPr kumimoji="1" lang="ja-JP" altLang="en-US" baseline="0" dirty="0">
                          <a:solidFill>
                            <a:schemeClr val="tx1"/>
                          </a:solidFill>
                        </a:rPr>
                        <a:t>　</a:t>
                      </a:r>
                      <a:endParaRPr kumimoji="1" lang="en-US" altLang="ja-JP" baseline="0" dirty="0">
                        <a:solidFill>
                          <a:schemeClr val="tx1"/>
                        </a:solidFill>
                      </a:endParaRPr>
                    </a:p>
                    <a:p>
                      <a:pPr algn="ctr"/>
                      <a:r>
                        <a:rPr kumimoji="1" lang="en-US" altLang="ja-JP" baseline="0" dirty="0">
                          <a:solidFill>
                            <a:schemeClr val="tx1"/>
                          </a:solidFill>
                        </a:rPr>
                        <a:t>map</a:t>
                      </a:r>
                    </a:p>
                  </a:txBody>
                  <a:tcPr anchor="ctr">
                    <a:lnB w="12700" cap="flat" cmpd="sng" algn="ctr">
                      <a:solidFill>
                        <a:schemeClr val="tx1"/>
                      </a:solidFill>
                      <a:prstDash val="solid"/>
                      <a:round/>
                      <a:headEnd type="none" w="med" len="med"/>
                      <a:tailEnd type="none" w="med" len="med"/>
                    </a:lnB>
                  </a:tcPr>
                </a:tc>
                <a:tc>
                  <a:txBody>
                    <a:bodyPr/>
                    <a:lstStyle/>
                    <a:p>
                      <a:pPr algn="l"/>
                      <a:r>
                        <a:rPr kumimoji="1" lang="en-US" altLang="ja-JP" sz="1600" dirty="0">
                          <a:solidFill>
                            <a:schemeClr val="tx1"/>
                          </a:solidFill>
                        </a:rPr>
                        <a:t>Default AT and AMT logic in GEM is applied</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08112">
                <a:tc vMerge="1">
                  <a:txBody>
                    <a:bodyPr/>
                    <a:lstStyle/>
                    <a:p>
                      <a:endParaRPr kumimoji="1" lang="ja-JP" altLang="en-US"/>
                    </a:p>
                  </a:txBody>
                  <a:tcPr/>
                </a:tc>
                <a:tc>
                  <a:txBody>
                    <a:bodyPr/>
                    <a:lstStyle/>
                    <a:p>
                      <a:pPr algn="ctr"/>
                      <a:r>
                        <a:rPr kumimoji="1" lang="en-US" altLang="ja-JP" dirty="0">
                          <a:solidFill>
                            <a:schemeClr val="tx1"/>
                          </a:solidFill>
                        </a:rPr>
                        <a:t>Cycle average</a:t>
                      </a:r>
                    </a:p>
                    <a:p>
                      <a:pPr algn="ctr"/>
                      <a:r>
                        <a:rPr kumimoji="1" lang="en-US" altLang="ja-JP" dirty="0">
                          <a:solidFill>
                            <a:schemeClr val="tx1"/>
                          </a:solidFill>
                        </a:rPr>
                        <a:t>map</a:t>
                      </a:r>
                    </a:p>
                  </a:txBody>
                  <a:tcPr anchor="ctr">
                    <a:lnT w="12700" cap="flat" cmpd="sng" algn="ctr">
                      <a:solidFill>
                        <a:schemeClr val="tx1"/>
                      </a:solidFill>
                      <a:prstDash val="solid"/>
                      <a:round/>
                      <a:headEnd type="none" w="med" len="med"/>
                      <a:tailEnd type="none" w="med" len="med"/>
                    </a:lnT>
                  </a:tcPr>
                </a:tc>
                <a:tc>
                  <a:txBody>
                    <a:bodyPr/>
                    <a:lstStyle/>
                    <a:p>
                      <a:pPr algn="ctr"/>
                      <a:r>
                        <a:rPr kumimoji="1" lang="en-US" altLang="ja-JP" dirty="0">
                          <a:solidFill>
                            <a:srgbClr val="0000CC"/>
                          </a:solidFill>
                        </a:rPr>
                        <a:t>Cycle</a:t>
                      </a:r>
                      <a:r>
                        <a:rPr kumimoji="1" lang="en-US" altLang="ja-JP" baseline="0" dirty="0">
                          <a:solidFill>
                            <a:srgbClr val="0000CC"/>
                          </a:solidFill>
                        </a:rPr>
                        <a:t> average</a:t>
                      </a:r>
                      <a:r>
                        <a:rPr kumimoji="1" lang="ja-JP" altLang="en-US" baseline="0" dirty="0">
                          <a:solidFill>
                            <a:srgbClr val="0000CC"/>
                          </a:solidFill>
                        </a:rPr>
                        <a:t>　</a:t>
                      </a:r>
                      <a:endParaRPr kumimoji="1" lang="en-US" altLang="ja-JP" baseline="0" dirty="0">
                        <a:solidFill>
                          <a:srgbClr val="0000CC"/>
                        </a:solidFill>
                      </a:endParaRPr>
                    </a:p>
                    <a:p>
                      <a:pPr algn="ctr"/>
                      <a:r>
                        <a:rPr kumimoji="1" lang="en-US" altLang="ja-JP" baseline="0" dirty="0">
                          <a:solidFill>
                            <a:srgbClr val="0000CC"/>
                          </a:solidFill>
                        </a:rPr>
                        <a:t>map</a:t>
                      </a:r>
                    </a:p>
                  </a:txBody>
                  <a:tcPr anchor="ctr">
                    <a:lnT w="12700" cap="flat" cmpd="sng" algn="ctr">
                      <a:solidFill>
                        <a:schemeClr val="tx1"/>
                      </a:solidFill>
                      <a:prstDash val="solid"/>
                      <a:round/>
                      <a:headEnd type="none" w="med" len="med"/>
                      <a:tailEnd type="none" w="med" len="med"/>
                    </a:lnT>
                  </a:tcPr>
                </a:tc>
                <a:tc>
                  <a:txBody>
                    <a:bodyPr/>
                    <a:lstStyle/>
                    <a:p>
                      <a:pPr algn="l"/>
                      <a:r>
                        <a:rPr kumimoji="1" lang="en-US" altLang="ja-JP" sz="1600" dirty="0">
                          <a:solidFill>
                            <a:schemeClr val="tx1"/>
                          </a:solidFill>
                        </a:rPr>
                        <a:t>Unique AT and AMT logic is available but Power train test is required</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1512168">
                <a:tc>
                  <a:txBody>
                    <a:bodyPr/>
                    <a:lstStyle/>
                    <a:p>
                      <a:pPr algn="ctr"/>
                      <a:r>
                        <a:rPr kumimoji="1" lang="en-US" altLang="ja-JP" dirty="0">
                          <a:solidFill>
                            <a:schemeClr val="tx1"/>
                          </a:solidFill>
                        </a:rPr>
                        <a:t>Hybrid</a:t>
                      </a:r>
                      <a:r>
                        <a:rPr kumimoji="1" lang="en-US" altLang="ja-JP" baseline="0" dirty="0">
                          <a:solidFill>
                            <a:schemeClr val="tx1"/>
                          </a:solidFill>
                        </a:rPr>
                        <a:t> </a:t>
                      </a:r>
                    </a:p>
                    <a:p>
                      <a:pPr algn="ctr"/>
                      <a:r>
                        <a:rPr kumimoji="1" lang="en-US" altLang="ja-JP" baseline="0" dirty="0">
                          <a:solidFill>
                            <a:schemeClr val="tx1"/>
                          </a:solidFill>
                        </a:rPr>
                        <a:t>vehicle</a:t>
                      </a:r>
                      <a:endParaRPr kumimoji="1" lang="ja-JP" altLang="en-US" dirty="0">
                        <a:solidFill>
                          <a:schemeClr val="tx1"/>
                        </a:solidFill>
                      </a:endParaRPr>
                    </a:p>
                  </a:txBody>
                  <a:tcPr anchor="ctr"/>
                </a:tc>
                <a:tc>
                  <a:txBody>
                    <a:bodyPr/>
                    <a:lstStyle/>
                    <a:p>
                      <a:pPr algn="ctr"/>
                      <a:r>
                        <a:rPr kumimoji="1" lang="en-US" altLang="ja-JP" dirty="0">
                          <a:solidFill>
                            <a:schemeClr val="tx1"/>
                          </a:solidFill>
                        </a:rPr>
                        <a:t>Cycle average</a:t>
                      </a:r>
                    </a:p>
                    <a:p>
                      <a:pPr algn="ctr"/>
                      <a:r>
                        <a:rPr kumimoji="1" lang="en-US" altLang="ja-JP" dirty="0">
                          <a:solidFill>
                            <a:schemeClr val="tx1"/>
                          </a:solidFill>
                        </a:rPr>
                        <a:t> map</a:t>
                      </a:r>
                    </a:p>
                  </a:txBody>
                  <a:tcPr anchor="ctr"/>
                </a:tc>
                <a:tc>
                  <a:txBody>
                    <a:bodyPr/>
                    <a:lstStyle/>
                    <a:p>
                      <a:pPr algn="ctr"/>
                      <a:r>
                        <a:rPr kumimoji="1" lang="en-US" altLang="ja-JP" dirty="0">
                          <a:solidFill>
                            <a:schemeClr val="tx1"/>
                          </a:solidFill>
                        </a:rPr>
                        <a:t>Cycle average</a:t>
                      </a:r>
                    </a:p>
                    <a:p>
                      <a:pPr algn="ctr"/>
                      <a:r>
                        <a:rPr kumimoji="1" lang="en-US" altLang="ja-JP" dirty="0">
                          <a:solidFill>
                            <a:schemeClr val="tx1"/>
                          </a:solidFill>
                        </a:rPr>
                        <a:t> map</a:t>
                      </a:r>
                    </a:p>
                  </a:txBody>
                  <a:tcPr anchor="ctr"/>
                </a:tc>
                <a:tc>
                  <a:txBody>
                    <a:bodyPr/>
                    <a:lstStyle/>
                    <a:p>
                      <a:pPr algn="l"/>
                      <a:endParaRPr kumimoji="1" lang="en-US" altLang="ja-JP" sz="1600" dirty="0">
                        <a:solidFill>
                          <a:schemeClr val="tx1"/>
                        </a:solidFill>
                      </a:endParaRPr>
                    </a:p>
                  </a:txBody>
                  <a:tcPr anchor="ctr"/>
                </a:tc>
                <a:extLst>
                  <a:ext uri="{0D108BD9-81ED-4DB2-BD59-A6C34878D82A}">
                    <a16:rowId xmlns:a16="http://schemas.microsoft.com/office/drawing/2014/main" val="10005"/>
                  </a:ext>
                </a:extLst>
              </a:tr>
            </a:tbl>
          </a:graphicData>
        </a:graphic>
      </p:graphicFrame>
      <p:sp>
        <p:nvSpPr>
          <p:cNvPr id="4" name="タイトル 1"/>
          <p:cNvSpPr txBox="1">
            <a:spLocks/>
          </p:cNvSpPr>
          <p:nvPr/>
        </p:nvSpPr>
        <p:spPr>
          <a:xfrm>
            <a:off x="1643135" y="188640"/>
            <a:ext cx="8809803"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a:t>Map and Mode Combination in Phase 2</a:t>
            </a:r>
          </a:p>
        </p:txBody>
      </p:sp>
      <p:pic>
        <p:nvPicPr>
          <p:cNvPr id="6" name="Picture 119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777900" y="286489"/>
            <a:ext cx="717322" cy="47821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21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88640"/>
            <a:ext cx="8229600" cy="792088"/>
          </a:xfrm>
        </p:spPr>
        <p:txBody>
          <a:bodyPr>
            <a:normAutofit/>
          </a:bodyPr>
          <a:lstStyle/>
          <a:p>
            <a:r>
              <a:rPr lang="en-US" altLang="ja-JP" dirty="0"/>
              <a:t>Measurement : Engine</a:t>
            </a:r>
            <a:endParaRPr kumimoji="1" lang="ja-JP" altLang="en-US" dirty="0"/>
          </a:p>
        </p:txBody>
      </p:sp>
      <p:sp>
        <p:nvSpPr>
          <p:cNvPr id="3" name="コンテンツ プレースホルダー 2"/>
          <p:cNvSpPr>
            <a:spLocks noGrp="1"/>
          </p:cNvSpPr>
          <p:nvPr>
            <p:ph idx="1"/>
          </p:nvPr>
        </p:nvSpPr>
        <p:spPr>
          <a:xfrm>
            <a:off x="1801236" y="1678743"/>
            <a:ext cx="9515043" cy="4032447"/>
          </a:xfrm>
          <a:noFill/>
          <a:ln w="9525">
            <a:noFill/>
            <a:miter lim="800000"/>
            <a:headEnd/>
            <a:tailEnd/>
          </a:ln>
          <a:effectLst/>
        </p:spPr>
        <p:txBody>
          <a:bodyPr vert="horz" wrap="square" lIns="91440" tIns="45720" rIns="91440" bIns="45720" numCol="1" anchor="t" anchorCtr="0" compatLnSpc="1">
            <a:prstTxWarp prst="textNoShape">
              <a:avLst/>
            </a:prstTxWarp>
            <a:normAutofit fontScale="92500"/>
          </a:bodyPr>
          <a:lstStyle/>
          <a:p>
            <a:pPr>
              <a:lnSpc>
                <a:spcPct val="150000"/>
              </a:lnSpc>
            </a:pPr>
            <a:r>
              <a:rPr kumimoji="1" lang="en-US" altLang="zh-CN" sz="2200" dirty="0">
                <a:latin typeface="+mj-lt"/>
                <a:cs typeface="Times New Roman" panose="02020603050405020304" pitchFamily="18" charset="0"/>
              </a:rPr>
              <a:t>Only steady state engine map is used in FE simulation. In the test of engine map, it is necessary to select at least 81 data points to measure the fuel consumption in the range of the normal speed of the engine, from 10%  to 100% of the maximum torque.</a:t>
            </a:r>
          </a:p>
          <a:p>
            <a:pPr>
              <a:lnSpc>
                <a:spcPct val="150000"/>
              </a:lnSpc>
            </a:pPr>
            <a:r>
              <a:rPr kumimoji="1" lang="en-US" altLang="zh-CN" sz="2200" dirty="0">
                <a:latin typeface="+mj-lt"/>
                <a:cs typeface="Times New Roman" panose="02020603050405020304" pitchFamily="18" charset="0"/>
              </a:rPr>
              <a:t>The motored torque of engine is needed in the simulation of FE</a:t>
            </a:r>
          </a:p>
          <a:p>
            <a:pPr>
              <a:lnSpc>
                <a:spcPct val="150000"/>
              </a:lnSpc>
            </a:pPr>
            <a:endParaRPr kumimoji="1" lang="en-US" altLang="ja-JP" sz="2200" dirty="0">
              <a:latin typeface="+mj-lt"/>
              <a:cs typeface="Times New Roman" panose="02020603050405020304" pitchFamily="18" charset="0"/>
            </a:endParaRPr>
          </a:p>
          <a:p>
            <a:pPr>
              <a:lnSpc>
                <a:spcPct val="150000"/>
              </a:lnSpc>
            </a:pPr>
            <a:r>
              <a:rPr kumimoji="1" lang="en-US" altLang="ja-JP" sz="2200" dirty="0">
                <a:latin typeface="+mj-lt"/>
                <a:cs typeface="Times New Roman" panose="02020603050405020304" pitchFamily="18" charset="0"/>
              </a:rPr>
              <a:t>The resistance information in FE simulation comes from coast down testing. </a:t>
            </a:r>
          </a:p>
          <a:p>
            <a:pPr>
              <a:lnSpc>
                <a:spcPct val="150000"/>
              </a:lnSpc>
            </a:pPr>
            <a:endParaRPr kumimoji="1" lang="ja-JP" altLang="en-US" sz="2200" dirty="0">
              <a:latin typeface="+mj-lt"/>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87AFAA57-C213-4DB3-BB42-55090F06D1F3}" type="slidenum">
              <a:rPr kumimoji="1" lang="ja-JP" altLang="en-US" smtClean="0"/>
              <a:pPr/>
              <a:t>8</a:t>
            </a:fld>
            <a:endParaRPr kumimoji="1" lang="ja-JP" altLang="en-US"/>
          </a:p>
        </p:txBody>
      </p:sp>
      <p:pic>
        <p:nvPicPr>
          <p:cNvPr id="6" name="Picture 95" descr="China Flagge"/>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0347837" y="352619"/>
            <a:ext cx="743758" cy="464129"/>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04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88640"/>
            <a:ext cx="8229600" cy="792088"/>
          </a:xfrm>
        </p:spPr>
        <p:txBody>
          <a:bodyPr>
            <a:normAutofit/>
          </a:bodyPr>
          <a:lstStyle/>
          <a:p>
            <a:r>
              <a:rPr lang="en-US" altLang="ja-JP" dirty="0"/>
              <a:t>Measurement : Engine</a:t>
            </a:r>
            <a:endParaRPr kumimoji="1" lang="ja-JP" altLang="en-US" dirty="0"/>
          </a:p>
        </p:txBody>
      </p:sp>
      <p:sp>
        <p:nvSpPr>
          <p:cNvPr id="3" name="コンテンツ プレースホルダー 2"/>
          <p:cNvSpPr>
            <a:spLocks noGrp="1"/>
          </p:cNvSpPr>
          <p:nvPr>
            <p:ph idx="1"/>
          </p:nvPr>
        </p:nvSpPr>
        <p:spPr>
          <a:xfrm>
            <a:off x="2044995" y="980729"/>
            <a:ext cx="8229600" cy="1224135"/>
          </a:xfrm>
        </p:spPr>
        <p:txBody>
          <a:bodyPr>
            <a:normAutofit fontScale="77500" lnSpcReduction="20000"/>
          </a:bodyPr>
          <a:lstStyle/>
          <a:p>
            <a:pPr marL="0" indent="0">
              <a:buNone/>
            </a:pPr>
            <a:r>
              <a:rPr kumimoji="1" lang="en-US" altLang="ja-JP" dirty="0"/>
              <a:t>1) Steady state engine map</a:t>
            </a:r>
          </a:p>
          <a:p>
            <a:r>
              <a:rPr kumimoji="1" lang="en-US" altLang="ja-JP" dirty="0"/>
              <a:t>Number of points, measuring order, and measuring process like sweep time and measuring time, etc.</a:t>
            </a:r>
          </a:p>
        </p:txBody>
      </p:sp>
      <p:sp>
        <p:nvSpPr>
          <p:cNvPr id="4" name="スライド番号プレースホルダー 3"/>
          <p:cNvSpPr>
            <a:spLocks noGrp="1"/>
          </p:cNvSpPr>
          <p:nvPr>
            <p:ph type="sldNum" sz="quarter" idx="12"/>
          </p:nvPr>
        </p:nvSpPr>
        <p:spPr/>
        <p:txBody>
          <a:bodyPr/>
          <a:lstStyle/>
          <a:p>
            <a:fld id="{87AFAA57-C213-4DB3-BB42-55090F06D1F3}" type="slidenum">
              <a:rPr kumimoji="1" lang="ja-JP" altLang="en-US" smtClean="0"/>
              <a:t>9</a:t>
            </a:fld>
            <a:endParaRPr kumimoji="1" lang="ja-JP" altLang="en-US"/>
          </a:p>
        </p:txBody>
      </p:sp>
      <p:pic>
        <p:nvPicPr>
          <p:cNvPr id="5" name="図 4"/>
          <p:cNvPicPr>
            <a:picLocks noChangeAspect="1"/>
          </p:cNvPicPr>
          <p:nvPr/>
        </p:nvPicPr>
        <p:blipFill>
          <a:blip r:embed="rId2"/>
          <a:stretch>
            <a:fillRect/>
          </a:stretch>
        </p:blipFill>
        <p:spPr>
          <a:xfrm>
            <a:off x="2601746" y="3324809"/>
            <a:ext cx="2878913" cy="2721336"/>
          </a:xfrm>
          <a:prstGeom prst="rect">
            <a:avLst/>
          </a:prstGeom>
        </p:spPr>
      </p:pic>
      <p:pic>
        <p:nvPicPr>
          <p:cNvPr id="6" name="図 5"/>
          <p:cNvPicPr>
            <a:picLocks noChangeAspect="1"/>
          </p:cNvPicPr>
          <p:nvPr/>
        </p:nvPicPr>
        <p:blipFill>
          <a:blip r:embed="rId3"/>
          <a:stretch>
            <a:fillRect/>
          </a:stretch>
        </p:blipFill>
        <p:spPr>
          <a:xfrm>
            <a:off x="6351182" y="3333702"/>
            <a:ext cx="2860097" cy="2703550"/>
          </a:xfrm>
          <a:prstGeom prst="rect">
            <a:avLst/>
          </a:prstGeom>
        </p:spPr>
      </p:pic>
      <p:sp>
        <p:nvSpPr>
          <p:cNvPr id="7" name="右矢印 6"/>
          <p:cNvSpPr/>
          <p:nvPr/>
        </p:nvSpPr>
        <p:spPr>
          <a:xfrm>
            <a:off x="5777023" y="3997843"/>
            <a:ext cx="382772" cy="1424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199"/>
          <p:cNvSpPr txBox="1">
            <a:spLocks noChangeArrowheads="1"/>
          </p:cNvSpPr>
          <p:nvPr/>
        </p:nvSpPr>
        <p:spPr bwMode="auto">
          <a:xfrm>
            <a:off x="6446879" y="3109366"/>
            <a:ext cx="2509284" cy="430887"/>
          </a:xfrm>
          <a:prstGeom prst="rect">
            <a:avLst/>
          </a:prstGeom>
          <a:solidFill>
            <a:schemeClr val="bg1"/>
          </a:solidFill>
          <a:ln>
            <a:noFill/>
          </a:ln>
        </p:spPr>
        <p:txBody>
          <a:bodyPr wrap="square" lIns="36000" tIns="0" rIns="36000" bIns="0">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FontTx/>
              <a:buNone/>
            </a:pPr>
            <a:r>
              <a:rPr lang="en-US" altLang="ja-JP" sz="1400" b="1" dirty="0">
                <a:solidFill>
                  <a:srgbClr val="000000"/>
                </a:solidFill>
              </a:rPr>
              <a:t>Engine speed </a:t>
            </a:r>
            <a:r>
              <a:rPr lang="en-US" altLang="ja-JP" sz="1400" b="1" dirty="0">
                <a:solidFill>
                  <a:srgbClr val="0000FF"/>
                </a:solidFill>
              </a:rPr>
              <a:t>10</a:t>
            </a:r>
            <a:r>
              <a:rPr lang="en-US" altLang="ja-JP" sz="1400" b="1" dirty="0">
                <a:solidFill>
                  <a:srgbClr val="000000"/>
                </a:solidFill>
              </a:rPr>
              <a:t> ×Torque</a:t>
            </a:r>
            <a:r>
              <a:rPr lang="ja-JP" altLang="en-US" sz="1400" b="1" dirty="0">
                <a:solidFill>
                  <a:srgbClr val="000000"/>
                </a:solidFill>
              </a:rPr>
              <a:t> </a:t>
            </a:r>
            <a:r>
              <a:rPr lang="en-US" altLang="ja-JP" sz="1400" b="1" dirty="0">
                <a:solidFill>
                  <a:srgbClr val="000000"/>
                </a:solidFill>
              </a:rPr>
              <a:t>5 </a:t>
            </a:r>
          </a:p>
          <a:p>
            <a:pPr algn="ctr">
              <a:spcBef>
                <a:spcPct val="0"/>
              </a:spcBef>
              <a:buFontTx/>
              <a:buNone/>
            </a:pPr>
            <a:r>
              <a:rPr lang="en-US" altLang="ja-JP" sz="1400" b="1" dirty="0">
                <a:solidFill>
                  <a:srgbClr val="000000"/>
                </a:solidFill>
              </a:rPr>
              <a:t>+</a:t>
            </a:r>
            <a:r>
              <a:rPr lang="ja-JP" altLang="en-US" sz="1400" b="1" dirty="0">
                <a:solidFill>
                  <a:srgbClr val="000000"/>
                </a:solidFill>
              </a:rPr>
              <a:t>　</a:t>
            </a:r>
            <a:r>
              <a:rPr lang="en-US" altLang="ja-JP" sz="1400" b="1" dirty="0">
                <a:solidFill>
                  <a:srgbClr val="000000"/>
                </a:solidFill>
              </a:rPr>
              <a:t>Idling</a:t>
            </a:r>
            <a:r>
              <a:rPr lang="ja-JP" altLang="en-US" sz="1400" b="1" dirty="0">
                <a:solidFill>
                  <a:srgbClr val="000000"/>
                </a:solidFill>
              </a:rPr>
              <a:t>　</a:t>
            </a:r>
            <a:r>
              <a:rPr lang="en-US" altLang="ja-JP" sz="1400" b="1" dirty="0">
                <a:solidFill>
                  <a:srgbClr val="000000"/>
                </a:solidFill>
              </a:rPr>
              <a:t>= </a:t>
            </a:r>
            <a:r>
              <a:rPr lang="en-US" altLang="ja-JP" sz="1400" b="1" dirty="0">
                <a:solidFill>
                  <a:srgbClr val="0000FF"/>
                </a:solidFill>
              </a:rPr>
              <a:t>51points</a:t>
            </a:r>
            <a:endParaRPr lang="ja-JP" altLang="en-US" sz="1400" b="1" dirty="0">
              <a:solidFill>
                <a:srgbClr val="0000FF"/>
              </a:solidFill>
            </a:endParaRPr>
          </a:p>
        </p:txBody>
      </p:sp>
      <p:sp>
        <p:nvSpPr>
          <p:cNvPr id="9" name="テキスト ボックス 199"/>
          <p:cNvSpPr txBox="1">
            <a:spLocks noChangeArrowheads="1"/>
          </p:cNvSpPr>
          <p:nvPr/>
        </p:nvSpPr>
        <p:spPr bwMode="auto">
          <a:xfrm>
            <a:off x="2693586" y="3118259"/>
            <a:ext cx="2509284" cy="430887"/>
          </a:xfrm>
          <a:prstGeom prst="rect">
            <a:avLst/>
          </a:prstGeom>
          <a:solidFill>
            <a:schemeClr val="bg1"/>
          </a:solidFill>
          <a:ln>
            <a:noFill/>
          </a:ln>
        </p:spPr>
        <p:txBody>
          <a:bodyPr wrap="square" lIns="36000" tIns="0" rIns="36000" bIns="0">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FontTx/>
              <a:buNone/>
            </a:pPr>
            <a:r>
              <a:rPr lang="en-US" altLang="ja-JP" sz="1400" b="1" dirty="0">
                <a:solidFill>
                  <a:srgbClr val="000000"/>
                </a:solidFill>
              </a:rPr>
              <a:t>Engine speed 6 ×Torque</a:t>
            </a:r>
            <a:r>
              <a:rPr lang="ja-JP" altLang="en-US" sz="1400" b="1" dirty="0">
                <a:solidFill>
                  <a:srgbClr val="000000"/>
                </a:solidFill>
              </a:rPr>
              <a:t> </a:t>
            </a:r>
            <a:r>
              <a:rPr lang="en-US" altLang="ja-JP" sz="1400" b="1" dirty="0">
                <a:solidFill>
                  <a:srgbClr val="000000"/>
                </a:solidFill>
              </a:rPr>
              <a:t>5 </a:t>
            </a:r>
          </a:p>
          <a:p>
            <a:pPr algn="ctr">
              <a:spcBef>
                <a:spcPct val="0"/>
              </a:spcBef>
              <a:buFontTx/>
              <a:buNone/>
            </a:pPr>
            <a:r>
              <a:rPr lang="en-US" altLang="ja-JP" sz="1400" b="1" dirty="0">
                <a:solidFill>
                  <a:srgbClr val="000000"/>
                </a:solidFill>
              </a:rPr>
              <a:t>+</a:t>
            </a:r>
            <a:r>
              <a:rPr lang="ja-JP" altLang="en-US" sz="1400" b="1" dirty="0">
                <a:solidFill>
                  <a:srgbClr val="000000"/>
                </a:solidFill>
              </a:rPr>
              <a:t>　</a:t>
            </a:r>
            <a:r>
              <a:rPr lang="en-US" altLang="ja-JP" sz="1400" b="1" dirty="0">
                <a:solidFill>
                  <a:srgbClr val="000000"/>
                </a:solidFill>
              </a:rPr>
              <a:t>Idling</a:t>
            </a:r>
            <a:r>
              <a:rPr lang="ja-JP" altLang="en-US" sz="1400" b="1" dirty="0">
                <a:solidFill>
                  <a:srgbClr val="000000"/>
                </a:solidFill>
              </a:rPr>
              <a:t>　</a:t>
            </a:r>
            <a:r>
              <a:rPr lang="en-US" altLang="ja-JP" sz="1400" b="1" dirty="0">
                <a:solidFill>
                  <a:srgbClr val="000000"/>
                </a:solidFill>
              </a:rPr>
              <a:t>= 31points</a:t>
            </a:r>
            <a:endParaRPr lang="ja-JP" altLang="en-US" sz="1400" b="1" dirty="0">
              <a:solidFill>
                <a:srgbClr val="000000"/>
              </a:solidFill>
            </a:endParaRPr>
          </a:p>
        </p:txBody>
      </p:sp>
      <p:sp>
        <p:nvSpPr>
          <p:cNvPr id="10" name="テキスト ボックス 9"/>
          <p:cNvSpPr txBox="1"/>
          <p:nvPr/>
        </p:nvSpPr>
        <p:spPr>
          <a:xfrm>
            <a:off x="3249114" y="2429146"/>
            <a:ext cx="1584176" cy="707886"/>
          </a:xfrm>
          <a:prstGeom prst="rect">
            <a:avLst/>
          </a:prstGeom>
          <a:noFill/>
        </p:spPr>
        <p:txBody>
          <a:bodyPr wrap="square" rtlCol="0">
            <a:spAutoFit/>
          </a:bodyPr>
          <a:lstStyle/>
          <a:p>
            <a:pPr algn="ctr"/>
            <a:r>
              <a:rPr kumimoji="1" lang="en-US" altLang="ja-JP" sz="2000" b="1" u="sng" dirty="0">
                <a:solidFill>
                  <a:srgbClr val="0070C0"/>
                </a:solidFill>
              </a:rPr>
              <a:t>Current  FES</a:t>
            </a:r>
            <a:endParaRPr kumimoji="1" lang="ja-JP" altLang="en-US" sz="2000" b="1" u="sng" dirty="0">
              <a:solidFill>
                <a:srgbClr val="0070C0"/>
              </a:solidFill>
            </a:endParaRPr>
          </a:p>
        </p:txBody>
      </p:sp>
      <p:sp>
        <p:nvSpPr>
          <p:cNvPr id="11" name="テキスト ボックス 10"/>
          <p:cNvSpPr txBox="1"/>
          <p:nvPr/>
        </p:nvSpPr>
        <p:spPr>
          <a:xfrm>
            <a:off x="6989142" y="2501188"/>
            <a:ext cx="1584176" cy="400110"/>
          </a:xfrm>
          <a:prstGeom prst="rect">
            <a:avLst/>
          </a:prstGeom>
          <a:noFill/>
        </p:spPr>
        <p:txBody>
          <a:bodyPr wrap="square" rtlCol="0">
            <a:spAutoFit/>
          </a:bodyPr>
          <a:lstStyle/>
          <a:p>
            <a:pPr algn="ctr"/>
            <a:r>
              <a:rPr lang="en-US" altLang="ja-JP" sz="2000" b="1" u="sng" dirty="0">
                <a:solidFill>
                  <a:srgbClr val="0070C0"/>
                </a:solidFill>
              </a:rPr>
              <a:t>Next </a:t>
            </a:r>
            <a:r>
              <a:rPr kumimoji="1" lang="en-US" altLang="ja-JP" sz="2000" b="1" u="sng" dirty="0">
                <a:solidFill>
                  <a:srgbClr val="0070C0"/>
                </a:solidFill>
              </a:rPr>
              <a:t> FES</a:t>
            </a:r>
            <a:endParaRPr kumimoji="1" lang="ja-JP" altLang="en-US" sz="2000" b="1" u="sng" dirty="0">
              <a:solidFill>
                <a:srgbClr val="0070C0"/>
              </a:solidFill>
            </a:endParaRPr>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0000" y="349593"/>
            <a:ext cx="748316" cy="470182"/>
          </a:xfrm>
          <a:prstGeom prst="rect">
            <a:avLst/>
          </a:prstGeom>
          <a:ln w="3175">
            <a:solidFill>
              <a:schemeClr val="tx1"/>
            </a:solidFill>
          </a:ln>
        </p:spPr>
      </p:pic>
    </p:spTree>
    <p:extLst>
      <p:ext uri="{BB962C8B-B14F-4D97-AF65-F5344CB8AC3E}">
        <p14:creationId xmlns:p14="http://schemas.microsoft.com/office/powerpoint/2010/main" val="17476596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bQK0jBlKU2BqRDwVdt1m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bQK0jBlKU2BqRDwVdt1m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bbQK0jBlKU2BqRDwVdt1mA"/>
</p:tagLst>
</file>

<file path=ppt/theme/theme1.xml><?xml version="1.0" encoding="utf-8"?>
<a:theme xmlns:a="http://schemas.openxmlformats.org/drawingml/2006/main" name="Masque présentation OICA">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que présentation avec nouveau logo et format 16x9" id="{85D48C29-F5D1-45D1-86B0-358C96AA2DC8}" vid="{438186FC-A8D2-4D68-B072-911AEBB13642}"/>
    </a:ext>
  </a:extLst>
</a:theme>
</file>

<file path=ppt/theme/theme2.xml><?xml version="1.0" encoding="utf-8"?>
<a:theme xmlns:a="http://schemas.openxmlformats.org/drawingml/2006/main" name="Masque présentation OICA">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asque présentation OICA">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que présentation avec nouveau logo et format 16x9" id="{85D48C29-F5D1-45D1-86B0-358C96AA2DC8}" vid="{438186FC-A8D2-4D68-B072-911AEBB13642}"/>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9" ma:contentTypeDescription="Crée un document." ma:contentTypeScope="" ma:versionID="e18bef637d0f1ddca225288e0d432ec3">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a115814b681581b4d823fe6aeb4d21e0"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E3CD59-432F-43F3-B037-9225B826AB43}"/>
</file>

<file path=customXml/itemProps2.xml><?xml version="1.0" encoding="utf-8"?>
<ds:datastoreItem xmlns:ds="http://schemas.openxmlformats.org/officeDocument/2006/customXml" ds:itemID="{A691871D-2E6E-4B60-A428-ECBA637A74E8}"/>
</file>

<file path=docProps/app.xml><?xml version="1.0" encoding="utf-8"?>
<Properties xmlns="http://schemas.openxmlformats.org/officeDocument/2006/extended-properties" xmlns:vt="http://schemas.openxmlformats.org/officeDocument/2006/docPropsVTypes">
  <TotalTime>2664</TotalTime>
  <Words>1472</Words>
  <Application>Microsoft Office PowerPoint</Application>
  <PresentationFormat>Widescreen</PresentationFormat>
  <Paragraphs>236</Paragraphs>
  <Slides>31</Slides>
  <Notes>1</Notes>
  <HiddenSlides>0</HiddenSlides>
  <MMClips>0</MMClips>
  <ScaleCrop>false</ScaleCrop>
  <HeadingPairs>
    <vt:vector size="8" baseType="variant">
      <vt:variant>
        <vt:lpstr>Caratteri utilizzati</vt:lpstr>
      </vt:variant>
      <vt:variant>
        <vt:i4>6</vt:i4>
      </vt:variant>
      <vt:variant>
        <vt:lpstr>Tema</vt:lpstr>
      </vt:variant>
      <vt:variant>
        <vt:i4>3</vt:i4>
      </vt:variant>
      <vt:variant>
        <vt:lpstr>Server OLE incorporati</vt:lpstr>
      </vt:variant>
      <vt:variant>
        <vt:i4>1</vt:i4>
      </vt:variant>
      <vt:variant>
        <vt:lpstr>Titoli diapositive</vt:lpstr>
      </vt:variant>
      <vt:variant>
        <vt:i4>31</vt:i4>
      </vt:variant>
    </vt:vector>
  </HeadingPairs>
  <TitlesOfParts>
    <vt:vector size="41" baseType="lpstr">
      <vt:lpstr>宋体</vt:lpstr>
      <vt:lpstr>Arial</vt:lpstr>
      <vt:lpstr>Calibri</vt:lpstr>
      <vt:lpstr>Courier New</vt:lpstr>
      <vt:lpstr>Times New Roman</vt:lpstr>
      <vt:lpstr>Wingdings</vt:lpstr>
      <vt:lpstr>Masque présentation OICA</vt:lpstr>
      <vt:lpstr>Masque présentation OICA</vt:lpstr>
      <vt:lpstr>1_Masque présentation OICA</vt:lpstr>
      <vt:lpstr>think-cell Folie</vt:lpstr>
      <vt:lpstr>Presentazione standard di PowerPoint</vt:lpstr>
      <vt:lpstr>ITEMS</vt:lpstr>
      <vt:lpstr>Measurement : Engine</vt:lpstr>
      <vt:lpstr>Presentazione standard di PowerPoint</vt:lpstr>
      <vt:lpstr>Presentazione standard di PowerPoint</vt:lpstr>
      <vt:lpstr>Presentazione standard di PowerPoint</vt:lpstr>
      <vt:lpstr>Presentazione standard di PowerPoint</vt:lpstr>
      <vt:lpstr>Measurement : Engine</vt:lpstr>
      <vt:lpstr>Measurement : Engine</vt:lpstr>
      <vt:lpstr>Summary: Engine Measurement</vt:lpstr>
      <vt:lpstr>ITEMS</vt:lpstr>
      <vt:lpstr>Measurement : Aero drag</vt:lpstr>
      <vt:lpstr>Presentazione standard di PowerPoint</vt:lpstr>
      <vt:lpstr>Measurement : Aero drag</vt:lpstr>
      <vt:lpstr>Measurement : Aero drag</vt:lpstr>
      <vt:lpstr>Measurement : Aero drag</vt:lpstr>
      <vt:lpstr>Summary of Aero Drag Measurement</vt:lpstr>
      <vt:lpstr>ITEMS</vt:lpstr>
      <vt:lpstr>Measurement: Tire rolling resistance</vt:lpstr>
      <vt:lpstr>Presentazione standard di PowerPoint</vt:lpstr>
      <vt:lpstr>Measurement : Tire rolling resistance</vt:lpstr>
      <vt:lpstr>Measurement : Tire rolling resistance</vt:lpstr>
      <vt:lpstr>Summary of Tire Rolling Resistance</vt:lpstr>
      <vt:lpstr>ITEMS</vt:lpstr>
      <vt:lpstr>Measurement : Gear</vt:lpstr>
      <vt:lpstr>Measurement : Gear</vt:lpstr>
      <vt:lpstr>Conclusions</vt:lpstr>
      <vt:lpstr>What to focus on as a first step for global harmonization </vt:lpstr>
      <vt:lpstr>Components testing procedures to be consider for harmonization:</vt:lpstr>
      <vt:lpstr>Possible next steps</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DE MARIA Andrea  (FPT Industrial)</dc:creator>
  <cp:lastModifiedBy>DE MARIA Andrea  (FPT Industrial)</cp:lastModifiedBy>
  <cp:revision>101</cp:revision>
  <dcterms:created xsi:type="dcterms:W3CDTF">2023-10-11T20:03:40Z</dcterms:created>
  <dcterms:modified xsi:type="dcterms:W3CDTF">2024-05-20T20:14:58Z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52ca67-6841-49fe-ad14-613f13884b0d_Enabled">
    <vt:lpwstr>true</vt:lpwstr>
  </property>
  <property fmtid="{D5CDD505-2E9C-101B-9397-08002B2CF9AE}" pid="3" name="MSIP_Label_b752ca67-6841-49fe-ad14-613f13884b0d_SetDate">
    <vt:lpwstr>2023-10-11T20:06:19Z</vt:lpwstr>
  </property>
  <property fmtid="{D5CDD505-2E9C-101B-9397-08002B2CF9AE}" pid="4" name="MSIP_Label_b752ca67-6841-49fe-ad14-613f13884b0d_Method">
    <vt:lpwstr>Privileged</vt:lpwstr>
  </property>
  <property fmtid="{D5CDD505-2E9C-101B-9397-08002B2CF9AE}" pid="5" name="MSIP_Label_b752ca67-6841-49fe-ad14-613f13884b0d_Name">
    <vt:lpwstr>IVG - Public</vt:lpwstr>
  </property>
  <property fmtid="{D5CDD505-2E9C-101B-9397-08002B2CF9AE}" pid="6" name="MSIP_Label_b752ca67-6841-49fe-ad14-613f13884b0d_SiteId">
    <vt:lpwstr>624cb905-2091-41e4-90b9-e768cf22851a</vt:lpwstr>
  </property>
  <property fmtid="{D5CDD505-2E9C-101B-9397-08002B2CF9AE}" pid="7" name="MSIP_Label_b752ca67-6841-49fe-ad14-613f13884b0d_ActionId">
    <vt:lpwstr>9d4292d7-dc47-4e42-b254-1f03ffca4fc3</vt:lpwstr>
  </property>
  <property fmtid="{D5CDD505-2E9C-101B-9397-08002B2CF9AE}" pid="8" name="MSIP_Label_b752ca67-6841-49fe-ad14-613f13884b0d_ContentBits">
    <vt:lpwstr>0</vt:lpwstr>
  </property>
</Properties>
</file>