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4.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tags/tag1.xml" ContentType="application/vnd.openxmlformats-officedocument.presentationml.tags+xml"/>
  <Override PartName="/docProps/custom.xml" ContentType="application/vnd.openxmlformats-officedocument.custom-propertie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5963" r:id="rId2"/>
    <p:sldMasterId id="2147485975" r:id="rId3"/>
  </p:sldMasterIdLst>
  <p:notesMasterIdLst>
    <p:notesMasterId r:id="rId13"/>
  </p:notesMasterIdLst>
  <p:sldIdLst>
    <p:sldId id="258" r:id="rId4"/>
    <p:sldId id="277" r:id="rId5"/>
    <p:sldId id="281" r:id="rId6"/>
    <p:sldId id="282" r:id="rId7"/>
    <p:sldId id="278" r:id="rId8"/>
    <p:sldId id="279" r:id="rId9"/>
    <p:sldId id="280" r:id="rId10"/>
    <p:sldId id="284" r:id="rId11"/>
    <p:sldId id="283" r:id="rId1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400" autoAdjust="0"/>
  </p:normalViewPr>
  <p:slideViewPr>
    <p:cSldViewPr snapToGrid="0">
      <p:cViewPr varScale="1">
        <p:scale>
          <a:sx n="163" d="100"/>
          <a:sy n="163" d="100"/>
        </p:scale>
        <p:origin x="108"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customXml" Target="../customXml/item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customXml" Target="../customXml/item2.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D35163-63DA-4EE0-B522-45249B316A26}" type="datetimeFigureOut">
              <a:rPr lang="it-IT" smtClean="0"/>
              <a:t>20/05/2024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62FEA3-9B4B-4EAD-B315-BCF4455C7D40}" type="slidenum">
              <a:rPr lang="it-IT" smtClean="0"/>
              <a:t>‹N›</a:t>
            </a:fld>
            <a:endParaRPr lang="it-IT"/>
          </a:p>
        </p:txBody>
      </p:sp>
    </p:spTree>
    <p:extLst>
      <p:ext uri="{BB962C8B-B14F-4D97-AF65-F5344CB8AC3E}">
        <p14:creationId xmlns:p14="http://schemas.microsoft.com/office/powerpoint/2010/main" val="1338601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41FE2CFF-C77F-45F5-8196-7FFE9E57B434}" type="slidenum">
              <a:rPr lang="ja-JP" altLang="fr-FR" smtClean="0"/>
              <a:pPr/>
              <a:t>1</a:t>
            </a:fld>
            <a:endParaRPr lang="fr-FR" altLang="ja-JP"/>
          </a:p>
        </p:txBody>
      </p:sp>
    </p:spTree>
    <p:extLst>
      <p:ext uri="{BB962C8B-B14F-4D97-AF65-F5344CB8AC3E}">
        <p14:creationId xmlns:p14="http://schemas.microsoft.com/office/powerpoint/2010/main" val="3742118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701925" y="511175"/>
            <a:ext cx="4538663" cy="25542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09C434A-8A71-43D6-987E-1118A7A652DF}" type="slidenum">
              <a:rPr kumimoji="0" lang="en-GB" altLang="en-US" sz="1200" b="0" i="0" u="none" strike="noStrike" kern="1200" cap="none" spc="0" normalizeH="0" baseline="0" noProof="0" smtClean="0">
                <a:ln>
                  <a:noFill/>
                </a:ln>
                <a:solidFill>
                  <a:prstClr val="black"/>
                </a:solidFill>
                <a:effectLst/>
                <a:uLnTx/>
                <a:uFillTx/>
                <a:latin typeface="Calibri" panose="020F050202020403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prstClr val="black"/>
              </a:solidFill>
              <a:effectLst/>
              <a:uLnTx/>
              <a:uFillTx/>
              <a:latin typeface="Calibri" panose="020F0502020204030204" pitchFamily="34" charset="0"/>
              <a:ea typeface="+mn-ea"/>
              <a:cs typeface="Arial" panose="020B0604020202020204" pitchFamily="34" charset="0"/>
            </a:endParaRPr>
          </a:p>
        </p:txBody>
      </p:sp>
    </p:spTree>
    <p:extLst>
      <p:ext uri="{BB962C8B-B14F-4D97-AF65-F5344CB8AC3E}">
        <p14:creationId xmlns:p14="http://schemas.microsoft.com/office/powerpoint/2010/main" val="42558960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Mastertitelformat bearbeiten</a:t>
            </a:r>
            <a:endParaRPr lang="fr-FR"/>
          </a:p>
        </p:txBody>
      </p:sp>
      <p:sp>
        <p:nvSpPr>
          <p:cNvPr id="3" name="Espace réservé de la date 2"/>
          <p:cNvSpPr>
            <a:spLocks noGrp="1"/>
          </p:cNvSpPr>
          <p:nvPr>
            <p:ph type="dt" sz="half" idx="10"/>
          </p:nvPr>
        </p:nvSpPr>
        <p:spPr/>
        <p:txBody>
          <a:bodyPr/>
          <a:lstStyle>
            <a:lvl1pPr>
              <a:defRPr/>
            </a:lvl1pPr>
          </a:lstStyle>
          <a:p>
            <a:r>
              <a:rPr lang="de-DE" altLang="ja-JP"/>
              <a:t>GEBP Report - OICA TC 189</a:t>
            </a:r>
            <a:endParaRPr lang="fr-FR" altLang="ja-JP"/>
          </a:p>
        </p:txBody>
      </p:sp>
      <p:sp>
        <p:nvSpPr>
          <p:cNvPr id="4" name="Espace réservé du pied de page 3"/>
          <p:cNvSpPr>
            <a:spLocks noGrp="1"/>
          </p:cNvSpPr>
          <p:nvPr>
            <p:ph type="ftr" sz="quarter" idx="11"/>
          </p:nvPr>
        </p:nvSpPr>
        <p:spPr/>
        <p:txBody>
          <a:bodyPr/>
          <a:lstStyle>
            <a:lvl1pPr>
              <a:defRPr/>
            </a:lvl1pPr>
          </a:lstStyle>
          <a:p>
            <a:endParaRPr lang="fr-FR" altLang="ja-JP" dirty="0"/>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pPr/>
              <a:t>‹N›</a:t>
            </a:fld>
            <a:endParaRPr lang="fr-FR"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a:prstGeom prst="rect">
            <a:avLst/>
          </a:prstGeom>
        </p:spPr>
        <p:txBody>
          <a:bodyPr/>
          <a:lstStyle/>
          <a:p>
            <a:r>
              <a:rPr lang="de-DE"/>
              <a:t>Mastertitelformat bearbeiten</a:t>
            </a:r>
            <a:endParaRPr lang="fr-FR" dirty="0"/>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fr-FR"/>
          </a:p>
        </p:txBody>
      </p:sp>
      <p:sp>
        <p:nvSpPr>
          <p:cNvPr id="4" name="Espace réservé de la date 3"/>
          <p:cNvSpPr>
            <a:spLocks noGrp="1"/>
          </p:cNvSpPr>
          <p:nvPr>
            <p:ph type="dt" sz="half" idx="10"/>
          </p:nvPr>
        </p:nvSpPr>
        <p:spPr/>
        <p:txBody>
          <a:bodyPr/>
          <a:lstStyle>
            <a:lvl1pPr>
              <a:defRPr/>
            </a:lvl1pPr>
          </a:lstStyle>
          <a:p>
            <a:r>
              <a:rPr lang="de-DE" altLang="ja-JP" dirty="0"/>
              <a:t>GEPE Report - OICA TC 192</a:t>
            </a:r>
            <a:endParaRPr lang="fr-FR" altLang="ja-JP" dirty="0"/>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endParaRPr lang="fr-FR" altLang="ja-JP" dirty="0"/>
          </a:p>
        </p:txBody>
      </p:sp>
      <p:pic>
        <p:nvPicPr>
          <p:cNvPr id="7" name="Image 6">
            <a:extLst>
              <a:ext uri="{FF2B5EF4-FFF2-40B4-BE49-F238E27FC236}">
                <a16:creationId xmlns:a16="http://schemas.microsoft.com/office/drawing/2014/main" id="{1810C45F-D7AC-40B8-B361-5609B0B61DD8}"/>
              </a:ext>
            </a:extLst>
          </p:cNvPr>
          <p:cNvPicPr>
            <a:picLocks noChangeAspect="1"/>
          </p:cNvPicPr>
          <p:nvPr userDrawn="1"/>
        </p:nvPicPr>
        <p:blipFill>
          <a:blip r:embed="rId2"/>
          <a:stretch>
            <a:fillRect/>
          </a:stretch>
        </p:blipFill>
        <p:spPr>
          <a:xfrm>
            <a:off x="1115616" y="128212"/>
            <a:ext cx="1512168" cy="123068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fr-FR"/>
              <a:t>Modifiez le style du titre</a:t>
            </a:r>
            <a:endParaRPr lang="fr-FR" dirty="0"/>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4" name="Espace réservé de la date 3"/>
          <p:cNvSpPr>
            <a:spLocks noGrp="1"/>
          </p:cNvSpPr>
          <p:nvPr>
            <p:ph type="dt" sz="half" idx="10"/>
          </p:nvPr>
        </p:nvSpPr>
        <p:spPr/>
        <p:txBody>
          <a:bodyPr/>
          <a:lstStyle>
            <a:lvl1pPr>
              <a:defRPr/>
            </a:lvl1pPr>
          </a:lstStyle>
          <a:p>
            <a:endParaRPr lang="fr-FR" altLang="ja-JP">
              <a:solidFill>
                <a:srgbClr val="000000"/>
              </a:solidFill>
            </a:endParaRPr>
          </a:p>
        </p:txBody>
      </p:sp>
      <p:sp>
        <p:nvSpPr>
          <p:cNvPr id="5" name="Espace réservé du pied de page 4"/>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solidFill>
                  <a:srgbClr val="000000"/>
                </a:solidFill>
              </a:rPr>
              <a:pPr/>
              <a:t>‹N›</a:t>
            </a:fld>
            <a:endParaRPr lang="fr-FR" altLang="ja-JP">
              <a:solidFill>
                <a:srgbClr val="000000"/>
              </a:solidFill>
            </a:endParaRPr>
          </a:p>
        </p:txBody>
      </p:sp>
    </p:spTree>
    <p:extLst>
      <p:ext uri="{BB962C8B-B14F-4D97-AF65-F5344CB8AC3E}">
        <p14:creationId xmlns:p14="http://schemas.microsoft.com/office/powerpoint/2010/main" val="4161472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ja-JP">
              <a:solidFill>
                <a:srgbClr val="000000"/>
              </a:solidFill>
            </a:endParaRPr>
          </a:p>
        </p:txBody>
      </p:sp>
      <p:sp>
        <p:nvSpPr>
          <p:cNvPr id="3" name="Espace réservé du pied de page 2"/>
          <p:cNvSpPr>
            <a:spLocks noGrp="1"/>
          </p:cNvSpPr>
          <p:nvPr>
            <p:ph type="ftr" sz="quarter" idx="11"/>
          </p:nvPr>
        </p:nvSpPr>
        <p:spPr/>
        <p:txBody>
          <a:bodyPr/>
          <a:lstStyle>
            <a:lvl1pPr>
              <a:defRPr/>
            </a:lvl1pPr>
          </a:lstStyle>
          <a:p>
            <a:endParaRPr lang="fr-FR" altLang="ja-JP" dirty="0">
              <a:solidFill>
                <a:srgbClr val="000000"/>
              </a:solidFill>
            </a:endParaRPr>
          </a:p>
        </p:txBody>
      </p:sp>
      <p:sp>
        <p:nvSpPr>
          <p:cNvPr id="4" name="Espace réservé du numéro de diapositive 3"/>
          <p:cNvSpPr>
            <a:spLocks noGrp="1"/>
          </p:cNvSpPr>
          <p:nvPr>
            <p:ph type="sldNum" sz="quarter" idx="12"/>
          </p:nvPr>
        </p:nvSpPr>
        <p:spPr/>
        <p:txBody>
          <a:bodyPr/>
          <a:lstStyle>
            <a:lvl1pPr>
              <a:defRPr/>
            </a:lvl1pPr>
          </a:lstStyle>
          <a:p>
            <a:fld id="{D09A974D-1DC4-4C29-960C-4F23E42A2DA2}" type="slidenum">
              <a:rPr lang="ja-JP" altLang="fr-FR">
                <a:solidFill>
                  <a:srgbClr val="000000"/>
                </a:solidFill>
              </a:rPr>
              <a:pPr/>
              <a:t>‹N›</a:t>
            </a:fld>
            <a:endParaRPr lang="fr-FR" altLang="ja-JP">
              <a:solidFill>
                <a:srgbClr val="000000"/>
              </a:solidFill>
            </a:endParaRPr>
          </a:p>
        </p:txBody>
      </p:sp>
    </p:spTree>
    <p:extLst>
      <p:ext uri="{BB962C8B-B14F-4D97-AF65-F5344CB8AC3E}">
        <p14:creationId xmlns:p14="http://schemas.microsoft.com/office/powerpoint/2010/main" val="3749625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Titelmasterformat durch Klicken bearbeiten</a:t>
            </a:r>
            <a:endParaRPr lang="fr-FR" dirty="0"/>
          </a:p>
        </p:txBody>
      </p:sp>
      <p:sp>
        <p:nvSpPr>
          <p:cNvPr id="3" name="Espace réservé du contenu 2"/>
          <p:cNvSpPr>
            <a:spLocks noGrp="1"/>
          </p:cNvSpPr>
          <p:nvPr>
            <p:ph idx="1"/>
          </p:nvPr>
        </p:nvSpPr>
        <p:spPr/>
        <p:txBody>
          <a:bodyPr/>
          <a:lstStyle>
            <a:lvl2pPr marL="557213" indent="-214313">
              <a:buFont typeface="Wingdings" panose="05000000000000000000" pitchFamily="2" charset="2"/>
              <a:buChar char="§"/>
              <a:defRPr/>
            </a:lvl2pPr>
            <a:lvl3pPr marL="857250" indent="-171450">
              <a:buFont typeface="Calibri" panose="020F0502020204030204" pitchFamily="34" charset="0"/>
              <a:buChar char="−"/>
              <a:defRPr/>
            </a:lvl3pPr>
            <a:lvl4pPr marL="1200150" indent="-171450">
              <a:buFont typeface="Courier New" panose="02070309020205020404" pitchFamily="49" charset="0"/>
              <a:buChar char="o"/>
              <a:defRPr/>
            </a:lvl4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fr-FR" dirty="0"/>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dirty="0"/>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pPr/>
              <a:t>‹N›</a:t>
            </a:fld>
            <a:endParaRPr lang="fr-FR" altLang="ja-JP"/>
          </a:p>
        </p:txBody>
      </p:sp>
    </p:spTree>
    <p:extLst>
      <p:ext uri="{BB962C8B-B14F-4D97-AF65-F5344CB8AC3E}">
        <p14:creationId xmlns:p14="http://schemas.microsoft.com/office/powerpoint/2010/main" val="163891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Mastertitelformat bearbeiten</a:t>
            </a:r>
            <a:endParaRPr lang="fr-FR"/>
          </a:p>
        </p:txBody>
      </p:sp>
      <p:sp>
        <p:nvSpPr>
          <p:cNvPr id="3" name="Espace réservé de la date 2"/>
          <p:cNvSpPr>
            <a:spLocks noGrp="1"/>
          </p:cNvSpPr>
          <p:nvPr>
            <p:ph type="dt" sz="half" idx="10"/>
          </p:nvPr>
        </p:nvSpPr>
        <p:spPr/>
        <p:txBody>
          <a:bodyPr/>
          <a:lstStyle>
            <a:lvl1pPr>
              <a:defRPr/>
            </a:lvl1pPr>
          </a:lstStyle>
          <a:p>
            <a:r>
              <a:rPr lang="de-DE" altLang="ja-JP"/>
              <a:t>GEBP Report - OICA TC 189</a:t>
            </a:r>
            <a:endParaRPr lang="fr-FR" altLang="ja-JP"/>
          </a:p>
        </p:txBody>
      </p:sp>
      <p:sp>
        <p:nvSpPr>
          <p:cNvPr id="4" name="Espace réservé du pied de page 3"/>
          <p:cNvSpPr>
            <a:spLocks noGrp="1"/>
          </p:cNvSpPr>
          <p:nvPr>
            <p:ph type="ftr" sz="quarter" idx="11"/>
          </p:nvPr>
        </p:nvSpPr>
        <p:spPr/>
        <p:txBody>
          <a:bodyPr/>
          <a:lstStyle>
            <a:lvl1pPr>
              <a:defRPr/>
            </a:lvl1pPr>
          </a:lstStyle>
          <a:p>
            <a:endParaRPr lang="fr-FR" altLang="ja-JP" dirty="0"/>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pPr/>
              <a:t>‹N›</a:t>
            </a:fld>
            <a:endParaRPr lang="fr-FR" altLang="ja-JP"/>
          </a:p>
        </p:txBody>
      </p:sp>
    </p:spTree>
    <p:extLst>
      <p:ext uri="{BB962C8B-B14F-4D97-AF65-F5344CB8AC3E}">
        <p14:creationId xmlns:p14="http://schemas.microsoft.com/office/powerpoint/2010/main" val="3325989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oleObject" Target="../embeddings/oleObject1.bin"/><Relationship Id="rId5" Type="http://schemas.openxmlformats.org/officeDocument/2006/relationships/tags" Target="../tags/tag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CEA48724-9C9F-487B-8E83-72E938502120}"/>
              </a:ext>
            </a:extLst>
          </p:cNvPr>
          <p:cNvGraphicFramePr>
            <a:graphicFrameLocks noChangeAspect="1"/>
          </p:cNvGraphicFramePr>
          <p:nvPr userDrawn="1">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6" imgW="400" imgH="396" progId="TCLayout.ActiveDocument.1">
                  <p:embed/>
                </p:oleObj>
              </mc:Choice>
              <mc:Fallback>
                <p:oleObj name="think-cell Folie" r:id="rId6" imgW="400" imgH="396" progId="TCLayout.ActiveDocument.1">
                  <p:embed/>
                  <p:pic>
                    <p:nvPicPr>
                      <p:cNvPr id="3" name="Objekt 2" hidden="1">
                        <a:extLst>
                          <a:ext uri="{FF2B5EF4-FFF2-40B4-BE49-F238E27FC236}">
                            <a16:creationId xmlns:a16="http://schemas.microsoft.com/office/drawing/2014/main" id="{CEA48724-9C9F-487B-8E83-72E938502120}"/>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r>
              <a:rPr lang="de-DE" altLang="ja-JP"/>
              <a:t>GEBP Report - OICA TC 189</a:t>
            </a:r>
            <a:endParaRPr lang="fr-FR" altLang="ja-JP"/>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endParaRPr lang="fr-FR" altLang="ja-JP"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fld id="{841ADF96-E6CA-4184-9617-4AA0842E2F41}" type="slidenum">
              <a:rPr lang="ja-JP" altLang="fr-FR"/>
              <a:pPr/>
              <a:t>‹N›</a:t>
            </a:fld>
            <a:endParaRPr lang="fr-FR" altLang="ja-JP"/>
          </a:p>
        </p:txBody>
      </p:sp>
      <p:pic>
        <p:nvPicPr>
          <p:cNvPr id="7" name="Image 6">
            <a:extLst>
              <a:ext uri="{FF2B5EF4-FFF2-40B4-BE49-F238E27FC236}">
                <a16:creationId xmlns:a16="http://schemas.microsoft.com/office/drawing/2014/main" id="{4CB5CF22-54B9-40F4-91F9-FB0988E05961}"/>
              </a:ext>
            </a:extLst>
          </p:cNvPr>
          <p:cNvPicPr>
            <a:picLocks noChangeAspect="1"/>
          </p:cNvPicPr>
          <p:nvPr userDrawn="1"/>
        </p:nvPicPr>
        <p:blipFill>
          <a:blip r:embed="rId8"/>
          <a:stretch>
            <a:fillRect/>
          </a:stretch>
        </p:blipFill>
        <p:spPr>
          <a:xfrm>
            <a:off x="179512" y="20335"/>
            <a:ext cx="884497" cy="1404789"/>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49" r:id="rId2"/>
    <p:sldLayoutId id="2147483655" r:id="rId3"/>
  </p:sldLayoutIdLst>
  <p:hf hdr="0" ft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Calibri" panose="020F0502020204030204" pitchFamily="34" charset="0"/>
        <a:buChar char="−"/>
        <a:defRPr sz="2400">
          <a:solidFill>
            <a:schemeClr val="tx1"/>
          </a:solidFill>
          <a:latin typeface="+mn-lt"/>
        </a:defRPr>
      </a:lvl3pPr>
      <a:lvl4pPr marL="1600200" indent="-228600" algn="l" rtl="0" eaLnBrk="1" fontAlgn="base" hangingPunct="1">
        <a:spcBef>
          <a:spcPct val="20000"/>
        </a:spcBef>
        <a:spcAft>
          <a:spcPct val="0"/>
        </a:spcAft>
        <a:buFont typeface="Courier New" panose="02070309020205020404" pitchFamily="49" charset="0"/>
        <a:buChar char="o"/>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pPr eaLnBrk="1" hangingPunct="1"/>
            <a:endParaRPr lang="fr-FR" altLang="ja-JP">
              <a:solidFill>
                <a:srgbClr val="000000"/>
              </a:solidFill>
              <a:latin typeface="Arial" charset="0"/>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pPr eaLnBrk="1" hangingPunct="1"/>
            <a:r>
              <a:rPr lang="ja-JP" altLang="fr-FR">
                <a:solidFill>
                  <a:srgbClr val="000000"/>
                </a:solidFill>
                <a:latin typeface="Arial" charset="0"/>
              </a:rPr>
              <a:t>YvdS - 28 May 06</a:t>
            </a:r>
            <a:endParaRPr lang="fr-FR" altLang="ja-JP">
              <a:solidFill>
                <a:srgbClr val="000000"/>
              </a:solidFill>
              <a:latin typeface="Arial" charset="0"/>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pPr eaLnBrk="1" hangingPunct="1"/>
            <a:fld id="{841ADF96-E6CA-4184-9617-4AA0842E2F41}" type="slidenum">
              <a:rPr lang="ja-JP" altLang="fr-FR">
                <a:solidFill>
                  <a:srgbClr val="000000"/>
                </a:solidFill>
                <a:latin typeface="Arial" charset="0"/>
              </a:rPr>
              <a:t>‹N›</a:t>
            </a:fld>
            <a:endParaRPr lang="fr-FR" altLang="ja-JP">
              <a:solidFill>
                <a:srgbClr val="000000"/>
              </a:solidFill>
              <a:latin typeface="Arial" charset="0"/>
            </a:endParaRPr>
          </a:p>
        </p:txBody>
      </p:sp>
      <p:pic>
        <p:nvPicPr>
          <p:cNvPr id="7" name="Image 6">
            <a:extLst>
              <a:ext uri="{FF2B5EF4-FFF2-40B4-BE49-F238E27FC236}">
                <a16:creationId xmlns:a16="http://schemas.microsoft.com/office/drawing/2014/main" id="{55F9AB65-48AB-4ADF-A9A1-A51ECD7198C2}"/>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9674" y="33445"/>
            <a:ext cx="2249005" cy="908251"/>
          </a:xfrm>
          <a:prstGeom prst="rect">
            <a:avLst/>
          </a:prstGeom>
        </p:spPr>
      </p:pic>
    </p:spTree>
    <p:extLst>
      <p:ext uri="{BB962C8B-B14F-4D97-AF65-F5344CB8AC3E}">
        <p14:creationId xmlns:p14="http://schemas.microsoft.com/office/powerpoint/2010/main" val="587212678"/>
      </p:ext>
    </p:extLst>
  </p:cSld>
  <p:clrMap bg1="lt1" tx1="dk1" bg2="lt2" tx2="dk2" accent1="accent1" accent2="accent2" accent3="accent3" accent4="accent4" accent5="accent5" accent6="accent6" hlink="hlink" folHlink="folHlink"/>
  <p:sldLayoutIdLst>
    <p:sldLayoutId id="2147485970" r:id="rId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Blip>
          <a:blip r:embed="rId4"/>
        </a:buBlip>
        <a:defRPr sz="2800">
          <a:solidFill>
            <a:schemeClr val="tx1"/>
          </a:solidFill>
          <a:latin typeface="+mn-lt"/>
        </a:defRPr>
      </a:lvl2pPr>
      <a:lvl3pPr marL="1143000" indent="-228600" algn="l" rtl="0" eaLnBrk="1" fontAlgn="base" hangingPunct="1">
        <a:spcBef>
          <a:spcPct val="20000"/>
        </a:spcBef>
        <a:spcAft>
          <a:spcPct val="0"/>
        </a:spcAft>
        <a:buFont typeface="Wingdings" pitchFamily="2" charset="2"/>
        <a:buChar char="v"/>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09600" y="1600203"/>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dirty="0"/>
              <a:t>Cliquez pour modifier les styles du texte du masque</a:t>
            </a:r>
          </a:p>
          <a:p>
            <a:pPr lvl="1"/>
            <a:r>
              <a:rPr lang="fr-FR" altLang="ja-JP" dirty="0"/>
              <a:t>Deuxième niveau</a:t>
            </a:r>
          </a:p>
          <a:p>
            <a:pPr lvl="2"/>
            <a:r>
              <a:rPr lang="fr-FR" altLang="ja-JP" dirty="0"/>
              <a:t>Troisième niveau</a:t>
            </a:r>
          </a:p>
          <a:p>
            <a:pPr lvl="3"/>
            <a:r>
              <a:rPr lang="fr-FR" altLang="ja-JP" dirty="0"/>
              <a:t>Quatrième niveau</a:t>
            </a:r>
          </a:p>
          <a:p>
            <a:pPr lvl="4"/>
            <a:r>
              <a:rPr lang="fr-FR" altLang="ja-JP" dirty="0"/>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50">
                <a:ea typeface="ＭＳ Ｐゴシック" pitchFamily="34" charset="-128"/>
              </a:defRPr>
            </a:lvl1pPr>
          </a:lstStyle>
          <a:p>
            <a:endParaRPr lang="fr-FR" altLang="ja-JP"/>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50">
                <a:ea typeface="ＭＳ Ｐゴシック" pitchFamily="34" charset="-128"/>
              </a:defRPr>
            </a:lvl1pPr>
          </a:lstStyle>
          <a:p>
            <a:endParaRPr lang="fr-FR" altLang="ja-JP"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50">
                <a:ea typeface="ＭＳ Ｐゴシック" pitchFamily="34" charset="-128"/>
              </a:defRPr>
            </a:lvl1pPr>
          </a:lstStyle>
          <a:p>
            <a:fld id="{841ADF96-E6CA-4184-9617-4AA0842E2F41}" type="slidenum">
              <a:rPr lang="ja-JP" altLang="fr-FR"/>
              <a:t>‹N›</a:t>
            </a:fld>
            <a:endParaRPr lang="fr-FR" altLang="ja-JP"/>
          </a:p>
        </p:txBody>
      </p:sp>
      <p:pic>
        <p:nvPicPr>
          <p:cNvPr id="7" name="Image 6">
            <a:extLst>
              <a:ext uri="{FF2B5EF4-FFF2-40B4-BE49-F238E27FC236}">
                <a16:creationId xmlns:a16="http://schemas.microsoft.com/office/drawing/2014/main" id="{4CB5CF22-54B9-40F4-91F9-FB0988E05961}"/>
              </a:ext>
            </a:extLst>
          </p:cNvPr>
          <p:cNvPicPr>
            <a:picLocks noChangeAspect="1"/>
          </p:cNvPicPr>
          <p:nvPr userDrawn="1"/>
        </p:nvPicPr>
        <p:blipFill>
          <a:blip r:embed="rId4"/>
          <a:stretch>
            <a:fillRect/>
          </a:stretch>
        </p:blipFill>
        <p:spPr>
          <a:xfrm>
            <a:off x="179513" y="20337"/>
            <a:ext cx="884497" cy="1404789"/>
          </a:xfrm>
          <a:prstGeom prst="rect">
            <a:avLst/>
          </a:prstGeom>
        </p:spPr>
      </p:pic>
    </p:spTree>
    <p:extLst>
      <p:ext uri="{BB962C8B-B14F-4D97-AF65-F5344CB8AC3E}">
        <p14:creationId xmlns:p14="http://schemas.microsoft.com/office/powerpoint/2010/main" val="4034570831"/>
      </p:ext>
    </p:extLst>
  </p:cSld>
  <p:clrMap bg1="lt1" tx1="dk1" bg2="lt2" tx2="dk2" accent1="accent1" accent2="accent2" accent3="accent3" accent4="accent4" accent5="accent5" accent6="accent6" hlink="hlink" folHlink="folHlink"/>
  <p:sldLayoutIdLst>
    <p:sldLayoutId id="2147485977" r:id="rId1"/>
    <p:sldLayoutId id="2147485978" r:id="rId2"/>
  </p:sldLayoutIdLst>
  <p:txStyles>
    <p:titleStyle>
      <a:lvl1pPr algn="ctr" rtl="0" eaLnBrk="1" fontAlgn="base" hangingPunct="1">
        <a:spcBef>
          <a:spcPct val="0"/>
        </a:spcBef>
        <a:spcAft>
          <a:spcPct val="0"/>
        </a:spcAft>
        <a:defRPr sz="3300">
          <a:solidFill>
            <a:schemeClr val="tx2"/>
          </a:solidFill>
          <a:latin typeface="+mj-lt"/>
          <a:ea typeface="+mj-ea"/>
          <a:cs typeface="+mj-cs"/>
        </a:defRPr>
      </a:lvl1pPr>
      <a:lvl2pPr algn="ctr" rtl="0" eaLnBrk="1" fontAlgn="base" hangingPunct="1">
        <a:spcBef>
          <a:spcPct val="0"/>
        </a:spcBef>
        <a:spcAft>
          <a:spcPct val="0"/>
        </a:spcAft>
        <a:defRPr sz="3300">
          <a:solidFill>
            <a:schemeClr val="tx2"/>
          </a:solidFill>
          <a:latin typeface="Arial" charset="0"/>
        </a:defRPr>
      </a:lvl2pPr>
      <a:lvl3pPr algn="ctr" rtl="0" eaLnBrk="1" fontAlgn="base" hangingPunct="1">
        <a:spcBef>
          <a:spcPct val="0"/>
        </a:spcBef>
        <a:spcAft>
          <a:spcPct val="0"/>
        </a:spcAft>
        <a:defRPr sz="3300">
          <a:solidFill>
            <a:schemeClr val="tx2"/>
          </a:solidFill>
          <a:latin typeface="Arial" charset="0"/>
        </a:defRPr>
      </a:lvl3pPr>
      <a:lvl4pPr algn="ctr" rtl="0" eaLnBrk="1" fontAlgn="base" hangingPunct="1">
        <a:spcBef>
          <a:spcPct val="0"/>
        </a:spcBef>
        <a:spcAft>
          <a:spcPct val="0"/>
        </a:spcAft>
        <a:defRPr sz="3300">
          <a:solidFill>
            <a:schemeClr val="tx2"/>
          </a:solidFill>
          <a:latin typeface="Arial" charset="0"/>
        </a:defRPr>
      </a:lvl4pPr>
      <a:lvl5pPr algn="ctr" rtl="0" eaLnBrk="1" fontAlgn="base" hangingPunct="1">
        <a:spcBef>
          <a:spcPct val="0"/>
        </a:spcBef>
        <a:spcAft>
          <a:spcPct val="0"/>
        </a:spcAft>
        <a:defRPr sz="3300">
          <a:solidFill>
            <a:schemeClr val="tx2"/>
          </a:solidFill>
          <a:latin typeface="Arial" charset="0"/>
        </a:defRPr>
      </a:lvl5pPr>
      <a:lvl6pPr marL="342900" algn="ctr" rtl="0" eaLnBrk="1" fontAlgn="base" hangingPunct="1">
        <a:spcBef>
          <a:spcPct val="0"/>
        </a:spcBef>
        <a:spcAft>
          <a:spcPct val="0"/>
        </a:spcAft>
        <a:defRPr sz="3300">
          <a:solidFill>
            <a:schemeClr val="tx2"/>
          </a:solidFill>
          <a:latin typeface="Arial" charset="0"/>
        </a:defRPr>
      </a:lvl6pPr>
      <a:lvl7pPr marL="685800" algn="ctr" rtl="0" eaLnBrk="1" fontAlgn="base" hangingPunct="1">
        <a:spcBef>
          <a:spcPct val="0"/>
        </a:spcBef>
        <a:spcAft>
          <a:spcPct val="0"/>
        </a:spcAft>
        <a:defRPr sz="3300">
          <a:solidFill>
            <a:schemeClr val="tx2"/>
          </a:solidFill>
          <a:latin typeface="Arial" charset="0"/>
        </a:defRPr>
      </a:lvl7pPr>
      <a:lvl8pPr marL="1028700" algn="ctr" rtl="0" eaLnBrk="1" fontAlgn="base" hangingPunct="1">
        <a:spcBef>
          <a:spcPct val="0"/>
        </a:spcBef>
        <a:spcAft>
          <a:spcPct val="0"/>
        </a:spcAft>
        <a:defRPr sz="3300">
          <a:solidFill>
            <a:schemeClr val="tx2"/>
          </a:solidFill>
          <a:latin typeface="Arial" charset="0"/>
        </a:defRPr>
      </a:lvl8pPr>
      <a:lvl9pPr marL="1371600" algn="ctr" rtl="0" eaLnBrk="1" fontAlgn="base" hangingPunct="1">
        <a:spcBef>
          <a:spcPct val="0"/>
        </a:spcBef>
        <a:spcAft>
          <a:spcPct val="0"/>
        </a:spcAft>
        <a:defRPr sz="3300">
          <a:solidFill>
            <a:schemeClr val="tx2"/>
          </a:solidFill>
          <a:latin typeface="Arial" charset="0"/>
        </a:defRPr>
      </a:lvl9pPr>
    </p:titleStyle>
    <p:bodyStyle>
      <a:lvl1pPr marL="257175" indent="-257175" algn="l" rtl="0" eaLnBrk="1" fontAlgn="base" hangingPunct="1">
        <a:spcBef>
          <a:spcPct val="20000"/>
        </a:spcBef>
        <a:spcAft>
          <a:spcPct val="0"/>
        </a:spcAft>
        <a:buFont typeface="Wingdings" pitchFamily="2" charset="2"/>
        <a:buChar char="Ø"/>
        <a:defRPr sz="24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anose="05000000000000000000" pitchFamily="2" charset="2"/>
        <a:buChar char="§"/>
        <a:defRPr sz="2100">
          <a:solidFill>
            <a:schemeClr val="tx1"/>
          </a:solidFill>
          <a:latin typeface="+mn-lt"/>
        </a:defRPr>
      </a:lvl2pPr>
      <a:lvl3pPr marL="857250" indent="-171450" algn="l" rtl="0" eaLnBrk="1" fontAlgn="base" hangingPunct="1">
        <a:spcBef>
          <a:spcPct val="20000"/>
        </a:spcBef>
        <a:spcAft>
          <a:spcPct val="0"/>
        </a:spcAft>
        <a:buFont typeface="Calibri" panose="020F0502020204030204" pitchFamily="34" charset="0"/>
        <a:buChar char="−"/>
        <a:defRPr sz="1800">
          <a:solidFill>
            <a:schemeClr val="tx1"/>
          </a:solidFill>
          <a:latin typeface="+mn-lt"/>
        </a:defRPr>
      </a:lvl3pPr>
      <a:lvl4pPr marL="1200150" indent="-171450" algn="l" rtl="0" eaLnBrk="1" fontAlgn="base" hangingPunct="1">
        <a:spcBef>
          <a:spcPct val="20000"/>
        </a:spcBef>
        <a:spcAft>
          <a:spcPct val="0"/>
        </a:spcAft>
        <a:buFont typeface="Courier New" panose="02070309020205020404" pitchFamily="49" charset="0"/>
        <a:buChar char="o"/>
        <a:defRPr sz="1500">
          <a:solidFill>
            <a:schemeClr val="tx1"/>
          </a:solidFill>
          <a:latin typeface="+mn-lt"/>
        </a:defRPr>
      </a:lvl4pPr>
      <a:lvl5pPr marL="1543050" indent="-171450" algn="l" rtl="0" eaLnBrk="1" fontAlgn="base" hangingPunct="1">
        <a:spcBef>
          <a:spcPct val="20000"/>
        </a:spcBef>
        <a:spcAft>
          <a:spcPct val="0"/>
        </a:spcAft>
        <a:buChar char="»"/>
        <a:defRPr sz="1500">
          <a:solidFill>
            <a:schemeClr val="tx1"/>
          </a:solidFill>
          <a:latin typeface="+mn-lt"/>
        </a:defRPr>
      </a:lvl5pPr>
      <a:lvl6pPr marL="1885950" indent="-171450" algn="l" rtl="0" eaLnBrk="1" fontAlgn="base" hangingPunct="1">
        <a:spcBef>
          <a:spcPct val="20000"/>
        </a:spcBef>
        <a:spcAft>
          <a:spcPct val="0"/>
        </a:spcAft>
        <a:buChar char="»"/>
        <a:defRPr sz="1500">
          <a:solidFill>
            <a:schemeClr val="tx1"/>
          </a:solidFill>
          <a:latin typeface="+mn-lt"/>
        </a:defRPr>
      </a:lvl6pPr>
      <a:lvl7pPr marL="2228850" indent="-171450" algn="l" rtl="0" eaLnBrk="1" fontAlgn="base" hangingPunct="1">
        <a:spcBef>
          <a:spcPct val="20000"/>
        </a:spcBef>
        <a:spcAft>
          <a:spcPct val="0"/>
        </a:spcAft>
        <a:buChar char="»"/>
        <a:defRPr sz="1500">
          <a:solidFill>
            <a:schemeClr val="tx1"/>
          </a:solidFill>
          <a:latin typeface="+mn-lt"/>
        </a:defRPr>
      </a:lvl7pPr>
      <a:lvl8pPr marL="2571750" indent="-171450" algn="l" rtl="0" eaLnBrk="1" fontAlgn="base" hangingPunct="1">
        <a:spcBef>
          <a:spcPct val="20000"/>
        </a:spcBef>
        <a:spcAft>
          <a:spcPct val="0"/>
        </a:spcAft>
        <a:buChar char="»"/>
        <a:defRPr sz="1500">
          <a:solidFill>
            <a:schemeClr val="tx1"/>
          </a:solidFill>
          <a:latin typeface="+mn-lt"/>
        </a:defRPr>
      </a:lvl8pPr>
      <a:lvl9pPr marL="2914650" indent="-171450" algn="l" rtl="0" eaLnBrk="1" fontAlgn="base" hangingPunct="1">
        <a:spcBef>
          <a:spcPct val="20000"/>
        </a:spcBef>
        <a:spcAft>
          <a:spcPct val="0"/>
        </a:spcAft>
        <a:buChar char="»"/>
        <a:defRPr sz="1500">
          <a:solidFill>
            <a:schemeClr val="tx1"/>
          </a:solidFill>
          <a:latin typeface="+mn-lt"/>
        </a:defRPr>
      </a:lvl9pPr>
    </p:bodyStyle>
    <p:otherStyle>
      <a:defPPr>
        <a:defRPr lang="fr-F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3.bin"/><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kt 6" hidden="1">
            <a:extLst>
              <a:ext uri="{FF2B5EF4-FFF2-40B4-BE49-F238E27FC236}">
                <a16:creationId xmlns:a16="http://schemas.microsoft.com/office/drawing/2014/main" id="{171CB5EC-8F12-4B44-84E7-798EE109E829}"/>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400" imgH="396" progId="TCLayout.ActiveDocument.1">
                  <p:embed/>
                </p:oleObj>
              </mc:Choice>
              <mc:Fallback>
                <p:oleObj name="think-cell Folie" r:id="rId4" imgW="400" imgH="396" progId="TCLayout.ActiveDocument.1">
                  <p:embed/>
                  <p:pic>
                    <p:nvPicPr>
                      <p:cNvPr id="7" name="Objekt 6" hidden="1">
                        <a:extLst>
                          <a:ext uri="{FF2B5EF4-FFF2-40B4-BE49-F238E27FC236}">
                            <a16:creationId xmlns:a16="http://schemas.microsoft.com/office/drawing/2014/main" id="{171CB5EC-8F12-4B44-84E7-798EE109E829}"/>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9" name="Rectangle 2">
            <a:extLst>
              <a:ext uri="{FF2B5EF4-FFF2-40B4-BE49-F238E27FC236}">
                <a16:creationId xmlns:a16="http://schemas.microsoft.com/office/drawing/2014/main" id="{C8F48A1D-AEC4-B80D-1322-D7D1A02A35B1}"/>
              </a:ext>
            </a:extLst>
          </p:cNvPr>
          <p:cNvSpPr txBox="1">
            <a:spLocks/>
          </p:cNvSpPr>
          <p:nvPr/>
        </p:nvSpPr>
        <p:spPr>
          <a:xfrm>
            <a:off x="1708150" y="1562764"/>
            <a:ext cx="8775700" cy="3995737"/>
          </a:xfrm>
          <a:prstGeom prst="rect">
            <a:avLst/>
          </a:prstGeom>
        </p:spPr>
        <p:txBody>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pPr>
              <a:tabLst>
                <a:tab pos="6727825" algn="l"/>
              </a:tabLst>
            </a:pPr>
            <a:r>
              <a:rPr lang="en-US" altLang="ja-JP" sz="2000" kern="0" dirty="0">
                <a:solidFill>
                  <a:schemeClr val="tx1"/>
                </a:solidFill>
              </a:rPr>
              <a:t>     </a:t>
            </a:r>
            <a:r>
              <a:rPr lang="en-US" altLang="ja-JP" sz="2000" kern="0" dirty="0">
                <a:solidFill>
                  <a:srgbClr val="FF6600"/>
                </a:solidFill>
                <a:latin typeface="Times New Roman" panose="02020603050405020304" pitchFamily="18" charset="0"/>
                <a:cs typeface="Times New Roman" panose="02020603050405020304" pitchFamily="18" charset="0"/>
              </a:rPr>
              <a:t>Hybrid GRPE workshop on the global harmonization of Heavy Duty fuel economy, energy consumption and range determination</a:t>
            </a:r>
            <a:br>
              <a:rPr lang="en-US" altLang="ja-JP" sz="2000" kern="0" dirty="0">
                <a:solidFill>
                  <a:schemeClr val="tx1"/>
                </a:solidFill>
              </a:rPr>
            </a:br>
            <a:br>
              <a:rPr lang="en-GB" altLang="en-US" sz="2400" kern="0" dirty="0">
                <a:solidFill>
                  <a:schemeClr val="tx1"/>
                </a:solidFill>
              </a:rPr>
            </a:br>
            <a:br>
              <a:rPr lang="en-GB" altLang="en-US" sz="2400" kern="0" dirty="0">
                <a:solidFill>
                  <a:schemeClr val="tx1"/>
                </a:solidFill>
              </a:rPr>
            </a:br>
            <a:r>
              <a:rPr lang="en-US" altLang="en-US" sz="2400" kern="0" dirty="0">
                <a:solidFill>
                  <a:srgbClr val="0000FF"/>
                </a:solidFill>
                <a:latin typeface="Times New Roman" panose="02020603050405020304" pitchFamily="18" charset="0"/>
                <a:cs typeface="Times New Roman" panose="02020603050405020304" pitchFamily="18" charset="0"/>
              </a:rPr>
              <a:t>Session 1 : Latest iterations of HDV Fuel Economy standards</a:t>
            </a:r>
            <a:br>
              <a:rPr lang="en-GB" altLang="en-US" sz="2400" kern="0" dirty="0">
                <a:solidFill>
                  <a:srgbClr val="0000FF"/>
                </a:solidFill>
                <a:latin typeface="Times New Roman" panose="02020603050405020304" pitchFamily="18" charset="0"/>
                <a:cs typeface="Times New Roman" panose="02020603050405020304" pitchFamily="18" charset="0"/>
              </a:rPr>
            </a:br>
            <a:r>
              <a:rPr lang="en-GB" altLang="en-US" sz="3200" kern="0" dirty="0">
                <a:solidFill>
                  <a:srgbClr val="0000FF"/>
                </a:solidFill>
                <a:latin typeface="Times New Roman" panose="02020603050405020304" pitchFamily="18" charset="0"/>
                <a:cs typeface="Times New Roman" panose="02020603050405020304" pitchFamily="18" charset="0"/>
              </a:rPr>
              <a:t> - </a:t>
            </a:r>
            <a:r>
              <a:rPr lang="en-US" altLang="en-US" sz="3200" kern="0" dirty="0">
                <a:solidFill>
                  <a:srgbClr val="0000FF"/>
                </a:solidFill>
                <a:latin typeface="Times New Roman" panose="02020603050405020304" pitchFamily="18" charset="0"/>
                <a:cs typeface="Times New Roman" panose="02020603050405020304" pitchFamily="18" charset="0"/>
              </a:rPr>
              <a:t>Global overview of Heavy Duty Fuel Economy standards</a:t>
            </a:r>
            <a:r>
              <a:rPr lang="ja-JP" altLang="en-US" sz="3200" kern="0" dirty="0">
                <a:solidFill>
                  <a:srgbClr val="0000FF"/>
                </a:solidFill>
                <a:latin typeface="Times New Roman" panose="02020603050405020304" pitchFamily="18" charset="0"/>
                <a:cs typeface="Times New Roman" panose="02020603050405020304" pitchFamily="18" charset="0"/>
              </a:rPr>
              <a:t> </a:t>
            </a:r>
            <a:r>
              <a:rPr lang="en-GB" altLang="en-US" sz="3200" kern="0" dirty="0">
                <a:solidFill>
                  <a:srgbClr val="0000FF"/>
                </a:solidFill>
                <a:latin typeface="Times New Roman" panose="02020603050405020304" pitchFamily="18" charset="0"/>
                <a:cs typeface="Times New Roman" panose="02020603050405020304" pitchFamily="18" charset="0"/>
              </a:rPr>
              <a:t>- </a:t>
            </a:r>
            <a:br>
              <a:rPr lang="en-GB" altLang="en-US" sz="3200" kern="0" dirty="0">
                <a:solidFill>
                  <a:schemeClr val="tx1"/>
                </a:solidFill>
              </a:rPr>
            </a:br>
            <a:br>
              <a:rPr lang="en-GB" altLang="en-US" sz="3200" kern="0" dirty="0">
                <a:solidFill>
                  <a:schemeClr val="tx1"/>
                </a:solidFill>
              </a:rPr>
            </a:br>
            <a:r>
              <a:rPr lang="en-GB" altLang="en-US" sz="3200" kern="0" dirty="0">
                <a:solidFill>
                  <a:schemeClr val="tx1"/>
                </a:solidFill>
              </a:rPr>
              <a:t>Yoshihide </a:t>
            </a:r>
            <a:r>
              <a:rPr lang="en-GB" altLang="en-US" sz="3200" kern="0" dirty="0" err="1">
                <a:solidFill>
                  <a:schemeClr val="tx1"/>
                </a:solidFill>
              </a:rPr>
              <a:t>Takenaka</a:t>
            </a:r>
            <a:br>
              <a:rPr lang="en-GB" altLang="en-US" sz="3200" kern="0">
                <a:solidFill>
                  <a:schemeClr val="tx1"/>
                </a:solidFill>
              </a:rPr>
            </a:br>
            <a:r>
              <a:rPr lang="en-GB" altLang="en-US" sz="3200" kern="0">
                <a:solidFill>
                  <a:schemeClr val="tx1"/>
                </a:solidFill>
              </a:rPr>
              <a:t>OICA</a:t>
            </a:r>
            <a:br>
              <a:rPr lang="en-GB" altLang="en-US" sz="3200" kern="0">
                <a:solidFill>
                  <a:schemeClr val="tx1"/>
                </a:solidFill>
              </a:rPr>
            </a:br>
            <a:r>
              <a:rPr lang="en-GB" altLang="en-US" sz="3200" kern="0">
                <a:solidFill>
                  <a:schemeClr val="tx1"/>
                </a:solidFill>
              </a:rPr>
              <a:t> HD-FE TF</a:t>
            </a:r>
            <a:br>
              <a:rPr lang="en-GB" altLang="en-US" sz="3200" kern="0" dirty="0">
                <a:solidFill>
                  <a:schemeClr val="tx1"/>
                </a:solidFill>
              </a:rPr>
            </a:br>
            <a:endParaRPr lang="en-GB" altLang="en-US" sz="2000" kern="0" dirty="0">
              <a:solidFill>
                <a:schemeClr val="tx1"/>
              </a:solidFill>
              <a:latin typeface="Arial" panose="020B0604020202020204" pitchFamily="34" charset="0"/>
            </a:endParaRPr>
          </a:p>
        </p:txBody>
      </p:sp>
    </p:spTree>
    <p:extLst>
      <p:ext uri="{BB962C8B-B14F-4D97-AF65-F5344CB8AC3E}">
        <p14:creationId xmlns:p14="http://schemas.microsoft.com/office/powerpoint/2010/main" val="40771277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3CBEC5-3A03-AE54-1C67-FC0E09C8338F}"/>
              </a:ext>
            </a:extLst>
          </p:cNvPr>
          <p:cNvSpPr>
            <a:spLocks noGrp="1"/>
          </p:cNvSpPr>
          <p:nvPr>
            <p:ph type="title"/>
          </p:nvPr>
        </p:nvSpPr>
        <p:spPr>
          <a:xfrm>
            <a:off x="1981200" y="274638"/>
            <a:ext cx="8229600" cy="802322"/>
          </a:xfrm>
        </p:spPr>
        <p:txBody>
          <a:bodyPr/>
          <a:lstStyle/>
          <a:p>
            <a:r>
              <a:rPr kumimoji="1" lang="en-US" altLang="ja-JP" b="1" dirty="0">
                <a:solidFill>
                  <a:srgbClr val="4369A7"/>
                </a:solidFill>
              </a:rPr>
              <a:t>Background</a:t>
            </a:r>
            <a:br>
              <a:rPr kumimoji="1" lang="en-US" altLang="ja-JP" b="1" dirty="0">
                <a:solidFill>
                  <a:srgbClr val="4369A7"/>
                </a:solidFill>
              </a:rPr>
            </a:br>
            <a:endParaRPr kumimoji="1" lang="ja-JP" altLang="en-US" b="1" dirty="0">
              <a:solidFill>
                <a:srgbClr val="4369A7"/>
              </a:solidFill>
            </a:endParaRPr>
          </a:p>
        </p:txBody>
      </p:sp>
      <p:sp>
        <p:nvSpPr>
          <p:cNvPr id="3" name="コンテンツ プレースホルダー 2">
            <a:extLst>
              <a:ext uri="{FF2B5EF4-FFF2-40B4-BE49-F238E27FC236}">
                <a16:creationId xmlns:a16="http://schemas.microsoft.com/office/drawing/2014/main" id="{203F53EB-67FB-9C0A-A4A2-AB8BF97A3782}"/>
              </a:ext>
            </a:extLst>
          </p:cNvPr>
          <p:cNvSpPr>
            <a:spLocks noGrp="1"/>
          </p:cNvSpPr>
          <p:nvPr>
            <p:ph idx="1"/>
          </p:nvPr>
        </p:nvSpPr>
        <p:spPr>
          <a:xfrm>
            <a:off x="1105103" y="1022014"/>
            <a:ext cx="10400689" cy="5165724"/>
          </a:xfrm>
        </p:spPr>
        <p:txBody>
          <a:bodyPr/>
          <a:lstStyle/>
          <a:p>
            <a:pPr marL="0" indent="0" algn="just">
              <a:lnSpc>
                <a:spcPct val="150000"/>
              </a:lnSpc>
              <a:buNone/>
            </a:pPr>
            <a:r>
              <a:rPr kumimoji="1" lang="en-US" altLang="ja-JP" sz="1800" dirty="0">
                <a:latin typeface="Cambria" panose="02040503050406030204" pitchFamily="18" charset="0"/>
                <a:ea typeface="Cambria" panose="02040503050406030204" pitchFamily="18" charset="0"/>
                <a:cs typeface="Times New Roman" panose="02020603050405020304" pitchFamily="18" charset="0"/>
              </a:rPr>
              <a:t>OICA has requested the GRPE to promote harmonization of fuel efficiency regulations for heavy vehicles and has organized two workshops at the GRPE. Due to the interruption of activities caused by the Covid and other events, the GRPE has yet to initiate the development of harmonized fuel efficiency regulations for heavy vehicles. At last year's GRPE meeting, there was a request to resume this activity, and a workshop with government officials is scheduled to be held at GRPE in May to discuss the promotion of standards harmonization.</a:t>
            </a:r>
            <a:r>
              <a:rPr kumimoji="1" lang="ja-JP" altLang="en-US" sz="1800" dirty="0">
                <a:latin typeface="Cambria" panose="02040503050406030204" pitchFamily="18" charset="0"/>
                <a:ea typeface="Meiryo UI" panose="020B0604030504040204" pitchFamily="50" charset="-128"/>
                <a:cs typeface="Times New Roman" panose="02020603050405020304" pitchFamily="18" charset="0"/>
              </a:rPr>
              <a:t> </a:t>
            </a:r>
            <a:r>
              <a:rPr kumimoji="1" lang="en-US" altLang="ja-JP" sz="1800" dirty="0">
                <a:latin typeface="Cambria" panose="02040503050406030204" pitchFamily="18" charset="0"/>
                <a:ea typeface="Cambria" panose="02040503050406030204" pitchFamily="18" charset="0"/>
                <a:cs typeface="Times New Roman" panose="02020603050405020304" pitchFamily="18" charset="0"/>
              </a:rPr>
              <a:t>Therefore,</a:t>
            </a:r>
            <a:r>
              <a:rPr kumimoji="1" lang="ja-JP" altLang="en-US" sz="1800" dirty="0">
                <a:latin typeface="Cambria" panose="02040503050406030204" pitchFamily="18" charset="0"/>
                <a:ea typeface="Meiryo UI" panose="020B0604030504040204" pitchFamily="50" charset="-128"/>
                <a:cs typeface="Times New Roman" panose="02020603050405020304" pitchFamily="18" charset="0"/>
              </a:rPr>
              <a:t> </a:t>
            </a:r>
            <a:r>
              <a:rPr kumimoji="1" lang="en-US" altLang="ja-JP" sz="1800" dirty="0">
                <a:latin typeface="Cambria" panose="02040503050406030204" pitchFamily="18" charset="0"/>
                <a:ea typeface="Cambria" panose="02040503050406030204" pitchFamily="18" charset="0"/>
                <a:cs typeface="Times New Roman" panose="02020603050405020304" pitchFamily="18" charset="0"/>
              </a:rPr>
              <a:t>it is necessary to organize the current situation and compile requests as stakeholders for the workshop to be held in May.</a:t>
            </a:r>
          </a:p>
          <a:p>
            <a:pPr marL="182563" indent="0" algn="just">
              <a:lnSpc>
                <a:spcPct val="150000"/>
              </a:lnSpc>
              <a:buNone/>
            </a:pPr>
            <a:endParaRPr kumimoji="1" lang="en-US" altLang="ja-JP" sz="1800" dirty="0">
              <a:latin typeface="Cambria" panose="02040503050406030204" pitchFamily="18" charset="0"/>
              <a:ea typeface="Cambria" panose="02040503050406030204" pitchFamily="18" charset="0"/>
              <a:cs typeface="Times New Roman" panose="02020603050405020304" pitchFamily="18" charset="0"/>
            </a:endParaRPr>
          </a:p>
          <a:p>
            <a:pPr marL="0" marR="0" lvl="0" indent="0" algn="just" defTabSz="914400" rtl="0" eaLnBrk="1" fontAlgn="base" latinLnBrk="0" hangingPunct="1">
              <a:lnSpc>
                <a:spcPct val="150000"/>
              </a:lnSpc>
              <a:spcBef>
                <a:spcPct val="20000"/>
              </a:spcBef>
              <a:spcAft>
                <a:spcPct val="0"/>
              </a:spcAft>
              <a:buClrTx/>
              <a:buSzTx/>
              <a:buFont typeface="Wingdings" pitchFamily="2" charset="2"/>
              <a:buNone/>
              <a:tabLst/>
              <a:defRPr/>
            </a:pPr>
            <a:r>
              <a:rPr kumimoji="1" lang="en-US" altLang="ja-JP" sz="1800" b="1" dirty="0">
                <a:solidFill>
                  <a:srgbClr val="000000"/>
                </a:solidFill>
                <a:latin typeface="Cambria" panose="02040503050406030204" pitchFamily="18" charset="0"/>
                <a:ea typeface="Cambria" panose="02040503050406030204" pitchFamily="18" charset="0"/>
                <a:cs typeface="Times New Roman" panose="02020603050405020304" pitchFamily="18" charset="0"/>
              </a:rPr>
              <a:t>Expert Meeting on 26th March</a:t>
            </a:r>
            <a:endParaRPr kumimoji="1" lang="en-US" altLang="ja-JP" sz="1800" b="1"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pitchFamily="18" charset="0"/>
            </a:endParaRPr>
          </a:p>
          <a:p>
            <a:pPr marL="0" marR="0" lvl="0" indent="0" algn="just" defTabSz="914400" rtl="0" eaLnBrk="1" fontAlgn="base" latinLnBrk="0" hangingPunct="1">
              <a:lnSpc>
                <a:spcPct val="150000"/>
              </a:lnSpc>
              <a:spcBef>
                <a:spcPct val="20000"/>
              </a:spcBef>
              <a:spcAft>
                <a:spcPct val="0"/>
              </a:spcAft>
              <a:buClrTx/>
              <a:buSzTx/>
              <a:buFont typeface="Wingdings" pitchFamily="2" charset="2"/>
              <a:buNone/>
              <a:tabLst/>
              <a:defRPr/>
            </a:pPr>
            <a:r>
              <a:rPr kumimoji="1" lang="en-US" altLang="ja-JP" sz="18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pitchFamily="18" charset="0"/>
              </a:rPr>
              <a:t>OICA organized the expert meeting to share the information and discuss about how to proceed the harmonization for HD fuel efficiency. </a:t>
            </a:r>
            <a:r>
              <a:rPr kumimoji="1" lang="en-US" altLang="ja-JP" sz="1800" dirty="0">
                <a:solidFill>
                  <a:srgbClr val="000000"/>
                </a:solidFill>
                <a:latin typeface="Cambria" panose="02040503050406030204" pitchFamily="18" charset="0"/>
                <a:ea typeface="Cambria" panose="02040503050406030204" pitchFamily="18" charset="0"/>
                <a:cs typeface="Times New Roman" panose="02020603050405020304" pitchFamily="18" charset="0"/>
              </a:rPr>
              <a:t>Based on the discussion at this expert meeting, Workshop for HD fuel efficiency is prepared.</a:t>
            </a:r>
            <a:endParaRPr kumimoji="1" lang="en-US" altLang="ja-JP" sz="1800" b="0" i="0" u="none" strike="noStrike" kern="0" cap="none" spc="0" normalizeH="0" baseline="0" noProof="0" dirty="0">
              <a:ln>
                <a:noFill/>
              </a:ln>
              <a:solidFill>
                <a:srgbClr val="000000"/>
              </a:solidFill>
              <a:effectLst/>
              <a:uLnTx/>
              <a:uFillTx/>
              <a:latin typeface="Cambria" panose="02040503050406030204" pitchFamily="18" charset="0"/>
              <a:ea typeface="Cambria" panose="02040503050406030204" pitchFamily="18" charset="0"/>
              <a:cs typeface="Times New Roman" panose="02020603050405020304" pitchFamily="18" charset="0"/>
            </a:endParaRPr>
          </a:p>
          <a:p>
            <a:pPr marL="182563" indent="0" algn="just">
              <a:lnSpc>
                <a:spcPts val="1800"/>
              </a:lnSpc>
              <a:buNone/>
            </a:pPr>
            <a:endParaRPr kumimoji="1" lang="en-US" altLang="ja-JP" sz="1800" dirty="0">
              <a:latin typeface="Cambria" panose="02040503050406030204" pitchFamily="18" charset="0"/>
              <a:ea typeface="Cambria" panose="02040503050406030204" pitchFamily="18" charset="0"/>
              <a:cs typeface="Times New Roman" panose="02020603050405020304" pitchFamily="18" charset="0"/>
            </a:endParaRPr>
          </a:p>
          <a:p>
            <a:pPr marL="0" indent="0" algn="just">
              <a:lnSpc>
                <a:spcPts val="1800"/>
              </a:lnSpc>
              <a:buNone/>
            </a:pPr>
            <a:endParaRPr kumimoji="1" lang="ja-JP" altLang="en-US" sz="1800" dirty="0">
              <a:latin typeface="Cambria" panose="02040503050406030204" pitchFamily="18" charset="0"/>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8264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B06214-6190-4A3C-2E52-AD0A26E43574}"/>
              </a:ext>
            </a:extLst>
          </p:cNvPr>
          <p:cNvSpPr>
            <a:spLocks noGrp="1"/>
          </p:cNvSpPr>
          <p:nvPr>
            <p:ph type="title"/>
          </p:nvPr>
        </p:nvSpPr>
        <p:spPr>
          <a:xfrm>
            <a:off x="810084" y="318647"/>
            <a:ext cx="10972800" cy="1143000"/>
          </a:xfrm>
        </p:spPr>
        <p:txBody>
          <a:bodyPr/>
          <a:lstStyle/>
          <a:p>
            <a:r>
              <a:rPr kumimoji="1" lang="en-US" altLang="ja-JP" b="1" dirty="0">
                <a:solidFill>
                  <a:srgbClr val="4369A7"/>
                </a:solidFill>
              </a:rPr>
              <a:t>Expert Meeting on 26th March</a:t>
            </a:r>
          </a:p>
        </p:txBody>
      </p:sp>
      <p:sp>
        <p:nvSpPr>
          <p:cNvPr id="4" name="CasellaDiTesto 3">
            <a:extLst>
              <a:ext uri="{FF2B5EF4-FFF2-40B4-BE49-F238E27FC236}">
                <a16:creationId xmlns:a16="http://schemas.microsoft.com/office/drawing/2014/main" id="{729BA3DE-9A8D-A815-2518-B9B7B30A9C82}"/>
              </a:ext>
            </a:extLst>
          </p:cNvPr>
          <p:cNvSpPr txBox="1"/>
          <p:nvPr/>
        </p:nvSpPr>
        <p:spPr>
          <a:xfrm>
            <a:off x="928228" y="1425567"/>
            <a:ext cx="10453688" cy="4809009"/>
          </a:xfrm>
          <a:prstGeom prst="rect">
            <a:avLst/>
          </a:prstGeom>
          <a:noFill/>
        </p:spPr>
        <p:txBody>
          <a:bodyPr wrap="square" rtlCol="0">
            <a:spAutoFit/>
          </a:bodyPr>
          <a:lstStyle/>
          <a:p>
            <a:r>
              <a:rPr lang="en-JM" b="1" dirty="0">
                <a:latin typeface="Cambria" panose="02040503050406030204" pitchFamily="18" charset="0"/>
                <a:ea typeface="Cambria" panose="02040503050406030204" pitchFamily="18" charset="0"/>
              </a:rPr>
              <a:t>Background</a:t>
            </a:r>
          </a:p>
          <a:p>
            <a:endParaRPr lang="en-JM" dirty="0"/>
          </a:p>
          <a:p>
            <a:pPr marL="285750" indent="-285750">
              <a:buFont typeface="Arial" panose="020B0604020202020204" pitchFamily="34" charset="0"/>
              <a:buChar char="•"/>
            </a:pPr>
            <a:r>
              <a:rPr lang="en-JM" dirty="0">
                <a:latin typeface="Cambria" panose="02040503050406030204" pitchFamily="18" charset="0"/>
                <a:ea typeface="Cambria" panose="02040503050406030204" pitchFamily="18" charset="0"/>
              </a:rPr>
              <a:t>As announced during January GRPE session, OICA organized on 26 March the first meeting of the so called «Ad Hoc Experts Group» to discuss the FE harmonization topic.</a:t>
            </a:r>
          </a:p>
          <a:p>
            <a:pPr marL="285750" indent="-285750">
              <a:buFont typeface="Arial" panose="020B0604020202020204" pitchFamily="34" charset="0"/>
              <a:buChar char="•"/>
            </a:pPr>
            <a:r>
              <a:rPr lang="en-JM" dirty="0">
                <a:latin typeface="Cambria" panose="02040503050406030204" pitchFamily="18" charset="0"/>
                <a:ea typeface="Cambria" panose="02040503050406030204" pitchFamily="18" charset="0"/>
              </a:rPr>
              <a:t>Several delegations attended the meeting, among others the EU Commission, DG </a:t>
            </a:r>
            <a:r>
              <a:rPr lang="en-JM" dirty="0" err="1">
                <a:latin typeface="Cambria" panose="02040503050406030204" pitchFamily="18" charset="0"/>
                <a:ea typeface="Cambria" panose="02040503050406030204" pitchFamily="18" charset="0"/>
              </a:rPr>
              <a:t>Clima</a:t>
            </a:r>
            <a:r>
              <a:rPr lang="en-JM" dirty="0">
                <a:latin typeface="Cambria" panose="02040503050406030204" pitchFamily="18" charset="0"/>
                <a:ea typeface="Cambria" panose="02040503050406030204" pitchFamily="18" charset="0"/>
              </a:rPr>
              <a:t>, Japanese Government, GRPE Chair and Secretariat, etc.</a:t>
            </a:r>
          </a:p>
          <a:p>
            <a:endParaRPr lang="en-JM" dirty="0"/>
          </a:p>
          <a:p>
            <a:pPr marL="285750" indent="-285750">
              <a:buFont typeface="Arial" panose="020B0604020202020204" pitchFamily="34" charset="0"/>
              <a:buChar char="•"/>
            </a:pPr>
            <a:r>
              <a:rPr lang="en-JM" dirty="0">
                <a:latin typeface="Cambria" panose="02040503050406030204" pitchFamily="18" charset="0"/>
                <a:ea typeface="Cambria" panose="02040503050406030204" pitchFamily="18" charset="0"/>
              </a:rPr>
              <a:t>OICA made a presentation related to some key aspects:</a:t>
            </a:r>
          </a:p>
          <a:p>
            <a:endParaRPr lang="en-JM" dirty="0">
              <a:latin typeface="Cambria" panose="02040503050406030204" pitchFamily="18" charset="0"/>
              <a:ea typeface="Cambria" panose="02040503050406030204" pitchFamily="18" charset="0"/>
            </a:endParaRPr>
          </a:p>
          <a:p>
            <a:pPr marL="800100" lvl="1" indent="-342900">
              <a:lnSpc>
                <a:spcPct val="107000"/>
              </a:lnSpc>
              <a:buFont typeface="+mj-lt"/>
              <a:buAutoNum type="arabi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Purpose, background</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pPr marL="800100" lvl="1" indent="-342900">
              <a:lnSpc>
                <a:spcPct val="107000"/>
              </a:lnSpc>
              <a:buFont typeface="+mj-lt"/>
              <a:buAutoNum type="arabi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Status of fuel economy regulations</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pPr marL="800100" lvl="1" indent="-342900">
              <a:lnSpc>
                <a:spcPct val="107000"/>
              </a:lnSpc>
              <a:buFont typeface="+mj-lt"/>
              <a:buAutoNum type="arabi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Recent update </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pPr marL="1200150" lvl="2" indent="-285750">
              <a:lnSpc>
                <a:spcPct val="107000"/>
              </a:lnSpc>
              <a:buFont typeface="+mj-lt"/>
              <a:buAutoNum type="alphaL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in Japan</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pPr marL="1200150" lvl="2" indent="-285750">
              <a:lnSpc>
                <a:spcPct val="107000"/>
              </a:lnSpc>
              <a:buFont typeface="+mj-lt"/>
              <a:buAutoNum type="alphaL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in Europe</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pPr marL="1200150" lvl="2" indent="-285750">
              <a:lnSpc>
                <a:spcPct val="107000"/>
              </a:lnSpc>
              <a:buFont typeface="+mj-lt"/>
              <a:buAutoNum type="alphaL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in US</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pPr marL="1200150" lvl="2" indent="-285750">
              <a:lnSpc>
                <a:spcPct val="107000"/>
              </a:lnSpc>
              <a:buFont typeface="+mj-lt"/>
              <a:buAutoNum type="alphaL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in China</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pPr marL="1200150" lvl="2" indent="-285750">
              <a:lnSpc>
                <a:spcPct val="107000"/>
              </a:lnSpc>
              <a:spcAft>
                <a:spcPts val="800"/>
              </a:spcAft>
              <a:buFont typeface="+mj-lt"/>
              <a:buAutoNum type="alphaLcPeriod"/>
            </a:pPr>
            <a:r>
              <a:rPr lang="en-GB" sz="1400" kern="100" dirty="0">
                <a:effectLst/>
                <a:latin typeface="Cambria" panose="02040503050406030204" pitchFamily="18" charset="0"/>
                <a:ea typeface="Cambria" panose="02040503050406030204" pitchFamily="18" charset="0"/>
                <a:cs typeface="Times New Roman" panose="02020603050405020304" pitchFamily="18" charset="0"/>
              </a:rPr>
              <a:t>Schedule of different areas</a:t>
            </a:r>
            <a:endParaRPr lang="it-IT" sz="1400" kern="100" dirty="0">
              <a:effectLst/>
              <a:latin typeface="Cambria" panose="02040503050406030204" pitchFamily="18" charset="0"/>
              <a:ea typeface="Cambria" panose="02040503050406030204" pitchFamily="18" charset="0"/>
              <a:cs typeface="Times New Roman" panose="02020603050405020304" pitchFamily="18" charset="0"/>
            </a:endParaRPr>
          </a:p>
          <a:p>
            <a:endParaRPr lang="it-IT" dirty="0"/>
          </a:p>
        </p:txBody>
      </p:sp>
      <p:graphicFrame>
        <p:nvGraphicFramePr>
          <p:cNvPr id="6" name="Oggetto 5">
            <a:extLst>
              <a:ext uri="{FF2B5EF4-FFF2-40B4-BE49-F238E27FC236}">
                <a16:creationId xmlns:a16="http://schemas.microsoft.com/office/drawing/2014/main" id="{95BB0DEF-03EB-E5CC-CFAE-E5F403889F24}"/>
              </a:ext>
            </a:extLst>
          </p:cNvPr>
          <p:cNvGraphicFramePr>
            <a:graphicFrameLocks noChangeAspect="1"/>
          </p:cNvGraphicFramePr>
          <p:nvPr/>
        </p:nvGraphicFramePr>
        <p:xfrm>
          <a:off x="7089775" y="4748213"/>
          <a:ext cx="3940175" cy="725487"/>
        </p:xfrm>
        <a:graphic>
          <a:graphicData uri="http://schemas.openxmlformats.org/presentationml/2006/ole">
            <mc:AlternateContent xmlns:mc="http://schemas.openxmlformats.org/markup-compatibility/2006">
              <mc:Choice xmlns:v="urn:schemas-microsoft-com:vml" Requires="v">
                <p:oleObj name="Oggetto shell Packager" showAsIcon="1" r:id="rId2" imgW="2790674" imgH="514350" progId="Package">
                  <p:embed/>
                </p:oleObj>
              </mc:Choice>
              <mc:Fallback>
                <p:oleObj name="Oggetto shell Packager" showAsIcon="1" r:id="rId2" imgW="2790674" imgH="514350" progId="Package">
                  <p:embed/>
                  <p:pic>
                    <p:nvPicPr>
                      <p:cNvPr id="6" name="Oggetto 5">
                        <a:extLst>
                          <a:ext uri="{FF2B5EF4-FFF2-40B4-BE49-F238E27FC236}">
                            <a16:creationId xmlns:a16="http://schemas.microsoft.com/office/drawing/2014/main" id="{95BB0DEF-03EB-E5CC-CFAE-E5F403889F24}"/>
                          </a:ext>
                        </a:extLst>
                      </p:cNvPr>
                      <p:cNvPicPr/>
                      <p:nvPr/>
                    </p:nvPicPr>
                    <p:blipFill>
                      <a:blip r:embed="rId3"/>
                      <a:stretch>
                        <a:fillRect/>
                      </a:stretch>
                    </p:blipFill>
                    <p:spPr>
                      <a:xfrm>
                        <a:off x="7089775" y="4748213"/>
                        <a:ext cx="3940175" cy="725487"/>
                      </a:xfrm>
                      <a:prstGeom prst="rect">
                        <a:avLst/>
                      </a:prstGeom>
                    </p:spPr>
                  </p:pic>
                </p:oleObj>
              </mc:Fallback>
            </mc:AlternateContent>
          </a:graphicData>
        </a:graphic>
      </p:graphicFrame>
    </p:spTree>
    <p:extLst>
      <p:ext uri="{BB962C8B-B14F-4D97-AF65-F5344CB8AC3E}">
        <p14:creationId xmlns:p14="http://schemas.microsoft.com/office/powerpoint/2010/main" val="1896843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729BA3DE-9A8D-A815-2518-B9B7B30A9C82}"/>
              </a:ext>
            </a:extLst>
          </p:cNvPr>
          <p:cNvSpPr txBox="1"/>
          <p:nvPr/>
        </p:nvSpPr>
        <p:spPr>
          <a:xfrm>
            <a:off x="1008620" y="1189467"/>
            <a:ext cx="10453688" cy="5545685"/>
          </a:xfrm>
          <a:prstGeom prst="rect">
            <a:avLst/>
          </a:prstGeom>
          <a:noFill/>
        </p:spPr>
        <p:txBody>
          <a:bodyPr wrap="square" rtlCol="0">
            <a:spAutoFit/>
          </a:bodyPr>
          <a:lstStyle/>
          <a:p>
            <a:r>
              <a:rPr lang="en-JM" b="1" dirty="0">
                <a:latin typeface="Cambria" panose="02040503050406030204" pitchFamily="18" charset="0"/>
                <a:ea typeface="Cambria" panose="02040503050406030204" pitchFamily="18" charset="0"/>
              </a:rPr>
              <a:t>Discussion at the Ad Hoc Experts Group of 23 March</a:t>
            </a:r>
          </a:p>
          <a:p>
            <a:endParaRPr lang="en-JM" dirty="0"/>
          </a:p>
          <a:p>
            <a:pPr marL="285750" indent="-285750">
              <a:lnSpc>
                <a:spcPct val="90000"/>
              </a:lnSpc>
              <a:spcAft>
                <a:spcPts val="800"/>
              </a:spcAft>
              <a:buFont typeface="Wingdings" panose="05000000000000000000" pitchFamily="2" charset="2"/>
              <a:buChar char="Ø"/>
            </a:pPr>
            <a:r>
              <a:rPr lang="en-GB" sz="1800" kern="100" dirty="0">
                <a:effectLst/>
                <a:latin typeface="Cambria" panose="02040503050406030204" pitchFamily="18" charset="0"/>
                <a:ea typeface="Cambria" panose="02040503050406030204" pitchFamily="18" charset="0"/>
                <a:cs typeface="Arial" panose="020B0604020202020204" pitchFamily="34" charset="0"/>
              </a:rPr>
              <a:t>DG </a:t>
            </a:r>
            <a:r>
              <a:rPr lang="en-GB" sz="1800" kern="100" dirty="0" err="1">
                <a:effectLst/>
                <a:latin typeface="Cambria" panose="02040503050406030204" pitchFamily="18" charset="0"/>
                <a:ea typeface="Cambria" panose="02040503050406030204" pitchFamily="18" charset="0"/>
                <a:cs typeface="Arial" panose="020B0604020202020204" pitchFamily="34" charset="0"/>
              </a:rPr>
              <a:t>Clima</a:t>
            </a:r>
            <a:r>
              <a:rPr lang="en-GB" sz="1800" kern="100" dirty="0">
                <a:effectLst/>
                <a:latin typeface="Cambria" panose="02040503050406030204" pitchFamily="18" charset="0"/>
                <a:ea typeface="Cambria" panose="02040503050406030204" pitchFamily="18" charset="0"/>
                <a:cs typeface="Arial" panose="020B0604020202020204" pitchFamily="34" charset="0"/>
              </a:rPr>
              <a:t> (EU Commission) expects from OICA concrete proposals on the possibility of harmonization could be and where it will be difficult to harmonize; they </a:t>
            </a:r>
            <a:r>
              <a:rPr lang="en-GB" kern="100" dirty="0">
                <a:latin typeface="Cambria" panose="02040503050406030204" pitchFamily="18" charset="0"/>
                <a:ea typeface="Cambria" panose="02040503050406030204" pitchFamily="18" charset="0"/>
                <a:cs typeface="Arial" panose="020B0604020202020204" pitchFamily="34" charset="0"/>
              </a:rPr>
              <a:t>asked to Industry to have already some ideas of harmonization during  the workshop to avoid starting from the beginning. </a:t>
            </a:r>
            <a:endParaRPr lang="it-IT" kern="100" dirty="0">
              <a:latin typeface="Cambria" panose="02040503050406030204" pitchFamily="18" charset="0"/>
              <a:ea typeface="Cambria" panose="02040503050406030204" pitchFamily="18" charset="0"/>
              <a:cs typeface="Arial" panose="020B0604020202020204" pitchFamily="34" charset="0"/>
            </a:endParaRPr>
          </a:p>
          <a:p>
            <a:pPr marL="285750" indent="-285750">
              <a:lnSpc>
                <a:spcPct val="90000"/>
              </a:lnSpc>
              <a:buFont typeface="Wingdings" panose="05000000000000000000" pitchFamily="2" charset="2"/>
              <a:buChar char="Ø"/>
            </a:pPr>
            <a:r>
              <a:rPr lang="en-GB" kern="100" dirty="0">
                <a:latin typeface="Cambria" panose="02040503050406030204" pitchFamily="18" charset="0"/>
                <a:ea typeface="Cambria" panose="02040503050406030204" pitchFamily="18" charset="0"/>
                <a:cs typeface="Arial" panose="020B0604020202020204" pitchFamily="34" charset="0"/>
              </a:rPr>
              <a:t>Target should be to select the parts of the legislations that could be harmonized, as there are a lot of differences all over the world, and it is needed to define what is the goal that we can realistically achieve.</a:t>
            </a:r>
          </a:p>
          <a:p>
            <a:pPr marL="457200">
              <a:lnSpc>
                <a:spcPct val="90000"/>
              </a:lnSpc>
            </a:pPr>
            <a:endParaRPr lang="en-GB" kern="100" dirty="0">
              <a:latin typeface="Cambria" panose="02040503050406030204" pitchFamily="18" charset="0"/>
              <a:ea typeface="Cambria" panose="02040503050406030204" pitchFamily="18" charset="0"/>
              <a:cs typeface="Arial" panose="020B0604020202020204" pitchFamily="34" charset="0"/>
            </a:endParaRPr>
          </a:p>
          <a:p>
            <a:pPr marL="285750" indent="-285750">
              <a:lnSpc>
                <a:spcPct val="90000"/>
              </a:lnSpc>
              <a:spcAft>
                <a:spcPts val="800"/>
              </a:spcAft>
              <a:buFont typeface="Wingdings" panose="05000000000000000000" pitchFamily="2" charset="2"/>
              <a:buChar char="Ø"/>
            </a:pPr>
            <a:r>
              <a:rPr lang="en-GB" kern="100" dirty="0">
                <a:latin typeface="Cambria" panose="02040503050406030204" pitchFamily="18" charset="0"/>
                <a:ea typeface="Cambria" panose="02040503050406030204" pitchFamily="18" charset="0"/>
                <a:cs typeface="Arial" panose="020B0604020202020204" pitchFamily="34" charset="0"/>
              </a:rPr>
              <a:t>GRPE Secretariat briefly explained what the GRPE top table has in mind for the workshop:</a:t>
            </a:r>
            <a:endParaRPr lang="it-IT" kern="100" dirty="0">
              <a:latin typeface="Cambria" panose="02040503050406030204" pitchFamily="18" charset="0"/>
              <a:ea typeface="Cambria" panose="02040503050406030204" pitchFamily="18" charset="0"/>
              <a:cs typeface="Arial" panose="020B0604020202020204" pitchFamily="34" charset="0"/>
            </a:endParaRPr>
          </a:p>
          <a:p>
            <a:pPr marL="742950" lvl="1" indent="-285750">
              <a:lnSpc>
                <a:spcPct val="90000"/>
              </a:lnSpc>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An overview on FE harmonization worldwide: update since the last workshop in 2019-2020. </a:t>
            </a:r>
            <a:endParaRPr lang="it-IT" kern="100" dirty="0">
              <a:latin typeface="Cambria" panose="02040503050406030204" pitchFamily="18" charset="0"/>
              <a:ea typeface="Cambria" panose="02040503050406030204" pitchFamily="18" charset="0"/>
              <a:cs typeface="Arial" panose="020B0604020202020204" pitchFamily="34" charset="0"/>
            </a:endParaRPr>
          </a:p>
          <a:p>
            <a:pPr marL="742950" lvl="1" indent="-285750">
              <a:lnSpc>
                <a:spcPct val="90000"/>
              </a:lnSpc>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Possible inclusion of other GRs (like GRBP with Tyre rolling resistance)</a:t>
            </a:r>
            <a:endParaRPr lang="it-IT" kern="100" dirty="0">
              <a:latin typeface="Cambria" panose="02040503050406030204" pitchFamily="18" charset="0"/>
              <a:ea typeface="Cambria" panose="02040503050406030204" pitchFamily="18" charset="0"/>
              <a:cs typeface="Arial" panose="020B0604020202020204" pitchFamily="34" charset="0"/>
            </a:endParaRPr>
          </a:p>
          <a:p>
            <a:pPr marL="742950" lvl="1" indent="-285750">
              <a:lnSpc>
                <a:spcPct val="90000"/>
              </a:lnSpc>
              <a:spcAft>
                <a:spcPts val="800"/>
              </a:spcAft>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Discussion of options to implement the proposals, i.e. 1958A / 1998A / Mutual Resolutions...</a:t>
            </a:r>
            <a:endParaRPr lang="it-IT" kern="100" dirty="0">
              <a:latin typeface="Cambria" panose="02040503050406030204" pitchFamily="18" charset="0"/>
              <a:ea typeface="Cambria" panose="02040503050406030204" pitchFamily="18" charset="0"/>
              <a:cs typeface="Arial" panose="020B0604020202020204" pitchFamily="34" charset="0"/>
            </a:endParaRPr>
          </a:p>
          <a:p>
            <a:pPr marL="285750" indent="-285750">
              <a:lnSpc>
                <a:spcPct val="90000"/>
              </a:lnSpc>
              <a:spcAft>
                <a:spcPts val="800"/>
              </a:spcAft>
              <a:buFont typeface="Wingdings" panose="05000000000000000000" pitchFamily="2" charset="2"/>
              <a:buChar char="Ø"/>
            </a:pPr>
            <a:r>
              <a:rPr lang="it-IT" kern="100" dirty="0">
                <a:latin typeface="Cambria" panose="02040503050406030204" pitchFamily="18" charset="0"/>
                <a:ea typeface="Cambria" panose="02040503050406030204" pitchFamily="18" charset="0"/>
                <a:cs typeface="Arial" panose="020B0604020202020204" pitchFamily="34" charset="0"/>
              </a:rPr>
              <a:t>GRPE Chairmen </a:t>
            </a:r>
            <a:r>
              <a:rPr lang="en-GB" kern="100" dirty="0">
                <a:latin typeface="Cambria" panose="02040503050406030204" pitchFamily="18" charset="0"/>
                <a:ea typeface="Cambria" panose="02040503050406030204" pitchFamily="18" charset="0"/>
                <a:cs typeface="Arial" panose="020B0604020202020204" pitchFamily="34" charset="0"/>
              </a:rPr>
              <a:t>confirmed the need to have a clear picture on what we stand since 2019-2020, and see what’s the goal after the workshop, e.g.: </a:t>
            </a:r>
          </a:p>
          <a:p>
            <a:pPr marL="742950" lvl="1" indent="-285750">
              <a:lnSpc>
                <a:spcPct val="90000"/>
              </a:lnSpc>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start with some harmonization process</a:t>
            </a:r>
          </a:p>
          <a:p>
            <a:pPr marL="742950" lvl="1" indent="-285750">
              <a:lnSpc>
                <a:spcPct val="90000"/>
              </a:lnSpc>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possible creation of an IWG </a:t>
            </a:r>
          </a:p>
          <a:p>
            <a:pPr marL="742950" lvl="1" indent="-285750">
              <a:lnSpc>
                <a:spcPct val="90000"/>
              </a:lnSpc>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define the first steps of measurement</a:t>
            </a:r>
          </a:p>
          <a:p>
            <a:pPr marL="742950" lvl="1" indent="-285750">
              <a:lnSpc>
                <a:spcPct val="90000"/>
              </a:lnSpc>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define the scope, activities, how to implement it (a Resolution? a UN GTR? UN regulation? </a:t>
            </a:r>
          </a:p>
          <a:p>
            <a:pPr marL="742950" lvl="1" indent="-285750">
              <a:lnSpc>
                <a:spcPct val="90000"/>
              </a:lnSpc>
              <a:buFont typeface="Arial" panose="020B0604020202020204" pitchFamily="34" charset="0"/>
              <a:buChar char="•"/>
            </a:pPr>
            <a:r>
              <a:rPr lang="en-GB" kern="100" dirty="0">
                <a:latin typeface="Cambria" panose="02040503050406030204" pitchFamily="18" charset="0"/>
                <a:ea typeface="Cambria" panose="02040503050406030204" pitchFamily="18" charset="0"/>
                <a:cs typeface="Arial" panose="020B0604020202020204" pitchFamily="34" charset="0"/>
              </a:rPr>
              <a:t>to go step by step for harmonization. </a:t>
            </a:r>
            <a:endParaRPr lang="it-IT" kern="100" dirty="0">
              <a:latin typeface="Cambria" panose="02040503050406030204" pitchFamily="18" charset="0"/>
              <a:ea typeface="Cambria" panose="02040503050406030204" pitchFamily="18" charset="0"/>
              <a:cs typeface="Arial" panose="020B0604020202020204" pitchFamily="34" charset="0"/>
            </a:endParaRPr>
          </a:p>
        </p:txBody>
      </p:sp>
      <p:sp>
        <p:nvSpPr>
          <p:cNvPr id="6" name="Titolo 1">
            <a:extLst>
              <a:ext uri="{FF2B5EF4-FFF2-40B4-BE49-F238E27FC236}">
                <a16:creationId xmlns:a16="http://schemas.microsoft.com/office/drawing/2014/main" id="{EBC6DDE3-A55A-5E62-B0F5-FC8E253F9DE9}"/>
              </a:ext>
            </a:extLst>
          </p:cNvPr>
          <p:cNvSpPr>
            <a:spLocks noGrp="1"/>
          </p:cNvSpPr>
          <p:nvPr>
            <p:ph type="title"/>
          </p:nvPr>
        </p:nvSpPr>
        <p:spPr>
          <a:xfrm>
            <a:off x="810084" y="318647"/>
            <a:ext cx="10972800" cy="1143000"/>
          </a:xfrm>
        </p:spPr>
        <p:txBody>
          <a:bodyPr/>
          <a:lstStyle/>
          <a:p>
            <a:r>
              <a:rPr kumimoji="1" lang="en-US" altLang="ja-JP" b="1" dirty="0">
                <a:solidFill>
                  <a:srgbClr val="4369A7"/>
                </a:solidFill>
              </a:rPr>
              <a:t>Expert Meeting on 26th March</a:t>
            </a:r>
          </a:p>
        </p:txBody>
      </p:sp>
    </p:spTree>
    <p:extLst>
      <p:ext uri="{BB962C8B-B14F-4D97-AF65-F5344CB8AC3E}">
        <p14:creationId xmlns:p14="http://schemas.microsoft.com/office/powerpoint/2010/main" val="2460786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olo 1">
            <a:extLst>
              <a:ext uri="{FF2B5EF4-FFF2-40B4-BE49-F238E27FC236}">
                <a16:creationId xmlns:a16="http://schemas.microsoft.com/office/drawing/2014/main" id="{137F6263-DD47-4D02-9A25-BEE7D111C28D}"/>
              </a:ext>
            </a:extLst>
          </p:cNvPr>
          <p:cNvSpPr>
            <a:spLocks noGrp="1"/>
          </p:cNvSpPr>
          <p:nvPr>
            <p:ph type="title"/>
          </p:nvPr>
        </p:nvSpPr>
        <p:spPr>
          <a:xfrm>
            <a:off x="2741614" y="85725"/>
            <a:ext cx="7469187" cy="687388"/>
          </a:xfrm>
        </p:spPr>
        <p:txBody>
          <a:bodyPr/>
          <a:lstStyle/>
          <a:p>
            <a:pPr marL="342900" indent="-342900"/>
            <a:r>
              <a:rPr lang="en-US" altLang="en-US" sz="2400" b="1" dirty="0">
                <a:solidFill>
                  <a:srgbClr val="0070C0"/>
                </a:solidFill>
                <a:latin typeface="Verdana" panose="020B0604030504040204" pitchFamily="34" charset="0"/>
              </a:rPr>
              <a:t>HD FE regulatory schedule in each area</a:t>
            </a:r>
          </a:p>
        </p:txBody>
      </p:sp>
      <p:sp>
        <p:nvSpPr>
          <p:cNvPr id="24579" name="Segnaposto numero diapositiva 3">
            <a:extLst>
              <a:ext uri="{FF2B5EF4-FFF2-40B4-BE49-F238E27FC236}">
                <a16:creationId xmlns:a16="http://schemas.microsoft.com/office/drawing/2014/main" id="{E280EFF1-A6D6-47C1-90D9-F24EFE1FC2C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11F409F0-937A-49C8-9637-478C09A80CA7}"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GB" altLang="en-US" sz="1200" b="0" i="0" u="none" strike="noStrike" kern="1200" cap="none" spc="0" normalizeH="0" baseline="0" noProof="0" dirty="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graphicFrame>
        <p:nvGraphicFramePr>
          <p:cNvPr id="4" name="Tabella 3">
            <a:extLst>
              <a:ext uri="{FF2B5EF4-FFF2-40B4-BE49-F238E27FC236}">
                <a16:creationId xmlns:a16="http://schemas.microsoft.com/office/drawing/2014/main" id="{A978ED68-99D4-4630-BB3C-FAC423B20C4D}"/>
              </a:ext>
            </a:extLst>
          </p:cNvPr>
          <p:cNvGraphicFramePr>
            <a:graphicFrameLocks noGrp="1"/>
          </p:cNvGraphicFramePr>
          <p:nvPr/>
        </p:nvGraphicFramePr>
        <p:xfrm>
          <a:off x="1636714" y="919163"/>
          <a:ext cx="8918571" cy="5100636"/>
        </p:xfrm>
        <a:graphic>
          <a:graphicData uri="http://schemas.openxmlformats.org/drawingml/2006/table">
            <a:tbl>
              <a:tblPr/>
              <a:tblGrid>
                <a:gridCol w="663951">
                  <a:extLst>
                    <a:ext uri="{9D8B030D-6E8A-4147-A177-3AD203B41FA5}">
                      <a16:colId xmlns:a16="http://schemas.microsoft.com/office/drawing/2014/main" val="20000"/>
                    </a:ext>
                  </a:extLst>
                </a:gridCol>
                <a:gridCol w="458590">
                  <a:extLst>
                    <a:ext uri="{9D8B030D-6E8A-4147-A177-3AD203B41FA5}">
                      <a16:colId xmlns:a16="http://schemas.microsoft.com/office/drawing/2014/main" val="20001"/>
                    </a:ext>
                  </a:extLst>
                </a:gridCol>
                <a:gridCol w="458590">
                  <a:extLst>
                    <a:ext uri="{9D8B030D-6E8A-4147-A177-3AD203B41FA5}">
                      <a16:colId xmlns:a16="http://schemas.microsoft.com/office/drawing/2014/main" val="20002"/>
                    </a:ext>
                  </a:extLst>
                </a:gridCol>
                <a:gridCol w="458590">
                  <a:extLst>
                    <a:ext uri="{9D8B030D-6E8A-4147-A177-3AD203B41FA5}">
                      <a16:colId xmlns:a16="http://schemas.microsoft.com/office/drawing/2014/main" val="20003"/>
                    </a:ext>
                  </a:extLst>
                </a:gridCol>
                <a:gridCol w="458590">
                  <a:extLst>
                    <a:ext uri="{9D8B030D-6E8A-4147-A177-3AD203B41FA5}">
                      <a16:colId xmlns:a16="http://schemas.microsoft.com/office/drawing/2014/main" val="20004"/>
                    </a:ext>
                  </a:extLst>
                </a:gridCol>
                <a:gridCol w="458590">
                  <a:extLst>
                    <a:ext uri="{9D8B030D-6E8A-4147-A177-3AD203B41FA5}">
                      <a16:colId xmlns:a16="http://schemas.microsoft.com/office/drawing/2014/main" val="20005"/>
                    </a:ext>
                  </a:extLst>
                </a:gridCol>
                <a:gridCol w="458590">
                  <a:extLst>
                    <a:ext uri="{9D8B030D-6E8A-4147-A177-3AD203B41FA5}">
                      <a16:colId xmlns:a16="http://schemas.microsoft.com/office/drawing/2014/main" val="20006"/>
                    </a:ext>
                  </a:extLst>
                </a:gridCol>
                <a:gridCol w="458590">
                  <a:extLst>
                    <a:ext uri="{9D8B030D-6E8A-4147-A177-3AD203B41FA5}">
                      <a16:colId xmlns:a16="http://schemas.microsoft.com/office/drawing/2014/main" val="20007"/>
                    </a:ext>
                  </a:extLst>
                </a:gridCol>
                <a:gridCol w="458590">
                  <a:extLst>
                    <a:ext uri="{9D8B030D-6E8A-4147-A177-3AD203B41FA5}">
                      <a16:colId xmlns:a16="http://schemas.microsoft.com/office/drawing/2014/main" val="20008"/>
                    </a:ext>
                  </a:extLst>
                </a:gridCol>
                <a:gridCol w="458590">
                  <a:extLst>
                    <a:ext uri="{9D8B030D-6E8A-4147-A177-3AD203B41FA5}">
                      <a16:colId xmlns:a16="http://schemas.microsoft.com/office/drawing/2014/main" val="20009"/>
                    </a:ext>
                  </a:extLst>
                </a:gridCol>
                <a:gridCol w="458590">
                  <a:extLst>
                    <a:ext uri="{9D8B030D-6E8A-4147-A177-3AD203B41FA5}">
                      <a16:colId xmlns:a16="http://schemas.microsoft.com/office/drawing/2014/main" val="20010"/>
                    </a:ext>
                  </a:extLst>
                </a:gridCol>
                <a:gridCol w="458590">
                  <a:extLst>
                    <a:ext uri="{9D8B030D-6E8A-4147-A177-3AD203B41FA5}">
                      <a16:colId xmlns:a16="http://schemas.microsoft.com/office/drawing/2014/main" val="20011"/>
                    </a:ext>
                  </a:extLst>
                </a:gridCol>
                <a:gridCol w="458590">
                  <a:extLst>
                    <a:ext uri="{9D8B030D-6E8A-4147-A177-3AD203B41FA5}">
                      <a16:colId xmlns:a16="http://schemas.microsoft.com/office/drawing/2014/main" val="20012"/>
                    </a:ext>
                  </a:extLst>
                </a:gridCol>
                <a:gridCol w="458590">
                  <a:extLst>
                    <a:ext uri="{9D8B030D-6E8A-4147-A177-3AD203B41FA5}">
                      <a16:colId xmlns:a16="http://schemas.microsoft.com/office/drawing/2014/main" val="20013"/>
                    </a:ext>
                  </a:extLst>
                </a:gridCol>
                <a:gridCol w="458590">
                  <a:extLst>
                    <a:ext uri="{9D8B030D-6E8A-4147-A177-3AD203B41FA5}">
                      <a16:colId xmlns:a16="http://schemas.microsoft.com/office/drawing/2014/main" val="20014"/>
                    </a:ext>
                  </a:extLst>
                </a:gridCol>
                <a:gridCol w="458590">
                  <a:extLst>
                    <a:ext uri="{9D8B030D-6E8A-4147-A177-3AD203B41FA5}">
                      <a16:colId xmlns:a16="http://schemas.microsoft.com/office/drawing/2014/main" val="20015"/>
                    </a:ext>
                  </a:extLst>
                </a:gridCol>
                <a:gridCol w="458590">
                  <a:extLst>
                    <a:ext uri="{9D8B030D-6E8A-4147-A177-3AD203B41FA5}">
                      <a16:colId xmlns:a16="http://schemas.microsoft.com/office/drawing/2014/main" val="20016"/>
                    </a:ext>
                  </a:extLst>
                </a:gridCol>
                <a:gridCol w="458590">
                  <a:extLst>
                    <a:ext uri="{9D8B030D-6E8A-4147-A177-3AD203B41FA5}">
                      <a16:colId xmlns:a16="http://schemas.microsoft.com/office/drawing/2014/main" val="20017"/>
                    </a:ext>
                  </a:extLst>
                </a:gridCol>
                <a:gridCol w="458590">
                  <a:extLst>
                    <a:ext uri="{9D8B030D-6E8A-4147-A177-3AD203B41FA5}">
                      <a16:colId xmlns:a16="http://schemas.microsoft.com/office/drawing/2014/main" val="20018"/>
                    </a:ext>
                  </a:extLst>
                </a:gridCol>
              </a:tblGrid>
              <a:tr h="39615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Year</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'13</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'14</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'15</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'16</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'17</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'18</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'19</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rPr>
                        <a:t>'20</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'21</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'22</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'23</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'24</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'25</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'26</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'27</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'28</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'29</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'30</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87775">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JPN</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66026">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US</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14297">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EU</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068190">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CHNA</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068190">
                <a:tc>
                  <a:txBody>
                    <a:body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India</a:t>
                      </a:r>
                    </a:p>
                  </a:txBody>
                  <a:tcPr marL="91449" marR="91449"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0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91449" marR="91449" marT="45699" marB="4569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1" name="Rectangle 116">
            <a:extLst>
              <a:ext uri="{FF2B5EF4-FFF2-40B4-BE49-F238E27FC236}">
                <a16:creationId xmlns:a16="http://schemas.microsoft.com/office/drawing/2014/main" id="{8968AE3A-0E2F-4747-AA0D-E6BB4543CD3B}"/>
              </a:ext>
            </a:extLst>
          </p:cNvPr>
          <p:cNvSpPr>
            <a:spLocks noChangeArrowheads="1"/>
          </p:cNvSpPr>
          <p:nvPr/>
        </p:nvSpPr>
        <p:spPr bwMode="auto">
          <a:xfrm>
            <a:off x="2741613" y="2219326"/>
            <a:ext cx="3211512" cy="219075"/>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a:ln>
                  <a:noFill/>
                </a:ln>
                <a:solidFill>
                  <a:srgbClr val="000000"/>
                </a:solidFill>
                <a:effectLst/>
                <a:uLnTx/>
                <a:uFillTx/>
                <a:latin typeface="Arial" charset="0"/>
                <a:ea typeface="ＭＳ Ｐゴシック" pitchFamily="50" charset="-128"/>
                <a:cs typeface="Arial" panose="020B0604020202020204" pitchFamily="34" charset="0"/>
              </a:rPr>
              <a:t>GHG Phase I</a:t>
            </a:r>
          </a:p>
        </p:txBody>
      </p:sp>
      <p:sp>
        <p:nvSpPr>
          <p:cNvPr id="12" name="Rectangle 120">
            <a:extLst>
              <a:ext uri="{FF2B5EF4-FFF2-40B4-BE49-F238E27FC236}">
                <a16:creationId xmlns:a16="http://schemas.microsoft.com/office/drawing/2014/main" id="{4EFDD828-994A-4E62-8B48-7D04B609AA72}"/>
              </a:ext>
            </a:extLst>
          </p:cNvPr>
          <p:cNvSpPr>
            <a:spLocks noChangeArrowheads="1"/>
          </p:cNvSpPr>
          <p:nvPr/>
        </p:nvSpPr>
        <p:spPr bwMode="auto">
          <a:xfrm>
            <a:off x="2300288" y="4491038"/>
            <a:ext cx="3211512" cy="336550"/>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a:ln>
                  <a:noFill/>
                </a:ln>
                <a:solidFill>
                  <a:srgbClr val="000000"/>
                </a:solidFill>
                <a:effectLst/>
                <a:uLnTx/>
                <a:uFillTx/>
                <a:latin typeface="Arial" charset="0"/>
                <a:ea typeface="ＭＳ Ｐゴシック" pitchFamily="50" charset="-128"/>
                <a:cs typeface="Arial" panose="020B0604020202020204" pitchFamily="34" charset="0"/>
              </a:rPr>
              <a:t>2nd Stage of constant speed test</a:t>
            </a:r>
          </a:p>
        </p:txBody>
      </p:sp>
      <p:sp>
        <p:nvSpPr>
          <p:cNvPr id="14" name="AutoShape 127">
            <a:extLst>
              <a:ext uri="{FF2B5EF4-FFF2-40B4-BE49-F238E27FC236}">
                <a16:creationId xmlns:a16="http://schemas.microsoft.com/office/drawing/2014/main" id="{102DBC50-326A-4165-9051-3F2739E8146A}"/>
              </a:ext>
            </a:extLst>
          </p:cNvPr>
          <p:cNvSpPr>
            <a:spLocks noChangeArrowheads="1"/>
          </p:cNvSpPr>
          <p:nvPr/>
        </p:nvSpPr>
        <p:spPr bwMode="auto">
          <a:xfrm>
            <a:off x="3219450" y="1462088"/>
            <a:ext cx="4605338" cy="476250"/>
          </a:xfrm>
          <a:prstGeom prst="rightArrow">
            <a:avLst>
              <a:gd name="adj1" fmla="val 67648"/>
              <a:gd name="adj2" fmla="val 41764"/>
            </a:avLst>
          </a:prstGeom>
          <a:solidFill>
            <a:srgbClr val="00FFFF"/>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2015 HD FE standard</a:t>
            </a:r>
          </a:p>
        </p:txBody>
      </p:sp>
      <p:sp>
        <p:nvSpPr>
          <p:cNvPr id="15" name="Rectangle 128">
            <a:extLst>
              <a:ext uri="{FF2B5EF4-FFF2-40B4-BE49-F238E27FC236}">
                <a16:creationId xmlns:a16="http://schemas.microsoft.com/office/drawing/2014/main" id="{6422AE65-86D0-4B8A-A03F-8F35BC49ABFD}"/>
              </a:ext>
            </a:extLst>
          </p:cNvPr>
          <p:cNvSpPr>
            <a:spLocks noChangeArrowheads="1"/>
          </p:cNvSpPr>
          <p:nvPr/>
        </p:nvSpPr>
        <p:spPr bwMode="auto">
          <a:xfrm>
            <a:off x="3651250" y="2527301"/>
            <a:ext cx="2305050" cy="206375"/>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a:ln>
                  <a:noFill/>
                </a:ln>
                <a:solidFill>
                  <a:srgbClr val="000000"/>
                </a:solidFill>
                <a:effectLst/>
                <a:uLnTx/>
                <a:uFillTx/>
                <a:latin typeface="Arial" charset="0"/>
                <a:ea typeface="ＭＳ Ｐゴシック" pitchFamily="50" charset="-128"/>
                <a:cs typeface="Arial" panose="020B0604020202020204" pitchFamily="34" charset="0"/>
              </a:rPr>
              <a:t>FE Phase I</a:t>
            </a:r>
          </a:p>
        </p:txBody>
      </p:sp>
      <p:sp>
        <p:nvSpPr>
          <p:cNvPr id="18" name="AutoShape 132">
            <a:extLst>
              <a:ext uri="{FF2B5EF4-FFF2-40B4-BE49-F238E27FC236}">
                <a16:creationId xmlns:a16="http://schemas.microsoft.com/office/drawing/2014/main" id="{04E3838B-AA93-4A3F-8DE3-4892EFFEF931}"/>
              </a:ext>
            </a:extLst>
          </p:cNvPr>
          <p:cNvSpPr>
            <a:spLocks noChangeArrowheads="1"/>
          </p:cNvSpPr>
          <p:nvPr/>
        </p:nvSpPr>
        <p:spPr bwMode="auto">
          <a:xfrm>
            <a:off x="5048250" y="3044825"/>
            <a:ext cx="5507038" cy="287338"/>
          </a:xfrm>
          <a:prstGeom prst="homePlate">
            <a:avLst>
              <a:gd name="adj" fmla="val 29615"/>
            </a:avLst>
          </a:prstGeom>
          <a:solidFill>
            <a:schemeClr val="tx2">
              <a:lumMod val="40000"/>
              <a:lumOff val="60000"/>
            </a:schemeClr>
          </a:solidFill>
          <a:ln w="952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Labeling of FE value</a:t>
            </a:r>
          </a:p>
        </p:txBody>
      </p:sp>
      <p:sp>
        <p:nvSpPr>
          <p:cNvPr id="19" name="AutoShape 133">
            <a:extLst>
              <a:ext uri="{FF2B5EF4-FFF2-40B4-BE49-F238E27FC236}">
                <a16:creationId xmlns:a16="http://schemas.microsoft.com/office/drawing/2014/main" id="{2B904851-5953-4B31-9CB1-850ADFED90C2}"/>
              </a:ext>
            </a:extLst>
          </p:cNvPr>
          <p:cNvSpPr>
            <a:spLocks noChangeArrowheads="1"/>
          </p:cNvSpPr>
          <p:nvPr/>
        </p:nvSpPr>
        <p:spPr bwMode="auto">
          <a:xfrm>
            <a:off x="3292475" y="1566863"/>
            <a:ext cx="215900" cy="215900"/>
          </a:xfrm>
          <a:prstGeom prst="star5">
            <a:avLst/>
          </a:prstGeom>
          <a:solidFill>
            <a:srgbClr val="FFFF00"/>
          </a:solidFill>
          <a:ln w="9525">
            <a:solidFill>
              <a:schemeClr val="tx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mn-ea"/>
              <a:cs typeface="Arial" panose="020B0604020202020204" pitchFamily="34" charset="0"/>
            </a:endParaRPr>
          </a:p>
        </p:txBody>
      </p:sp>
      <p:sp>
        <p:nvSpPr>
          <p:cNvPr id="28" name="AutoShape 152">
            <a:extLst>
              <a:ext uri="{FF2B5EF4-FFF2-40B4-BE49-F238E27FC236}">
                <a16:creationId xmlns:a16="http://schemas.microsoft.com/office/drawing/2014/main" id="{4578F1CB-229A-41B0-95EE-95A3E4EB6826}"/>
              </a:ext>
            </a:extLst>
          </p:cNvPr>
          <p:cNvSpPr>
            <a:spLocks noChangeArrowheads="1"/>
          </p:cNvSpPr>
          <p:nvPr/>
        </p:nvSpPr>
        <p:spPr bwMode="auto">
          <a:xfrm>
            <a:off x="7824788" y="1462088"/>
            <a:ext cx="2730500" cy="474662"/>
          </a:xfrm>
          <a:prstGeom prst="rightArrow">
            <a:avLst>
              <a:gd name="adj1" fmla="val 67648"/>
              <a:gd name="adj2" fmla="val 31193"/>
            </a:avLst>
          </a:prstGeom>
          <a:solidFill>
            <a:srgbClr val="FF99CC"/>
          </a:solidFill>
          <a:ln w="25400">
            <a:solidFill>
              <a:schemeClr val="tx1"/>
            </a:solidFill>
            <a:prstDash val="solid"/>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2025 HD FE standard</a:t>
            </a:r>
          </a:p>
        </p:txBody>
      </p:sp>
      <p:sp>
        <p:nvSpPr>
          <p:cNvPr id="39" name="AutoShape 133">
            <a:extLst>
              <a:ext uri="{FF2B5EF4-FFF2-40B4-BE49-F238E27FC236}">
                <a16:creationId xmlns:a16="http://schemas.microsoft.com/office/drawing/2014/main" id="{5A4584BA-7424-49F9-8663-09B1EAF99BF4}"/>
              </a:ext>
            </a:extLst>
          </p:cNvPr>
          <p:cNvSpPr>
            <a:spLocks noChangeArrowheads="1"/>
          </p:cNvSpPr>
          <p:nvPr/>
        </p:nvSpPr>
        <p:spPr bwMode="auto">
          <a:xfrm>
            <a:off x="7867650" y="1587500"/>
            <a:ext cx="215900" cy="215900"/>
          </a:xfrm>
          <a:prstGeom prst="star5">
            <a:avLst/>
          </a:prstGeom>
          <a:solidFill>
            <a:srgbClr val="FF0000"/>
          </a:solidFill>
          <a:ln w="9525">
            <a:solidFill>
              <a:schemeClr val="tx1"/>
            </a:solidFill>
            <a:miter lim="800000"/>
            <a:headEnd/>
            <a:tailEnd/>
          </a:ln>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charset="0"/>
              <a:ea typeface="+mn-ea"/>
              <a:cs typeface="Arial" panose="020B0604020202020204" pitchFamily="34" charset="0"/>
            </a:endParaRPr>
          </a:p>
        </p:txBody>
      </p:sp>
      <p:sp>
        <p:nvSpPr>
          <p:cNvPr id="27" name="AutoShape 152">
            <a:extLst>
              <a:ext uri="{FF2B5EF4-FFF2-40B4-BE49-F238E27FC236}">
                <a16:creationId xmlns:a16="http://schemas.microsoft.com/office/drawing/2014/main" id="{A21879BA-108F-4BF7-9E77-717800E8049F}"/>
              </a:ext>
            </a:extLst>
          </p:cNvPr>
          <p:cNvSpPr>
            <a:spLocks noChangeArrowheads="1"/>
          </p:cNvSpPr>
          <p:nvPr/>
        </p:nvSpPr>
        <p:spPr bwMode="auto">
          <a:xfrm>
            <a:off x="7797800" y="3367089"/>
            <a:ext cx="2246086" cy="428625"/>
          </a:xfrm>
          <a:prstGeom prst="rightArrow">
            <a:avLst>
              <a:gd name="adj1" fmla="val 67648"/>
              <a:gd name="adj2" fmla="val 65825"/>
            </a:avLst>
          </a:prstGeom>
          <a:solidFill>
            <a:srgbClr val="FF99CC"/>
          </a:solidFill>
          <a:ln w="25400">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2025 target</a:t>
            </a:r>
          </a:p>
        </p:txBody>
      </p:sp>
      <p:sp>
        <p:nvSpPr>
          <p:cNvPr id="24" name="Rectangle 116">
            <a:extLst>
              <a:ext uri="{FF2B5EF4-FFF2-40B4-BE49-F238E27FC236}">
                <a16:creationId xmlns:a16="http://schemas.microsoft.com/office/drawing/2014/main" id="{234C14BC-5333-4504-86BB-599ABB24F46C}"/>
              </a:ext>
            </a:extLst>
          </p:cNvPr>
          <p:cNvSpPr>
            <a:spLocks noChangeArrowheads="1"/>
          </p:cNvSpPr>
          <p:nvPr/>
        </p:nvSpPr>
        <p:spPr bwMode="auto">
          <a:xfrm>
            <a:off x="2311400" y="4014789"/>
            <a:ext cx="908050" cy="287337"/>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1st stage</a:t>
            </a:r>
          </a:p>
        </p:txBody>
      </p:sp>
      <p:sp>
        <p:nvSpPr>
          <p:cNvPr id="25" name="Rectangle 116">
            <a:extLst>
              <a:ext uri="{FF2B5EF4-FFF2-40B4-BE49-F238E27FC236}">
                <a16:creationId xmlns:a16="http://schemas.microsoft.com/office/drawing/2014/main" id="{95152FDD-0136-4AE2-9C8C-0A2998F70E80}"/>
              </a:ext>
            </a:extLst>
          </p:cNvPr>
          <p:cNvSpPr>
            <a:spLocks noChangeArrowheads="1"/>
          </p:cNvSpPr>
          <p:nvPr/>
        </p:nvSpPr>
        <p:spPr bwMode="auto">
          <a:xfrm>
            <a:off x="3222626" y="4013200"/>
            <a:ext cx="1825625" cy="287338"/>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2nd stage</a:t>
            </a:r>
          </a:p>
        </p:txBody>
      </p:sp>
      <p:sp>
        <p:nvSpPr>
          <p:cNvPr id="29" name="Rectangle 116">
            <a:extLst>
              <a:ext uri="{FF2B5EF4-FFF2-40B4-BE49-F238E27FC236}">
                <a16:creationId xmlns:a16="http://schemas.microsoft.com/office/drawing/2014/main" id="{068BC526-143B-4E86-A4A2-3A2A049DF92A}"/>
              </a:ext>
            </a:extLst>
          </p:cNvPr>
          <p:cNvSpPr>
            <a:spLocks noChangeArrowheads="1"/>
          </p:cNvSpPr>
          <p:nvPr/>
        </p:nvSpPr>
        <p:spPr bwMode="auto">
          <a:xfrm>
            <a:off x="4589463" y="5092700"/>
            <a:ext cx="1363662" cy="287338"/>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 1 (</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EuroIV</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sp>
        <p:nvSpPr>
          <p:cNvPr id="32" name="Rectangle 116">
            <a:extLst>
              <a:ext uri="{FF2B5EF4-FFF2-40B4-BE49-F238E27FC236}">
                <a16:creationId xmlns:a16="http://schemas.microsoft.com/office/drawing/2014/main" id="{FF9EEB92-55B5-4265-AF04-6CE345889C96}"/>
              </a:ext>
            </a:extLst>
          </p:cNvPr>
          <p:cNvSpPr>
            <a:spLocks noChangeArrowheads="1"/>
          </p:cNvSpPr>
          <p:nvPr/>
        </p:nvSpPr>
        <p:spPr bwMode="auto">
          <a:xfrm>
            <a:off x="5973764" y="5095875"/>
            <a:ext cx="1824037" cy="287338"/>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 2 (</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BSIV</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sp>
        <p:nvSpPr>
          <p:cNvPr id="33" name="Rectangle 116">
            <a:extLst>
              <a:ext uri="{FF2B5EF4-FFF2-40B4-BE49-F238E27FC236}">
                <a16:creationId xmlns:a16="http://schemas.microsoft.com/office/drawing/2014/main" id="{B3C58473-E453-4F27-B24A-10E93E5E60EC}"/>
              </a:ext>
            </a:extLst>
          </p:cNvPr>
          <p:cNvSpPr>
            <a:spLocks noChangeArrowheads="1"/>
          </p:cNvSpPr>
          <p:nvPr/>
        </p:nvSpPr>
        <p:spPr bwMode="auto">
          <a:xfrm>
            <a:off x="5048250" y="4013201"/>
            <a:ext cx="2300288" cy="288925"/>
          </a:xfrm>
          <a:prstGeom prst="rect">
            <a:avLst/>
          </a:prstGeom>
          <a:solidFill>
            <a:srgbClr val="FFFFFF"/>
          </a:solidFill>
          <a:ln w="28575">
            <a:solidFill>
              <a:schemeClr val="tx1"/>
            </a:solidFill>
            <a:prstDash val="solid"/>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3rd stage</a:t>
            </a:r>
          </a:p>
        </p:txBody>
      </p:sp>
      <p:sp>
        <p:nvSpPr>
          <p:cNvPr id="22" name="AutoShape 152">
            <a:extLst>
              <a:ext uri="{FF2B5EF4-FFF2-40B4-BE49-F238E27FC236}">
                <a16:creationId xmlns:a16="http://schemas.microsoft.com/office/drawing/2014/main" id="{229A3A3C-3B6D-49B3-AFE9-96618FB61676}"/>
              </a:ext>
            </a:extLst>
          </p:cNvPr>
          <p:cNvSpPr>
            <a:spLocks noChangeArrowheads="1"/>
          </p:cNvSpPr>
          <p:nvPr/>
        </p:nvSpPr>
        <p:spPr bwMode="auto">
          <a:xfrm>
            <a:off x="5973764" y="2278063"/>
            <a:ext cx="4140322" cy="474662"/>
          </a:xfrm>
          <a:prstGeom prst="rightArrow">
            <a:avLst>
              <a:gd name="adj1" fmla="val 67648"/>
              <a:gd name="adj2" fmla="val 31193"/>
            </a:avLst>
          </a:prstGeom>
          <a:solidFill>
            <a:srgbClr val="FF99CC"/>
          </a:solidFill>
          <a:ln w="25400">
            <a:solidFill>
              <a:schemeClr val="tx1"/>
            </a:solidFill>
            <a:prstDash val="solid"/>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 II</a:t>
            </a:r>
          </a:p>
        </p:txBody>
      </p:sp>
      <p:sp>
        <p:nvSpPr>
          <p:cNvPr id="23" name="Rectangle 116">
            <a:extLst>
              <a:ext uri="{FF2B5EF4-FFF2-40B4-BE49-F238E27FC236}">
                <a16:creationId xmlns:a16="http://schemas.microsoft.com/office/drawing/2014/main" id="{6B5856A8-F7E0-4019-9509-6FD156EF7F8E}"/>
              </a:ext>
            </a:extLst>
          </p:cNvPr>
          <p:cNvSpPr>
            <a:spLocks noChangeArrowheads="1"/>
          </p:cNvSpPr>
          <p:nvPr/>
        </p:nvSpPr>
        <p:spPr bwMode="auto">
          <a:xfrm>
            <a:off x="5524501" y="5537200"/>
            <a:ext cx="2303463" cy="287338"/>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Phase1 (</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EuroVI</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sp>
        <p:nvSpPr>
          <p:cNvPr id="30" name="Rectangle 116">
            <a:extLst>
              <a:ext uri="{FF2B5EF4-FFF2-40B4-BE49-F238E27FC236}">
                <a16:creationId xmlns:a16="http://schemas.microsoft.com/office/drawing/2014/main" id="{7D0D0F2E-F7E5-497D-BC85-96E13F462F09}"/>
              </a:ext>
            </a:extLst>
          </p:cNvPr>
          <p:cNvSpPr>
            <a:spLocks noChangeArrowheads="1"/>
          </p:cNvSpPr>
          <p:nvPr/>
        </p:nvSpPr>
        <p:spPr bwMode="auto">
          <a:xfrm>
            <a:off x="5521326" y="5549900"/>
            <a:ext cx="2303463" cy="287338"/>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Phase1 </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r>
              <a:rPr kumimoji="1" lang="en-US" altLang="ja-JP" sz="1200" b="1" i="0" u="none" strike="noStrike" kern="1200" cap="none" spc="0" normalizeH="0" baseline="0" noProof="0" dirty="0" err="1">
                <a:ln>
                  <a:noFill/>
                </a:ln>
                <a:solidFill>
                  <a:srgbClr val="000000"/>
                </a:solidFill>
                <a:effectLst/>
                <a:uLnTx/>
                <a:uFillTx/>
                <a:latin typeface="Arial" charset="0"/>
                <a:ea typeface="ＭＳ Ｐゴシック" pitchFamily="50" charset="-128"/>
                <a:cs typeface="Arial" panose="020B0604020202020204" pitchFamily="34" charset="0"/>
              </a:rPr>
              <a:t>BSVI</a:t>
            </a: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a:t>
            </a:r>
          </a:p>
        </p:txBody>
      </p:sp>
      <p:cxnSp>
        <p:nvCxnSpPr>
          <p:cNvPr id="3" name="直線コネクタ 2">
            <a:extLst>
              <a:ext uri="{FF2B5EF4-FFF2-40B4-BE49-F238E27FC236}">
                <a16:creationId xmlns:a16="http://schemas.microsoft.com/office/drawing/2014/main" id="{F86DAECC-B2E5-48F7-A56B-11ED33E9FEB2}"/>
              </a:ext>
            </a:extLst>
          </p:cNvPr>
          <p:cNvCxnSpPr/>
          <p:nvPr/>
        </p:nvCxnSpPr>
        <p:spPr>
          <a:xfrm>
            <a:off x="8723313" y="2359026"/>
            <a:ext cx="0" cy="27146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F1BEA224-8B50-4481-9127-6B11C01157D3}"/>
              </a:ext>
            </a:extLst>
          </p:cNvPr>
          <p:cNvCxnSpPr/>
          <p:nvPr/>
        </p:nvCxnSpPr>
        <p:spPr>
          <a:xfrm>
            <a:off x="7348538" y="2359026"/>
            <a:ext cx="0" cy="27146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26" name="Rectangle 116">
            <a:extLst>
              <a:ext uri="{FF2B5EF4-FFF2-40B4-BE49-F238E27FC236}">
                <a16:creationId xmlns:a16="http://schemas.microsoft.com/office/drawing/2014/main" id="{B3C58473-E453-4F27-B24A-10E93E5E60EC}"/>
              </a:ext>
            </a:extLst>
          </p:cNvPr>
          <p:cNvSpPr>
            <a:spLocks noChangeArrowheads="1"/>
          </p:cNvSpPr>
          <p:nvPr/>
        </p:nvSpPr>
        <p:spPr bwMode="auto">
          <a:xfrm>
            <a:off x="7348722" y="4005947"/>
            <a:ext cx="2300288" cy="288925"/>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4th stage</a:t>
            </a:r>
          </a:p>
        </p:txBody>
      </p:sp>
      <p:sp>
        <p:nvSpPr>
          <p:cNvPr id="36" name="AutoShape 152">
            <a:extLst>
              <a:ext uri="{FF2B5EF4-FFF2-40B4-BE49-F238E27FC236}">
                <a16:creationId xmlns:a16="http://schemas.microsoft.com/office/drawing/2014/main" id="{A21879BA-108F-4BF7-9E77-717800E8049F}"/>
              </a:ext>
            </a:extLst>
          </p:cNvPr>
          <p:cNvSpPr>
            <a:spLocks noChangeArrowheads="1"/>
          </p:cNvSpPr>
          <p:nvPr/>
        </p:nvSpPr>
        <p:spPr bwMode="auto">
          <a:xfrm>
            <a:off x="10043887" y="3403148"/>
            <a:ext cx="609599" cy="428625"/>
          </a:xfrm>
          <a:prstGeom prst="rightArrow">
            <a:avLst>
              <a:gd name="adj1" fmla="val 67648"/>
              <a:gd name="adj2" fmla="val 65825"/>
            </a:avLst>
          </a:prstGeom>
          <a:solidFill>
            <a:srgbClr val="FF99CC"/>
          </a:solidFill>
          <a:ln w="25400">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400" b="1" i="0" u="none" strike="noStrike" kern="1200" cap="none" spc="0" normalizeH="0" baseline="0" noProof="0" dirty="0">
                <a:ln>
                  <a:noFill/>
                </a:ln>
                <a:solidFill>
                  <a:srgbClr val="000000"/>
                </a:solidFill>
                <a:effectLst/>
                <a:uLnTx/>
                <a:uFillTx/>
                <a:latin typeface="Arial" charset="0"/>
                <a:ea typeface="ＭＳ Ｐゴシック" pitchFamily="50" charset="-128"/>
                <a:cs typeface="Arial" panose="020B0604020202020204" pitchFamily="34" charset="0"/>
              </a:rPr>
              <a:t>2030</a:t>
            </a:r>
          </a:p>
        </p:txBody>
      </p:sp>
      <p:sp>
        <p:nvSpPr>
          <p:cNvPr id="37" name="Rectangle 116">
            <a:extLst>
              <a:ext uri="{FF2B5EF4-FFF2-40B4-BE49-F238E27FC236}">
                <a16:creationId xmlns:a16="http://schemas.microsoft.com/office/drawing/2014/main" id="{B9AF3144-D863-4895-B1C2-0BD97B492ED0}"/>
              </a:ext>
            </a:extLst>
          </p:cNvPr>
          <p:cNvSpPr>
            <a:spLocks noChangeArrowheads="1"/>
          </p:cNvSpPr>
          <p:nvPr/>
        </p:nvSpPr>
        <p:spPr bwMode="auto">
          <a:xfrm>
            <a:off x="4149726" y="6164264"/>
            <a:ext cx="2303463" cy="287337"/>
          </a:xfrm>
          <a:prstGeom prst="rect">
            <a:avLst/>
          </a:prstGeom>
          <a:solidFill>
            <a:srgbClr val="FFFFFF"/>
          </a:solidFill>
          <a:ln w="28575">
            <a:solidFill>
              <a:schemeClr val="tx1"/>
            </a:solidFill>
            <a:prstDash val="sysDash"/>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B050"/>
                </a:solidFill>
                <a:effectLst/>
                <a:uLnTx/>
                <a:uFillTx/>
                <a:latin typeface="Arial" charset="0"/>
                <a:ea typeface="ＭＳ Ｐゴシック" pitchFamily="50" charset="-128"/>
                <a:cs typeface="Arial" panose="020B0604020202020204" pitchFamily="34" charset="0"/>
              </a:rPr>
              <a:t>Under consideration</a:t>
            </a:r>
          </a:p>
        </p:txBody>
      </p:sp>
      <p:sp>
        <p:nvSpPr>
          <p:cNvPr id="38" name="Rectangle 116">
            <a:extLst>
              <a:ext uri="{FF2B5EF4-FFF2-40B4-BE49-F238E27FC236}">
                <a16:creationId xmlns:a16="http://schemas.microsoft.com/office/drawing/2014/main" id="{D231D632-16AD-412E-9F3D-4F5F0B4788D5}"/>
              </a:ext>
            </a:extLst>
          </p:cNvPr>
          <p:cNvSpPr>
            <a:spLocks noChangeArrowheads="1"/>
          </p:cNvSpPr>
          <p:nvPr/>
        </p:nvSpPr>
        <p:spPr bwMode="auto">
          <a:xfrm>
            <a:off x="1695451" y="6164264"/>
            <a:ext cx="1825625" cy="287337"/>
          </a:xfrm>
          <a:prstGeom prst="rect">
            <a:avLst/>
          </a:prstGeom>
          <a:solidFill>
            <a:srgbClr val="FFFFFF"/>
          </a:solidFill>
          <a:ln w="28575">
            <a:solidFill>
              <a:schemeClr val="tx1"/>
            </a:solidFill>
            <a:miter lim="800000"/>
            <a:headEnd/>
            <a:tailEnd/>
          </a:ln>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1" fontAlgn="base" latinLnBrk="0" hangingPunct="1">
              <a:lnSpc>
                <a:spcPct val="100000"/>
              </a:lnSpc>
              <a:spcBef>
                <a:spcPct val="0"/>
              </a:spcBef>
              <a:spcAft>
                <a:spcPct val="0"/>
              </a:spcAft>
              <a:buClr>
                <a:srgbClr val="0000FF"/>
              </a:buClr>
              <a:buSzTx/>
              <a:buFont typeface="Wingdings" pitchFamily="2" charset="2"/>
              <a:buNone/>
              <a:tabLst/>
              <a:defRPr/>
            </a:pPr>
            <a:r>
              <a:rPr kumimoji="1" lang="en-US" altLang="ja-JP" sz="1200" b="1" i="0" u="none" strike="noStrike" kern="1200" cap="none" spc="0" normalizeH="0" baseline="0" noProof="0" dirty="0">
                <a:ln>
                  <a:noFill/>
                </a:ln>
                <a:solidFill>
                  <a:srgbClr val="00B050"/>
                </a:solidFill>
                <a:effectLst/>
                <a:uLnTx/>
                <a:uFillTx/>
                <a:latin typeface="Arial" charset="0"/>
                <a:ea typeface="ＭＳ Ｐゴシック" pitchFamily="50" charset="-128"/>
                <a:cs typeface="Arial" panose="020B0604020202020204" pitchFamily="34" charset="0"/>
              </a:rPr>
              <a:t>Legislation</a:t>
            </a:r>
          </a:p>
        </p:txBody>
      </p:sp>
      <p:sp>
        <p:nvSpPr>
          <p:cNvPr id="40" name="楕円 2">
            <a:extLst>
              <a:ext uri="{FF2B5EF4-FFF2-40B4-BE49-F238E27FC236}">
                <a16:creationId xmlns:a16="http://schemas.microsoft.com/office/drawing/2014/main" id="{BCAC67D7-F956-4C7A-BDFF-13A5B9193D4C}"/>
              </a:ext>
            </a:extLst>
          </p:cNvPr>
          <p:cNvSpPr/>
          <p:nvPr/>
        </p:nvSpPr>
        <p:spPr>
          <a:xfrm>
            <a:off x="7903683" y="1385831"/>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1" name="楕円 22">
            <a:extLst>
              <a:ext uri="{FF2B5EF4-FFF2-40B4-BE49-F238E27FC236}">
                <a16:creationId xmlns:a16="http://schemas.microsoft.com/office/drawing/2014/main" id="{0BD33A24-105F-473F-912F-8B36528B46AA}"/>
              </a:ext>
            </a:extLst>
          </p:cNvPr>
          <p:cNvSpPr/>
          <p:nvPr/>
        </p:nvSpPr>
        <p:spPr>
          <a:xfrm>
            <a:off x="7177251" y="2246075"/>
            <a:ext cx="1177775" cy="534988"/>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2" name="楕円 29">
            <a:extLst>
              <a:ext uri="{FF2B5EF4-FFF2-40B4-BE49-F238E27FC236}">
                <a16:creationId xmlns:a16="http://schemas.microsoft.com/office/drawing/2014/main" id="{7A0D73AC-C72A-4CDF-8E7E-F4BBE437FF26}"/>
              </a:ext>
            </a:extLst>
          </p:cNvPr>
          <p:cNvSpPr/>
          <p:nvPr/>
        </p:nvSpPr>
        <p:spPr>
          <a:xfrm>
            <a:off x="8576819" y="3251770"/>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3" name="楕円 30">
            <a:extLst>
              <a:ext uri="{FF2B5EF4-FFF2-40B4-BE49-F238E27FC236}">
                <a16:creationId xmlns:a16="http://schemas.microsoft.com/office/drawing/2014/main" id="{4E7E1668-F757-4BBD-8C0A-81E387EE8F34}"/>
              </a:ext>
            </a:extLst>
          </p:cNvPr>
          <p:cNvSpPr/>
          <p:nvPr/>
        </p:nvSpPr>
        <p:spPr>
          <a:xfrm>
            <a:off x="8979248" y="3893525"/>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4" name="楕円 33">
            <a:extLst>
              <a:ext uri="{FF2B5EF4-FFF2-40B4-BE49-F238E27FC236}">
                <a16:creationId xmlns:a16="http://schemas.microsoft.com/office/drawing/2014/main" id="{5B2AD983-F148-4AEA-A3CF-C02AC132F3E2}"/>
              </a:ext>
            </a:extLst>
          </p:cNvPr>
          <p:cNvSpPr/>
          <p:nvPr/>
        </p:nvSpPr>
        <p:spPr>
          <a:xfrm>
            <a:off x="7453777" y="5412582"/>
            <a:ext cx="1467067" cy="561974"/>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FFFFFF"/>
              </a:solidFill>
              <a:effectLst/>
              <a:uLnTx/>
              <a:uFillTx/>
              <a:latin typeface="Arial"/>
              <a:ea typeface="+mn-ea"/>
              <a:cs typeface="+mn-cs"/>
            </a:endParaRPr>
          </a:p>
        </p:txBody>
      </p:sp>
      <p:sp>
        <p:nvSpPr>
          <p:cNvPr id="45" name="楕円 34">
            <a:extLst>
              <a:ext uri="{FF2B5EF4-FFF2-40B4-BE49-F238E27FC236}">
                <a16:creationId xmlns:a16="http://schemas.microsoft.com/office/drawing/2014/main" id="{F011461D-D3FB-4546-942D-7C490C04E0FE}"/>
              </a:ext>
            </a:extLst>
          </p:cNvPr>
          <p:cNvSpPr/>
          <p:nvPr/>
        </p:nvSpPr>
        <p:spPr>
          <a:xfrm>
            <a:off x="7187407" y="6147414"/>
            <a:ext cx="2154237" cy="606133"/>
          </a:xfrm>
          <a:prstGeom prst="ellipse">
            <a:avLst/>
          </a:prstGeom>
          <a:gradFill flip="none" rotWithShape="1">
            <a:gsLst>
              <a:gs pos="0">
                <a:srgbClr val="00FF00">
                  <a:shade val="30000"/>
                  <a:satMod val="115000"/>
                  <a:alpha val="50000"/>
                </a:srgbClr>
              </a:gs>
              <a:gs pos="77000">
                <a:srgbClr val="00FF00">
                  <a:shade val="67500"/>
                  <a:satMod val="115000"/>
                  <a:alpha val="70000"/>
                </a:srgbClr>
              </a:gs>
              <a:gs pos="100000">
                <a:srgbClr val="00FF00">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ts val="18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FFFFFF"/>
                </a:solidFill>
                <a:effectLst/>
                <a:uLnTx/>
                <a:uFillTx/>
                <a:latin typeface="Arial"/>
                <a:ea typeface="+mn-ea"/>
                <a:cs typeface="+mn-cs"/>
              </a:rPr>
              <a:t>Possibility of Rule making</a:t>
            </a:r>
            <a:endParaRPr kumimoji="1" lang="ja-JP" altLang="en-US" sz="1800" b="0" i="0" u="none" strike="noStrike" kern="1200" cap="none" spc="0" normalizeH="0" baseline="0" noProof="0" dirty="0">
              <a:ln>
                <a:noFill/>
              </a:ln>
              <a:solidFill>
                <a:srgbClr val="FFFFFF"/>
              </a:solidFill>
              <a:effectLst/>
              <a:uLnTx/>
              <a:uFillTx/>
              <a:latin typeface="Arial"/>
              <a:ea typeface="+mn-ea"/>
              <a:cs typeface="+mn-cs"/>
            </a:endParaRPr>
          </a:p>
        </p:txBody>
      </p:sp>
    </p:spTree>
    <p:extLst>
      <p:ext uri="{BB962C8B-B14F-4D97-AF65-F5344CB8AC3E}">
        <p14:creationId xmlns:p14="http://schemas.microsoft.com/office/powerpoint/2010/main" val="346975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a:extLst>
              <a:ext uri="{FF2B5EF4-FFF2-40B4-BE49-F238E27FC236}">
                <a16:creationId xmlns:a16="http://schemas.microsoft.com/office/drawing/2014/main" id="{E95E7865-181E-49EF-9D79-C8C721E4490D}"/>
              </a:ext>
            </a:extLst>
          </p:cNvPr>
          <p:cNvSpPr>
            <a:spLocks noGrp="1"/>
          </p:cNvSpPr>
          <p:nvPr>
            <p:ph type="title"/>
          </p:nvPr>
        </p:nvSpPr>
        <p:spPr>
          <a:xfrm>
            <a:off x="2438400" y="153762"/>
            <a:ext cx="8229600" cy="600982"/>
          </a:xfrm>
        </p:spPr>
        <p:txBody>
          <a:bodyPr/>
          <a:lstStyle/>
          <a:p>
            <a:r>
              <a:rPr lang="en-US" altLang="ja-JP" sz="2000" b="1" dirty="0">
                <a:solidFill>
                  <a:srgbClr val="0070C0"/>
                </a:solidFill>
                <a:latin typeface="Verdana" panose="020B0604030504040204" pitchFamily="34" charset="0"/>
              </a:rPr>
              <a:t>Elements FE regulation including measurement method</a:t>
            </a:r>
            <a:endParaRPr lang="en-US" altLang="en-US" sz="2000" b="1" dirty="0">
              <a:solidFill>
                <a:srgbClr val="0070C0"/>
              </a:solidFill>
              <a:latin typeface="Verdana" panose="020B0604030504040204" pitchFamily="34" charset="0"/>
            </a:endParaRPr>
          </a:p>
        </p:txBody>
      </p:sp>
      <p:graphicFrame>
        <p:nvGraphicFramePr>
          <p:cNvPr id="5" name="Group 3">
            <a:extLst>
              <a:ext uri="{FF2B5EF4-FFF2-40B4-BE49-F238E27FC236}">
                <a16:creationId xmlns:a16="http://schemas.microsoft.com/office/drawing/2014/main" id="{F416C078-D636-4B9E-B027-FFF73C77961C}"/>
              </a:ext>
            </a:extLst>
          </p:cNvPr>
          <p:cNvGraphicFramePr>
            <a:graphicFrameLocks noGrp="1"/>
          </p:cNvGraphicFramePr>
          <p:nvPr>
            <p:ph idx="1"/>
            <p:extLst>
              <p:ext uri="{D42A27DB-BD31-4B8C-83A1-F6EECF244321}">
                <p14:modId xmlns:p14="http://schemas.microsoft.com/office/powerpoint/2010/main" val="3351329688"/>
              </p:ext>
            </p:extLst>
          </p:nvPr>
        </p:nvGraphicFramePr>
        <p:xfrm>
          <a:off x="1751014" y="754744"/>
          <a:ext cx="8785225" cy="5822092"/>
        </p:xfrm>
        <a:graphic>
          <a:graphicData uri="http://schemas.openxmlformats.org/drawingml/2006/table">
            <a:tbl>
              <a:tblPr/>
              <a:tblGrid>
                <a:gridCol w="1289050">
                  <a:extLst>
                    <a:ext uri="{9D8B030D-6E8A-4147-A177-3AD203B41FA5}">
                      <a16:colId xmlns:a16="http://schemas.microsoft.com/office/drawing/2014/main" val="20000"/>
                    </a:ext>
                  </a:extLst>
                </a:gridCol>
                <a:gridCol w="1244600">
                  <a:extLst>
                    <a:ext uri="{9D8B030D-6E8A-4147-A177-3AD203B41FA5}">
                      <a16:colId xmlns:a16="http://schemas.microsoft.com/office/drawing/2014/main" val="20001"/>
                    </a:ext>
                  </a:extLst>
                </a:gridCol>
                <a:gridCol w="3198812">
                  <a:extLst>
                    <a:ext uri="{9D8B030D-6E8A-4147-A177-3AD203B41FA5}">
                      <a16:colId xmlns:a16="http://schemas.microsoft.com/office/drawing/2014/main" val="20002"/>
                    </a:ext>
                  </a:extLst>
                </a:gridCol>
                <a:gridCol w="3052763">
                  <a:extLst>
                    <a:ext uri="{9D8B030D-6E8A-4147-A177-3AD203B41FA5}">
                      <a16:colId xmlns:a16="http://schemas.microsoft.com/office/drawing/2014/main" val="20003"/>
                    </a:ext>
                  </a:extLst>
                </a:gridCol>
              </a:tblGrid>
              <a:tr h="423680">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Elements</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Sub-Elements</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Issues</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Examples</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FFCC"/>
                    </a:solidFill>
                  </a:tcPr>
                </a:tc>
                <a:extLst>
                  <a:ext uri="{0D108BD9-81ED-4DB2-BD59-A6C34878D82A}">
                    <a16:rowId xmlns:a16="http://schemas.microsoft.com/office/drawing/2014/main" val="10000"/>
                  </a:ext>
                </a:extLst>
              </a:tr>
              <a:tr h="515921">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FE Unit</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Transport efficiency or</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Easily understand able unit</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km/L</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ton.km/L</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435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Others</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Criteria</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Limit of FE value or average value</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92075" indent="-92075"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92075" marR="0" lvl="0" indent="-92075"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Averaged by number of sales (CAFE)</a:t>
                      </a:r>
                    </a:p>
                    <a:p>
                      <a:pPr marL="92075" marR="0" lvl="0" indent="-92075"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435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Vehicle classification</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Simpler category is desired, but needs to reflect to real world complexity</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Vehicle type (Tractor, </a:t>
                      </a: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bus....etc</a:t>
                      </a: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GVW, type of cabin</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5921">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Items of FE effect</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Accuracy vs. cost of measurement</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Contribution for FE</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Engine, T/M</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Aero dynamic and rolling resistance</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4358">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Driving Mode</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Vehicle speed base or road data base</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less complexity vs real world reflection</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Combination of two cycles</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 Unique mode for each vehicle type</a:t>
                      </a: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6837">
                <a:tc rowSpan="6">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Measurement</a:t>
                      </a:r>
                    </a:p>
                    <a:p>
                      <a:pPr marL="0" marR="0" lvl="0" indent="0" algn="ctr"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Method</a:t>
                      </a:r>
                    </a:p>
                  </a:txBody>
                  <a:tcPr marL="36000" marR="36000" marT="45723" marB="45723"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Chassis dynamometer</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Chassis dynamometer measurement requires real vehicle</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endParaRPr kumimoji="1" lang="ja-JP"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5921">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Simulation</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Driver model is required for simulation</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Common calculation logic</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Difference of steady and transient</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4358">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Engine measurement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Number of measurement points</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Transient operation effect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CO2 measurement by engine</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Engine FE map and simulation</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15921">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Aero dynamic measurement</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Measurement methods</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Selection of vehicle type, rear body</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Coast down, steady speed drive</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CFD - Wind tunnel</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5921">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Tyre </a:t>
                      </a: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rolling resistance</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a:ln>
                            <a:noFill/>
                          </a:ln>
                          <a:solidFill>
                            <a:schemeClr val="tx1"/>
                          </a:solidFill>
                          <a:effectLst/>
                          <a:latin typeface="Arial" pitchFamily="34" charset="0"/>
                          <a:ea typeface="ＭＳ Ｐゴシック" pitchFamily="50" charset="-128"/>
                          <a:cs typeface="Arial" pitchFamily="34" charset="0"/>
                        </a:rPr>
                        <a:t>Measurement method, labeling</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Common </a:t>
                      </a: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tyre </a:t>
                      </a: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measurement method</a:t>
                      </a:r>
                    </a:p>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How to handle a number of axes</a:t>
                      </a:r>
                    </a:p>
                  </a:txBody>
                  <a:tcPr marL="36000" marR="36000" marT="45723" marB="45723"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84538">
                <a:tc vMerge="1">
                  <a:txBody>
                    <a:bodyPr/>
                    <a:lstStyle/>
                    <a:p>
                      <a:endParaRPr kumimoji="1" lang="ja-JP" altLang="en-US"/>
                    </a:p>
                  </a:txBody>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Others</a:t>
                      </a:r>
                    </a:p>
                  </a:txBody>
                  <a:tcPr marL="36000" marR="36000" marT="45723" marB="4572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Measurement method</a:t>
                      </a:r>
                    </a:p>
                  </a:txBody>
                  <a:tcPr marL="36000" marR="36000"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buFont typeface="Wingdings" pitchFamily="2" charset="2"/>
                        <a:defRPr sz="2800">
                          <a:solidFill>
                            <a:schemeClr val="tx1"/>
                          </a:solidFill>
                          <a:latin typeface="Times New Roman" pitchFamily="18" charset="0"/>
                        </a:defRPr>
                      </a:lvl1pPr>
                      <a:lvl2pPr marL="742950" indent="-285750" eaLnBrk="0" hangingPunct="0">
                        <a:spcBef>
                          <a:spcPct val="20000"/>
                        </a:spcBef>
                        <a:buFont typeface="Courier New" pitchFamily="49" charset="0"/>
                        <a:defRPr sz="2400">
                          <a:solidFill>
                            <a:schemeClr val="tx1"/>
                          </a:solidFill>
                          <a:latin typeface="Times New Roman" pitchFamily="18" charset="0"/>
                        </a:defRPr>
                      </a:lvl2pPr>
                      <a:lvl3pPr marL="1143000" indent="-228600" eaLnBrk="0" hangingPunct="0">
                        <a:spcBef>
                          <a:spcPct val="20000"/>
                        </a:spcBef>
                        <a:buFont typeface="Arial" pitchFamily="34" charset="0"/>
                        <a:defRPr sz="2000">
                          <a:solidFill>
                            <a:schemeClr val="tx1"/>
                          </a:solidFill>
                          <a:latin typeface="Times New Roman" pitchFamily="18" charset="0"/>
                        </a:defRPr>
                      </a:lvl3pPr>
                      <a:lvl4pPr marL="1600200" indent="-228600" eaLnBrk="0" hangingPunct="0">
                        <a:spcBef>
                          <a:spcPct val="20000"/>
                        </a:spcBef>
                        <a:buFont typeface="Arial" pitchFamily="34" charset="0"/>
                        <a:defRPr>
                          <a:solidFill>
                            <a:schemeClr val="tx1"/>
                          </a:solidFill>
                          <a:latin typeface="Times New Roman" pitchFamily="18" charset="0"/>
                        </a:defRPr>
                      </a:lvl4pPr>
                      <a:lvl5pPr marL="2057400" indent="-228600" eaLnBrk="0" hangingPunct="0">
                        <a:spcBef>
                          <a:spcPct val="20000"/>
                        </a:spcBef>
                        <a:buFont typeface="Wingdings" pitchFamily="2" charset="2"/>
                        <a:defRPr>
                          <a:solidFill>
                            <a:schemeClr val="tx1"/>
                          </a:solidFill>
                          <a:latin typeface="Times New Roman" pitchFamily="18" charset="0"/>
                        </a:defRPr>
                      </a:lvl5pPr>
                      <a:lvl6pPr marL="2514600" indent="-228600" eaLnBrk="0" fontAlgn="base" hangingPunct="0">
                        <a:spcBef>
                          <a:spcPct val="20000"/>
                        </a:spcBef>
                        <a:spcAft>
                          <a:spcPct val="0"/>
                        </a:spcAft>
                        <a:buFont typeface="Wingdings" pitchFamily="2" charset="2"/>
                        <a:defRPr>
                          <a:solidFill>
                            <a:schemeClr val="tx1"/>
                          </a:solidFill>
                          <a:latin typeface="Times New Roman" pitchFamily="18" charset="0"/>
                        </a:defRPr>
                      </a:lvl6pPr>
                      <a:lvl7pPr marL="2971800" indent="-228600" eaLnBrk="0" fontAlgn="base" hangingPunct="0">
                        <a:spcBef>
                          <a:spcPct val="20000"/>
                        </a:spcBef>
                        <a:spcAft>
                          <a:spcPct val="0"/>
                        </a:spcAft>
                        <a:buFont typeface="Wingdings" pitchFamily="2" charset="2"/>
                        <a:defRPr>
                          <a:solidFill>
                            <a:schemeClr val="tx1"/>
                          </a:solidFill>
                          <a:latin typeface="Times New Roman" pitchFamily="18" charset="0"/>
                        </a:defRPr>
                      </a:lvl7pPr>
                      <a:lvl8pPr marL="3429000" indent="-228600" eaLnBrk="0" fontAlgn="base" hangingPunct="0">
                        <a:spcBef>
                          <a:spcPct val="20000"/>
                        </a:spcBef>
                        <a:spcAft>
                          <a:spcPct val="0"/>
                        </a:spcAft>
                        <a:buFont typeface="Wingdings" pitchFamily="2" charset="2"/>
                        <a:defRPr>
                          <a:solidFill>
                            <a:schemeClr val="tx1"/>
                          </a:solidFill>
                          <a:latin typeface="Times New Roman" pitchFamily="18" charset="0"/>
                        </a:defRPr>
                      </a:lvl8pPr>
                      <a:lvl9pPr marL="3886200" indent="-228600" eaLnBrk="0" fontAlgn="base" hangingPunct="0">
                        <a:spcBef>
                          <a:spcPct val="20000"/>
                        </a:spcBef>
                        <a:spcAft>
                          <a:spcPct val="0"/>
                        </a:spcAft>
                        <a:buFont typeface="Wingdings" pitchFamily="2" charset="2"/>
                        <a:defRPr>
                          <a:solidFill>
                            <a:schemeClr val="tx1"/>
                          </a:solidFill>
                          <a:latin typeface="Times New Roman" pitchFamily="18" charset="0"/>
                        </a:defRPr>
                      </a:lvl9pPr>
                    </a:lstStyle>
                    <a:p>
                      <a:pPr marL="0" marR="0" lvl="0" indent="0" algn="l" defTabSz="914400" rtl="0" eaLnBrk="1" fontAlgn="base" latinLnBrk="0" hangingPunct="1">
                        <a:lnSpc>
                          <a:spcPct val="100000"/>
                        </a:lnSpc>
                        <a:spcBef>
                          <a:spcPct val="20000"/>
                        </a:spcBef>
                        <a:spcAft>
                          <a:spcPct val="0"/>
                        </a:spcAft>
                        <a:buClr>
                          <a:srgbClr val="0000FF"/>
                        </a:buClr>
                        <a:buSzTx/>
                        <a:buFont typeface="Wingdings" pitchFamily="2" charset="2"/>
                        <a:buNone/>
                        <a:tabLst/>
                      </a:pPr>
                      <a:r>
                        <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rPr>
                        <a:t>- Driveline drag, Auxiliary drag, </a:t>
                      </a:r>
                      <a:r>
                        <a:rPr kumimoji="1" lang="en-US" altLang="ja-JP" sz="1200" b="1" i="0" u="none" strike="noStrike" cap="none" normalizeH="0" baseline="0" dirty="0" err="1">
                          <a:ln>
                            <a:noFill/>
                          </a:ln>
                          <a:solidFill>
                            <a:schemeClr val="tx1"/>
                          </a:solidFill>
                          <a:effectLst/>
                          <a:latin typeface="Arial" pitchFamily="34" charset="0"/>
                          <a:ea typeface="ＭＳ Ｐゴシック" pitchFamily="50" charset="-128"/>
                          <a:cs typeface="Arial" pitchFamily="34" charset="0"/>
                        </a:rPr>
                        <a:t>etc.</a:t>
                      </a:r>
                      <a:endParaRPr kumimoji="1" lang="en-US" altLang="ja-JP" sz="1200" b="1" i="0" u="none" strike="noStrike" cap="none" normalizeH="0" baseline="0" dirty="0">
                        <a:ln>
                          <a:noFill/>
                        </a:ln>
                        <a:solidFill>
                          <a:schemeClr val="tx1"/>
                        </a:solidFill>
                        <a:effectLst/>
                        <a:latin typeface="Arial" pitchFamily="34" charset="0"/>
                        <a:ea typeface="ＭＳ Ｐゴシック" pitchFamily="50" charset="-128"/>
                        <a:cs typeface="Arial" pitchFamily="34" charset="0"/>
                      </a:endParaRPr>
                    </a:p>
                  </a:txBody>
                  <a:tcPr marL="36000" marR="36000"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26627" name="Segnaposto numero diapositiva 3">
            <a:extLst>
              <a:ext uri="{FF2B5EF4-FFF2-40B4-BE49-F238E27FC236}">
                <a16:creationId xmlns:a16="http://schemas.microsoft.com/office/drawing/2014/main" id="{4E462C4A-EB91-4ABC-8C03-D54F3DEA075D}"/>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3D7E48D-F26B-403F-837F-A44055AFA680}"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2256519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olo 1">
            <a:extLst>
              <a:ext uri="{FF2B5EF4-FFF2-40B4-BE49-F238E27FC236}">
                <a16:creationId xmlns:a16="http://schemas.microsoft.com/office/drawing/2014/main" id="{2413D451-963A-46B2-BF5B-E01D5BF2B838}"/>
              </a:ext>
            </a:extLst>
          </p:cNvPr>
          <p:cNvSpPr>
            <a:spLocks noGrp="1"/>
          </p:cNvSpPr>
          <p:nvPr>
            <p:ph type="title"/>
          </p:nvPr>
        </p:nvSpPr>
        <p:spPr>
          <a:xfrm>
            <a:off x="2312988" y="7939"/>
            <a:ext cx="8229600" cy="623887"/>
          </a:xfrm>
        </p:spPr>
        <p:txBody>
          <a:bodyPr/>
          <a:lstStyle/>
          <a:p>
            <a:r>
              <a:rPr lang="en-US" altLang="en-US" sz="2800" b="1" dirty="0">
                <a:solidFill>
                  <a:srgbClr val="0070C0"/>
                </a:solidFill>
                <a:latin typeface="Verdana" panose="020B0604030504040204" pitchFamily="34" charset="0"/>
                <a:ea typeface="Verdana" panose="020B0604030504040204" pitchFamily="34" charset="0"/>
                <a:cs typeface="Verdana" panose="020B0604030504040204" pitchFamily="34" charset="0"/>
              </a:rPr>
              <a:t>FE Elements in each Area</a:t>
            </a:r>
          </a:p>
        </p:txBody>
      </p:sp>
      <p:graphicFrame>
        <p:nvGraphicFramePr>
          <p:cNvPr id="7" name="コンテンツ プレースホルダー 3">
            <a:extLst>
              <a:ext uri="{FF2B5EF4-FFF2-40B4-BE49-F238E27FC236}">
                <a16:creationId xmlns:a16="http://schemas.microsoft.com/office/drawing/2014/main" id="{1D5886C6-F1E0-47B1-85FB-8E45A5C16395}"/>
              </a:ext>
            </a:extLst>
          </p:cNvPr>
          <p:cNvGraphicFramePr>
            <a:graphicFrameLocks noGrp="1"/>
          </p:cNvGraphicFramePr>
          <p:nvPr>
            <p:ph idx="1"/>
            <p:extLst>
              <p:ext uri="{D42A27DB-BD31-4B8C-83A1-F6EECF244321}">
                <p14:modId xmlns:p14="http://schemas.microsoft.com/office/powerpoint/2010/main" val="2069252706"/>
              </p:ext>
            </p:extLst>
          </p:nvPr>
        </p:nvGraphicFramePr>
        <p:xfrm>
          <a:off x="1631950" y="606426"/>
          <a:ext cx="8994774" cy="6115506"/>
        </p:xfrm>
        <a:graphic>
          <a:graphicData uri="http://schemas.openxmlformats.org/drawingml/2006/table">
            <a:tbl>
              <a:tblPr firstRow="1" bandRow="1">
                <a:tableStyleId>{5940675A-B579-460E-94D1-54222C63F5DA}</a:tableStyleId>
              </a:tblPr>
              <a:tblGrid>
                <a:gridCol w="791867">
                  <a:extLst>
                    <a:ext uri="{9D8B030D-6E8A-4147-A177-3AD203B41FA5}">
                      <a16:colId xmlns:a16="http://schemas.microsoft.com/office/drawing/2014/main" val="20000"/>
                    </a:ext>
                  </a:extLst>
                </a:gridCol>
                <a:gridCol w="1044937">
                  <a:extLst>
                    <a:ext uri="{9D8B030D-6E8A-4147-A177-3AD203B41FA5}">
                      <a16:colId xmlns:a16="http://schemas.microsoft.com/office/drawing/2014/main" val="20001"/>
                    </a:ext>
                  </a:extLst>
                </a:gridCol>
                <a:gridCol w="1610946">
                  <a:extLst>
                    <a:ext uri="{9D8B030D-6E8A-4147-A177-3AD203B41FA5}">
                      <a16:colId xmlns:a16="http://schemas.microsoft.com/office/drawing/2014/main" val="20002"/>
                    </a:ext>
                  </a:extLst>
                </a:gridCol>
                <a:gridCol w="1349712">
                  <a:extLst>
                    <a:ext uri="{9D8B030D-6E8A-4147-A177-3AD203B41FA5}">
                      <a16:colId xmlns:a16="http://schemas.microsoft.com/office/drawing/2014/main" val="20003"/>
                    </a:ext>
                  </a:extLst>
                </a:gridCol>
                <a:gridCol w="1414730">
                  <a:extLst>
                    <a:ext uri="{9D8B030D-6E8A-4147-A177-3AD203B41FA5}">
                      <a16:colId xmlns:a16="http://schemas.microsoft.com/office/drawing/2014/main" val="20004"/>
                    </a:ext>
                  </a:extLst>
                </a:gridCol>
                <a:gridCol w="1505437">
                  <a:extLst>
                    <a:ext uri="{9D8B030D-6E8A-4147-A177-3AD203B41FA5}">
                      <a16:colId xmlns:a16="http://schemas.microsoft.com/office/drawing/2014/main" val="20005"/>
                    </a:ext>
                  </a:extLst>
                </a:gridCol>
                <a:gridCol w="1277145">
                  <a:extLst>
                    <a:ext uri="{9D8B030D-6E8A-4147-A177-3AD203B41FA5}">
                      <a16:colId xmlns:a16="http://schemas.microsoft.com/office/drawing/2014/main" val="20006"/>
                    </a:ext>
                  </a:extLst>
                </a:gridCol>
              </a:tblGrid>
              <a:tr h="235395">
                <a:tc rowSpan="2" gridSpan="2">
                  <a:txBody>
                    <a:bodyPr/>
                    <a:lstStyle/>
                    <a:p>
                      <a:pPr algn="ctr"/>
                      <a:r>
                        <a:rPr kumimoji="1" lang="en-US" altLang="ja-JP" sz="1600" b="1" dirty="0">
                          <a:latin typeface="Calibri" panose="020F0502020204030204" pitchFamily="34" charset="0"/>
                          <a:cs typeface="Calibri" panose="020F0502020204030204" pitchFamily="34" charset="0"/>
                        </a:rPr>
                        <a:t>Item</a:t>
                      </a:r>
                      <a:endParaRPr kumimoji="1" lang="ja-JP" altLang="en-US" sz="1600" b="1" dirty="0">
                        <a:latin typeface="Calibri" panose="020F0502020204030204" pitchFamily="34" charset="0"/>
                        <a:cs typeface="Calibri" panose="020F0502020204030204" pitchFamily="34" charset="0"/>
                      </a:endParaRPr>
                    </a:p>
                  </a:txBody>
                  <a:tcPr marL="35993" marR="35993" marT="35998" marB="35998" anchor="ctr">
                    <a:solidFill>
                      <a:srgbClr val="00FFCC"/>
                    </a:solidFill>
                  </a:tcPr>
                </a:tc>
                <a:tc rowSpan="2" hMerge="1">
                  <a:txBody>
                    <a:bodyPr/>
                    <a:lstStyle/>
                    <a:p>
                      <a:endParaRPr kumimoji="1" lang="ja-JP" altLang="en-US"/>
                    </a:p>
                  </a:txBody>
                  <a:tcPr/>
                </a:tc>
                <a:tc rowSpan="2">
                  <a:txBody>
                    <a:bodyPr/>
                    <a:lstStyle/>
                    <a:p>
                      <a:pPr algn="ctr"/>
                      <a:r>
                        <a:rPr kumimoji="1" lang="en-US" altLang="ja-JP" sz="1600" b="1" dirty="0">
                          <a:latin typeface="Calibri" panose="020F0502020204030204" pitchFamily="34" charset="0"/>
                          <a:cs typeface="Calibri" panose="020F0502020204030204" pitchFamily="34" charset="0"/>
                        </a:rPr>
                        <a:t>Sub-item</a:t>
                      </a:r>
                      <a:endParaRPr kumimoji="1" lang="ja-JP" altLang="en-US" sz="1600" b="1" dirty="0">
                        <a:latin typeface="Calibri" panose="020F0502020204030204" pitchFamily="34" charset="0"/>
                        <a:cs typeface="Calibri" panose="020F0502020204030204" pitchFamily="34" charset="0"/>
                      </a:endParaRPr>
                    </a:p>
                  </a:txBody>
                  <a:tcPr marL="35993" marR="35993" marT="35998" marB="35998" anchor="ctr">
                    <a:solidFill>
                      <a:srgbClr val="00FFCC"/>
                    </a:solidFill>
                  </a:tcPr>
                </a:tc>
                <a:tc gridSpan="4">
                  <a:txBody>
                    <a:bodyPr/>
                    <a:lstStyle/>
                    <a:p>
                      <a:pPr algn="ctr"/>
                      <a:r>
                        <a:rPr kumimoji="1" lang="en-US" altLang="ja-JP" sz="1600" b="1" dirty="0">
                          <a:latin typeface="Calibri" panose="020F0502020204030204" pitchFamily="34" charset="0"/>
                          <a:cs typeface="Calibri" panose="020F0502020204030204" pitchFamily="34" charset="0"/>
                        </a:rPr>
                        <a:t>Status of each region</a:t>
                      </a:r>
                      <a:endParaRPr kumimoji="1" lang="ja-JP" altLang="en-US" sz="1600" b="1" dirty="0">
                        <a:latin typeface="Calibri" panose="020F0502020204030204" pitchFamily="34" charset="0"/>
                        <a:cs typeface="Calibri" panose="020F0502020204030204" pitchFamily="34" charset="0"/>
                      </a:endParaRPr>
                    </a:p>
                  </a:txBody>
                  <a:tcPr marL="91423" marR="91423" marT="0" marB="0"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00FF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12787">
                <a:tc gridSpan="2" vMerge="1">
                  <a:txBody>
                    <a:bodyPr/>
                    <a:lstStyle/>
                    <a:p>
                      <a:endParaRPr kumimoji="1" lang="ja-JP" altLang="en-US"/>
                    </a:p>
                  </a:txBody>
                  <a:tcPr/>
                </a:tc>
                <a:tc hMerge="1" vMerge="1">
                  <a:txBody>
                    <a:bodyPr/>
                    <a:lstStyle/>
                    <a:p>
                      <a:endParaRPr kumimoji="1" lang="ja-JP" altLang="en-US"/>
                    </a:p>
                  </a:txBody>
                  <a:tcPr/>
                </a:tc>
                <a:tc vMerge="1">
                  <a:txBody>
                    <a:bodyPr/>
                    <a:lstStyle/>
                    <a:p>
                      <a:pPr algn="ctr"/>
                      <a:endParaRPr kumimoji="1" lang="ja-JP" altLang="en-US" sz="1600" b="1" dirty="0"/>
                    </a:p>
                  </a:txBody>
                  <a:tcPr>
                    <a:lnT w="9525" cap="flat" cmpd="sng" algn="ctr">
                      <a:solidFill>
                        <a:schemeClr val="tx1"/>
                      </a:solidFill>
                      <a:prstDash val="solid"/>
                      <a:round/>
                      <a:headEnd type="none" w="med" len="med"/>
                      <a:tailEnd type="none" w="med" len="med"/>
                    </a:lnT>
                    <a:solidFill>
                      <a:srgbClr val="00FFCC"/>
                    </a:solidFill>
                  </a:tcPr>
                </a:tc>
                <a:tc>
                  <a:txBody>
                    <a:bodyPr/>
                    <a:lstStyle/>
                    <a:p>
                      <a:pPr algn="ctr"/>
                      <a:r>
                        <a:rPr kumimoji="1" lang="en-US" altLang="ja-JP" sz="1400" b="1" dirty="0">
                          <a:latin typeface="Calibri" panose="020F0502020204030204" pitchFamily="34" charset="0"/>
                          <a:cs typeface="Calibri" panose="020F0502020204030204" pitchFamily="34" charset="0"/>
                        </a:rPr>
                        <a:t>EU</a:t>
                      </a:r>
                      <a:endParaRPr kumimoji="1" lang="ja-JP" altLang="en-US" sz="1400" b="1" dirty="0">
                        <a:latin typeface="Calibri" panose="020F0502020204030204" pitchFamily="34" charset="0"/>
                        <a:cs typeface="Calibri" panose="020F0502020204030204" pitchFamily="34" charset="0"/>
                      </a:endParaRPr>
                    </a:p>
                  </a:txBody>
                  <a:tcPr marL="35993" marR="35993" marT="35998" marB="35998"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tc>
                  <a:txBody>
                    <a:bodyPr/>
                    <a:lstStyle/>
                    <a:p>
                      <a:pPr algn="ctr">
                        <a:lnSpc>
                          <a:spcPts val="1400"/>
                        </a:lnSpc>
                      </a:pPr>
                      <a:r>
                        <a:rPr kumimoji="1" lang="en-US" altLang="ja-JP" sz="1400" b="1" dirty="0">
                          <a:latin typeface="Calibri" panose="020F0502020204030204" pitchFamily="34" charset="0"/>
                          <a:cs typeface="Calibri" panose="020F0502020204030204" pitchFamily="34" charset="0"/>
                        </a:rPr>
                        <a:t>US</a:t>
                      </a:r>
                    </a:p>
                    <a:p>
                      <a:pPr algn="ctr">
                        <a:lnSpc>
                          <a:spcPts val="1400"/>
                        </a:lnSpc>
                      </a:pPr>
                      <a:r>
                        <a:rPr kumimoji="1" lang="ja-JP" altLang="en-US" sz="1200" b="1" dirty="0">
                          <a:latin typeface="Calibri" panose="020F0502020204030204" pitchFamily="34" charset="0"/>
                          <a:cs typeface="Calibri" panose="020F0502020204030204" pitchFamily="34" charset="0"/>
                        </a:rPr>
                        <a:t>(PHASE II)</a:t>
                      </a:r>
                    </a:p>
                  </a:txBody>
                  <a:tcPr marL="35993" marR="35993" marT="35998" marB="3599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tc>
                  <a:txBody>
                    <a:bodyPr/>
                    <a:lstStyle/>
                    <a:p>
                      <a:pPr algn="ctr"/>
                      <a:r>
                        <a:rPr kumimoji="1" lang="en-US" altLang="ja-JP" sz="1400" b="1" dirty="0">
                          <a:latin typeface="Calibri" panose="020F0502020204030204" pitchFamily="34" charset="0"/>
                          <a:cs typeface="Calibri" panose="020F0502020204030204" pitchFamily="34" charset="0"/>
                        </a:rPr>
                        <a:t>China</a:t>
                      </a:r>
                      <a:endParaRPr kumimoji="1" lang="ja-JP" altLang="en-US" sz="1400" b="1" dirty="0">
                        <a:latin typeface="Calibri" panose="020F0502020204030204" pitchFamily="34" charset="0"/>
                        <a:cs typeface="Calibri" panose="020F0502020204030204" pitchFamily="34" charset="0"/>
                      </a:endParaRPr>
                    </a:p>
                  </a:txBody>
                  <a:tcPr marL="35993" marR="35993" marT="35998" marB="3599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tc>
                  <a:txBody>
                    <a:bodyPr/>
                    <a:lstStyle/>
                    <a:p>
                      <a:pPr algn="ctr">
                        <a:lnSpc>
                          <a:spcPts val="1400"/>
                        </a:lnSpc>
                      </a:pPr>
                      <a:r>
                        <a:rPr kumimoji="1" lang="en-US" altLang="ja-JP" sz="1400" b="1" dirty="0">
                          <a:latin typeface="Calibri" panose="020F0502020204030204" pitchFamily="34" charset="0"/>
                          <a:cs typeface="Calibri" panose="020F0502020204030204" pitchFamily="34" charset="0"/>
                        </a:rPr>
                        <a:t>Japan</a:t>
                      </a:r>
                    </a:p>
                    <a:p>
                      <a:pPr algn="ctr">
                        <a:lnSpc>
                          <a:spcPts val="1400"/>
                        </a:lnSpc>
                      </a:pPr>
                      <a:r>
                        <a:rPr kumimoji="1" lang="en-US" altLang="ja-JP" sz="1200" b="1" dirty="0">
                          <a:latin typeface="Calibri" panose="020F0502020204030204" pitchFamily="34" charset="0"/>
                          <a:cs typeface="Calibri" panose="020F0502020204030204" pitchFamily="34" charset="0"/>
                        </a:rPr>
                        <a:t>(Next </a:t>
                      </a:r>
                      <a:r>
                        <a:rPr kumimoji="1" lang="en-US" altLang="ja-JP" sz="1200" b="1" baseline="0" dirty="0">
                          <a:latin typeface="Calibri" panose="020F0502020204030204" pitchFamily="34" charset="0"/>
                          <a:cs typeface="Calibri" panose="020F0502020204030204" pitchFamily="34" charset="0"/>
                        </a:rPr>
                        <a:t>FES)</a:t>
                      </a:r>
                      <a:endParaRPr kumimoji="1" lang="ja-JP" altLang="en-US" sz="1200" b="1" dirty="0">
                        <a:latin typeface="Calibri" panose="020F0502020204030204" pitchFamily="34" charset="0"/>
                        <a:cs typeface="Calibri" panose="020F0502020204030204" pitchFamily="34" charset="0"/>
                      </a:endParaRPr>
                    </a:p>
                  </a:txBody>
                  <a:tcPr marL="35993" marR="35993" marT="35998" marB="35998"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solidFill>
                      <a:srgbClr val="00FFCC"/>
                    </a:solidFill>
                  </a:tcPr>
                </a:tc>
                <a:extLst>
                  <a:ext uri="{0D108BD9-81ED-4DB2-BD59-A6C34878D82A}">
                    <a16:rowId xmlns:a16="http://schemas.microsoft.com/office/drawing/2014/main" val="10001"/>
                  </a:ext>
                </a:extLst>
              </a:tr>
              <a:tr h="374803">
                <a:tc gridSpan="2">
                  <a:txBody>
                    <a:bodyPr/>
                    <a:lstStyle/>
                    <a:p>
                      <a:pPr algn="ctr"/>
                      <a:r>
                        <a:rPr kumimoji="1" lang="en-US" altLang="ja-JP" sz="1200" b="1" dirty="0">
                          <a:latin typeface="Calibri" panose="020F0502020204030204" pitchFamily="34" charset="0"/>
                          <a:cs typeface="Calibri" panose="020F0502020204030204" pitchFamily="34" charset="0"/>
                        </a:rPr>
                        <a:t>Categorize</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Vehicle type, Axles, Configurations, Weight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Weight</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Cab type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Vehicle type</a:t>
                      </a:r>
                    </a:p>
                    <a:p>
                      <a:pPr algn="ctr"/>
                      <a:r>
                        <a:rPr kumimoji="1" lang="en-US" altLang="ja-JP" sz="800" b="1" dirty="0">
                          <a:latin typeface="Calibri" panose="020F0502020204030204" pitchFamily="34" charset="0"/>
                          <a:cs typeface="Calibri" panose="020F0502020204030204" pitchFamily="34" charset="0"/>
                        </a:rPr>
                        <a:t>Weight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Vehicle type</a:t>
                      </a:r>
                    </a:p>
                    <a:p>
                      <a:pPr algn="ctr"/>
                      <a:r>
                        <a:rPr kumimoji="1" lang="en-US" altLang="ja-JP" sz="800" b="1" dirty="0">
                          <a:latin typeface="Calibri" panose="020F0502020204030204" pitchFamily="34" charset="0"/>
                          <a:cs typeface="Calibri" panose="020F0502020204030204" pitchFamily="34" charset="0"/>
                        </a:rPr>
                        <a:t>Weight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2"/>
                  </a:ext>
                </a:extLst>
              </a:tr>
              <a:tr h="270146">
                <a:tc gridSpan="2">
                  <a:txBody>
                    <a:bodyPr/>
                    <a:lstStyle/>
                    <a:p>
                      <a:pPr algn="ctr"/>
                      <a:r>
                        <a:rPr kumimoji="1" lang="en-US" altLang="ja-JP" sz="1200" b="1" dirty="0">
                          <a:latin typeface="Calibri" panose="020F0502020204030204" pitchFamily="34" charset="0"/>
                          <a:cs typeface="Calibri" panose="020F0502020204030204" pitchFamily="34" charset="0"/>
                        </a:rPr>
                        <a:t>FE Unit</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CO</a:t>
                      </a:r>
                      <a:r>
                        <a:rPr kumimoji="1" lang="en-US" altLang="ja-JP" sz="800" b="1" baseline="-25000" dirty="0">
                          <a:latin typeface="Calibri" panose="020F0502020204030204" pitchFamily="34" charset="0"/>
                          <a:cs typeface="Calibri" panose="020F0502020204030204" pitchFamily="34" charset="0"/>
                        </a:rPr>
                        <a:t>2</a:t>
                      </a:r>
                      <a:r>
                        <a:rPr kumimoji="1" lang="en-US" altLang="ja-JP" sz="800" b="1" dirty="0">
                          <a:latin typeface="Calibri" panose="020F0502020204030204" pitchFamily="34" charset="0"/>
                          <a:cs typeface="Calibri" panose="020F0502020204030204" pitchFamily="34" charset="0"/>
                        </a:rPr>
                        <a:t> g/ton-km</a:t>
                      </a:r>
                      <a:endParaRPr kumimoji="1" lang="ja-JP" altLang="en-US" sz="800" b="1" dirty="0">
                        <a:latin typeface="Calibri" panose="020F0502020204030204" pitchFamily="34" charset="0"/>
                        <a:cs typeface="Calibri" panose="020F0502020204030204" pitchFamily="34" charset="0"/>
                      </a:endParaRPr>
                    </a:p>
                    <a:p>
                      <a:pPr algn="ctr"/>
                      <a:r>
                        <a:rPr kumimoji="1" lang="en-US" altLang="ja-JP" sz="800" b="1" dirty="0">
                          <a:latin typeface="Calibri" panose="020F0502020204030204" pitchFamily="34" charset="0"/>
                          <a:cs typeface="Calibri" panose="020F0502020204030204" pitchFamily="34" charset="0"/>
                        </a:rPr>
                        <a:t>g/passenger-km</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gal/1000ton-mile</a:t>
                      </a:r>
                    </a:p>
                    <a:p>
                      <a:pPr algn="ctr"/>
                      <a:r>
                        <a:rPr kumimoji="1" lang="en-US" altLang="ja-JP" sz="800" b="1" dirty="0">
                          <a:latin typeface="Calibri" panose="020F0502020204030204" pitchFamily="34" charset="0"/>
                          <a:cs typeface="Calibri" panose="020F0502020204030204" pitchFamily="34" charset="0"/>
                        </a:rPr>
                        <a:t>CO</a:t>
                      </a:r>
                      <a:r>
                        <a:rPr kumimoji="1" lang="en-US" altLang="ja-JP" sz="800" b="1" baseline="-25000" dirty="0">
                          <a:latin typeface="Calibri" panose="020F0502020204030204" pitchFamily="34" charset="0"/>
                          <a:cs typeface="Calibri" panose="020F0502020204030204" pitchFamily="34" charset="0"/>
                        </a:rPr>
                        <a:t>2</a:t>
                      </a:r>
                      <a:r>
                        <a:rPr kumimoji="1" lang="en-US" altLang="ja-JP" sz="800" b="1" dirty="0">
                          <a:latin typeface="Calibri" panose="020F0502020204030204" pitchFamily="34" charset="0"/>
                          <a:cs typeface="Calibri" panose="020F0502020204030204" pitchFamily="34" charset="0"/>
                        </a:rPr>
                        <a:t> g/ton-mile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L/100km</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km/L</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3"/>
                  </a:ext>
                </a:extLst>
              </a:tr>
              <a:tr h="387844">
                <a:tc gridSpan="2">
                  <a:txBody>
                    <a:bodyPr/>
                    <a:lstStyle/>
                    <a:p>
                      <a:pPr algn="ctr"/>
                      <a:r>
                        <a:rPr kumimoji="1" lang="en-US" altLang="ja-JP" sz="1200" b="1" dirty="0">
                          <a:latin typeface="Calibri" panose="020F0502020204030204" pitchFamily="34" charset="0"/>
                          <a:cs typeface="Calibri" panose="020F0502020204030204" pitchFamily="34" charset="0"/>
                        </a:rPr>
                        <a:t>FE Criteria</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Targets in force since 2019 (revised in 2024) for 2030, 2035, 2040</a:t>
                      </a: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Becomes strict every 3 years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Becoming strict in 2019</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FES value around 2025 is decided this year</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4"/>
                  </a:ext>
                </a:extLst>
              </a:tr>
              <a:tr h="270146">
                <a:tc gridSpan="2">
                  <a:txBody>
                    <a:bodyPr/>
                    <a:lstStyle/>
                    <a:p>
                      <a:pPr algn="ctr"/>
                      <a:r>
                        <a:rPr kumimoji="1" lang="en-US" altLang="ja-JP" sz="1200" b="1" dirty="0">
                          <a:latin typeface="Calibri" panose="020F0502020204030204" pitchFamily="34" charset="0"/>
                          <a:cs typeface="Calibri" panose="020F0502020204030204" pitchFamily="34" charset="0"/>
                        </a:rPr>
                        <a:t>Mode</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hMerge="1">
                  <a:txBody>
                    <a:bodyPr/>
                    <a:lstStyle/>
                    <a:p>
                      <a:endParaRPr kumimoji="1" lang="ja-JP" altLang="en-US"/>
                    </a:p>
                  </a:txBody>
                  <a:tcP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10type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ARB </a:t>
                      </a:r>
                      <a:r>
                        <a:rPr kumimoji="1" lang="en-US" altLang="ja-JP" sz="800" b="1" baseline="0" dirty="0">
                          <a:latin typeface="Calibri" panose="020F0502020204030204" pitchFamily="34" charset="0"/>
                          <a:cs typeface="Calibri" panose="020F0502020204030204" pitchFamily="34" charset="0"/>
                        </a:rPr>
                        <a:t>tangents</a:t>
                      </a:r>
                    </a:p>
                    <a:p>
                      <a:pPr algn="ctr"/>
                      <a:r>
                        <a:rPr kumimoji="1" lang="en-US" altLang="ja-JP" sz="800" b="1" baseline="0" dirty="0">
                          <a:latin typeface="Calibri" panose="020F0502020204030204" pitchFamily="34" charset="0"/>
                          <a:cs typeface="Calibri" panose="020F0502020204030204" pitchFamily="34" charset="0"/>
                        </a:rPr>
                        <a:t>55,65 mph</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C-WHVC</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tc>
                  <a:txBody>
                    <a:bodyPr/>
                    <a:lstStyle/>
                    <a:p>
                      <a:pPr algn="ctr"/>
                      <a:r>
                        <a:rPr kumimoji="1" lang="en-US" altLang="ja-JP" sz="800" b="1" dirty="0">
                          <a:latin typeface="Calibri" panose="020F0502020204030204" pitchFamily="34" charset="0"/>
                          <a:cs typeface="Calibri" panose="020F0502020204030204" pitchFamily="34" charset="0"/>
                        </a:rPr>
                        <a:t>JE05, </a:t>
                      </a:r>
                      <a:r>
                        <a:rPr kumimoji="1" lang="en-US" altLang="ja-JP" sz="800" b="1" baseline="0" dirty="0">
                          <a:latin typeface="Calibri" panose="020F0502020204030204" pitchFamily="34" charset="0"/>
                          <a:cs typeface="Calibri" panose="020F0502020204030204" pitchFamily="34" charset="0"/>
                        </a:rPr>
                        <a:t>Inter city</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10005"/>
                  </a:ext>
                </a:extLst>
              </a:tr>
              <a:tr h="270146">
                <a:tc rowSpan="12">
                  <a:txBody>
                    <a:bodyPr/>
                    <a:lstStyle/>
                    <a:p>
                      <a:pPr algn="ctr"/>
                      <a:r>
                        <a:rPr kumimoji="1" lang="en-US" altLang="ja-JP" sz="1200" b="1" dirty="0">
                          <a:latin typeface="Calibri" panose="020F0502020204030204" pitchFamily="34" charset="0"/>
                          <a:cs typeface="Calibri" panose="020F0502020204030204" pitchFamily="34" charset="0"/>
                        </a:rPr>
                        <a:t>Measurement method</a:t>
                      </a:r>
                      <a:endParaRPr kumimoji="1" lang="ja-JP" altLang="en-US" sz="1200" b="1" dirty="0">
                        <a:latin typeface="Calibri" panose="020F0502020204030204" pitchFamily="34" charset="0"/>
                        <a:cs typeface="Calibri" panose="020F0502020204030204" pitchFamily="34" charset="0"/>
                      </a:endParaRPr>
                    </a:p>
                  </a:txBody>
                  <a:tcPr marL="35993" marR="35993" marT="35998" marB="35998" anchor="ctr"/>
                </a:tc>
                <a:tc rowSpan="3">
                  <a:txBody>
                    <a:bodyPr/>
                    <a:lstStyle/>
                    <a:p>
                      <a:r>
                        <a:rPr kumimoji="1" lang="en-US" altLang="ja-JP" sz="1200" b="1" dirty="0">
                          <a:latin typeface="Calibri" panose="020F0502020204030204" pitchFamily="34" charset="0"/>
                          <a:cs typeface="Calibri" panose="020F0502020204030204" pitchFamily="34" charset="0"/>
                        </a:rPr>
                        <a:t>Engine </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Steady state Engine Map</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100 points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70points for</a:t>
                      </a:r>
                    </a:p>
                    <a:p>
                      <a:pPr algn="ctr"/>
                      <a:r>
                        <a:rPr kumimoji="1" lang="en-US" altLang="ja-JP" sz="800" b="1" baseline="0" dirty="0">
                          <a:latin typeface="Calibri" panose="020F0502020204030204" pitchFamily="34" charset="0"/>
                          <a:cs typeface="Calibri" panose="020F0502020204030204" pitchFamily="34" charset="0"/>
                        </a:rPr>
                        <a:t> 55,65 mph</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81 points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51 </a:t>
                      </a:r>
                      <a:r>
                        <a:rPr kumimoji="1" lang="en-US" altLang="ja-JP" sz="800" b="1" baseline="0" dirty="0">
                          <a:latin typeface="Calibri" panose="020F0502020204030204" pitchFamily="34" charset="0"/>
                          <a:cs typeface="Calibri" panose="020F0502020204030204" pitchFamily="34" charset="0"/>
                        </a:rPr>
                        <a:t>points</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extLst>
                  <a:ext uri="{0D108BD9-81ED-4DB2-BD59-A6C34878D82A}">
                    <a16:rowId xmlns:a16="http://schemas.microsoft.com/office/drawing/2014/main" val="10006"/>
                  </a:ext>
                </a:extLst>
              </a:tr>
              <a:tr h="270146">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Calibri" panose="020F0502020204030204" pitchFamily="34" charset="0"/>
                          <a:cs typeface="Calibri" panose="020F0502020204030204" pitchFamily="34" charset="0"/>
                        </a:rPr>
                        <a:t>Transient Engine </a:t>
                      </a:r>
                      <a:r>
                        <a:rPr kumimoji="1" lang="en-US" altLang="ja-JP" sz="1100" b="1" baseline="0" dirty="0">
                          <a:latin typeface="Calibri" panose="020F0502020204030204" pitchFamily="34" charset="0"/>
                          <a:cs typeface="Calibri" panose="020F0502020204030204" pitchFamily="34" charset="0"/>
                        </a:rPr>
                        <a:t>Map</a:t>
                      </a:r>
                    </a:p>
                  </a:txBody>
                  <a:tcPr marL="35993" marR="35993" marT="17999" marB="17999"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Cycle average </a:t>
                      </a:r>
                    </a:p>
                    <a:p>
                      <a:pPr algn="ctr"/>
                      <a:r>
                        <a:rPr kumimoji="1" lang="en-US" altLang="ja-JP" sz="800" b="1" dirty="0">
                          <a:latin typeface="Calibri" panose="020F0502020204030204" pitchFamily="34" charset="0"/>
                          <a:cs typeface="Calibri" panose="020F0502020204030204" pitchFamily="34" charset="0"/>
                        </a:rPr>
                        <a:t>map</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NA (Include</a:t>
                      </a:r>
                    </a:p>
                    <a:p>
                      <a:pPr algn="ct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66FFFF"/>
                    </a:solidFill>
                  </a:tcPr>
                </a:tc>
                <a:extLst>
                  <a:ext uri="{0D108BD9-81ED-4DB2-BD59-A6C34878D82A}">
                    <a16:rowId xmlns:a16="http://schemas.microsoft.com/office/drawing/2014/main" val="10007"/>
                  </a:ext>
                </a:extLst>
              </a:tr>
              <a:tr h="270146">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Transient coefficient</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WHTC correction factor tool</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0" dirty="0">
                          <a:latin typeface="Calibri" panose="020F0502020204030204" pitchFamily="34" charset="0"/>
                          <a:cs typeface="Calibri" panose="020F0502020204030204" pitchFamily="34" charset="0"/>
                        </a:rPr>
                        <a:t>Include Cycle average map</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Table value 3%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270146">
                <a:tc vMerge="1">
                  <a:txBody>
                    <a:bodyPr/>
                    <a:lstStyle/>
                    <a:p>
                      <a:endParaRPr kumimoji="1" lang="ja-JP" altLang="en-US"/>
                    </a:p>
                  </a:txBody>
                  <a:tcPr/>
                </a:tc>
                <a:tc>
                  <a:txBody>
                    <a:bodyPr/>
                    <a:lstStyle/>
                    <a:p>
                      <a:r>
                        <a:rPr kumimoji="1" lang="en-US" altLang="ja-JP" sz="1200" b="1" dirty="0">
                          <a:latin typeface="Calibri" panose="020F0502020204030204" pitchFamily="34" charset="0"/>
                          <a:cs typeface="Calibri" panose="020F0502020204030204" pitchFamily="34" charset="0"/>
                        </a:rPr>
                        <a:t>Powertrain</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baseline="0" dirty="0">
                          <a:latin typeface="Calibri" panose="020F0502020204030204" pitchFamily="34" charset="0"/>
                          <a:cs typeface="Calibri" panose="020F0502020204030204" pitchFamily="34" charset="0"/>
                        </a:rPr>
                        <a:t>FE map with powertrain</a:t>
                      </a: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For Hybrid</a:t>
                      </a:r>
                      <a:r>
                        <a:rPr kumimoji="1" lang="en-US" altLang="ja-JP" sz="800" b="1" dirty="0">
                          <a:solidFill>
                            <a:srgbClr val="FF0000"/>
                          </a:solidFill>
                          <a:latin typeface="Calibri" panose="020F0502020204030204" pitchFamily="34" charset="0"/>
                          <a:cs typeface="Calibri" panose="020F0502020204030204" pitchFamily="34" charset="0"/>
                        </a:rPr>
                        <a:t>, AT, </a:t>
                      </a:r>
                      <a:r>
                        <a:rPr kumimoji="1" lang="en-US" altLang="ja-JP" sz="800" b="1" dirty="0" err="1">
                          <a:solidFill>
                            <a:srgbClr val="FF0000"/>
                          </a:solidFill>
                          <a:latin typeface="Calibri" panose="020F0502020204030204" pitchFamily="34" charset="0"/>
                          <a:cs typeface="Calibri" panose="020F0502020204030204" pitchFamily="34" charset="0"/>
                        </a:rPr>
                        <a:t>AMT </a:t>
                      </a:r>
                      <a:r>
                        <a:rPr kumimoji="1" lang="en-US" altLang="ja-JP" sz="800" b="1" dirty="0">
                          <a:solidFill>
                            <a:srgbClr val="FF0000"/>
                          </a:solidFill>
                          <a:latin typeface="Calibri" panose="020F0502020204030204" pitchFamily="34" charset="0"/>
                          <a:cs typeface="Calibri" panose="020F0502020204030204" pitchFamily="34" charset="0"/>
                        </a:rPr>
                        <a:t>by simulation</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66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For Hybrid</a:t>
                      </a:r>
                      <a:r>
                        <a:rPr kumimoji="1" lang="en-US" altLang="ja-JP" sz="800" b="1" baseline="0" dirty="0">
                          <a:latin typeface="Calibri" panose="020F0502020204030204" pitchFamily="34" charset="0"/>
                          <a:cs typeface="Calibri" panose="020F0502020204030204" pitchFamily="34" charset="0"/>
                        </a:rPr>
                        <a:t>, </a:t>
                      </a:r>
                      <a:r>
                        <a:rPr kumimoji="1" lang="en-US" altLang="ja-JP" sz="800" b="1" baseline="0" dirty="0">
                          <a:solidFill>
                            <a:srgbClr val="FF0000"/>
                          </a:solidFill>
                          <a:latin typeface="Calibri" panose="020F0502020204030204" pitchFamily="34" charset="0"/>
                          <a:cs typeface="Calibri" panose="020F0502020204030204" pitchFamily="34" charset="0"/>
                        </a:rPr>
                        <a:t>AT, </a:t>
                      </a:r>
                      <a:r>
                        <a:rPr kumimoji="1" lang="en-US" altLang="ja-JP" sz="800" b="1" baseline="0" dirty="0" err="1">
                          <a:solidFill>
                            <a:srgbClr val="FF0000"/>
                          </a:solidFill>
                          <a:latin typeface="Calibri" panose="020F0502020204030204" pitchFamily="34" charset="0"/>
                          <a:cs typeface="Calibri" panose="020F0502020204030204" pitchFamily="34" charset="0"/>
                        </a:rPr>
                        <a:t>AMT</a:t>
                      </a:r>
                      <a:endParaRPr kumimoji="1" lang="en-US" altLang="ja-JP" sz="800" b="1" baseline="0" dirty="0">
                        <a:solidFill>
                          <a:srgbClr val="FF0000"/>
                        </a:solidFill>
                        <a:latin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baseline="0" dirty="0">
                          <a:solidFill>
                            <a:srgbClr val="FF0000"/>
                          </a:solidFill>
                          <a:latin typeface="Calibri" panose="020F0502020204030204" pitchFamily="34" charset="0"/>
                          <a:cs typeface="Calibri" panose="020F0502020204030204" pitchFamily="34" charset="0"/>
                        </a:rPr>
                        <a:t>by powertrain test</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For Hybrid </a:t>
                      </a:r>
                      <a:r>
                        <a:rPr kumimoji="1" lang="en-US" altLang="ja-JP" sz="800" b="1" baseline="0" dirty="0">
                          <a:solidFill>
                            <a:srgbClr val="FF0000"/>
                          </a:solidFill>
                          <a:latin typeface="Calibri" panose="020F0502020204030204" pitchFamily="34" charset="0"/>
                          <a:cs typeface="Calibri" panose="020F0502020204030204" pitchFamily="34" charset="0"/>
                        </a:rPr>
                        <a:t>and </a:t>
                      </a:r>
                      <a:r>
                        <a:rPr kumimoji="1" lang="en-US" altLang="ja-JP" sz="800" b="1" dirty="0" err="1">
                          <a:solidFill>
                            <a:srgbClr val="FF0000"/>
                          </a:solidFill>
                          <a:latin typeface="Calibri" panose="020F0502020204030204" pitchFamily="34" charset="0"/>
                          <a:cs typeface="Calibri" panose="020F0502020204030204" pitchFamily="34" charset="0"/>
                        </a:rPr>
                        <a:t>AMT</a:t>
                      </a:r>
                      <a:endParaRPr kumimoji="1" lang="en-US" altLang="ja-JP" sz="800" b="1" dirty="0">
                        <a:solidFill>
                          <a:srgbClr val="FF0000"/>
                        </a:solidFill>
                        <a:latin typeface="Calibri" panose="020F0502020204030204" pitchFamily="34" charset="0"/>
                        <a:cs typeface="Calibri" panose="020F050202020403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solidFill>
                            <a:srgbClr val="FF0000"/>
                          </a:solidFill>
                          <a:latin typeface="Calibri" panose="020F0502020204030204" pitchFamily="34" charset="0"/>
                          <a:cs typeface="Calibri" panose="020F0502020204030204" pitchFamily="34" charset="0"/>
                        </a:rPr>
                        <a:t>by simulation</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extLst>
                  <a:ext uri="{0D108BD9-81ED-4DB2-BD59-A6C34878D82A}">
                    <a16:rowId xmlns:a16="http://schemas.microsoft.com/office/drawing/2014/main" val="10009"/>
                  </a:ext>
                </a:extLst>
              </a:tr>
              <a:tr h="270146">
                <a:tc vMerge="1">
                  <a:txBody>
                    <a:bodyPr/>
                    <a:lstStyle/>
                    <a:p>
                      <a:endParaRPr kumimoji="1" lang="ja-JP" altLang="en-US" dirty="0"/>
                    </a:p>
                  </a:txBody>
                  <a:tcPr/>
                </a:tc>
                <a:tc rowSpan="3">
                  <a:txBody>
                    <a:bodyPr/>
                    <a:lstStyle/>
                    <a:p>
                      <a:r>
                        <a:rPr kumimoji="1" lang="en-US" altLang="ja-JP" sz="1200" b="1" dirty="0">
                          <a:latin typeface="Calibri" panose="020F0502020204030204" pitchFamily="34" charset="0"/>
                          <a:cs typeface="Calibri" panose="020F0502020204030204" pitchFamily="34" charset="0"/>
                        </a:rPr>
                        <a:t>Gear</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T/M efficiency</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270146">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latin typeface="Calibri" panose="020F0502020204030204" pitchFamily="34" charset="0"/>
                          <a:cs typeface="Calibri" panose="020F0502020204030204" pitchFamily="34" charset="0"/>
                        </a:rPr>
                        <a:t>AT </a:t>
                      </a:r>
                      <a:r>
                        <a:rPr kumimoji="1" lang="en-US" altLang="ja-JP" sz="1100" b="1" baseline="0" dirty="0">
                          <a:latin typeface="Calibri" panose="020F0502020204030204" pitchFamily="34" charset="0"/>
                          <a:cs typeface="Calibri" panose="020F0502020204030204" pitchFamily="34" charset="0"/>
                        </a:rPr>
                        <a:t>parts efficiency</a:t>
                      </a:r>
                    </a:p>
                  </a:txBody>
                  <a:tcPr marL="35993" marR="35993" marT="17999" marB="17999"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dirty="0">
                          <a:latin typeface="Calibri" panose="020F0502020204030204" pitchFamily="34" charset="0"/>
                          <a:cs typeface="Calibri" panose="020F0502020204030204" pitchFamily="34" charset="0"/>
                        </a:rPr>
                        <a:t>Include powertrain </a:t>
                      </a:r>
                      <a:r>
                        <a:rPr kumimoji="1" lang="en-US" altLang="ja-JP" sz="800" b="0" baseline="0" dirty="0">
                          <a:latin typeface="Calibri" panose="020F0502020204030204" pitchFamily="34" charset="0"/>
                          <a:cs typeface="Calibri" panose="020F0502020204030204" pitchFamily="34" charset="0"/>
                        </a:rPr>
                        <a:t>test method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1"/>
                  </a:ext>
                </a:extLst>
              </a:tr>
              <a:tr h="270146">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Axle efficiency</a:t>
                      </a: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or</a:t>
                      </a:r>
                    </a:p>
                    <a:p>
                      <a:pPr algn="ctr"/>
                      <a:r>
                        <a:rPr kumimoji="1" lang="en-US" altLang="ja-JP" sz="800" b="1" baseline="0" dirty="0">
                          <a:latin typeface="Calibri" panose="020F0502020204030204" pitchFamily="34" charset="0"/>
                          <a:cs typeface="Calibri" panose="020F0502020204030204" pitchFamily="34" charset="0"/>
                        </a:rPr>
                        <a:t>Measurement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 (Include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 chassis dyno)</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2"/>
                  </a:ext>
                </a:extLst>
              </a:tr>
              <a:tr h="387844">
                <a:tc vMerge="1">
                  <a:txBody>
                    <a:bodyPr/>
                    <a:lstStyle/>
                    <a:p>
                      <a:endParaRPr kumimoji="1" lang="ja-JP" altLang="en-US" dirty="0"/>
                    </a:p>
                  </a:txBody>
                  <a:tcPr/>
                </a:tc>
                <a:tc rowSpan="2">
                  <a:txBody>
                    <a:bodyPr/>
                    <a:lstStyle/>
                    <a:p>
                      <a:r>
                        <a:rPr kumimoji="1" lang="en-US" altLang="ja-JP" sz="1200" b="1" dirty="0">
                          <a:latin typeface="Calibri" panose="020F0502020204030204" pitchFamily="34" charset="0"/>
                          <a:cs typeface="Calibri" panose="020F0502020204030204" pitchFamily="34" charset="0"/>
                        </a:rPr>
                        <a:t>Aero Drag</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Aero Drag </a:t>
                      </a:r>
                      <a:r>
                        <a:rPr kumimoji="1" lang="en-US" altLang="ja-JP" sz="1100" b="1" baseline="0" dirty="0">
                          <a:latin typeface="Calibri" panose="020F0502020204030204" pitchFamily="34" charset="0"/>
                          <a:cs typeface="Calibri" panose="020F0502020204030204" pitchFamily="34" charset="0"/>
                        </a:rPr>
                        <a:t>measurement</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Constant </a:t>
                      </a:r>
                      <a:r>
                        <a:rPr kumimoji="1" lang="en-US" altLang="ja-JP" sz="800" b="1" baseline="0" dirty="0">
                          <a:latin typeface="Calibri" panose="020F0502020204030204" pitchFamily="34" charset="0"/>
                          <a:cs typeface="Calibri" panose="020F0502020204030204" pitchFamily="34" charset="0"/>
                        </a:rPr>
                        <a:t>speed</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baseline="0" dirty="0">
                          <a:solidFill>
                            <a:srgbClr val="FF0000"/>
                          </a:solidFill>
                          <a:latin typeface="Calibri" panose="020F0502020204030204" pitchFamily="34" charset="0"/>
                          <a:cs typeface="Calibri" panose="020F0502020204030204" pitchFamily="34" charset="0"/>
                        </a:rPr>
                        <a:t>Simulation</a:t>
                      </a:r>
                      <a:endParaRPr kumimoji="1" lang="ja-JP" altLang="en-US" sz="800" b="1" dirty="0">
                        <a:solidFill>
                          <a:srgbClr val="FF0000"/>
                        </a:solidFill>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Coast down </a:t>
                      </a:r>
                    </a:p>
                    <a:p>
                      <a:pPr algn="ctr"/>
                      <a:r>
                        <a:rPr kumimoji="1" lang="en-US" altLang="ja-JP" sz="800" b="1" dirty="0">
                          <a:latin typeface="Calibri" panose="020F0502020204030204" pitchFamily="34" charset="0"/>
                          <a:cs typeface="Calibri" panose="020F0502020204030204" pitchFamily="34" charset="0"/>
                        </a:rPr>
                        <a:t>Wind tunnel </a:t>
                      </a:r>
                    </a:p>
                    <a:p>
                      <a:pPr algn="ctr"/>
                      <a:r>
                        <a:rPr kumimoji="1" lang="en-US" altLang="ja-JP" sz="800" b="1" dirty="0">
                          <a:latin typeface="Calibri" panose="020F0502020204030204" pitchFamily="34" charset="0"/>
                          <a:cs typeface="Calibri" panose="020F0502020204030204" pitchFamily="34" charset="0"/>
                        </a:rPr>
                        <a:t>CFD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Table value </a:t>
                      </a:r>
                    </a:p>
                    <a:p>
                      <a:pPr algn="ctr"/>
                      <a:r>
                        <a:rPr kumimoji="1" lang="en-US" altLang="ja-JP" sz="800" b="1" dirty="0">
                          <a:latin typeface="Calibri" panose="020F0502020204030204" pitchFamily="34" charset="0"/>
                          <a:cs typeface="Calibri" panose="020F0502020204030204" pitchFamily="34" charset="0"/>
                        </a:rPr>
                        <a:t>(Opt. Wind tunnel </a:t>
                      </a:r>
                    </a:p>
                    <a:p>
                      <a:pPr algn="ctr"/>
                      <a:r>
                        <a:rPr kumimoji="1" lang="en-US" altLang="ja-JP" sz="800" b="1" dirty="0">
                          <a:latin typeface="Calibri" panose="020F0502020204030204" pitchFamily="34" charset="0"/>
                          <a:cs typeface="Calibri" panose="020F0502020204030204" pitchFamily="34" charset="0"/>
                        </a:rPr>
                        <a:t>or coast down)</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tc>
                  <a:txBody>
                    <a:bodyPr/>
                    <a:lstStyle/>
                    <a:p>
                      <a:pPr algn="ctr"/>
                      <a:r>
                        <a:rPr kumimoji="1" lang="en-US" altLang="ja-JP" sz="800" b="1" dirty="0">
                          <a:latin typeface="Calibri" panose="020F0502020204030204" pitchFamily="34" charset="0"/>
                          <a:cs typeface="Calibri" panose="020F0502020204030204" pitchFamily="34" charset="0"/>
                        </a:rPr>
                        <a:t>Coast down or Constant </a:t>
                      </a:r>
                      <a:r>
                        <a:rPr kumimoji="1" lang="en-US" altLang="ja-JP" sz="800" b="1" baseline="0" dirty="0">
                          <a:latin typeface="Calibri" panose="020F0502020204030204" pitchFamily="34" charset="0"/>
                          <a:cs typeface="Calibri" panose="020F0502020204030204" pitchFamily="34" charset="0"/>
                        </a:rPr>
                        <a:t>speed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solidFill>
                      <a:srgbClr val="66FFFF"/>
                    </a:solidFill>
                  </a:tcPr>
                </a:tc>
                <a:extLst>
                  <a:ext uri="{0D108BD9-81ED-4DB2-BD59-A6C34878D82A}">
                    <a16:rowId xmlns:a16="http://schemas.microsoft.com/office/drawing/2014/main" val="10013"/>
                  </a:ext>
                </a:extLst>
              </a:tr>
              <a:tr h="196585">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Vehicle select method</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Family Concept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Family Concept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4"/>
                  </a:ext>
                </a:extLst>
              </a:tr>
              <a:tr h="270146">
                <a:tc vMerge="1">
                  <a:txBody>
                    <a:bodyPr/>
                    <a:lstStyle/>
                    <a:p>
                      <a:endParaRPr kumimoji="1" lang="ja-JP" altLang="en-US" dirty="0"/>
                    </a:p>
                  </a:txBody>
                  <a:tcPr/>
                </a:tc>
                <a:tc rowSpan="2">
                  <a:txBody>
                    <a:bodyPr/>
                    <a:lstStyle/>
                    <a:p>
                      <a:r>
                        <a:rPr kumimoji="1" lang="en-US" altLang="ja-JP" sz="1200" b="1" dirty="0">
                          <a:latin typeface="Calibri" panose="020F0502020204030204" pitchFamily="34" charset="0"/>
                          <a:cs typeface="Calibri" panose="020F0502020204030204" pitchFamily="34" charset="0"/>
                        </a:rPr>
                        <a:t>Tire</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Resistance </a:t>
                      </a:r>
                      <a:r>
                        <a:rPr kumimoji="1" lang="en-US" altLang="ja-JP" sz="1100" b="1" baseline="0" dirty="0">
                          <a:latin typeface="Calibri" panose="020F0502020204030204" pitchFamily="34" charset="0"/>
                          <a:cs typeface="Calibri" panose="020F0502020204030204" pitchFamily="34" charset="0"/>
                        </a:rPr>
                        <a:t>measurement</a:t>
                      </a:r>
                    </a:p>
                  </a:txBody>
                  <a:tcPr marL="35993" marR="35993" marT="17999" marB="17999" anchor="ct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(EC) 1222/2009 </a:t>
                      </a:r>
                    </a:p>
                    <a:p>
                      <a:pPr algn="ctr"/>
                      <a:r>
                        <a:rPr kumimoji="1" lang="en-US" altLang="ja-JP" sz="800" b="1" dirty="0">
                          <a:latin typeface="Calibri" panose="020F0502020204030204" pitchFamily="34" charset="0"/>
                          <a:cs typeface="Calibri" panose="020F0502020204030204" pitchFamily="34" charset="0"/>
                        </a:rPr>
                        <a:t>= ISO28580</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algn="ctr"/>
                      <a:r>
                        <a:rPr kumimoji="1" lang="en-US" altLang="ja-JP" sz="800" b="1" dirty="0">
                          <a:latin typeface="Calibri" panose="020F0502020204030204" pitchFamily="34" charset="0"/>
                          <a:cs typeface="Calibri" panose="020F0502020204030204" pitchFamily="34" charset="0"/>
                        </a:rPr>
                        <a:t>ISO 28580</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Table </a:t>
                      </a:r>
                      <a:r>
                        <a:rPr kumimoji="1" lang="en-US" altLang="ja-JP" sz="800" b="1" baseline="0" dirty="0">
                          <a:latin typeface="Calibri" panose="020F0502020204030204" pitchFamily="34" charset="0"/>
                          <a:cs typeface="Calibri" panose="020F0502020204030204" pitchFamily="34" charset="0"/>
                        </a:rPr>
                        <a:t>value </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tcPr>
                </a:tc>
                <a:tc>
                  <a:txBody>
                    <a:bodyPr/>
                    <a:lstStyle/>
                    <a:p>
                      <a:pPr algn="ctr"/>
                      <a:r>
                        <a:rPr kumimoji="1" lang="en-US" altLang="ja-JP" sz="800" b="1" dirty="0">
                          <a:latin typeface="Calibri" panose="020F0502020204030204" pitchFamily="34" charset="0"/>
                          <a:cs typeface="Calibri" panose="020F0502020204030204" pitchFamily="34" charset="0"/>
                        </a:rPr>
                        <a:t>Ranking by</a:t>
                      </a:r>
                    </a:p>
                    <a:p>
                      <a:pPr algn="ctr"/>
                      <a:r>
                        <a:rPr kumimoji="1" lang="en-US" altLang="ja-JP" sz="800" b="1" dirty="0">
                          <a:latin typeface="Calibri" panose="020F0502020204030204" pitchFamily="34" charset="0"/>
                          <a:cs typeface="Calibri" panose="020F0502020204030204" pitchFamily="34" charset="0"/>
                        </a:rPr>
                        <a:t>ISO 28580</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270146">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100" b="1" baseline="0" dirty="0">
                          <a:latin typeface="Calibri" panose="020F0502020204030204" pitchFamily="34" charset="0"/>
                          <a:cs typeface="Calibri" panose="020F0502020204030204" pitchFamily="34" charset="0"/>
                        </a:rPr>
                        <a:t>Resistance select Method</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Direct input of tire RRC for each vehicle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Direct input of tire RRC for each vehicle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tc>
                  <a:txBody>
                    <a:bodyPr/>
                    <a:lstStyle/>
                    <a:p>
                      <a:pPr algn="ctr"/>
                      <a:r>
                        <a:rPr kumimoji="1" lang="en-US" altLang="ja-JP" sz="800" b="1" dirty="0">
                          <a:latin typeface="Calibri" panose="020F0502020204030204" pitchFamily="34" charset="0"/>
                          <a:cs typeface="Calibri" panose="020F0502020204030204" pitchFamily="34" charset="0"/>
                        </a:rPr>
                        <a:t>Averaging tire RRC to be used</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6"/>
                  </a:ext>
                </a:extLst>
              </a:tr>
              <a:tr h="270146">
                <a:tc vMerge="1">
                  <a:txBody>
                    <a:bodyPr/>
                    <a:lstStyle/>
                    <a:p>
                      <a:endParaRPr kumimoji="1" lang="ja-JP" altLang="en-US" dirty="0"/>
                    </a:p>
                  </a:txBody>
                  <a:tcPr/>
                </a:tc>
                <a:tc>
                  <a:txBody>
                    <a:bodyPr/>
                    <a:lstStyle/>
                    <a:p>
                      <a:r>
                        <a:rPr lang="en-US" altLang="ja-JP" sz="1200" b="1" dirty="0">
                          <a:latin typeface="Calibri" panose="020F0502020204030204" pitchFamily="34" charset="0"/>
                          <a:cs typeface="Calibri" panose="020F0502020204030204" pitchFamily="34" charset="0"/>
                        </a:rPr>
                        <a:t>auxiliary </a:t>
                      </a:r>
                      <a:r>
                        <a:rPr kumimoji="1" lang="en-US" altLang="ja-JP" sz="1200" b="1" baseline="0" dirty="0">
                          <a:latin typeface="Calibri" panose="020F0502020204030204" pitchFamily="34" charset="0"/>
                          <a:cs typeface="Calibri" panose="020F0502020204030204" pitchFamily="34" charset="0"/>
                        </a:rPr>
                        <a:t>parts</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algn="ctr"/>
                      <a:r>
                        <a:rPr kumimoji="1" lang="en-US" altLang="ja-JP" sz="800" b="1" dirty="0">
                          <a:latin typeface="Calibri" panose="020F0502020204030204" pitchFamily="34" charset="0"/>
                          <a:cs typeface="Calibri" panose="020F0502020204030204" pitchFamily="34" charset="0"/>
                        </a:rPr>
                        <a:t>Generic or </a:t>
                      </a:r>
                    </a:p>
                    <a:p>
                      <a:pPr algn="ctr"/>
                      <a:r>
                        <a:rPr kumimoji="1" lang="en-US" altLang="ja-JP" sz="800" b="1" dirty="0">
                          <a:latin typeface="Calibri" panose="020F0502020204030204" pitchFamily="34" charset="0"/>
                          <a:cs typeface="Calibri" panose="020F0502020204030204" pitchFamily="34" charset="0"/>
                        </a:rPr>
                        <a:t>OEM-specific</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a:t>
                      </a: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algn="ctr"/>
                      <a:r>
                        <a:rPr kumimoji="1" lang="en-US" altLang="ja-JP" sz="800" b="1" dirty="0">
                          <a:latin typeface="Calibri" panose="020F0502020204030204" pitchFamily="34" charset="0"/>
                          <a:cs typeface="Calibri" panose="020F0502020204030204" pitchFamily="34" charset="0"/>
                        </a:rPr>
                        <a:t>Only installed when measuring engine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7"/>
                  </a:ext>
                </a:extLst>
              </a:tr>
              <a:tr h="386124">
                <a:tc rowSpan="2">
                  <a:txBody>
                    <a:bodyPr/>
                    <a:lstStyle/>
                    <a:p>
                      <a:pPr algn="ctr"/>
                      <a:r>
                        <a:rPr kumimoji="1" lang="en-US" altLang="ja-JP" sz="1200" b="1" dirty="0">
                          <a:latin typeface="Calibri" panose="020F0502020204030204" pitchFamily="34" charset="0"/>
                          <a:cs typeface="Calibri" panose="020F0502020204030204" pitchFamily="34" charset="0"/>
                        </a:rPr>
                        <a:t>Determine FE </a:t>
                      </a:r>
                      <a:r>
                        <a:rPr kumimoji="1" lang="en-US" altLang="ja-JP" sz="1200" b="1" baseline="0" dirty="0">
                          <a:latin typeface="Calibri" panose="020F0502020204030204" pitchFamily="34" charset="0"/>
                          <a:cs typeface="Calibri" panose="020F0502020204030204" pitchFamily="34" charset="0"/>
                        </a:rPr>
                        <a:t>value</a:t>
                      </a:r>
                      <a:endParaRPr kumimoji="1" lang="ja-JP" altLang="en-US" sz="1200" b="1" dirty="0">
                        <a:latin typeface="Calibri" panose="020F0502020204030204" pitchFamily="34" charset="0"/>
                        <a:cs typeface="Calibri" panose="020F0502020204030204" pitchFamily="34" charset="0"/>
                      </a:endParaRPr>
                    </a:p>
                  </a:txBody>
                  <a:tcPr marL="35993" marR="35993" marT="35998" marB="35998" anchor="ctr"/>
                </a:tc>
                <a:tc>
                  <a:txBody>
                    <a:bodyPr/>
                    <a:lstStyle/>
                    <a:p>
                      <a:r>
                        <a:rPr kumimoji="1" lang="en-US" altLang="ja-JP" sz="1200" b="1" dirty="0">
                          <a:latin typeface="Calibri" panose="020F0502020204030204" pitchFamily="34" charset="0"/>
                          <a:cs typeface="Calibri" panose="020F0502020204030204" pitchFamily="34" charset="0"/>
                        </a:rPr>
                        <a:t>Simulation</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r>
                        <a:rPr kumimoji="1" lang="en-US" altLang="ja-JP" sz="1100" b="1" dirty="0">
                          <a:latin typeface="Calibri" panose="020F0502020204030204" pitchFamily="34" charset="0"/>
                          <a:cs typeface="Calibri" panose="020F0502020204030204" pitchFamily="34" charset="0"/>
                        </a:rPr>
                        <a:t>Input </a:t>
                      </a:r>
                      <a:r>
                        <a:rPr kumimoji="1" lang="en-US" altLang="ja-JP" sz="1100" b="1" baseline="0" dirty="0">
                          <a:latin typeface="Calibri" panose="020F0502020204030204" pitchFamily="34" charset="0"/>
                          <a:cs typeface="Calibri" panose="020F0502020204030204" pitchFamily="34" charset="0"/>
                        </a:rPr>
                        <a:t>data &amp; Logic</a:t>
                      </a:r>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gridSpan="4">
                  <a:txBody>
                    <a:bodyPr/>
                    <a:lstStyle/>
                    <a:p>
                      <a:pPr algn="ctr"/>
                      <a:r>
                        <a:rPr kumimoji="1" lang="en-US" altLang="ja-JP" sz="1000" b="1" dirty="0">
                          <a:solidFill>
                            <a:srgbClr val="0000CC"/>
                          </a:solidFill>
                          <a:latin typeface="Calibri" panose="020F0502020204030204" pitchFamily="34" charset="0"/>
                          <a:cs typeface="Calibri" panose="020F0502020204030204" pitchFamily="34" charset="0"/>
                        </a:rPr>
                        <a:t>Input </a:t>
                      </a:r>
                      <a:r>
                        <a:rPr kumimoji="1" lang="en-US" altLang="ja-JP" sz="1000" b="1" baseline="0" dirty="0">
                          <a:solidFill>
                            <a:srgbClr val="0000CC"/>
                          </a:solidFill>
                          <a:latin typeface="Calibri" panose="020F0502020204030204" pitchFamily="34" charset="0"/>
                          <a:cs typeface="Calibri" panose="020F0502020204030204" pitchFamily="34" charset="0"/>
                        </a:rPr>
                        <a:t>data and driver model is different based on item above</a:t>
                      </a:r>
                      <a:endParaRPr kumimoji="1" lang="ja-JP" altLang="en-US" sz="1000" b="1" dirty="0">
                        <a:solidFill>
                          <a:srgbClr val="0000CC"/>
                        </a:solidFill>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solidFill>
                      <a:srgbClr val="66FFFF"/>
                    </a:solidFill>
                  </a:tcPr>
                </a:tc>
                <a:tc hMerge="1">
                  <a:txBody>
                    <a:bodyPr/>
                    <a:lstStyle/>
                    <a:p>
                      <a:endParaRPr kumimoji="1" lang="ja-JP" altLang="en-US" dirty="0"/>
                    </a:p>
                  </a:txBody>
                  <a:tcPr marL="35996" marR="35996"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hMerge="1">
                  <a:txBody>
                    <a:bodyPr/>
                    <a:lstStyle/>
                    <a:p>
                      <a:endParaRPr kumimoji="1" lang="ja-JP" altLang="en-US" dirty="0"/>
                    </a:p>
                  </a:txBody>
                  <a:tcPr marL="35996" marR="35996"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tc hMerge="1">
                  <a:txBody>
                    <a:bodyPr/>
                    <a:lstStyle/>
                    <a:p>
                      <a:endParaRPr kumimoji="1" lang="ja-JP" altLang="en-US" dirty="0"/>
                    </a:p>
                  </a:txBody>
                  <a:tcPr marL="35996" marR="35996" marT="18000" marB="18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solidFill>
                      <a:srgbClr val="66FFFF"/>
                    </a:solidFill>
                  </a:tcPr>
                </a:tc>
                <a:extLst>
                  <a:ext uri="{0D108BD9-81ED-4DB2-BD59-A6C34878D82A}">
                    <a16:rowId xmlns:a16="http://schemas.microsoft.com/office/drawing/2014/main" val="10018"/>
                  </a:ext>
                </a:extLst>
              </a:tr>
              <a:tr h="317933">
                <a:tc vMerge="1">
                  <a:txBody>
                    <a:bodyPr/>
                    <a:lstStyle/>
                    <a:p>
                      <a:endParaRPr kumimoji="1" lang="ja-JP" altLang="en-US" dirty="0"/>
                    </a:p>
                  </a:txBody>
                  <a:tcPr/>
                </a:tc>
                <a:tc>
                  <a:txBody>
                    <a:bodyPr/>
                    <a:lstStyle/>
                    <a:p>
                      <a:r>
                        <a:rPr kumimoji="1" lang="en-US" altLang="ja-JP" sz="1200" b="1" dirty="0">
                          <a:latin typeface="Calibri" panose="020F0502020204030204" pitchFamily="34" charset="0"/>
                          <a:cs typeface="Calibri" panose="020F0502020204030204" pitchFamily="34" charset="0"/>
                        </a:rPr>
                        <a:t>Chassis </a:t>
                      </a:r>
                      <a:r>
                        <a:rPr kumimoji="1" lang="en-US" altLang="ja-JP" sz="1200" b="1" dirty="0" err="1">
                          <a:latin typeface="Calibri" panose="020F0502020204030204" pitchFamily="34" charset="0"/>
                          <a:cs typeface="Calibri" panose="020F0502020204030204" pitchFamily="34" charset="0"/>
                        </a:rPr>
                        <a:t>dyno</a:t>
                      </a:r>
                      <a:endParaRPr kumimoji="1" lang="ja-JP" altLang="en-US" sz="1200" b="1" dirty="0">
                        <a:latin typeface="Calibri" panose="020F0502020204030204" pitchFamily="34" charset="0"/>
                        <a:cs typeface="Calibri" panose="020F0502020204030204" pitchFamily="34" charset="0"/>
                      </a:endParaRPr>
                    </a:p>
                  </a:txBody>
                  <a:tcPr marL="35993" marR="35993" marT="17999" marB="17999" anchor="ctr"/>
                </a:tc>
                <a:tc>
                  <a:txBody>
                    <a:bodyPr/>
                    <a:lstStyle/>
                    <a:p>
                      <a:endParaRPr kumimoji="1" lang="ja-JP" altLang="en-US" sz="1100" b="1" dirty="0">
                        <a:latin typeface="Calibri" panose="020F0502020204030204" pitchFamily="34" charset="0"/>
                        <a:cs typeface="Calibri" panose="020F0502020204030204" pitchFamily="34" charset="0"/>
                      </a:endParaRPr>
                    </a:p>
                  </a:txBody>
                  <a:tcPr marL="35993" marR="35993" marT="17999" marB="17999"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ts val="8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Must family-representative vehicle</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dirty="0">
                          <a:latin typeface="Calibri" panose="020F0502020204030204" pitchFamily="34" charset="0"/>
                          <a:cs typeface="Calibri" panose="020F0502020204030204" pitchFamily="34" charset="0"/>
                        </a:rPr>
                        <a:t>NA</a:t>
                      </a:r>
                      <a:endParaRPr kumimoji="1" lang="ja-JP" altLang="en-US" sz="800" b="1" dirty="0">
                        <a:latin typeface="Calibri" panose="020F0502020204030204" pitchFamily="34" charset="0"/>
                        <a:cs typeface="Calibri" panose="020F0502020204030204" pitchFamily="34" charset="0"/>
                      </a:endParaRPr>
                    </a:p>
                  </a:txBody>
                  <a:tcPr marL="35993" marR="35993" marT="17999" marB="17999"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19"/>
                  </a:ext>
                </a:extLst>
              </a:tr>
            </a:tbl>
          </a:graphicData>
        </a:graphic>
      </p:graphicFrame>
      <p:sp>
        <p:nvSpPr>
          <p:cNvPr id="27651" name="Segnaposto numero diapositiva 3">
            <a:extLst>
              <a:ext uri="{FF2B5EF4-FFF2-40B4-BE49-F238E27FC236}">
                <a16:creationId xmlns:a16="http://schemas.microsoft.com/office/drawing/2014/main" id="{038A5290-0F7A-4F9B-ADF9-BAD3812FCA48}"/>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Wingdings" panose="05000000000000000000" pitchFamily="2" charset="2"/>
              <a:buChar char="Ø"/>
              <a:defRPr sz="3200">
                <a:solidFill>
                  <a:schemeClr val="tx1"/>
                </a:solidFill>
                <a:latin typeface="Times New Roman" panose="02020603050405020304" pitchFamily="18" charset="0"/>
              </a:defRPr>
            </a:lvl1pPr>
            <a:lvl2pPr marL="742950" indent="-285750">
              <a:spcBef>
                <a:spcPct val="20000"/>
              </a:spcBef>
              <a:buFont typeface="Courier New" panose="02070309020205020404" pitchFamily="49" charset="0"/>
              <a:buChar char="o"/>
              <a:defRPr sz="2800">
                <a:solidFill>
                  <a:schemeClr val="tx1"/>
                </a:solidFill>
                <a:latin typeface="Times New Roman" panose="02020603050405020304" pitchFamily="18" charset="0"/>
              </a:defRPr>
            </a:lvl2pPr>
            <a:lvl3pPr marL="1143000" indent="-228600">
              <a:spcBef>
                <a:spcPct val="20000"/>
              </a:spcBef>
              <a:buFont typeface="Arial" panose="020B0604020202020204" pitchFamily="34" charset="0"/>
              <a:buChar char="•"/>
              <a:defRPr sz="2400">
                <a:solidFill>
                  <a:schemeClr val="tx1"/>
                </a:solidFill>
                <a:latin typeface="Times New Roman" panose="02020603050405020304" pitchFamily="18" charset="0"/>
              </a:defRPr>
            </a:lvl3pPr>
            <a:lvl4pPr marL="1600200" indent="-228600">
              <a:spcBef>
                <a:spcPct val="20000"/>
              </a:spcBef>
              <a:buFont typeface="Arial" panose="020B0604020202020204" pitchFamily="34" charset="0"/>
              <a:buChar char="–"/>
              <a:defRPr sz="2000">
                <a:solidFill>
                  <a:schemeClr val="tx1"/>
                </a:solidFill>
                <a:latin typeface="Times New Roman" panose="02020603050405020304" pitchFamily="18" charset="0"/>
              </a:defRPr>
            </a:lvl4pPr>
            <a:lvl5pPr marL="2057400" indent="-228600">
              <a:spcBef>
                <a:spcPct val="20000"/>
              </a:spcBef>
              <a:buFont typeface="Wingdings" panose="05000000000000000000" pitchFamily="2" charset="2"/>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Font typeface="Wingdings" panose="05000000000000000000" pitchFamily="2" charset="2"/>
              <a:buChar char="§"/>
              <a:defRPr sz="2000">
                <a:solidFill>
                  <a:schemeClr val="tx1"/>
                </a:solidFill>
                <a:latin typeface="Times New Roman" panose="02020603050405020304" pitchFamily="18"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2B15AF7-E185-4504-B808-F5CECE1DBB6C}" type="slidenum">
              <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ＭＳ Ｐゴシック" pitchFamily="34" charset="-128"/>
              <a:cs typeface="Arial" panose="020B0604020202020204" pitchFamily="34" charset="0"/>
            </a:endParaRPr>
          </a:p>
        </p:txBody>
      </p:sp>
    </p:spTree>
    <p:extLst>
      <p:ext uri="{BB962C8B-B14F-4D97-AF65-F5344CB8AC3E}">
        <p14:creationId xmlns:p14="http://schemas.microsoft.com/office/powerpoint/2010/main" val="1699067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E04F14-3FBD-67D3-9DEC-2548B6CC2F6F}"/>
              </a:ext>
            </a:extLst>
          </p:cNvPr>
          <p:cNvSpPr>
            <a:spLocks noGrp="1"/>
          </p:cNvSpPr>
          <p:nvPr>
            <p:ph type="title"/>
          </p:nvPr>
        </p:nvSpPr>
        <p:spPr>
          <a:xfrm>
            <a:off x="609600" y="274638"/>
            <a:ext cx="10972800" cy="590066"/>
          </a:xfrm>
        </p:spPr>
        <p:txBody>
          <a:bodyPr/>
          <a:lstStyle/>
          <a:p>
            <a:r>
              <a:rPr kumimoji="1" lang="en-US" altLang="ja-JP" sz="2800" b="1" dirty="0">
                <a:solidFill>
                  <a:srgbClr val="0070C0"/>
                </a:solidFill>
              </a:rPr>
              <a:t>Summary</a:t>
            </a:r>
            <a:endParaRPr kumimoji="1" lang="ja-JP" altLang="en-US" sz="2800" b="1" dirty="0">
              <a:solidFill>
                <a:srgbClr val="0070C0"/>
              </a:solidFill>
            </a:endParaRPr>
          </a:p>
        </p:txBody>
      </p:sp>
      <p:sp>
        <p:nvSpPr>
          <p:cNvPr id="3" name="コンテンツ プレースホルダー 2">
            <a:extLst>
              <a:ext uri="{FF2B5EF4-FFF2-40B4-BE49-F238E27FC236}">
                <a16:creationId xmlns:a16="http://schemas.microsoft.com/office/drawing/2014/main" id="{CE5ED5E4-2A95-FFCB-EDFB-AD5005C98E14}"/>
              </a:ext>
            </a:extLst>
          </p:cNvPr>
          <p:cNvSpPr>
            <a:spLocks noGrp="1"/>
          </p:cNvSpPr>
          <p:nvPr>
            <p:ph idx="1"/>
          </p:nvPr>
        </p:nvSpPr>
        <p:spPr>
          <a:xfrm>
            <a:off x="609600" y="1381539"/>
            <a:ext cx="10972800" cy="4744625"/>
          </a:xfrm>
        </p:spPr>
        <p:txBody>
          <a:bodyPr/>
          <a:lstStyle/>
          <a:p>
            <a:r>
              <a:rPr kumimoji="1" lang="en-US" altLang="ja-JP" sz="2000" dirty="0"/>
              <a:t>The elements that make up the fuel economy regulations of each country can be categorized into common items.</a:t>
            </a:r>
          </a:p>
          <a:p>
            <a:r>
              <a:rPr kumimoji="1" lang="en-US" altLang="ja-JP" sz="2000" dirty="0"/>
              <a:t>These elements can be divided mainly into those related to market and government policies and those related to technical approaches.</a:t>
            </a:r>
          </a:p>
          <a:p>
            <a:r>
              <a:rPr kumimoji="1" lang="en-US" altLang="ja-JP" sz="2000" dirty="0"/>
              <a:t>Due to the characteristics of heavy-duty vehicles, most regions have adopted a method of measuring devices that affect fuel efficiency and calculating fuel efficiency values by simulation or other means, rather than using the vehicle itself.</a:t>
            </a:r>
          </a:p>
          <a:p>
            <a:r>
              <a:rPr kumimoji="1" lang="en-US" altLang="ja-JP" sz="2000" dirty="0"/>
              <a:t>In many regions, engine fuel consumption maps, vehicle aerodynamic drag measurements, and tire rolling resistance measurements are used to measure devices that have a large impact on fuel efficiency.</a:t>
            </a:r>
            <a:endParaRPr kumimoji="1" lang="ja-JP" altLang="en-US" sz="2000" dirty="0"/>
          </a:p>
        </p:txBody>
      </p:sp>
      <p:sp>
        <p:nvSpPr>
          <p:cNvPr id="4" name="日付プレースホルダー 3">
            <a:extLst>
              <a:ext uri="{FF2B5EF4-FFF2-40B4-BE49-F238E27FC236}">
                <a16:creationId xmlns:a16="http://schemas.microsoft.com/office/drawing/2014/main" id="{C9ABCD94-9907-4C34-0F1F-BF360F492E3D}"/>
              </a:ext>
            </a:extLst>
          </p:cNvPr>
          <p:cNvSpPr>
            <a:spLocks noGrp="1"/>
          </p:cNvSpPr>
          <p:nvPr>
            <p:ph type="dt" sz="half" idx="10"/>
          </p:nvPr>
        </p:nvSpPr>
        <p:spPr/>
        <p:txBody>
          <a:bodyPr/>
          <a:lstStyle/>
          <a:p>
            <a:endParaRPr lang="fr-FR" altLang="ja-JP">
              <a:solidFill>
                <a:srgbClr val="000000"/>
              </a:solidFill>
            </a:endParaRPr>
          </a:p>
        </p:txBody>
      </p:sp>
      <p:sp>
        <p:nvSpPr>
          <p:cNvPr id="5" name="スライド番号プレースホルダー 4">
            <a:extLst>
              <a:ext uri="{FF2B5EF4-FFF2-40B4-BE49-F238E27FC236}">
                <a16:creationId xmlns:a16="http://schemas.microsoft.com/office/drawing/2014/main" id="{8BF44D71-DEAA-0219-6204-EF3D401CD01A}"/>
              </a:ext>
            </a:extLst>
          </p:cNvPr>
          <p:cNvSpPr>
            <a:spLocks noGrp="1"/>
          </p:cNvSpPr>
          <p:nvPr>
            <p:ph type="sldNum" sz="quarter" idx="12"/>
          </p:nvPr>
        </p:nvSpPr>
        <p:spPr/>
        <p:txBody>
          <a:bodyPr/>
          <a:lstStyle/>
          <a:p>
            <a:fld id="{E4A5D464-134C-4C80-B41F-7081051DEBC1}" type="slidenum">
              <a:rPr lang="ja-JP" altLang="fr-FR" smtClean="0">
                <a:solidFill>
                  <a:srgbClr val="000000"/>
                </a:solidFill>
              </a:rPr>
              <a:pPr/>
              <a:t>8</a:t>
            </a:fld>
            <a:endParaRPr lang="fr-FR" altLang="ja-JP">
              <a:solidFill>
                <a:srgbClr val="000000"/>
              </a:solidFill>
            </a:endParaRPr>
          </a:p>
        </p:txBody>
      </p:sp>
    </p:spTree>
    <p:extLst>
      <p:ext uri="{BB962C8B-B14F-4D97-AF65-F5344CB8AC3E}">
        <p14:creationId xmlns:p14="http://schemas.microsoft.com/office/powerpoint/2010/main" val="3115740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4">
            <a:extLst>
              <a:ext uri="{FF2B5EF4-FFF2-40B4-BE49-F238E27FC236}">
                <a16:creationId xmlns:a16="http://schemas.microsoft.com/office/drawing/2014/main" id="{F209FA61-759D-67CE-F82F-D5D147459EEA}"/>
              </a:ext>
            </a:extLst>
          </p:cNvPr>
          <p:cNvSpPr>
            <a:spLocks noGrp="1"/>
          </p:cNvSpPr>
          <p:nvPr>
            <p:ph type="sldNum" sz="quarter" idx="12"/>
          </p:nvPr>
        </p:nvSpPr>
        <p:spPr/>
        <p:txBody>
          <a:bodyPr/>
          <a:lstStyle/>
          <a:p>
            <a:fld id="{E4A5D464-134C-4C80-B41F-7081051DEBC1}" type="slidenum">
              <a:rPr lang="ja-JP" altLang="fr-FR" smtClean="0">
                <a:solidFill>
                  <a:srgbClr val="000000"/>
                </a:solidFill>
              </a:rPr>
              <a:pPr/>
              <a:t>9</a:t>
            </a:fld>
            <a:endParaRPr lang="fr-FR" altLang="ja-JP">
              <a:solidFill>
                <a:srgbClr val="000000"/>
              </a:solidFill>
            </a:endParaRPr>
          </a:p>
        </p:txBody>
      </p:sp>
      <p:sp>
        <p:nvSpPr>
          <p:cNvPr id="6" name="CasellaDiTesto 5">
            <a:extLst>
              <a:ext uri="{FF2B5EF4-FFF2-40B4-BE49-F238E27FC236}">
                <a16:creationId xmlns:a16="http://schemas.microsoft.com/office/drawing/2014/main" id="{5EA33AA1-6E79-60FA-5FFB-AB4677381CCB}"/>
              </a:ext>
            </a:extLst>
          </p:cNvPr>
          <p:cNvSpPr txBox="1"/>
          <p:nvPr/>
        </p:nvSpPr>
        <p:spPr>
          <a:xfrm>
            <a:off x="3295752" y="2782669"/>
            <a:ext cx="6229656" cy="646331"/>
          </a:xfrm>
          <a:prstGeom prst="rect">
            <a:avLst/>
          </a:prstGeom>
          <a:noFill/>
        </p:spPr>
        <p:txBody>
          <a:bodyPr wrap="square" rtlCol="0">
            <a:spAutoFit/>
          </a:bodyPr>
          <a:lstStyle/>
          <a:p>
            <a:r>
              <a:rPr lang="it-IT" sz="3600" dirty="0"/>
              <a:t>Thank </a:t>
            </a:r>
            <a:r>
              <a:rPr lang="it-IT" sz="3600" dirty="0" err="1"/>
              <a:t>You</a:t>
            </a:r>
            <a:r>
              <a:rPr lang="it-IT" sz="3600" dirty="0"/>
              <a:t> for the </a:t>
            </a:r>
            <a:r>
              <a:rPr lang="it-IT" sz="3600" dirty="0" err="1"/>
              <a:t>attention</a:t>
            </a:r>
            <a:r>
              <a:rPr lang="it-IT" sz="3600" dirty="0"/>
              <a:t>!</a:t>
            </a:r>
          </a:p>
        </p:txBody>
      </p:sp>
    </p:spTree>
    <p:extLst>
      <p:ext uri="{BB962C8B-B14F-4D97-AF65-F5344CB8AC3E}">
        <p14:creationId xmlns:p14="http://schemas.microsoft.com/office/powerpoint/2010/main" val="2074771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que présentation avec nouveau logo et format 16x9" id="{85D48C29-F5D1-45D1-86B0-358C96AA2DC8}" vid="{438186FC-A8D2-4D68-B072-911AEBB13642}"/>
    </a:ext>
  </a:extLst>
</a:theme>
</file>

<file path=ppt/theme/theme2.xml><?xml version="1.0" encoding="utf-8"?>
<a:theme xmlns:a="http://schemas.openxmlformats.org/drawingml/2006/main" name="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que présentation avec nouveau logo et format 16x9" id="{85D48C29-F5D1-45D1-86B0-358C96AA2DC8}" vid="{438186FC-A8D2-4D68-B072-911AEBB13642}"/>
    </a:ext>
  </a:extLst>
</a:theme>
</file>

<file path=ppt/theme/theme4.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ée un document." ma:contentTypeScope="" ma:versionID="e18bef637d0f1ddca225288e0d432ec3">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a115814b681581b4d823fe6aeb4d21e0"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F9F155-C2C8-4CC8-907E-907B61BDD0CC}"/>
</file>

<file path=customXml/itemProps2.xml><?xml version="1.0" encoding="utf-8"?>
<ds:datastoreItem xmlns:ds="http://schemas.openxmlformats.org/officeDocument/2006/customXml" ds:itemID="{ED5A40F0-4564-4146-A121-FF79A4674347}"/>
</file>

<file path=docProps/app.xml><?xml version="1.0" encoding="utf-8"?>
<Properties xmlns="http://schemas.openxmlformats.org/officeDocument/2006/extended-properties" xmlns:vt="http://schemas.openxmlformats.org/officeDocument/2006/docPropsVTypes">
  <TotalTime>1928</TotalTime>
  <Words>1393</Words>
  <Application>Microsoft Office PowerPoint</Application>
  <PresentationFormat>Widescreen</PresentationFormat>
  <Paragraphs>287</Paragraphs>
  <Slides>9</Slides>
  <Notes>2</Notes>
  <HiddenSlides>0</HiddenSlides>
  <MMClips>0</MMClips>
  <ScaleCrop>false</ScaleCrop>
  <HeadingPairs>
    <vt:vector size="8" baseType="variant">
      <vt:variant>
        <vt:lpstr>Caratteri utilizzati</vt:lpstr>
      </vt:variant>
      <vt:variant>
        <vt:i4>7</vt:i4>
      </vt:variant>
      <vt:variant>
        <vt:lpstr>Tema</vt:lpstr>
      </vt:variant>
      <vt:variant>
        <vt:i4>3</vt:i4>
      </vt:variant>
      <vt:variant>
        <vt:lpstr>Server OLE incorporati</vt:lpstr>
      </vt:variant>
      <vt:variant>
        <vt:i4>2</vt:i4>
      </vt:variant>
      <vt:variant>
        <vt:lpstr>Titoli diapositive</vt:lpstr>
      </vt:variant>
      <vt:variant>
        <vt:i4>9</vt:i4>
      </vt:variant>
    </vt:vector>
  </HeadingPairs>
  <TitlesOfParts>
    <vt:vector size="21" baseType="lpstr">
      <vt:lpstr>Arial</vt:lpstr>
      <vt:lpstr>Calibri</vt:lpstr>
      <vt:lpstr>Cambria</vt:lpstr>
      <vt:lpstr>Courier New</vt:lpstr>
      <vt:lpstr>Times New Roman</vt:lpstr>
      <vt:lpstr>Verdana</vt:lpstr>
      <vt:lpstr>Wingdings</vt:lpstr>
      <vt:lpstr>Masque présentation OICA</vt:lpstr>
      <vt:lpstr>Masque présentation OICA</vt:lpstr>
      <vt:lpstr>1_Masque présentation OICA</vt:lpstr>
      <vt:lpstr>think-cell Folie</vt:lpstr>
      <vt:lpstr>Oggetto shell Packager</vt:lpstr>
      <vt:lpstr>Presentazione standard di PowerPoint</vt:lpstr>
      <vt:lpstr>Background </vt:lpstr>
      <vt:lpstr>Expert Meeting on 26th March</vt:lpstr>
      <vt:lpstr>Expert Meeting on 26th March</vt:lpstr>
      <vt:lpstr>HD FE regulatory schedule in each area</vt:lpstr>
      <vt:lpstr>Elements FE regulation including measurement method</vt:lpstr>
      <vt:lpstr>FE Elements in each Area</vt:lpstr>
      <vt:lpstr>Summary</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DE MARIA Andrea  (FPT Industrial)</dc:creator>
  <cp:lastModifiedBy>DE MARIA Andrea  (FPT Industrial)</cp:lastModifiedBy>
  <cp:revision>78</cp:revision>
  <dcterms:created xsi:type="dcterms:W3CDTF">2023-10-11T20:03:40Z</dcterms:created>
  <dcterms:modified xsi:type="dcterms:W3CDTF">2024-05-20T20:13:04Z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752ca67-6841-49fe-ad14-613f13884b0d_Enabled">
    <vt:lpwstr>true</vt:lpwstr>
  </property>
  <property fmtid="{D5CDD505-2E9C-101B-9397-08002B2CF9AE}" pid="3" name="MSIP_Label_b752ca67-6841-49fe-ad14-613f13884b0d_SetDate">
    <vt:lpwstr>2023-10-11T20:06:19Z</vt:lpwstr>
  </property>
  <property fmtid="{D5CDD505-2E9C-101B-9397-08002B2CF9AE}" pid="4" name="MSIP_Label_b752ca67-6841-49fe-ad14-613f13884b0d_Method">
    <vt:lpwstr>Privileged</vt:lpwstr>
  </property>
  <property fmtid="{D5CDD505-2E9C-101B-9397-08002B2CF9AE}" pid="5" name="MSIP_Label_b752ca67-6841-49fe-ad14-613f13884b0d_Name">
    <vt:lpwstr>IVG - Public</vt:lpwstr>
  </property>
  <property fmtid="{D5CDD505-2E9C-101B-9397-08002B2CF9AE}" pid="6" name="MSIP_Label_b752ca67-6841-49fe-ad14-613f13884b0d_SiteId">
    <vt:lpwstr>624cb905-2091-41e4-90b9-e768cf22851a</vt:lpwstr>
  </property>
  <property fmtid="{D5CDD505-2E9C-101B-9397-08002B2CF9AE}" pid="7" name="MSIP_Label_b752ca67-6841-49fe-ad14-613f13884b0d_ActionId">
    <vt:lpwstr>9d4292d7-dc47-4e42-b254-1f03ffca4fc3</vt:lpwstr>
  </property>
  <property fmtid="{D5CDD505-2E9C-101B-9397-08002B2CF9AE}" pid="8" name="MSIP_Label_b752ca67-6841-49fe-ad14-613f13884b0d_ContentBits">
    <vt:lpwstr>0</vt:lpwstr>
  </property>
</Properties>
</file>