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 id="2147483652" r:id="rId3"/>
  </p:sldMasterIdLst>
  <p:notesMasterIdLst>
    <p:notesMasterId r:id="rId19"/>
  </p:notesMasterIdLst>
  <p:sldIdLst>
    <p:sldId id="256" r:id="rId4"/>
    <p:sldId id="269" r:id="rId5"/>
    <p:sldId id="2831" r:id="rId6"/>
    <p:sldId id="2834" r:id="rId7"/>
    <p:sldId id="2833" r:id="rId8"/>
    <p:sldId id="2840" r:id="rId9"/>
    <p:sldId id="2845" r:id="rId10"/>
    <p:sldId id="2847" r:id="rId11"/>
    <p:sldId id="2848" r:id="rId12"/>
    <p:sldId id="2846" r:id="rId13"/>
    <p:sldId id="2837" r:id="rId14"/>
    <p:sldId id="2838" r:id="rId15"/>
    <p:sldId id="2839" r:id="rId16"/>
    <p:sldId id="2842" r:id="rId17"/>
    <p:sldId id="2808"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huimei" initials="y"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A41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87026" autoAdjust="0"/>
  </p:normalViewPr>
  <p:slideViewPr>
    <p:cSldViewPr snapToGrid="0">
      <p:cViewPr varScale="1">
        <p:scale>
          <a:sx n="83" d="100"/>
          <a:sy n="83" d="100"/>
        </p:scale>
        <p:origin x="3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A68BC7-29A0-485A-846D-70E44CCFD970}" type="doc">
      <dgm:prSet loTypeId="urn:microsoft.com/office/officeart/2008/layout/LinedList" loCatId="list" qsTypeId="urn:microsoft.com/office/officeart/2005/8/quickstyle/simple1" qsCatId="simple" csTypeId="urn:microsoft.com/office/officeart/2005/8/colors/accent5_1" csCatId="accent5" phldr="1"/>
      <dgm:spPr/>
      <dgm:t>
        <a:bodyPr/>
        <a:lstStyle/>
        <a:p>
          <a:endParaRPr lang="zh-CN" altLang="en-US"/>
        </a:p>
      </dgm:t>
    </dgm:pt>
    <dgm:pt modelId="{CF8E3ADF-169D-4503-9F03-B80BDC2D461A}">
      <dgm:prSet custT="1"/>
      <dgm:spPr/>
      <dgm:t>
        <a:bodyPr/>
        <a:lstStyle/>
        <a:p>
          <a:pPr algn="just"/>
          <a:r>
            <a:rPr lang="en-US" sz="1400" b="0" dirty="0">
              <a:latin typeface="Arial" panose="020B0604020202020204" pitchFamily="34" charset="0"/>
              <a:cs typeface="Arial" panose="020B0604020202020204" pitchFamily="34" charset="0"/>
            </a:rPr>
            <a:t>Before the test, the vehicle shall be fully charged, and then the three-phase test shall be carried out. </a:t>
          </a:r>
          <a:endParaRPr lang="zh-CN" sz="1400" b="0" dirty="0">
            <a:latin typeface="Arial" panose="020B0604020202020204" pitchFamily="34" charset="0"/>
            <a:cs typeface="Arial" panose="020B0604020202020204" pitchFamily="34" charset="0"/>
          </a:endParaRPr>
        </a:p>
      </dgm:t>
    </dgm:pt>
    <dgm:pt modelId="{2D4A1524-16CF-430D-B4A9-2441A1A643A6}" type="parTrans" cxnId="{CB736292-C090-48AA-BA81-8EC37C716EC3}">
      <dgm:prSet/>
      <dgm:spPr/>
      <dgm:t>
        <a:bodyPr/>
        <a:lstStyle/>
        <a:p>
          <a:endParaRPr lang="zh-CN" altLang="en-US" sz="1400" b="0">
            <a:solidFill>
              <a:srgbClr val="234541"/>
            </a:solidFill>
            <a:latin typeface="Arial" panose="020B0604020202020204" pitchFamily="34" charset="0"/>
            <a:cs typeface="Arial" panose="020B0604020202020204" pitchFamily="34" charset="0"/>
          </a:endParaRPr>
        </a:p>
      </dgm:t>
    </dgm:pt>
    <dgm:pt modelId="{5364082A-B9F1-4939-8F79-CA41312CB8BD}" type="sibTrans" cxnId="{CB736292-C090-48AA-BA81-8EC37C716EC3}">
      <dgm:prSet/>
      <dgm:spPr/>
      <dgm:t>
        <a:bodyPr/>
        <a:lstStyle/>
        <a:p>
          <a:endParaRPr lang="zh-CN" altLang="en-US" sz="1400" b="0">
            <a:solidFill>
              <a:srgbClr val="234541"/>
            </a:solidFill>
            <a:latin typeface="Arial" panose="020B0604020202020204" pitchFamily="34" charset="0"/>
            <a:cs typeface="Arial" panose="020B0604020202020204" pitchFamily="34" charset="0"/>
          </a:endParaRPr>
        </a:p>
      </dgm:t>
    </dgm:pt>
    <dgm:pt modelId="{ECC1A40E-4204-496F-A51B-E03501D79209}">
      <dgm:prSet custT="1"/>
      <dgm:spPr/>
      <dgm:t>
        <a:bodyPr/>
        <a:lstStyle/>
        <a:p>
          <a:pPr algn="just"/>
          <a:r>
            <a:rPr lang="en-US" sz="1400" b="0" dirty="0">
              <a:latin typeface="Arial" panose="020B0604020202020204" pitchFamily="34" charset="0"/>
              <a:cs typeface="Arial" panose="020B0604020202020204" pitchFamily="34" charset="0"/>
            </a:rPr>
            <a:t>Each of the three-phase </a:t>
          </a:r>
          <a:r>
            <a:rPr lang="en-US" altLang="zh-CN" sz="1400" b="0" dirty="0">
              <a:latin typeface="Arial" panose="020B0604020202020204" pitchFamily="34" charset="0"/>
              <a:cs typeface="Arial" panose="020B0604020202020204" pitchFamily="34" charset="0"/>
            </a:rPr>
            <a:t>test </a:t>
          </a:r>
          <a:r>
            <a:rPr lang="en-US" sz="1400" b="0" dirty="0">
              <a:latin typeface="Arial" panose="020B0604020202020204" pitchFamily="34" charset="0"/>
              <a:cs typeface="Arial" panose="020B0604020202020204" pitchFamily="34" charset="0"/>
            </a:rPr>
            <a:t>involves multiple test cycles. From the beginning to the engine </a:t>
          </a:r>
          <a:r>
            <a:rPr lang="en-US" altLang="zh-CN" sz="1400" b="0" dirty="0">
              <a:latin typeface="Arial" panose="020B0604020202020204" pitchFamily="34" charset="0"/>
              <a:cs typeface="Arial" panose="020B0604020202020204" pitchFamily="34" charset="0"/>
            </a:rPr>
            <a:t>start</a:t>
          </a:r>
          <a:r>
            <a:rPr lang="en-US" sz="1400" b="0" dirty="0">
              <a:latin typeface="Arial" panose="020B0604020202020204" pitchFamily="34" charset="0"/>
              <a:cs typeface="Arial" panose="020B0604020202020204" pitchFamily="34" charset="0"/>
            </a:rPr>
            <a:t>, the pure electric phase (phase I</a:t>
          </a:r>
          <a:r>
            <a:rPr lang="en-US" sz="1400" b="0" dirty="0">
              <a:solidFill>
                <a:srgbClr val="C00000"/>
              </a:solidFill>
              <a:latin typeface="Arial" panose="020B0604020202020204" pitchFamily="34" charset="0"/>
              <a:cs typeface="Arial" panose="020B0604020202020204" pitchFamily="34" charset="0"/>
            </a:rPr>
            <a:t>*</a:t>
          </a:r>
          <a:r>
            <a:rPr lang="en-US" sz="1400" b="0" dirty="0">
              <a:latin typeface="Arial" panose="020B0604020202020204" pitchFamily="34" charset="0"/>
              <a:cs typeface="Arial" panose="020B0604020202020204" pitchFamily="34" charset="0"/>
            </a:rPr>
            <a:t>) test ends; then, when the energy balance occurs for the first time, the rechargeable electrical energy storage system (REESS) energy adjustment phase (phase II) test ends; finally, when there are two more energy balance tests occur, the charge sustaining phase (phase III) test ends. </a:t>
          </a:r>
          <a:endParaRPr lang="zh-CN" sz="1400" b="0" dirty="0">
            <a:latin typeface="Arial" panose="020B0604020202020204" pitchFamily="34" charset="0"/>
            <a:cs typeface="Arial" panose="020B0604020202020204" pitchFamily="34" charset="0"/>
          </a:endParaRPr>
        </a:p>
      </dgm:t>
    </dgm:pt>
    <dgm:pt modelId="{88F8F549-AE34-4BC8-A4B2-0A169133704D}" type="parTrans" cxnId="{D9AEAA55-5E0E-4154-AEB9-18EDC8C88D82}">
      <dgm:prSet/>
      <dgm:spPr/>
      <dgm:t>
        <a:bodyPr/>
        <a:lstStyle/>
        <a:p>
          <a:endParaRPr lang="zh-CN" altLang="en-US" sz="1400" b="0">
            <a:solidFill>
              <a:srgbClr val="234541"/>
            </a:solidFill>
            <a:latin typeface="Arial" panose="020B0604020202020204" pitchFamily="34" charset="0"/>
            <a:cs typeface="Arial" panose="020B0604020202020204" pitchFamily="34" charset="0"/>
          </a:endParaRPr>
        </a:p>
      </dgm:t>
    </dgm:pt>
    <dgm:pt modelId="{BDB0833C-689C-4327-8B18-F6CEEF00C072}" type="sibTrans" cxnId="{D9AEAA55-5E0E-4154-AEB9-18EDC8C88D82}">
      <dgm:prSet/>
      <dgm:spPr/>
      <dgm:t>
        <a:bodyPr/>
        <a:lstStyle/>
        <a:p>
          <a:endParaRPr lang="zh-CN" altLang="en-US" sz="1400" b="0">
            <a:solidFill>
              <a:srgbClr val="234541"/>
            </a:solidFill>
            <a:latin typeface="Arial" panose="020B0604020202020204" pitchFamily="34" charset="0"/>
            <a:cs typeface="Arial" panose="020B0604020202020204" pitchFamily="34" charset="0"/>
          </a:endParaRPr>
        </a:p>
      </dgm:t>
    </dgm:pt>
    <dgm:pt modelId="{94EA6D72-3CCA-46B0-B043-24E4E2EBDD8B}">
      <dgm:prSet custT="1"/>
      <dgm:spPr/>
      <dgm:t>
        <a:bodyPr/>
        <a:lstStyle/>
        <a:p>
          <a:pPr algn="just"/>
          <a:r>
            <a:rPr lang="en-US" sz="1400" b="0" dirty="0">
              <a:latin typeface="Arial" panose="020B0604020202020204" pitchFamily="34" charset="0"/>
              <a:cs typeface="Arial" panose="020B0604020202020204" pitchFamily="34" charset="0"/>
            </a:rPr>
            <a:t>After the test, the vehicle shall be fully charged again and the charging electricity shall be measured.</a:t>
          </a:r>
          <a:endParaRPr lang="zh-CN" sz="1400" b="0" dirty="0">
            <a:latin typeface="Arial" panose="020B0604020202020204" pitchFamily="34" charset="0"/>
            <a:cs typeface="Arial" panose="020B0604020202020204" pitchFamily="34" charset="0"/>
          </a:endParaRPr>
        </a:p>
      </dgm:t>
    </dgm:pt>
    <dgm:pt modelId="{0B32C6A5-F512-4967-91EA-0AE4BCE1F8C2}" type="parTrans" cxnId="{2CDD635F-33B9-4121-948A-28F28FA2FD5A}">
      <dgm:prSet/>
      <dgm:spPr/>
      <dgm:t>
        <a:bodyPr/>
        <a:lstStyle/>
        <a:p>
          <a:endParaRPr lang="zh-CN" altLang="en-US" sz="1400" b="0">
            <a:solidFill>
              <a:srgbClr val="234541"/>
            </a:solidFill>
            <a:latin typeface="Arial" panose="020B0604020202020204" pitchFamily="34" charset="0"/>
            <a:cs typeface="Arial" panose="020B0604020202020204" pitchFamily="34" charset="0"/>
          </a:endParaRPr>
        </a:p>
      </dgm:t>
    </dgm:pt>
    <dgm:pt modelId="{ECB97A3D-41F7-4C43-916F-9CBA11B5D27F}" type="sibTrans" cxnId="{2CDD635F-33B9-4121-948A-28F28FA2FD5A}">
      <dgm:prSet/>
      <dgm:spPr/>
      <dgm:t>
        <a:bodyPr/>
        <a:lstStyle/>
        <a:p>
          <a:endParaRPr lang="zh-CN" altLang="en-US" sz="1400" b="0">
            <a:solidFill>
              <a:srgbClr val="234541"/>
            </a:solidFill>
            <a:latin typeface="Arial" panose="020B0604020202020204" pitchFamily="34" charset="0"/>
            <a:cs typeface="Arial" panose="020B0604020202020204" pitchFamily="34" charset="0"/>
          </a:endParaRPr>
        </a:p>
      </dgm:t>
    </dgm:pt>
    <dgm:pt modelId="{F7A2AB11-6C1D-4373-B542-A609EA6FC91B}">
      <dgm:prSet custT="1"/>
      <dgm:spPr/>
      <dgm:t>
        <a:bodyPr/>
        <a:lstStyle/>
        <a:p>
          <a:pPr algn="just"/>
          <a:r>
            <a:rPr lang="en-US" sz="1400" b="0" dirty="0">
              <a:latin typeface="Arial" panose="020B0604020202020204" pitchFamily="34" charset="0"/>
              <a:cs typeface="Arial" panose="020B0604020202020204" pitchFamily="34" charset="0"/>
            </a:rPr>
            <a:t>S</a:t>
          </a:r>
          <a:r>
            <a:rPr lang="en-US" altLang="zh-CN" sz="1400" b="0" dirty="0">
              <a:latin typeface="Arial" panose="020B0604020202020204" pitchFamily="34" charset="0"/>
              <a:cs typeface="Arial" panose="020B0604020202020204" pitchFamily="34" charset="0"/>
            </a:rPr>
            <a:t>ome </a:t>
          </a:r>
          <a:r>
            <a:rPr lang="en-US" sz="1400" b="0" dirty="0">
              <a:latin typeface="Arial" panose="020B0604020202020204" pitchFamily="34" charset="0"/>
              <a:cs typeface="Arial" panose="020B0604020202020204" pitchFamily="34" charset="0"/>
            </a:rPr>
            <a:t>special vehicle types do</a:t>
          </a:r>
          <a:r>
            <a:rPr lang="en-US" altLang="zh-CN" sz="1400" b="0" dirty="0">
              <a:latin typeface="Arial" panose="020B0604020202020204" pitchFamily="34" charset="0"/>
              <a:cs typeface="Arial" panose="020B0604020202020204" pitchFamily="34" charset="0"/>
            </a:rPr>
            <a:t>n’t</a:t>
          </a:r>
          <a:r>
            <a:rPr lang="en-US" sz="1400" b="0" dirty="0">
              <a:latin typeface="Arial" panose="020B0604020202020204" pitchFamily="34" charset="0"/>
              <a:cs typeface="Arial" panose="020B0604020202020204" pitchFamily="34" charset="0"/>
            </a:rPr>
            <a:t> include pure electric operation mode or phase III. </a:t>
          </a:r>
          <a:r>
            <a:rPr lang="en-US" altLang="zh-CN" sz="1400" b="0" dirty="0">
              <a:latin typeface="Arial" panose="020B0604020202020204" pitchFamily="34" charset="0"/>
              <a:cs typeface="Arial" panose="020B0604020202020204" pitchFamily="34" charset="0"/>
            </a:rPr>
            <a:t>In this case, special treatment is required.</a:t>
          </a:r>
          <a:endParaRPr lang="zh-CN" sz="1400" b="0" dirty="0">
            <a:latin typeface="Arial" panose="020B0604020202020204" pitchFamily="34" charset="0"/>
            <a:cs typeface="Arial" panose="020B0604020202020204" pitchFamily="34" charset="0"/>
          </a:endParaRPr>
        </a:p>
      </dgm:t>
    </dgm:pt>
    <dgm:pt modelId="{73EDDFEA-A437-4D31-B8EA-6E8FE77B125B}" type="parTrans" cxnId="{0A16B775-B98D-4A49-B38E-367DEC2C9BAF}">
      <dgm:prSet/>
      <dgm:spPr/>
      <dgm:t>
        <a:bodyPr/>
        <a:lstStyle/>
        <a:p>
          <a:endParaRPr lang="zh-CN" altLang="en-US" sz="1400" b="0">
            <a:solidFill>
              <a:srgbClr val="234541"/>
            </a:solidFill>
            <a:latin typeface="Arial" panose="020B0604020202020204" pitchFamily="34" charset="0"/>
            <a:cs typeface="Arial" panose="020B0604020202020204" pitchFamily="34" charset="0"/>
          </a:endParaRPr>
        </a:p>
      </dgm:t>
    </dgm:pt>
    <dgm:pt modelId="{0873FBE5-AB63-46C4-A8C4-F14C7D02C781}" type="sibTrans" cxnId="{0A16B775-B98D-4A49-B38E-367DEC2C9BAF}">
      <dgm:prSet/>
      <dgm:spPr/>
      <dgm:t>
        <a:bodyPr/>
        <a:lstStyle/>
        <a:p>
          <a:endParaRPr lang="zh-CN" altLang="en-US" sz="1400" b="0">
            <a:solidFill>
              <a:srgbClr val="234541"/>
            </a:solidFill>
            <a:latin typeface="Arial" panose="020B0604020202020204" pitchFamily="34" charset="0"/>
            <a:cs typeface="Arial" panose="020B0604020202020204" pitchFamily="34" charset="0"/>
          </a:endParaRPr>
        </a:p>
      </dgm:t>
    </dgm:pt>
    <dgm:pt modelId="{815B6496-A89E-4FC1-9B61-67C8933F6594}" type="pres">
      <dgm:prSet presAssocID="{B9A68BC7-29A0-485A-846D-70E44CCFD970}" presName="vert0" presStyleCnt="0">
        <dgm:presLayoutVars>
          <dgm:dir/>
          <dgm:animOne val="branch"/>
          <dgm:animLvl val="lvl"/>
        </dgm:presLayoutVars>
      </dgm:prSet>
      <dgm:spPr/>
    </dgm:pt>
    <dgm:pt modelId="{4B9A4ADC-0357-465D-80F1-FE38F391A5F3}" type="pres">
      <dgm:prSet presAssocID="{CF8E3ADF-169D-4503-9F03-B80BDC2D461A}" presName="thickLine" presStyleLbl="alignNode1" presStyleIdx="0" presStyleCnt="4"/>
      <dgm:spPr/>
    </dgm:pt>
    <dgm:pt modelId="{1833BA06-BD0A-4C5B-B0F0-EAA2A6637ADF}" type="pres">
      <dgm:prSet presAssocID="{CF8E3ADF-169D-4503-9F03-B80BDC2D461A}" presName="horz1" presStyleCnt="0"/>
      <dgm:spPr/>
    </dgm:pt>
    <dgm:pt modelId="{FB32D56D-3840-46AC-AC99-F306A41F6B95}" type="pres">
      <dgm:prSet presAssocID="{CF8E3ADF-169D-4503-9F03-B80BDC2D461A}" presName="tx1" presStyleLbl="revTx" presStyleIdx="0" presStyleCnt="4" custScaleY="54589"/>
      <dgm:spPr/>
    </dgm:pt>
    <dgm:pt modelId="{96431996-1024-4E1A-8AC4-686C703FC162}" type="pres">
      <dgm:prSet presAssocID="{CF8E3ADF-169D-4503-9F03-B80BDC2D461A}" presName="vert1" presStyleCnt="0"/>
      <dgm:spPr/>
    </dgm:pt>
    <dgm:pt modelId="{FC576598-94F0-47CE-9F20-4F6041EE77BB}" type="pres">
      <dgm:prSet presAssocID="{ECC1A40E-4204-496F-A51B-E03501D79209}" presName="thickLine" presStyleLbl="alignNode1" presStyleIdx="1" presStyleCnt="4"/>
      <dgm:spPr/>
    </dgm:pt>
    <dgm:pt modelId="{AB5C5680-F5D6-42C5-A197-1A6E482E2F3A}" type="pres">
      <dgm:prSet presAssocID="{ECC1A40E-4204-496F-A51B-E03501D79209}" presName="horz1" presStyleCnt="0"/>
      <dgm:spPr/>
    </dgm:pt>
    <dgm:pt modelId="{E569A4E3-10FB-4837-BA03-A19ECF8971FC}" type="pres">
      <dgm:prSet presAssocID="{ECC1A40E-4204-496F-A51B-E03501D79209}" presName="tx1" presStyleLbl="revTx" presStyleIdx="1" presStyleCnt="4"/>
      <dgm:spPr/>
    </dgm:pt>
    <dgm:pt modelId="{13FDABFC-5467-4232-86C4-E9FB7B0549AB}" type="pres">
      <dgm:prSet presAssocID="{ECC1A40E-4204-496F-A51B-E03501D79209}" presName="vert1" presStyleCnt="0"/>
      <dgm:spPr/>
    </dgm:pt>
    <dgm:pt modelId="{B93E3522-F278-486E-8BFC-0109A9F25699}" type="pres">
      <dgm:prSet presAssocID="{94EA6D72-3CCA-46B0-B043-24E4E2EBDD8B}" presName="thickLine" presStyleLbl="alignNode1" presStyleIdx="2" presStyleCnt="4"/>
      <dgm:spPr/>
    </dgm:pt>
    <dgm:pt modelId="{177E87F9-7ADD-4722-BA6C-6ECEFAA865DC}" type="pres">
      <dgm:prSet presAssocID="{94EA6D72-3CCA-46B0-B043-24E4E2EBDD8B}" presName="horz1" presStyleCnt="0"/>
      <dgm:spPr/>
    </dgm:pt>
    <dgm:pt modelId="{C86A80E3-AEC5-433E-A5EC-668CFBBB82DB}" type="pres">
      <dgm:prSet presAssocID="{94EA6D72-3CCA-46B0-B043-24E4E2EBDD8B}" presName="tx1" presStyleLbl="revTx" presStyleIdx="2" presStyleCnt="4" custScaleY="43989"/>
      <dgm:spPr/>
    </dgm:pt>
    <dgm:pt modelId="{D30D00FD-669F-4BD2-80FF-9672157FC3CE}" type="pres">
      <dgm:prSet presAssocID="{94EA6D72-3CCA-46B0-B043-24E4E2EBDD8B}" presName="vert1" presStyleCnt="0"/>
      <dgm:spPr/>
    </dgm:pt>
    <dgm:pt modelId="{F05B6EBA-B949-4AF1-AE95-CF1605BBC4F0}" type="pres">
      <dgm:prSet presAssocID="{F7A2AB11-6C1D-4373-B542-A609EA6FC91B}" presName="thickLine" presStyleLbl="alignNode1" presStyleIdx="3" presStyleCnt="4"/>
      <dgm:spPr/>
    </dgm:pt>
    <dgm:pt modelId="{9CEB668E-67E8-4C3F-AE21-21CA858802A7}" type="pres">
      <dgm:prSet presAssocID="{F7A2AB11-6C1D-4373-B542-A609EA6FC91B}" presName="horz1" presStyleCnt="0"/>
      <dgm:spPr/>
    </dgm:pt>
    <dgm:pt modelId="{9D57E0C5-22A0-426F-9CCF-5510F8C91213}" type="pres">
      <dgm:prSet presAssocID="{F7A2AB11-6C1D-4373-B542-A609EA6FC91B}" presName="tx1" presStyleLbl="revTx" presStyleIdx="3" presStyleCnt="4" custScaleY="43989"/>
      <dgm:spPr/>
    </dgm:pt>
    <dgm:pt modelId="{A2543768-6EB6-4D8B-8286-4AB9314D95EE}" type="pres">
      <dgm:prSet presAssocID="{F7A2AB11-6C1D-4373-B542-A609EA6FC91B}" presName="vert1" presStyleCnt="0"/>
      <dgm:spPr/>
    </dgm:pt>
  </dgm:ptLst>
  <dgm:cxnLst>
    <dgm:cxn modelId="{2CDD635F-33B9-4121-948A-28F28FA2FD5A}" srcId="{B9A68BC7-29A0-485A-846D-70E44CCFD970}" destId="{94EA6D72-3CCA-46B0-B043-24E4E2EBDD8B}" srcOrd="2" destOrd="0" parTransId="{0B32C6A5-F512-4967-91EA-0AE4BCE1F8C2}" sibTransId="{ECB97A3D-41F7-4C43-916F-9CBA11B5D27F}"/>
    <dgm:cxn modelId="{A1385160-ABBB-4DC1-9F06-F613BA9A2AEB}" type="presOf" srcId="{94EA6D72-3CCA-46B0-B043-24E4E2EBDD8B}" destId="{C86A80E3-AEC5-433E-A5EC-668CFBBB82DB}" srcOrd="0" destOrd="0" presId="urn:microsoft.com/office/officeart/2008/layout/LinedList"/>
    <dgm:cxn modelId="{D9AEAA55-5E0E-4154-AEB9-18EDC8C88D82}" srcId="{B9A68BC7-29A0-485A-846D-70E44CCFD970}" destId="{ECC1A40E-4204-496F-A51B-E03501D79209}" srcOrd="1" destOrd="0" parTransId="{88F8F549-AE34-4BC8-A4B2-0A169133704D}" sibTransId="{BDB0833C-689C-4327-8B18-F6CEEF00C072}"/>
    <dgm:cxn modelId="{0A16B775-B98D-4A49-B38E-367DEC2C9BAF}" srcId="{B9A68BC7-29A0-485A-846D-70E44CCFD970}" destId="{F7A2AB11-6C1D-4373-B542-A609EA6FC91B}" srcOrd="3" destOrd="0" parTransId="{73EDDFEA-A437-4D31-B8EA-6E8FE77B125B}" sibTransId="{0873FBE5-AB63-46C4-A8C4-F14C7D02C781}"/>
    <dgm:cxn modelId="{B498D07F-4B4D-4544-A958-D3DA19D8C6A5}" type="presOf" srcId="{B9A68BC7-29A0-485A-846D-70E44CCFD970}" destId="{815B6496-A89E-4FC1-9B61-67C8933F6594}" srcOrd="0" destOrd="0" presId="urn:microsoft.com/office/officeart/2008/layout/LinedList"/>
    <dgm:cxn modelId="{CB736292-C090-48AA-BA81-8EC37C716EC3}" srcId="{B9A68BC7-29A0-485A-846D-70E44CCFD970}" destId="{CF8E3ADF-169D-4503-9F03-B80BDC2D461A}" srcOrd="0" destOrd="0" parTransId="{2D4A1524-16CF-430D-B4A9-2441A1A643A6}" sibTransId="{5364082A-B9F1-4939-8F79-CA41312CB8BD}"/>
    <dgm:cxn modelId="{68FBA7B7-A6D1-436E-94E8-06E9C439F184}" type="presOf" srcId="{CF8E3ADF-169D-4503-9F03-B80BDC2D461A}" destId="{FB32D56D-3840-46AC-AC99-F306A41F6B95}" srcOrd="0" destOrd="0" presId="urn:microsoft.com/office/officeart/2008/layout/LinedList"/>
    <dgm:cxn modelId="{2A1D5CD1-D9B0-4C05-A02B-89010F359EF6}" type="presOf" srcId="{F7A2AB11-6C1D-4373-B542-A609EA6FC91B}" destId="{9D57E0C5-22A0-426F-9CCF-5510F8C91213}" srcOrd="0" destOrd="0" presId="urn:microsoft.com/office/officeart/2008/layout/LinedList"/>
    <dgm:cxn modelId="{DB09DEFE-1F6D-484D-BB4D-49A8D684D641}" type="presOf" srcId="{ECC1A40E-4204-496F-A51B-E03501D79209}" destId="{E569A4E3-10FB-4837-BA03-A19ECF8971FC}" srcOrd="0" destOrd="0" presId="urn:microsoft.com/office/officeart/2008/layout/LinedList"/>
    <dgm:cxn modelId="{8F1EBD71-B450-4E9A-9250-4A19395215DE}" type="presParOf" srcId="{815B6496-A89E-4FC1-9B61-67C8933F6594}" destId="{4B9A4ADC-0357-465D-80F1-FE38F391A5F3}" srcOrd="0" destOrd="0" presId="urn:microsoft.com/office/officeart/2008/layout/LinedList"/>
    <dgm:cxn modelId="{BA5F77D9-12DE-4A23-B0D6-013E6D4B1967}" type="presParOf" srcId="{815B6496-A89E-4FC1-9B61-67C8933F6594}" destId="{1833BA06-BD0A-4C5B-B0F0-EAA2A6637ADF}" srcOrd="1" destOrd="0" presId="urn:microsoft.com/office/officeart/2008/layout/LinedList"/>
    <dgm:cxn modelId="{73A02442-D1C4-4B8F-A781-02E06FBB88A3}" type="presParOf" srcId="{1833BA06-BD0A-4C5B-B0F0-EAA2A6637ADF}" destId="{FB32D56D-3840-46AC-AC99-F306A41F6B95}" srcOrd="0" destOrd="0" presId="urn:microsoft.com/office/officeart/2008/layout/LinedList"/>
    <dgm:cxn modelId="{35F1FC22-BD75-4A07-B719-DCC1B2C3F1A3}" type="presParOf" srcId="{1833BA06-BD0A-4C5B-B0F0-EAA2A6637ADF}" destId="{96431996-1024-4E1A-8AC4-686C703FC162}" srcOrd="1" destOrd="0" presId="urn:microsoft.com/office/officeart/2008/layout/LinedList"/>
    <dgm:cxn modelId="{A5AA0A63-C2F4-4D8B-AED9-8F53F437ED51}" type="presParOf" srcId="{815B6496-A89E-4FC1-9B61-67C8933F6594}" destId="{FC576598-94F0-47CE-9F20-4F6041EE77BB}" srcOrd="2" destOrd="0" presId="urn:microsoft.com/office/officeart/2008/layout/LinedList"/>
    <dgm:cxn modelId="{987A67D3-5B84-4505-A50C-155359015804}" type="presParOf" srcId="{815B6496-A89E-4FC1-9B61-67C8933F6594}" destId="{AB5C5680-F5D6-42C5-A197-1A6E482E2F3A}" srcOrd="3" destOrd="0" presId="urn:microsoft.com/office/officeart/2008/layout/LinedList"/>
    <dgm:cxn modelId="{2C60352B-D80B-4383-BA32-1FF8B452A0F0}" type="presParOf" srcId="{AB5C5680-F5D6-42C5-A197-1A6E482E2F3A}" destId="{E569A4E3-10FB-4837-BA03-A19ECF8971FC}" srcOrd="0" destOrd="0" presId="urn:microsoft.com/office/officeart/2008/layout/LinedList"/>
    <dgm:cxn modelId="{54A8F1A2-6CD3-4F55-B3E6-235CF0F1A9BE}" type="presParOf" srcId="{AB5C5680-F5D6-42C5-A197-1A6E482E2F3A}" destId="{13FDABFC-5467-4232-86C4-E9FB7B0549AB}" srcOrd="1" destOrd="0" presId="urn:microsoft.com/office/officeart/2008/layout/LinedList"/>
    <dgm:cxn modelId="{0358974D-60AC-42B4-94AF-1842B35FE848}" type="presParOf" srcId="{815B6496-A89E-4FC1-9B61-67C8933F6594}" destId="{B93E3522-F278-486E-8BFC-0109A9F25699}" srcOrd="4" destOrd="0" presId="urn:microsoft.com/office/officeart/2008/layout/LinedList"/>
    <dgm:cxn modelId="{8C4B23E1-62F5-46FC-974C-DB411558E9EF}" type="presParOf" srcId="{815B6496-A89E-4FC1-9B61-67C8933F6594}" destId="{177E87F9-7ADD-4722-BA6C-6ECEFAA865DC}" srcOrd="5" destOrd="0" presId="urn:microsoft.com/office/officeart/2008/layout/LinedList"/>
    <dgm:cxn modelId="{A32E5CD5-A456-4B53-B7A8-A09AA1411B97}" type="presParOf" srcId="{177E87F9-7ADD-4722-BA6C-6ECEFAA865DC}" destId="{C86A80E3-AEC5-433E-A5EC-668CFBBB82DB}" srcOrd="0" destOrd="0" presId="urn:microsoft.com/office/officeart/2008/layout/LinedList"/>
    <dgm:cxn modelId="{7287A86D-6E66-4DF6-84C4-41B1B6189271}" type="presParOf" srcId="{177E87F9-7ADD-4722-BA6C-6ECEFAA865DC}" destId="{D30D00FD-669F-4BD2-80FF-9672157FC3CE}" srcOrd="1" destOrd="0" presId="urn:microsoft.com/office/officeart/2008/layout/LinedList"/>
    <dgm:cxn modelId="{9170459F-01B5-4D28-8089-6D740801DFE6}" type="presParOf" srcId="{815B6496-A89E-4FC1-9B61-67C8933F6594}" destId="{F05B6EBA-B949-4AF1-AE95-CF1605BBC4F0}" srcOrd="6" destOrd="0" presId="urn:microsoft.com/office/officeart/2008/layout/LinedList"/>
    <dgm:cxn modelId="{F816012C-3112-46DE-9AC7-1AD7D2939723}" type="presParOf" srcId="{815B6496-A89E-4FC1-9B61-67C8933F6594}" destId="{9CEB668E-67E8-4C3F-AE21-21CA858802A7}" srcOrd="7" destOrd="0" presId="urn:microsoft.com/office/officeart/2008/layout/LinedList"/>
    <dgm:cxn modelId="{12C84C75-55E6-4645-BCED-A220EBA80339}" type="presParOf" srcId="{9CEB668E-67E8-4C3F-AE21-21CA858802A7}" destId="{9D57E0C5-22A0-426F-9CCF-5510F8C91213}" srcOrd="0" destOrd="0" presId="urn:microsoft.com/office/officeart/2008/layout/LinedList"/>
    <dgm:cxn modelId="{B3D43C6E-06B3-4DDF-AF63-00C9E1F5C61C}" type="presParOf" srcId="{9CEB668E-67E8-4C3F-AE21-21CA858802A7}" destId="{A2543768-6EB6-4D8B-8286-4AB9314D95E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A4ADC-0357-465D-80F1-FE38F391A5F3}">
      <dsp:nvSpPr>
        <dsp:cNvPr id="0" name=""/>
        <dsp:cNvSpPr/>
      </dsp:nvSpPr>
      <dsp:spPr>
        <a:xfrm>
          <a:off x="0" y="621"/>
          <a:ext cx="5207958" cy="0"/>
        </a:xfrm>
        <a:prstGeom prst="lin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32D56D-3840-46AC-AC99-F306A41F6B95}">
      <dsp:nvSpPr>
        <dsp:cNvPr id="0" name=""/>
        <dsp:cNvSpPr/>
      </dsp:nvSpPr>
      <dsp:spPr>
        <a:xfrm>
          <a:off x="0" y="621"/>
          <a:ext cx="5207958" cy="780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Before the test, the vehicle shall be fully charged, and then the three-phase test shall be carried out. </a:t>
          </a:r>
          <a:endParaRPr lang="zh-CN" sz="1400" b="0" kern="1200" dirty="0">
            <a:latin typeface="Arial" panose="020B0604020202020204" pitchFamily="34" charset="0"/>
            <a:cs typeface="Arial" panose="020B0604020202020204" pitchFamily="34" charset="0"/>
          </a:endParaRPr>
        </a:p>
      </dsp:txBody>
      <dsp:txXfrm>
        <a:off x="0" y="621"/>
        <a:ext cx="5207958" cy="780135"/>
      </dsp:txXfrm>
    </dsp:sp>
    <dsp:sp modelId="{FC576598-94F0-47CE-9F20-4F6041EE77BB}">
      <dsp:nvSpPr>
        <dsp:cNvPr id="0" name=""/>
        <dsp:cNvSpPr/>
      </dsp:nvSpPr>
      <dsp:spPr>
        <a:xfrm>
          <a:off x="0" y="780757"/>
          <a:ext cx="5207958" cy="0"/>
        </a:xfrm>
        <a:prstGeom prst="lin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69A4E3-10FB-4837-BA03-A19ECF8971FC}">
      <dsp:nvSpPr>
        <dsp:cNvPr id="0" name=""/>
        <dsp:cNvSpPr/>
      </dsp:nvSpPr>
      <dsp:spPr>
        <a:xfrm>
          <a:off x="0" y="780757"/>
          <a:ext cx="5207958" cy="1429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Each of the three-phase </a:t>
          </a:r>
          <a:r>
            <a:rPr lang="en-US" altLang="zh-CN" sz="1400" b="0" kern="1200" dirty="0">
              <a:latin typeface="Arial" panose="020B0604020202020204" pitchFamily="34" charset="0"/>
              <a:cs typeface="Arial" panose="020B0604020202020204" pitchFamily="34" charset="0"/>
            </a:rPr>
            <a:t>test </a:t>
          </a:r>
          <a:r>
            <a:rPr lang="en-US" sz="1400" b="0" kern="1200" dirty="0">
              <a:latin typeface="Arial" panose="020B0604020202020204" pitchFamily="34" charset="0"/>
              <a:cs typeface="Arial" panose="020B0604020202020204" pitchFamily="34" charset="0"/>
            </a:rPr>
            <a:t>involves multiple test cycles. From the beginning to the engine </a:t>
          </a:r>
          <a:r>
            <a:rPr lang="en-US" altLang="zh-CN" sz="1400" b="0" kern="1200" dirty="0">
              <a:latin typeface="Arial" panose="020B0604020202020204" pitchFamily="34" charset="0"/>
              <a:cs typeface="Arial" panose="020B0604020202020204" pitchFamily="34" charset="0"/>
            </a:rPr>
            <a:t>start</a:t>
          </a:r>
          <a:r>
            <a:rPr lang="en-US" sz="1400" b="0" kern="1200" dirty="0">
              <a:latin typeface="Arial" panose="020B0604020202020204" pitchFamily="34" charset="0"/>
              <a:cs typeface="Arial" panose="020B0604020202020204" pitchFamily="34" charset="0"/>
            </a:rPr>
            <a:t>, the pure electric phase (phase I</a:t>
          </a:r>
          <a:r>
            <a:rPr lang="en-US" sz="1400" b="0" kern="1200" dirty="0">
              <a:solidFill>
                <a:srgbClr val="C00000"/>
              </a:solidFill>
              <a:latin typeface="Arial" panose="020B0604020202020204" pitchFamily="34" charset="0"/>
              <a:cs typeface="Arial" panose="020B0604020202020204" pitchFamily="34" charset="0"/>
            </a:rPr>
            <a:t>*</a:t>
          </a:r>
          <a:r>
            <a:rPr lang="en-US" sz="1400" b="0" kern="1200" dirty="0">
              <a:latin typeface="Arial" panose="020B0604020202020204" pitchFamily="34" charset="0"/>
              <a:cs typeface="Arial" panose="020B0604020202020204" pitchFamily="34" charset="0"/>
            </a:rPr>
            <a:t>) test ends; then, when the energy balance occurs for the first time, the rechargeable electrical energy storage system (REESS) energy adjustment phase (phase II) test ends; finally, when there are two more energy balance tests occur, the charge sustaining phase (phase III) test ends. </a:t>
          </a:r>
          <a:endParaRPr lang="zh-CN" sz="1400" b="0" kern="1200" dirty="0">
            <a:latin typeface="Arial" panose="020B0604020202020204" pitchFamily="34" charset="0"/>
            <a:cs typeface="Arial" panose="020B0604020202020204" pitchFamily="34" charset="0"/>
          </a:endParaRPr>
        </a:p>
      </dsp:txBody>
      <dsp:txXfrm>
        <a:off x="0" y="780757"/>
        <a:ext cx="5207958" cy="1429107"/>
      </dsp:txXfrm>
    </dsp:sp>
    <dsp:sp modelId="{B93E3522-F278-486E-8BFC-0109A9F25699}">
      <dsp:nvSpPr>
        <dsp:cNvPr id="0" name=""/>
        <dsp:cNvSpPr/>
      </dsp:nvSpPr>
      <dsp:spPr>
        <a:xfrm>
          <a:off x="0" y="2209864"/>
          <a:ext cx="5207958" cy="0"/>
        </a:xfrm>
        <a:prstGeom prst="lin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6A80E3-AEC5-433E-A5EC-668CFBBB82DB}">
      <dsp:nvSpPr>
        <dsp:cNvPr id="0" name=""/>
        <dsp:cNvSpPr/>
      </dsp:nvSpPr>
      <dsp:spPr>
        <a:xfrm>
          <a:off x="0" y="2209864"/>
          <a:ext cx="5207958" cy="62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After the test, the vehicle shall be fully charged again and the charging electricity shall be measured.</a:t>
          </a:r>
          <a:endParaRPr lang="zh-CN" sz="1400" b="0" kern="1200" dirty="0">
            <a:latin typeface="Arial" panose="020B0604020202020204" pitchFamily="34" charset="0"/>
            <a:cs typeface="Arial" panose="020B0604020202020204" pitchFamily="34" charset="0"/>
          </a:endParaRPr>
        </a:p>
      </dsp:txBody>
      <dsp:txXfrm>
        <a:off x="0" y="2209864"/>
        <a:ext cx="5207958" cy="628650"/>
      </dsp:txXfrm>
    </dsp:sp>
    <dsp:sp modelId="{F05B6EBA-B949-4AF1-AE95-CF1605BBC4F0}">
      <dsp:nvSpPr>
        <dsp:cNvPr id="0" name=""/>
        <dsp:cNvSpPr/>
      </dsp:nvSpPr>
      <dsp:spPr>
        <a:xfrm>
          <a:off x="0" y="2838515"/>
          <a:ext cx="5207958" cy="0"/>
        </a:xfrm>
        <a:prstGeom prst="lin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7E0C5-22A0-426F-9CCF-5510F8C91213}">
      <dsp:nvSpPr>
        <dsp:cNvPr id="0" name=""/>
        <dsp:cNvSpPr/>
      </dsp:nvSpPr>
      <dsp:spPr>
        <a:xfrm>
          <a:off x="0" y="2838515"/>
          <a:ext cx="5207958" cy="62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S</a:t>
          </a:r>
          <a:r>
            <a:rPr lang="en-US" altLang="zh-CN" sz="1400" b="0" kern="1200" dirty="0">
              <a:latin typeface="Arial" panose="020B0604020202020204" pitchFamily="34" charset="0"/>
              <a:cs typeface="Arial" panose="020B0604020202020204" pitchFamily="34" charset="0"/>
            </a:rPr>
            <a:t>ome </a:t>
          </a:r>
          <a:r>
            <a:rPr lang="en-US" sz="1400" b="0" kern="1200" dirty="0">
              <a:latin typeface="Arial" panose="020B0604020202020204" pitchFamily="34" charset="0"/>
              <a:cs typeface="Arial" panose="020B0604020202020204" pitchFamily="34" charset="0"/>
            </a:rPr>
            <a:t>special vehicle types do</a:t>
          </a:r>
          <a:r>
            <a:rPr lang="en-US" altLang="zh-CN" sz="1400" b="0" kern="1200" dirty="0">
              <a:latin typeface="Arial" panose="020B0604020202020204" pitchFamily="34" charset="0"/>
              <a:cs typeface="Arial" panose="020B0604020202020204" pitchFamily="34" charset="0"/>
            </a:rPr>
            <a:t>n’t</a:t>
          </a:r>
          <a:r>
            <a:rPr lang="en-US" sz="1400" b="0" kern="1200" dirty="0">
              <a:latin typeface="Arial" panose="020B0604020202020204" pitchFamily="34" charset="0"/>
              <a:cs typeface="Arial" panose="020B0604020202020204" pitchFamily="34" charset="0"/>
            </a:rPr>
            <a:t> include pure electric operation mode or phase III. </a:t>
          </a:r>
          <a:r>
            <a:rPr lang="en-US" altLang="zh-CN" sz="1400" b="0" kern="1200" dirty="0">
              <a:latin typeface="Arial" panose="020B0604020202020204" pitchFamily="34" charset="0"/>
              <a:cs typeface="Arial" panose="020B0604020202020204" pitchFamily="34" charset="0"/>
            </a:rPr>
            <a:t>In this case, special treatment is required.</a:t>
          </a:r>
          <a:endParaRPr lang="zh-CN" sz="1400" b="0" kern="1200" dirty="0">
            <a:latin typeface="Arial" panose="020B0604020202020204" pitchFamily="34" charset="0"/>
            <a:cs typeface="Arial" panose="020B0604020202020204" pitchFamily="34" charset="0"/>
          </a:endParaRPr>
        </a:p>
      </dsp:txBody>
      <dsp:txXfrm>
        <a:off x="0" y="2838515"/>
        <a:ext cx="5207958" cy="6286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7F419-58B5-459B-BC38-70269356E2DD}" type="datetimeFigureOut">
              <a:rPr lang="zh-CN" altLang="en-US" smtClean="0"/>
              <a:t>2024/5/23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0ED6F-5107-4E75-9052-6499E894405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860ED6F-5107-4E75-9052-6499E8944051}" type="slidenum">
              <a:rPr lang="zh-CN" altLang="en-US" smtClean="0"/>
              <a:t>2</a:t>
            </a:fld>
            <a:endParaRPr lang="zh-CN" altLang="en-US"/>
          </a:p>
        </p:txBody>
      </p:sp>
    </p:spTree>
    <p:extLst>
      <p:ext uri="{BB962C8B-B14F-4D97-AF65-F5344CB8AC3E}">
        <p14:creationId xmlns:p14="http://schemas.microsoft.com/office/powerpoint/2010/main" val="104899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860ED6F-5107-4E75-9052-6499E8944051}" type="slidenum">
              <a:rPr lang="zh-CN" altLang="en-US" smtClean="0"/>
              <a:t>4</a:t>
            </a:fld>
            <a:endParaRPr lang="zh-CN" altLang="en-US"/>
          </a:p>
        </p:txBody>
      </p:sp>
    </p:spTree>
    <p:extLst>
      <p:ext uri="{BB962C8B-B14F-4D97-AF65-F5344CB8AC3E}">
        <p14:creationId xmlns:p14="http://schemas.microsoft.com/office/powerpoint/2010/main" val="302904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860ED6F-5107-4E75-9052-6499E8944051}" type="slidenum">
              <a:rPr lang="zh-CN" altLang="en-US" smtClean="0"/>
              <a:t>5</a:t>
            </a:fld>
            <a:endParaRPr lang="zh-CN" altLang="en-US"/>
          </a:p>
        </p:txBody>
      </p:sp>
    </p:spTree>
    <p:extLst>
      <p:ext uri="{BB962C8B-B14F-4D97-AF65-F5344CB8AC3E}">
        <p14:creationId xmlns:p14="http://schemas.microsoft.com/office/powerpoint/2010/main" val="273285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860ED6F-5107-4E75-9052-6499E8944051}" type="slidenum">
              <a:rPr lang="zh-CN" altLang="en-US" smtClean="0"/>
              <a:t>7</a:t>
            </a:fld>
            <a:endParaRPr lang="zh-CN" altLang="en-US"/>
          </a:p>
        </p:txBody>
      </p:sp>
    </p:spTree>
    <p:extLst>
      <p:ext uri="{BB962C8B-B14F-4D97-AF65-F5344CB8AC3E}">
        <p14:creationId xmlns:p14="http://schemas.microsoft.com/office/powerpoint/2010/main" val="186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860ED6F-5107-4E75-9052-6499E8944051}" type="slidenum">
              <a:rPr lang="zh-CN" altLang="en-US" smtClean="0"/>
              <a:t>8</a:t>
            </a:fld>
            <a:endParaRPr lang="zh-CN" altLang="en-US"/>
          </a:p>
        </p:txBody>
      </p:sp>
    </p:spTree>
    <p:extLst>
      <p:ext uri="{BB962C8B-B14F-4D97-AF65-F5344CB8AC3E}">
        <p14:creationId xmlns:p14="http://schemas.microsoft.com/office/powerpoint/2010/main" val="1698150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60ED6F-5107-4E75-9052-6499E8944051}" type="slidenum">
              <a:rPr lang="zh-CN" altLang="en-US" smtClean="0"/>
              <a:t>13</a:t>
            </a:fld>
            <a:endParaRPr lang="zh-CN" altLang="en-US"/>
          </a:p>
        </p:txBody>
      </p:sp>
    </p:spTree>
    <p:extLst>
      <p:ext uri="{BB962C8B-B14F-4D97-AF65-F5344CB8AC3E}">
        <p14:creationId xmlns:p14="http://schemas.microsoft.com/office/powerpoint/2010/main" val="366580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标题占位符 1"/>
          <p:cNvSpPr>
            <a:spLocks noGrp="1"/>
          </p:cNvSpPr>
          <p:nvPr>
            <p:ph type="title"/>
          </p:nvPr>
        </p:nvSpPr>
        <p:spPr>
          <a:xfrm>
            <a:off x="462110" y="752083"/>
            <a:ext cx="11267777" cy="400610"/>
          </a:xfrm>
          <a:prstGeom prst="rect">
            <a:avLst/>
          </a:prstGeom>
        </p:spPr>
        <p:txBody>
          <a:bodyPr vert="horz" lIns="91440" tIns="45720" rIns="91440" bIns="45720" rtlCol="0" anchor="ctr">
            <a:normAutofit/>
          </a:bodyPr>
          <a:lstStyle/>
          <a:p>
            <a:endParaRPr lang="zh-CN" altLang="en-US" dirty="0"/>
          </a:p>
        </p:txBody>
      </p:sp>
      <p:sp>
        <p:nvSpPr>
          <p:cNvPr id="5" name="灯片编号占位符 5"/>
          <p:cNvSpPr>
            <a:spLocks noGrp="1"/>
          </p:cNvSpPr>
          <p:nvPr>
            <p:ph type="sldNum" sz="quarter" idx="4"/>
          </p:nvPr>
        </p:nvSpPr>
        <p:spPr>
          <a:xfrm>
            <a:off x="11319673" y="6507843"/>
            <a:ext cx="410215" cy="233779"/>
          </a:xfrm>
          <a:prstGeom prst="rect">
            <a:avLst/>
          </a:prstGeom>
        </p:spPr>
        <p:txBody>
          <a:bodyPr vert="horz" lIns="91440" tIns="45720" rIns="91440" bIns="45720" rtlCol="0" anchor="ctr"/>
          <a:lstStyle>
            <a:lvl1pPr algn="r">
              <a:defRPr sz="1000">
                <a:solidFill>
                  <a:schemeClr val="tx1">
                    <a:tint val="75000"/>
                  </a:schemeClr>
                </a:solidFill>
              </a:defRPr>
            </a:lvl1pPr>
          </a:lstStyle>
          <a:p>
            <a:fld id="{F9954841-DDB9-4D98-80F0-B7611239509B}"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标题占位符 1"/>
          <p:cNvSpPr>
            <a:spLocks noGrp="1"/>
          </p:cNvSpPr>
          <p:nvPr>
            <p:ph type="title"/>
          </p:nvPr>
        </p:nvSpPr>
        <p:spPr>
          <a:xfrm>
            <a:off x="462110" y="752083"/>
            <a:ext cx="11267777" cy="400610"/>
          </a:xfrm>
          <a:prstGeom prst="rect">
            <a:avLst/>
          </a:prstGeom>
        </p:spPr>
        <p:txBody>
          <a:bodyPr vert="horz" lIns="91440" tIns="45720" rIns="91440" bIns="45720" rtlCol="0" anchor="ctr">
            <a:normAutofit/>
          </a:bodyPr>
          <a:lstStyle/>
          <a:p>
            <a:endParaRPr lang="zh-CN" altLang="en-US" dirty="0"/>
          </a:p>
        </p:txBody>
      </p:sp>
      <p:sp>
        <p:nvSpPr>
          <p:cNvPr id="4" name="灯片编号占位符 5"/>
          <p:cNvSpPr>
            <a:spLocks noGrp="1"/>
          </p:cNvSpPr>
          <p:nvPr>
            <p:ph type="sldNum" sz="quarter" idx="4"/>
          </p:nvPr>
        </p:nvSpPr>
        <p:spPr>
          <a:xfrm>
            <a:off x="11319673" y="6507843"/>
            <a:ext cx="410215" cy="233779"/>
          </a:xfrm>
          <a:prstGeom prst="rect">
            <a:avLst/>
          </a:prstGeom>
        </p:spPr>
        <p:txBody>
          <a:bodyPr vert="horz" lIns="91440" tIns="45720" rIns="91440" bIns="45720" rtlCol="0" anchor="ctr"/>
          <a:lstStyle>
            <a:lvl1pPr algn="r">
              <a:defRPr sz="1000">
                <a:solidFill>
                  <a:schemeClr val="tx1">
                    <a:tint val="75000"/>
                  </a:schemeClr>
                </a:solidFill>
              </a:defRPr>
            </a:lvl1pPr>
          </a:lstStyle>
          <a:p>
            <a:fld id="{F9954841-DDB9-4D98-80F0-B7611239509B}"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标题占位符 1"/>
          <p:cNvSpPr>
            <a:spLocks noGrp="1"/>
          </p:cNvSpPr>
          <p:nvPr>
            <p:ph type="title"/>
          </p:nvPr>
        </p:nvSpPr>
        <p:spPr>
          <a:xfrm>
            <a:off x="462110" y="752083"/>
            <a:ext cx="11267777" cy="400610"/>
          </a:xfrm>
          <a:prstGeom prst="rect">
            <a:avLst/>
          </a:prstGeom>
        </p:spPr>
        <p:txBody>
          <a:bodyPr vert="horz" lIns="91440" tIns="45720" rIns="91440" bIns="45720" rtlCol="0" anchor="ctr">
            <a:normAutofit/>
          </a:bodyPr>
          <a:lstStyle/>
          <a:p>
            <a:endParaRPr lang="zh-CN" altLang="en-US" dirty="0"/>
          </a:p>
        </p:txBody>
      </p:sp>
      <p:sp>
        <p:nvSpPr>
          <p:cNvPr id="4" name="灯片编号占位符 5"/>
          <p:cNvSpPr>
            <a:spLocks noGrp="1"/>
          </p:cNvSpPr>
          <p:nvPr>
            <p:ph type="sldNum" sz="quarter" idx="4"/>
          </p:nvPr>
        </p:nvSpPr>
        <p:spPr>
          <a:xfrm>
            <a:off x="11319673" y="6507843"/>
            <a:ext cx="410215" cy="233779"/>
          </a:xfrm>
          <a:prstGeom prst="rect">
            <a:avLst/>
          </a:prstGeom>
        </p:spPr>
        <p:txBody>
          <a:bodyPr vert="horz" lIns="91440" tIns="45720" rIns="91440" bIns="45720" rtlCol="0" anchor="ctr"/>
          <a:lstStyle>
            <a:lvl1pPr algn="r">
              <a:defRPr sz="1000">
                <a:solidFill>
                  <a:schemeClr val="tx1">
                    <a:tint val="75000"/>
                  </a:schemeClr>
                </a:solidFill>
              </a:defRPr>
            </a:lvl1pPr>
          </a:lstStyle>
          <a:p>
            <a:fld id="{F9954841-DDB9-4D98-80F0-B7611239509B}" type="slidenum">
              <a:rPr lang="zh-CN" altLang="en-US" smtClean="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灯片编号占位符 5">
            <a:extLst>
              <a:ext uri="{FF2B5EF4-FFF2-40B4-BE49-F238E27FC236}">
                <a16:creationId xmlns:a16="http://schemas.microsoft.com/office/drawing/2014/main" id="{572C2524-0ABF-4785-B96E-F7116F7B8674}"/>
              </a:ext>
            </a:extLst>
          </p:cNvPr>
          <p:cNvSpPr>
            <a:spLocks noGrp="1"/>
          </p:cNvSpPr>
          <p:nvPr>
            <p:ph type="sldNum" sz="quarter" idx="4"/>
          </p:nvPr>
        </p:nvSpPr>
        <p:spPr>
          <a:xfrm>
            <a:off x="11319673" y="6507843"/>
            <a:ext cx="410215" cy="233779"/>
          </a:xfrm>
          <a:prstGeom prst="rect">
            <a:avLst/>
          </a:prstGeom>
        </p:spPr>
        <p:txBody>
          <a:bodyPr vert="horz" lIns="91440" tIns="45720" rIns="91440" bIns="45720" rtlCol="0" anchor="ctr"/>
          <a:lstStyle>
            <a:lvl1pPr algn="r">
              <a:defRPr sz="1000">
                <a:solidFill>
                  <a:schemeClr val="tx1">
                    <a:tint val="75000"/>
                  </a:schemeClr>
                </a:solidFill>
              </a:defRPr>
            </a:lvl1pPr>
          </a:lstStyle>
          <a:p>
            <a:fld id="{F9954841-DDB9-4D98-80F0-B7611239509B}" type="slidenum">
              <a:rPr lang="zh-CN" altLang="en-US" smtClean="0"/>
              <a:t>‹#›</a:t>
            </a:fld>
            <a:endParaRPr lang="zh-CN" altLang="en-US" dirty="0"/>
          </a:p>
        </p:txBody>
      </p:sp>
    </p:spTree>
    <p:extLst>
      <p:ext uri="{BB962C8B-B14F-4D97-AF65-F5344CB8AC3E}">
        <p14:creationId xmlns:p14="http://schemas.microsoft.com/office/powerpoint/2010/main" val="102838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灯片编号占位符 5">
            <a:extLst>
              <a:ext uri="{FF2B5EF4-FFF2-40B4-BE49-F238E27FC236}">
                <a16:creationId xmlns:a16="http://schemas.microsoft.com/office/drawing/2014/main" id="{572C2524-0ABF-4785-B96E-F7116F7B8674}"/>
              </a:ext>
            </a:extLst>
          </p:cNvPr>
          <p:cNvSpPr>
            <a:spLocks noGrp="1"/>
          </p:cNvSpPr>
          <p:nvPr>
            <p:ph type="sldNum" sz="quarter" idx="4"/>
          </p:nvPr>
        </p:nvSpPr>
        <p:spPr>
          <a:xfrm>
            <a:off x="11319673" y="6507843"/>
            <a:ext cx="410215" cy="233779"/>
          </a:xfrm>
          <a:prstGeom prst="rect">
            <a:avLst/>
          </a:prstGeom>
        </p:spPr>
        <p:txBody>
          <a:bodyPr vert="horz" lIns="91440" tIns="45720" rIns="91440" bIns="45720" rtlCol="0" anchor="ctr"/>
          <a:lstStyle>
            <a:lvl1pPr algn="r">
              <a:defRPr sz="1000">
                <a:solidFill>
                  <a:schemeClr val="tx1">
                    <a:tint val="75000"/>
                  </a:schemeClr>
                </a:solidFill>
              </a:defRPr>
            </a:lvl1pPr>
          </a:lstStyle>
          <a:p>
            <a:fld id="{F9954841-DDB9-4D98-80F0-B7611239509B}" type="slidenum">
              <a:rPr lang="zh-CN" altLang="en-US" smtClean="0"/>
              <a:t>‹#›</a:t>
            </a:fld>
            <a:endParaRPr lang="zh-CN" altLang="en-US" dirty="0"/>
          </a:p>
        </p:txBody>
      </p:sp>
    </p:spTree>
    <p:extLst>
      <p:ext uri="{BB962C8B-B14F-4D97-AF65-F5344CB8AC3E}">
        <p14:creationId xmlns:p14="http://schemas.microsoft.com/office/powerpoint/2010/main" val="292495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67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11319673" y="6507843"/>
            <a:ext cx="410215" cy="233779"/>
          </a:xfrm>
          <a:prstGeom prst="rect">
            <a:avLst/>
          </a:prstGeom>
        </p:spPr>
        <p:txBody>
          <a:bodyPr vert="horz" lIns="91440" tIns="45720" rIns="91440" bIns="45720" rtlCol="0" anchor="ctr"/>
          <a:lstStyle>
            <a:lvl1pPr algn="r">
              <a:defRPr sz="1000">
                <a:solidFill>
                  <a:schemeClr val="tx1">
                    <a:tint val="75000"/>
                  </a:schemeClr>
                </a:solidFill>
              </a:defRPr>
            </a:lvl1pPr>
          </a:lstStyle>
          <a:p>
            <a:fld id="{F9954841-DDB9-4D98-80F0-B7611239509B}" type="slidenum">
              <a:rPr lang="zh-CN" altLang="en-US" smtClean="0"/>
              <a:t>‹#›</a:t>
            </a:fld>
            <a:endParaRPr lang="zh-CN" altLang="en-US" dirty="0"/>
          </a:p>
        </p:txBody>
      </p:sp>
      <p:cxnSp>
        <p:nvCxnSpPr>
          <p:cNvPr id="14" name="直接连接符 13"/>
          <p:cNvCxnSpPr/>
          <p:nvPr userDrawn="1"/>
        </p:nvCxnSpPr>
        <p:spPr>
          <a:xfrm>
            <a:off x="462111" y="648845"/>
            <a:ext cx="11267777" cy="0"/>
          </a:xfrm>
          <a:prstGeom prst="line">
            <a:avLst/>
          </a:prstGeom>
          <a:ln>
            <a:solidFill>
              <a:srgbClr val="2A4177"/>
            </a:solidFill>
          </a:ln>
        </p:spPr>
        <p:style>
          <a:lnRef idx="1">
            <a:schemeClr val="accent1"/>
          </a:lnRef>
          <a:fillRef idx="0">
            <a:schemeClr val="accent1"/>
          </a:fillRef>
          <a:effectRef idx="0">
            <a:schemeClr val="accent1"/>
          </a:effectRef>
          <a:fontRef idx="minor">
            <a:schemeClr val="tx1"/>
          </a:fontRef>
        </p:style>
      </p:cxnSp>
      <p:sp>
        <p:nvSpPr>
          <p:cNvPr id="15" name="标题占位符 1"/>
          <p:cNvSpPr>
            <a:spLocks noGrp="1"/>
          </p:cNvSpPr>
          <p:nvPr>
            <p:ph type="title"/>
          </p:nvPr>
        </p:nvSpPr>
        <p:spPr>
          <a:xfrm>
            <a:off x="462111" y="752083"/>
            <a:ext cx="11267777" cy="400610"/>
          </a:xfrm>
          <a:prstGeom prst="rect">
            <a:avLst/>
          </a:prstGeom>
        </p:spPr>
        <p:txBody>
          <a:bodyPr vert="horz" lIns="91440" tIns="45720" rIns="91440" bIns="45720" rtlCol="0" anchor="ctr">
            <a:normAutofit/>
          </a:bodyPr>
          <a:lstStyle/>
          <a:p>
            <a:endParaRPr lang="zh-CN" altLang="en-US" dirty="0"/>
          </a:p>
        </p:txBody>
      </p:sp>
      <p:grpSp>
        <p:nvGrpSpPr>
          <p:cNvPr id="7" name="组合 6"/>
          <p:cNvGrpSpPr/>
          <p:nvPr userDrawn="1"/>
        </p:nvGrpSpPr>
        <p:grpSpPr>
          <a:xfrm>
            <a:off x="8554296" y="116378"/>
            <a:ext cx="3175592" cy="468334"/>
            <a:chOff x="1125323" y="2777320"/>
            <a:chExt cx="8796213" cy="1142511"/>
          </a:xfrm>
        </p:grpSpPr>
        <p:grpSp>
          <p:nvGrpSpPr>
            <p:cNvPr id="8" name="组合 7"/>
            <p:cNvGrpSpPr/>
            <p:nvPr userDrawn="1"/>
          </p:nvGrpSpPr>
          <p:grpSpPr>
            <a:xfrm>
              <a:off x="1125323" y="2777320"/>
              <a:ext cx="1530236" cy="1142511"/>
              <a:chOff x="5096720" y="1866178"/>
              <a:chExt cx="708486" cy="579552"/>
            </a:xfrm>
          </p:grpSpPr>
          <p:pic>
            <p:nvPicPr>
              <p:cNvPr id="11" name="图片 10"/>
              <p:cNvPicPr>
                <a:picLocks noChangeAspect="1"/>
              </p:cNvPicPr>
              <p:nvPr userDrawn="1"/>
            </p:nvPicPr>
            <p:blipFill rotWithShape="1">
              <a:blip r:embed="rId6" cstate="print">
                <a:extLst>
                  <a:ext uri="{28A0092B-C50C-407E-A947-70E740481C1C}">
                    <a14:useLocalDpi xmlns:a14="http://schemas.microsoft.com/office/drawing/2010/main" val="0"/>
                  </a:ext>
                </a:extLst>
              </a:blip>
              <a:srcRect l="2145" r="75557" b="7442"/>
              <a:stretch>
                <a:fillRect/>
              </a:stretch>
            </p:blipFill>
            <p:spPr>
              <a:xfrm>
                <a:off x="5147932" y="1866178"/>
                <a:ext cx="616634" cy="337615"/>
              </a:xfrm>
              <a:prstGeom prst="rect">
                <a:avLst/>
              </a:prstGeom>
            </p:spPr>
          </p:pic>
          <p:pic>
            <p:nvPicPr>
              <p:cNvPr id="12" name="图片 11"/>
              <p:cNvPicPr>
                <a:picLocks noChangeAspect="1"/>
              </p:cNvPicPr>
              <p:nvPr userDrawn="1"/>
            </p:nvPicPr>
            <p:blipFill rotWithShape="1">
              <a:blip r:embed="rId7" cstate="print">
                <a:extLst>
                  <a:ext uri="{28A0092B-C50C-407E-A947-70E740481C1C}">
                    <a14:useLocalDpi xmlns:a14="http://schemas.microsoft.com/office/drawing/2010/main" val="0"/>
                  </a:ext>
                </a:extLst>
              </a:blip>
              <a:srcRect l="26335" r="39613" b="7442"/>
              <a:stretch>
                <a:fillRect/>
              </a:stretch>
            </p:blipFill>
            <p:spPr>
              <a:xfrm>
                <a:off x="5096720" y="2191724"/>
                <a:ext cx="708486" cy="254006"/>
              </a:xfrm>
              <a:prstGeom prst="rect">
                <a:avLst/>
              </a:prstGeom>
            </p:spPr>
          </p:pic>
        </p:grpSp>
        <p:pic>
          <p:nvPicPr>
            <p:cNvPr id="9" name="图片 8"/>
            <p:cNvPicPr>
              <a:picLocks noChangeAspect="1"/>
            </p:cNvPicPr>
            <p:nvPr userDrawn="1"/>
          </p:nvPicPr>
          <p:blipFill rotWithShape="1">
            <a:blip r:embed="rId8" cstate="print">
              <a:extLst>
                <a:ext uri="{28A0092B-C50C-407E-A947-70E740481C1C}">
                  <a14:useLocalDpi xmlns:a14="http://schemas.microsoft.com/office/drawing/2010/main" val="0"/>
                </a:ext>
              </a:extLst>
            </a:blip>
            <a:srcRect l="8466" t="27526" r="7504" b="30522"/>
            <a:stretch>
              <a:fillRect/>
            </a:stretch>
          </p:blipFill>
          <p:spPr>
            <a:xfrm>
              <a:off x="2844798" y="2792594"/>
              <a:ext cx="7076738" cy="1117599"/>
            </a:xfrm>
            <a:prstGeom prst="rect">
              <a:avLst/>
            </a:prstGeom>
          </p:spPr>
        </p:pic>
        <p:cxnSp>
          <p:nvCxnSpPr>
            <p:cNvPr id="10" name="直接连接符 9"/>
            <p:cNvCxnSpPr/>
            <p:nvPr userDrawn="1"/>
          </p:nvCxnSpPr>
          <p:spPr>
            <a:xfrm>
              <a:off x="2844799" y="2882622"/>
              <a:ext cx="0" cy="1007207"/>
            </a:xfrm>
            <a:prstGeom prst="line">
              <a:avLst/>
            </a:prstGeom>
            <a:ln w="9525">
              <a:solidFill>
                <a:srgbClr val="0E356F"/>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Lst>
  <p:hf hdr="0" ftr="0" dt="0"/>
  <p:txStyles>
    <p:titleStyle>
      <a:lvl1pPr algn="l" defTabSz="914400" rtl="0" eaLnBrk="1" latinLnBrk="0" hangingPunct="1">
        <a:lnSpc>
          <a:spcPct val="90000"/>
        </a:lnSpc>
        <a:spcBef>
          <a:spcPct val="0"/>
        </a:spcBef>
        <a:buNone/>
        <a:defRPr sz="2000" kern="1200">
          <a:solidFill>
            <a:schemeClr val="tx1"/>
          </a:solidFill>
          <a:latin typeface="黑体" panose="02010609060101010101" pitchFamily="49" charset="-122"/>
          <a:ea typeface="黑体"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3E980B03-9D07-47EF-849F-3509B3FE75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4574"/>
          </a:xfrm>
          <a:prstGeom prst="rect">
            <a:avLst/>
          </a:prstGeom>
        </p:spPr>
      </p:pic>
      <p:sp>
        <p:nvSpPr>
          <p:cNvPr id="15" name="灯片编号占位符 5">
            <a:extLst>
              <a:ext uri="{FF2B5EF4-FFF2-40B4-BE49-F238E27FC236}">
                <a16:creationId xmlns:a16="http://schemas.microsoft.com/office/drawing/2014/main" id="{8F70C1D7-5877-4D24-ACB9-6F6268DAD5B5}"/>
              </a:ext>
            </a:extLst>
          </p:cNvPr>
          <p:cNvSpPr>
            <a:spLocks noGrp="1"/>
          </p:cNvSpPr>
          <p:nvPr>
            <p:ph type="sldNum" sz="quarter" idx="4"/>
          </p:nvPr>
        </p:nvSpPr>
        <p:spPr>
          <a:xfrm>
            <a:off x="11319673" y="6507843"/>
            <a:ext cx="410215" cy="233779"/>
          </a:xfrm>
          <a:prstGeom prst="rect">
            <a:avLst/>
          </a:prstGeom>
        </p:spPr>
        <p:txBody>
          <a:bodyPr vert="horz" lIns="91440" tIns="45720" rIns="91440" bIns="45720" rtlCol="0" anchor="ctr"/>
          <a:lstStyle>
            <a:lvl1pPr algn="r">
              <a:defRPr sz="1000">
                <a:solidFill>
                  <a:schemeClr val="tx1">
                    <a:tint val="75000"/>
                  </a:schemeClr>
                </a:solidFill>
              </a:defRPr>
            </a:lvl1pPr>
          </a:lstStyle>
          <a:p>
            <a:fld id="{F9954841-DDB9-4D98-80F0-B7611239509B}" type="slidenum">
              <a:rPr lang="zh-CN" altLang="en-US" smtClean="0"/>
              <a:t>‹#›</a:t>
            </a:fld>
            <a:endParaRPr lang="zh-CN" altLang="en-US" dirty="0"/>
          </a:p>
        </p:txBody>
      </p:sp>
    </p:spTree>
    <p:extLst>
      <p:ext uri="{BB962C8B-B14F-4D97-AF65-F5344CB8AC3E}">
        <p14:creationId xmlns:p14="http://schemas.microsoft.com/office/powerpoint/2010/main" val="3923010072"/>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直接连接符 6">
            <a:extLst>
              <a:ext uri="{FF2B5EF4-FFF2-40B4-BE49-F238E27FC236}">
                <a16:creationId xmlns:a16="http://schemas.microsoft.com/office/drawing/2014/main" id="{83DE16A4-481E-4232-AF27-9687AFB98B47}"/>
              </a:ext>
            </a:extLst>
          </p:cNvPr>
          <p:cNvCxnSpPr>
            <a:cxnSpLocks/>
          </p:cNvCxnSpPr>
          <p:nvPr userDrawn="1"/>
        </p:nvCxnSpPr>
        <p:spPr>
          <a:xfrm>
            <a:off x="1923197" y="1837225"/>
            <a:ext cx="8345606" cy="0"/>
          </a:xfrm>
          <a:prstGeom prst="line">
            <a:avLst/>
          </a:prstGeom>
          <a:ln w="28575">
            <a:solidFill>
              <a:srgbClr val="2A4177"/>
            </a:solidFill>
          </a:ln>
        </p:spPr>
        <p:style>
          <a:lnRef idx="1">
            <a:schemeClr val="accent1"/>
          </a:lnRef>
          <a:fillRef idx="0">
            <a:schemeClr val="accent1"/>
          </a:fillRef>
          <a:effectRef idx="0">
            <a:schemeClr val="accent1"/>
          </a:effectRef>
          <a:fontRef idx="minor">
            <a:schemeClr val="tx1"/>
          </a:fontRef>
        </p:style>
      </p:cxnSp>
      <p:grpSp>
        <p:nvGrpSpPr>
          <p:cNvPr id="8" name="组合 7">
            <a:extLst>
              <a:ext uri="{FF2B5EF4-FFF2-40B4-BE49-F238E27FC236}">
                <a16:creationId xmlns:a16="http://schemas.microsoft.com/office/drawing/2014/main" id="{0942702F-7A77-4EB0-A51D-247A94A0C98B}"/>
              </a:ext>
            </a:extLst>
          </p:cNvPr>
          <p:cNvGrpSpPr/>
          <p:nvPr userDrawn="1"/>
        </p:nvGrpSpPr>
        <p:grpSpPr>
          <a:xfrm>
            <a:off x="3518218" y="653415"/>
            <a:ext cx="5155565" cy="705485"/>
            <a:chOff x="1125323" y="2777320"/>
            <a:chExt cx="8796213" cy="1142511"/>
          </a:xfrm>
        </p:grpSpPr>
        <p:grpSp>
          <p:nvGrpSpPr>
            <p:cNvPr id="9" name="组合 8">
              <a:extLst>
                <a:ext uri="{FF2B5EF4-FFF2-40B4-BE49-F238E27FC236}">
                  <a16:creationId xmlns:a16="http://schemas.microsoft.com/office/drawing/2014/main" id="{B9BDCFD6-A445-429A-B056-5789CDE2E129}"/>
                </a:ext>
              </a:extLst>
            </p:cNvPr>
            <p:cNvGrpSpPr/>
            <p:nvPr userDrawn="1"/>
          </p:nvGrpSpPr>
          <p:grpSpPr>
            <a:xfrm>
              <a:off x="1125323" y="2777320"/>
              <a:ext cx="1530236" cy="1142511"/>
              <a:chOff x="5096720" y="1866178"/>
              <a:chExt cx="708486" cy="579552"/>
            </a:xfrm>
          </p:grpSpPr>
          <p:pic>
            <p:nvPicPr>
              <p:cNvPr id="12" name="图片 11">
                <a:extLst>
                  <a:ext uri="{FF2B5EF4-FFF2-40B4-BE49-F238E27FC236}">
                    <a16:creationId xmlns:a16="http://schemas.microsoft.com/office/drawing/2014/main" id="{F4B97C23-752B-4135-83AB-07B5B47FF40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145" r="75557" b="7442"/>
              <a:stretch>
                <a:fillRect/>
              </a:stretch>
            </p:blipFill>
            <p:spPr>
              <a:xfrm>
                <a:off x="5147932" y="1866178"/>
                <a:ext cx="616634" cy="337615"/>
              </a:xfrm>
              <a:prstGeom prst="rect">
                <a:avLst/>
              </a:prstGeom>
            </p:spPr>
          </p:pic>
          <p:pic>
            <p:nvPicPr>
              <p:cNvPr id="13" name="图片 12">
                <a:extLst>
                  <a:ext uri="{FF2B5EF4-FFF2-40B4-BE49-F238E27FC236}">
                    <a16:creationId xmlns:a16="http://schemas.microsoft.com/office/drawing/2014/main" id="{A4F23983-25E5-4166-A5CF-41BEF4C4D0C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335" r="39613" b="7442"/>
              <a:stretch>
                <a:fillRect/>
              </a:stretch>
            </p:blipFill>
            <p:spPr>
              <a:xfrm>
                <a:off x="5096720" y="2191724"/>
                <a:ext cx="708486" cy="254006"/>
              </a:xfrm>
              <a:prstGeom prst="rect">
                <a:avLst/>
              </a:prstGeom>
            </p:spPr>
          </p:pic>
        </p:grpSp>
        <p:pic>
          <p:nvPicPr>
            <p:cNvPr id="10" name="图片 9">
              <a:extLst>
                <a:ext uri="{FF2B5EF4-FFF2-40B4-BE49-F238E27FC236}">
                  <a16:creationId xmlns:a16="http://schemas.microsoft.com/office/drawing/2014/main" id="{A7317A48-8E2D-43E5-8531-7A70EB0D39E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8466" t="27526" r="7504" b="30522"/>
            <a:stretch>
              <a:fillRect/>
            </a:stretch>
          </p:blipFill>
          <p:spPr>
            <a:xfrm>
              <a:off x="2844798" y="2792594"/>
              <a:ext cx="7076738" cy="1117599"/>
            </a:xfrm>
            <a:prstGeom prst="rect">
              <a:avLst/>
            </a:prstGeom>
          </p:spPr>
        </p:pic>
        <p:cxnSp>
          <p:nvCxnSpPr>
            <p:cNvPr id="11" name="直接连接符 10">
              <a:extLst>
                <a:ext uri="{FF2B5EF4-FFF2-40B4-BE49-F238E27FC236}">
                  <a16:creationId xmlns:a16="http://schemas.microsoft.com/office/drawing/2014/main" id="{BE5A8DBC-2ECF-4A6C-A8BE-C4D98ED55DA2}"/>
                </a:ext>
              </a:extLst>
            </p:cNvPr>
            <p:cNvCxnSpPr/>
            <p:nvPr userDrawn="1"/>
          </p:nvCxnSpPr>
          <p:spPr>
            <a:xfrm>
              <a:off x="2844799" y="2882622"/>
              <a:ext cx="0" cy="1007207"/>
            </a:xfrm>
            <a:prstGeom prst="line">
              <a:avLst/>
            </a:prstGeom>
            <a:ln w="9525">
              <a:solidFill>
                <a:srgbClr val="0E356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1480600"/>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9.wmf"/><Relationship Id="rId18" Type="http://schemas.openxmlformats.org/officeDocument/2006/relationships/oleObject" Target="../embeddings/oleObject14.bin"/><Relationship Id="rId3" Type="http://schemas.openxmlformats.org/officeDocument/2006/relationships/image" Target="../media/image24.wmf"/><Relationship Id="rId7" Type="http://schemas.openxmlformats.org/officeDocument/2006/relationships/image" Target="../media/image26.wmf"/><Relationship Id="rId12" Type="http://schemas.openxmlformats.org/officeDocument/2006/relationships/oleObject" Target="../embeddings/oleObject11.bin"/><Relationship Id="rId17" Type="http://schemas.openxmlformats.org/officeDocument/2006/relationships/image" Target="../media/image31.wmf"/><Relationship Id="rId2" Type="http://schemas.openxmlformats.org/officeDocument/2006/relationships/oleObject" Target="../embeddings/oleObject6.bin"/><Relationship Id="rId16"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8.bin"/><Relationship Id="rId11" Type="http://schemas.openxmlformats.org/officeDocument/2006/relationships/image" Target="../media/image28.wmf"/><Relationship Id="rId5" Type="http://schemas.openxmlformats.org/officeDocument/2006/relationships/image" Target="../media/image25.wmf"/><Relationship Id="rId15" Type="http://schemas.openxmlformats.org/officeDocument/2006/relationships/image" Target="../media/image30.wmf"/><Relationship Id="rId10" Type="http://schemas.openxmlformats.org/officeDocument/2006/relationships/oleObject" Target="../embeddings/oleObject10.bin"/><Relationship Id="rId19" Type="http://schemas.openxmlformats.org/officeDocument/2006/relationships/image" Target="../media/image32.wmf"/><Relationship Id="rId4" Type="http://schemas.openxmlformats.org/officeDocument/2006/relationships/oleObject" Target="../embeddings/oleObject7.bin"/><Relationship Id="rId9" Type="http://schemas.openxmlformats.org/officeDocument/2006/relationships/image" Target="../media/image27.wmf"/><Relationship Id="rId1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oleObject" Target="../embeddings/oleObject16.bin"/><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wmf"/><Relationship Id="rId7" Type="http://schemas.openxmlformats.org/officeDocument/2006/relationships/image" Target="../media/image41.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5" Type="http://schemas.openxmlformats.org/officeDocument/2006/relationships/image" Target="../media/image40.w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oleObject" Target="../embeddings/oleObject2.bin"/><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2.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21.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0" y="2795284"/>
            <a:ext cx="12192000" cy="1491947"/>
          </a:xfrm>
          <a:prstGeom prst="rect">
            <a:avLst/>
          </a:prstGeom>
          <a:noFill/>
        </p:spPr>
        <p:txBody>
          <a:bodyPr wrap="square" rtlCol="0">
            <a:spAutoFit/>
          </a:bodyPr>
          <a:lstStyle/>
          <a:p>
            <a:pPr algn="ctr">
              <a:lnSpc>
                <a:spcPct val="150000"/>
              </a:lnSpc>
            </a:pPr>
            <a:r>
              <a:rPr lang="en-US" altLang="zh-CN" sz="3200" b="1" spc="200" dirty="0">
                <a:solidFill>
                  <a:schemeClr val="accent5">
                    <a:lumMod val="50000"/>
                  </a:schemeClr>
                </a:solidFill>
                <a:latin typeface="Arial" panose="020B0604020202020204" pitchFamily="34" charset="0"/>
                <a:ea typeface="微软雅黑" panose="020B0503020204020204" pitchFamily="34" charset="-122"/>
                <a:cs typeface="Arial" panose="020B0604020202020204" pitchFamily="34" charset="0"/>
              </a:rPr>
              <a:t>Energy </a:t>
            </a:r>
            <a:r>
              <a:rPr lang="en-US" altLang="zh-CN" sz="3200" b="1" spc="200">
                <a:solidFill>
                  <a:schemeClr val="accent5">
                    <a:lumMod val="50000"/>
                  </a:schemeClr>
                </a:solidFill>
                <a:latin typeface="Arial" panose="020B0604020202020204" pitchFamily="34" charset="0"/>
                <a:ea typeface="微软雅黑" panose="020B0503020204020204" pitchFamily="34" charset="-122"/>
                <a:cs typeface="Arial" panose="020B0604020202020204" pitchFamily="34" charset="0"/>
              </a:rPr>
              <a:t>consumption test </a:t>
            </a:r>
            <a:r>
              <a:rPr lang="en-US" altLang="zh-CN" sz="3200" b="1" spc="200" dirty="0">
                <a:solidFill>
                  <a:schemeClr val="accent5">
                    <a:lumMod val="50000"/>
                  </a:schemeClr>
                </a:solidFill>
                <a:latin typeface="Arial" panose="020B0604020202020204" pitchFamily="34" charset="0"/>
                <a:ea typeface="微软雅黑" panose="020B0503020204020204" pitchFamily="34" charset="-122"/>
                <a:cs typeface="Arial" panose="020B0604020202020204" pitchFamily="34" charset="0"/>
              </a:rPr>
              <a:t>methods for heavy-duty commercial vehicles in China</a:t>
            </a:r>
            <a:endParaRPr lang="zh-CN" altLang="en-US" sz="3200" b="1" spc="200" dirty="0">
              <a:solidFill>
                <a:schemeClr val="accent5">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a:extLst>
              <a:ext uri="{FF2B5EF4-FFF2-40B4-BE49-F238E27FC236}">
                <a16:creationId xmlns:a16="http://schemas.microsoft.com/office/drawing/2014/main" id="{E06C119A-06EC-0720-8D3B-4499AF89884F}"/>
              </a:ext>
            </a:extLst>
          </p:cNvPr>
          <p:cNvSpPr txBox="1"/>
          <p:nvPr/>
        </p:nvSpPr>
        <p:spPr>
          <a:xfrm>
            <a:off x="8874578" y="6000751"/>
            <a:ext cx="2759529" cy="369332"/>
          </a:xfrm>
          <a:prstGeom prst="rect">
            <a:avLst/>
          </a:prstGeom>
          <a:noFill/>
        </p:spPr>
        <p:txBody>
          <a:bodyPr wrap="square" rtlCol="0">
            <a:spAutoFit/>
          </a:bodyPr>
          <a:lstStyle/>
          <a:p>
            <a:pPr algn="ctr"/>
            <a:r>
              <a:rPr lang="en-US" altLang="zh-CN" dirty="0">
                <a:latin typeface="Arial" panose="020B0604020202020204" pitchFamily="34" charset="0"/>
                <a:cs typeface="Arial" panose="020B0604020202020204" pitchFamily="34" charset="0"/>
              </a:rPr>
              <a:t>CATARC,</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23.May 2024</a:t>
            </a:r>
            <a:endParaRPr lang="zh-CN" altLang="en-US"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11319672" y="6507843"/>
            <a:ext cx="410215" cy="233779"/>
          </a:xfrm>
        </p:spPr>
        <p:txBody>
          <a:bodyPr/>
          <a:lstStyle/>
          <a:p>
            <a:fld id="{F9954841-DDB9-4D98-80F0-B7611239509B}" type="slidenum">
              <a:rPr lang="zh-CN" altLang="en-US" smtClean="0">
                <a:latin typeface="Arial" panose="020B0604020202020204" pitchFamily="34" charset="0"/>
                <a:cs typeface="Arial" panose="020B0604020202020204" pitchFamily="34" charset="0"/>
              </a:rPr>
              <a:t>10</a:t>
            </a:fld>
            <a:endParaRPr lang="zh-CN" altLang="en-US" dirty="0">
              <a:latin typeface="Arial" panose="020B0604020202020204" pitchFamily="34" charset="0"/>
              <a:cs typeface="Arial" panose="020B0604020202020204" pitchFamily="34" charset="0"/>
            </a:endParaRPr>
          </a:p>
        </p:txBody>
      </p:sp>
      <p:sp>
        <p:nvSpPr>
          <p:cNvPr id="10" name="文本占位符 1">
            <a:extLst>
              <a:ext uri="{FF2B5EF4-FFF2-40B4-BE49-F238E27FC236}">
                <a16:creationId xmlns:a16="http://schemas.microsoft.com/office/drawing/2014/main" id="{36082C06-D2BB-CEB6-BEFF-4215737C9BC0}"/>
              </a:ext>
            </a:extLst>
          </p:cNvPr>
          <p:cNvSpPr>
            <a:spLocks noGrp="1"/>
          </p:cNvSpPr>
          <p:nvPr/>
        </p:nvSpPr>
        <p:spPr>
          <a:xfrm>
            <a:off x="378682" y="759929"/>
            <a:ext cx="11483117" cy="458908"/>
          </a:xfrm>
          <a:prstGeom prst="rect">
            <a:avLst/>
          </a:prstGeom>
          <a:noFill/>
          <a:ln w="9525">
            <a:noFill/>
            <a:miter lim="800000"/>
          </a:ln>
        </p:spPr>
        <p:txBody>
          <a:bodyPr vert="horz" wrap="square" lIns="91440" tIns="45720" rIns="91440" bIns="45720" numCol="1"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1800" b="1" kern="1200">
                <a:solidFill>
                  <a:srgbClr val="164B77"/>
                </a:solidFill>
                <a:latin typeface="微软雅黑" panose="020B0503020204020204" pitchFamily="34" charset="-122"/>
                <a:ea typeface="微软雅黑" panose="020B0503020204020204" pitchFamily="34" charset="-122"/>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ct val="150000"/>
              </a:lnSpc>
              <a:spcBef>
                <a:spcPts val="0"/>
              </a:spcBef>
              <a:buFont typeface="Wingdings" panose="05000000000000000000" pitchFamily="2" charset="2"/>
              <a:buChar char="n"/>
            </a:pPr>
            <a:r>
              <a:rPr lang="en-US" altLang="zh-CN" b="0" dirty="0">
                <a:solidFill>
                  <a:schemeClr val="tx1"/>
                </a:solidFill>
                <a:latin typeface="Arial" panose="020B0604020202020204" pitchFamily="34" charset="0"/>
                <a:cs typeface="Arial" panose="020B0604020202020204" pitchFamily="34" charset="0"/>
              </a:rPr>
              <a:t>Test procedure for OVC-HEV</a:t>
            </a:r>
          </a:p>
        </p:txBody>
      </p:sp>
      <p:pic>
        <p:nvPicPr>
          <p:cNvPr id="3" name="图片 2">
            <a:extLst>
              <a:ext uri="{FF2B5EF4-FFF2-40B4-BE49-F238E27FC236}">
                <a16:creationId xmlns:a16="http://schemas.microsoft.com/office/drawing/2014/main" id="{E27C2D4D-3170-36D0-FF5B-7A89866BB891}"/>
              </a:ext>
            </a:extLst>
          </p:cNvPr>
          <p:cNvPicPr>
            <a:picLocks noChangeAspect="1"/>
          </p:cNvPicPr>
          <p:nvPr/>
        </p:nvPicPr>
        <p:blipFill>
          <a:blip r:embed="rId2"/>
          <a:stretch>
            <a:fillRect/>
          </a:stretch>
        </p:blipFill>
        <p:spPr>
          <a:xfrm>
            <a:off x="445430" y="1612576"/>
            <a:ext cx="5727709" cy="4280385"/>
          </a:xfrm>
          <a:prstGeom prst="rect">
            <a:avLst/>
          </a:prstGeom>
        </p:spPr>
      </p:pic>
      <p:graphicFrame>
        <p:nvGraphicFramePr>
          <p:cNvPr id="4" name="图示 3">
            <a:extLst>
              <a:ext uri="{FF2B5EF4-FFF2-40B4-BE49-F238E27FC236}">
                <a16:creationId xmlns:a16="http://schemas.microsoft.com/office/drawing/2014/main" id="{569F8E4D-75E2-79D1-03AD-67FC33D3CB32}"/>
              </a:ext>
            </a:extLst>
          </p:cNvPr>
          <p:cNvGraphicFramePr/>
          <p:nvPr>
            <p:extLst>
              <p:ext uri="{D42A27DB-BD31-4B8C-83A1-F6EECF244321}">
                <p14:modId xmlns:p14="http://schemas.microsoft.com/office/powerpoint/2010/main" val="2231277869"/>
              </p:ext>
            </p:extLst>
          </p:nvPr>
        </p:nvGraphicFramePr>
        <p:xfrm>
          <a:off x="6428623" y="1695106"/>
          <a:ext cx="5207958" cy="3467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文本框 30">
            <a:extLst>
              <a:ext uri="{FF2B5EF4-FFF2-40B4-BE49-F238E27FC236}">
                <a16:creationId xmlns:a16="http://schemas.microsoft.com/office/drawing/2014/main" id="{BC0C3917-C00C-24C1-1DC2-B20B5DD9E8A0}"/>
              </a:ext>
            </a:extLst>
          </p:cNvPr>
          <p:cNvSpPr txBox="1"/>
          <p:nvPr/>
        </p:nvSpPr>
        <p:spPr>
          <a:xfrm>
            <a:off x="6428623" y="5244775"/>
            <a:ext cx="5207957" cy="769441"/>
          </a:xfrm>
          <a:prstGeom prst="rect">
            <a:avLst/>
          </a:prstGeom>
          <a:noFill/>
        </p:spPr>
        <p:txBody>
          <a:bodyPr wrap="square">
            <a:spAutoFit/>
          </a:bodyPr>
          <a:lstStyle/>
          <a:p>
            <a:r>
              <a:rPr lang="en-US" altLang="zh-CN" sz="1100" dirty="0">
                <a:solidFill>
                  <a:srgbClr val="C00000"/>
                </a:solidFill>
                <a:latin typeface="Arial" panose="020B0604020202020204" pitchFamily="34" charset="0"/>
                <a:cs typeface="Arial" panose="020B0604020202020204" pitchFamily="34" charset="0"/>
              </a:rPr>
              <a:t>*It should be note that, during phase I test, t</a:t>
            </a:r>
            <a:r>
              <a:rPr lang="zh-CN" altLang="en-US" sz="1100" dirty="0">
                <a:solidFill>
                  <a:srgbClr val="C00000"/>
                </a:solidFill>
                <a:latin typeface="Arial" panose="020B0604020202020204" pitchFamily="34" charset="0"/>
                <a:cs typeface="Arial" panose="020B0604020202020204" pitchFamily="34" charset="0"/>
              </a:rPr>
              <a:t>he engine start caused by air injection is not considered as the end of the test. The </a:t>
            </a:r>
            <a:r>
              <a:rPr lang="en-US" altLang="zh-CN" sz="1100" dirty="0">
                <a:solidFill>
                  <a:srgbClr val="C00000"/>
                </a:solidFill>
                <a:latin typeface="Arial" panose="020B0604020202020204" pitchFamily="34" charset="0"/>
                <a:cs typeface="Arial" panose="020B0604020202020204" pitchFamily="34" charset="0"/>
              </a:rPr>
              <a:t>OEMs</a:t>
            </a:r>
            <a:r>
              <a:rPr lang="zh-CN" altLang="en-US" sz="1100" dirty="0">
                <a:solidFill>
                  <a:srgbClr val="C00000"/>
                </a:solidFill>
                <a:latin typeface="Arial" panose="020B0604020202020204" pitchFamily="34" charset="0"/>
                <a:cs typeface="Arial" panose="020B0604020202020204" pitchFamily="34" charset="0"/>
              </a:rPr>
              <a:t> need to provide corresponding materials to prove that the engine did not participate in the </a:t>
            </a:r>
            <a:r>
              <a:rPr lang="en-US" altLang="zh-CN" sz="1100" dirty="0">
                <a:solidFill>
                  <a:srgbClr val="C00000"/>
                </a:solidFill>
                <a:latin typeface="Arial" panose="020B0604020202020204" pitchFamily="34" charset="0"/>
                <a:cs typeface="Arial" panose="020B0604020202020204" pitchFamily="34" charset="0"/>
              </a:rPr>
              <a:t>vehicle </a:t>
            </a:r>
            <a:r>
              <a:rPr lang="zh-CN" altLang="en-US" sz="1100" dirty="0">
                <a:solidFill>
                  <a:srgbClr val="C00000"/>
                </a:solidFill>
                <a:latin typeface="Arial" panose="020B0604020202020204" pitchFamily="34" charset="0"/>
                <a:cs typeface="Arial" panose="020B0604020202020204" pitchFamily="34" charset="0"/>
              </a:rPr>
              <a:t>driving and did not charge the REESS during the air injection process</a:t>
            </a:r>
          </a:p>
        </p:txBody>
      </p:sp>
      <p:sp>
        <p:nvSpPr>
          <p:cNvPr id="32" name="标题 1">
            <a:extLst>
              <a:ext uri="{FF2B5EF4-FFF2-40B4-BE49-F238E27FC236}">
                <a16:creationId xmlns:a16="http://schemas.microsoft.com/office/drawing/2014/main" id="{0A18BBA4-653E-4D82-134A-CF0258C8A12E}"/>
              </a:ext>
            </a:extLst>
          </p:cNvPr>
          <p:cNvSpPr>
            <a:spLocks noGrp="1"/>
          </p:cNvSpPr>
          <p:nvPr/>
        </p:nvSpPr>
        <p:spPr>
          <a:xfrm>
            <a:off x="346710" y="146813"/>
            <a:ext cx="8176505" cy="49914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000" kern="1200">
                <a:solidFill>
                  <a:schemeClr val="tx1"/>
                </a:solidFill>
                <a:latin typeface="黑体" panose="02010609060101010101" pitchFamily="49" charset="-122"/>
                <a:ea typeface="黑体" panose="02010609060101010101" pitchFamily="49" charset="-122"/>
                <a:cs typeface="+mj-cs"/>
              </a:defRPr>
            </a:lvl1pPr>
          </a:lstStyle>
          <a:p>
            <a:pPr defTabSz="914400">
              <a:buNone/>
            </a:pPr>
            <a:r>
              <a:rPr lang="en-US" altLang="zh-CN" sz="2400" b="1" kern="1200" dirty="0">
                <a:latin typeface="Arial" panose="020B0604020202020204" pitchFamily="34" charset="0"/>
                <a:ea typeface="华文中宋" panose="02010600040101010101" pitchFamily="2" charset="-122"/>
                <a:cs typeface="Arial" panose="020B0604020202020204" pitchFamily="34" charset="0"/>
              </a:rPr>
              <a:t>2. Hybrid electric vehicles</a:t>
            </a:r>
            <a:endParaRPr lang="zh-CN" sz="2400" b="1" kern="1200" dirty="0">
              <a:latin typeface="Arial" panose="020B0604020202020204" pitchFamily="34" charset="0"/>
              <a:ea typeface="华文中宋" panose="02010600040101010101" pitchFamily="2" charset="-122"/>
              <a:cs typeface="Arial" panose="020B0604020202020204" pitchFamily="34" charset="0"/>
            </a:endParaRPr>
          </a:p>
        </p:txBody>
      </p:sp>
    </p:spTree>
    <p:extLst>
      <p:ext uri="{BB962C8B-B14F-4D97-AF65-F5344CB8AC3E}">
        <p14:creationId xmlns:p14="http://schemas.microsoft.com/office/powerpoint/2010/main" val="2883643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11319672" y="6507843"/>
            <a:ext cx="410215" cy="233779"/>
          </a:xfrm>
        </p:spPr>
        <p:txBody>
          <a:bodyPr/>
          <a:lstStyle/>
          <a:p>
            <a:fld id="{F9954841-DDB9-4D98-80F0-B7611239509B}" type="slidenum">
              <a:rPr lang="zh-CN" altLang="en-US" smtClean="0">
                <a:latin typeface="Arial" panose="020B0604020202020204" pitchFamily="34" charset="0"/>
                <a:cs typeface="Arial" panose="020B0604020202020204" pitchFamily="34" charset="0"/>
              </a:rPr>
              <a:t>11</a:t>
            </a:fld>
            <a:endParaRPr lang="zh-CN" altLang="en-US" dirty="0">
              <a:latin typeface="Arial" panose="020B0604020202020204" pitchFamily="34" charset="0"/>
              <a:cs typeface="Arial" panose="020B0604020202020204" pitchFamily="34" charset="0"/>
            </a:endParaRPr>
          </a:p>
        </p:txBody>
      </p:sp>
      <p:sp>
        <p:nvSpPr>
          <p:cNvPr id="3" name="矩形 2">
            <a:extLst>
              <a:ext uri="{FF2B5EF4-FFF2-40B4-BE49-F238E27FC236}">
                <a16:creationId xmlns:a16="http://schemas.microsoft.com/office/drawing/2014/main" id="{95C91CBC-21F0-215F-6BF3-6914B1177799}"/>
              </a:ext>
            </a:extLst>
          </p:cNvPr>
          <p:cNvSpPr/>
          <p:nvPr/>
        </p:nvSpPr>
        <p:spPr>
          <a:xfrm>
            <a:off x="538679" y="1271586"/>
            <a:ext cx="4083197" cy="418191"/>
          </a:xfrm>
          <a:prstGeom prst="rect">
            <a:avLst/>
          </a:prstGeom>
        </p:spPr>
        <p:txBody>
          <a:bodyPr wrap="square">
            <a:spAutoFit/>
          </a:bodyPr>
          <a:lstStyle/>
          <a:p>
            <a:pPr marL="342900" indent="-342900" algn="just">
              <a:lnSpc>
                <a:spcPct val="150000"/>
              </a:lnSpc>
              <a:spcBef>
                <a:spcPts val="600"/>
              </a:spcBef>
              <a:spcAft>
                <a:spcPts val="600"/>
              </a:spcAft>
              <a:buFont typeface="Wingdings" panose="05000000000000000000" pitchFamily="2" charset="2"/>
              <a:buChar char="Ø"/>
            </a:pPr>
            <a:r>
              <a:rPr lang="en-US" altLang="zh-CN" sz="1600" b="1" kern="2200" dirty="0">
                <a:latin typeface="Arial" panose="020B0604020202020204" pitchFamily="34" charset="0"/>
                <a:ea typeface="微软雅黑" panose="020B0503020204020204" pitchFamily="34" charset="-122"/>
                <a:cs typeface="Arial" panose="020B0604020202020204" pitchFamily="34" charset="0"/>
              </a:rPr>
              <a:t>Fuel consumption</a:t>
            </a:r>
            <a:endParaRPr lang="en-US" altLang="zh-CN" sz="1400" b="1" dirty="0">
              <a:latin typeface="Arial" panose="020B0604020202020204" pitchFamily="34" charset="0"/>
              <a:ea typeface="微软雅黑" panose="020B0503020204020204" pitchFamily="34" charset="-122"/>
              <a:cs typeface="Arial" panose="020B0604020202020204" pitchFamily="34" charset="0"/>
            </a:endParaRPr>
          </a:p>
        </p:txBody>
      </p:sp>
      <p:sp>
        <p:nvSpPr>
          <p:cNvPr id="4" name="矩形 3">
            <a:extLst>
              <a:ext uri="{FF2B5EF4-FFF2-40B4-BE49-F238E27FC236}">
                <a16:creationId xmlns:a16="http://schemas.microsoft.com/office/drawing/2014/main" id="{5EA2BFE3-3853-7F52-0250-A8E3C28B6451}"/>
              </a:ext>
            </a:extLst>
          </p:cNvPr>
          <p:cNvSpPr/>
          <p:nvPr/>
        </p:nvSpPr>
        <p:spPr>
          <a:xfrm>
            <a:off x="538679" y="1687560"/>
            <a:ext cx="5467530" cy="3347840"/>
          </a:xfrm>
          <a:prstGeom prst="rect">
            <a:avLst/>
          </a:prstGeom>
          <a:ln>
            <a:solidFill>
              <a:schemeClr val="tx1"/>
            </a:solidFill>
          </a:ln>
        </p:spPr>
        <p:txBody>
          <a:bodyPr wrap="square">
            <a:spAutoFit/>
          </a:bodyPr>
          <a:lstStyle/>
          <a:p>
            <a:pPr>
              <a:lnSpc>
                <a:spcPct val="150000"/>
              </a:lnSpc>
            </a:pPr>
            <a:r>
              <a:rPr lang="en-US" altLang="zh-CN" sz="1400" dirty="0">
                <a:latin typeface="Arial" panose="020B0604020202020204" pitchFamily="34" charset="0"/>
                <a:ea typeface="微软雅黑" panose="020B0503020204020204" pitchFamily="34" charset="-122"/>
                <a:cs typeface="Arial" panose="020B0604020202020204" pitchFamily="34" charset="0"/>
              </a:rPr>
              <a:t>1. Phase I </a:t>
            </a:r>
            <a:r>
              <a:rPr lang="en-US" altLang="zh-CN" sz="1100" b="1" dirty="0">
                <a:solidFill>
                  <a:schemeClr val="accent5">
                    <a:lumMod val="50000"/>
                  </a:schemeClr>
                </a:solidFill>
                <a:latin typeface="Arial" panose="020B0604020202020204" pitchFamily="34" charset="0"/>
                <a:ea typeface="微软雅黑" panose="020B0503020204020204" pitchFamily="34" charset="-122"/>
                <a:cs typeface="Arial" panose="020B0604020202020204" pitchFamily="34" charset="0"/>
              </a:rPr>
              <a:t>(including fuel consumption generated by inflation)</a:t>
            </a:r>
            <a:endParaRPr lang="en-US" altLang="zh-CN" sz="110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endParaRPr lang="en-US" altLang="zh-CN"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endParaRPr lang="en-US" altLang="zh-CN"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1400" dirty="0">
                <a:latin typeface="Arial" panose="020B0604020202020204" pitchFamily="34" charset="0"/>
                <a:ea typeface="微软雅黑" panose="020B0503020204020204" pitchFamily="34" charset="-122"/>
                <a:cs typeface="Arial" panose="020B0604020202020204" pitchFamily="34" charset="0"/>
              </a:rPr>
              <a:t>2. Phase II</a:t>
            </a:r>
          </a:p>
          <a:p>
            <a:pPr>
              <a:lnSpc>
                <a:spcPct val="150000"/>
              </a:lnSpc>
            </a:pPr>
            <a:endParaRPr lang="en-US" altLang="zh-CN" sz="140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endParaRPr lang="en-US" altLang="zh-CN" sz="140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1400" dirty="0">
                <a:latin typeface="Arial" panose="020B0604020202020204" pitchFamily="34" charset="0"/>
                <a:ea typeface="微软雅黑" panose="020B0503020204020204" pitchFamily="34" charset="-122"/>
                <a:cs typeface="Arial" panose="020B0604020202020204" pitchFamily="34" charset="0"/>
              </a:rPr>
              <a:t>3. Phase III</a:t>
            </a:r>
          </a:p>
          <a:p>
            <a:pPr>
              <a:lnSpc>
                <a:spcPct val="150000"/>
              </a:lnSpc>
            </a:pPr>
            <a:r>
              <a:rPr lang="en-US" altLang="zh-CN" sz="1400" dirty="0">
                <a:latin typeface="Arial" panose="020B0604020202020204" pitchFamily="34" charset="0"/>
                <a:ea typeface="微软雅黑" panose="020B0503020204020204" pitchFamily="34" charset="-122"/>
                <a:cs typeface="Arial" panose="020B0604020202020204" pitchFamily="34" charset="0"/>
              </a:rPr>
              <a:t>4. Fuel consumption of OVC-HEV</a:t>
            </a:r>
            <a:endParaRPr lang="en-US" altLang="zh-CN" sz="105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endParaRPr lang="en-US" altLang="zh-CN" sz="2400" dirty="0">
              <a:latin typeface="Arial" panose="020B0604020202020204" pitchFamily="34" charset="0"/>
              <a:ea typeface="微软雅黑" panose="020B0503020204020204" pitchFamily="34" charset="-122"/>
              <a:cs typeface="Arial" panose="020B0604020202020204" pitchFamily="34" charset="0"/>
            </a:endParaRPr>
          </a:p>
        </p:txBody>
      </p:sp>
      <p:sp>
        <p:nvSpPr>
          <p:cNvPr id="6" name="矩形 5">
            <a:extLst>
              <a:ext uri="{FF2B5EF4-FFF2-40B4-BE49-F238E27FC236}">
                <a16:creationId xmlns:a16="http://schemas.microsoft.com/office/drawing/2014/main" id="{73F2D996-F815-71B8-7F77-201EB108E560}"/>
              </a:ext>
            </a:extLst>
          </p:cNvPr>
          <p:cNvSpPr/>
          <p:nvPr/>
        </p:nvSpPr>
        <p:spPr>
          <a:xfrm>
            <a:off x="6185792" y="1687560"/>
            <a:ext cx="5400000" cy="3347840"/>
          </a:xfrm>
          <a:prstGeom prst="rect">
            <a:avLst/>
          </a:prstGeom>
          <a:ln>
            <a:solidFill>
              <a:schemeClr val="tx1"/>
            </a:solidFill>
          </a:ln>
        </p:spPr>
        <p:txBody>
          <a:bodyPr>
            <a:spAutoFit/>
          </a:bodyPr>
          <a:lstStyle/>
          <a:p>
            <a:pPr>
              <a:lnSpc>
                <a:spcPct val="150000"/>
              </a:lnSpc>
            </a:pPr>
            <a:r>
              <a:rPr lang="en-US" altLang="zh-CN" sz="1400" dirty="0">
                <a:latin typeface="Arial" panose="020B0604020202020204" pitchFamily="34" charset="0"/>
                <a:ea typeface="微软雅黑" panose="020B0503020204020204" pitchFamily="34" charset="-122"/>
                <a:cs typeface="Arial" panose="020B0604020202020204" pitchFamily="34" charset="0"/>
              </a:rPr>
              <a:t>1. Phase I</a:t>
            </a:r>
          </a:p>
          <a:p>
            <a:pPr>
              <a:lnSpc>
                <a:spcPct val="150000"/>
              </a:lnSpc>
            </a:pPr>
            <a:endParaRPr lang="en-US" altLang="zh-CN"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endParaRPr lang="en-US" altLang="zh-CN"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1400" dirty="0">
                <a:latin typeface="Arial" panose="020B0604020202020204" pitchFamily="34" charset="0"/>
                <a:ea typeface="微软雅黑" panose="020B0503020204020204" pitchFamily="34" charset="-122"/>
                <a:cs typeface="Arial" panose="020B0604020202020204" pitchFamily="34" charset="0"/>
              </a:rPr>
              <a:t>2. Phase II</a:t>
            </a:r>
          </a:p>
          <a:p>
            <a:pPr>
              <a:lnSpc>
                <a:spcPct val="150000"/>
              </a:lnSpc>
            </a:pPr>
            <a:endParaRPr lang="en-US" altLang="zh-CN" sz="140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endParaRPr lang="en-US" altLang="zh-CN" sz="140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1400" dirty="0">
                <a:latin typeface="Arial" panose="020B0604020202020204" pitchFamily="34" charset="0"/>
                <a:ea typeface="微软雅黑" panose="020B0503020204020204" pitchFamily="34" charset="-122"/>
                <a:cs typeface="Arial" panose="020B0604020202020204" pitchFamily="34" charset="0"/>
              </a:rPr>
              <a:t>3. Phase III, equal to 0</a:t>
            </a:r>
          </a:p>
          <a:p>
            <a:pPr>
              <a:lnSpc>
                <a:spcPct val="150000"/>
              </a:lnSpc>
            </a:pPr>
            <a:r>
              <a:rPr lang="en-US" altLang="zh-CN" sz="1400" dirty="0">
                <a:latin typeface="Arial" panose="020B0604020202020204" pitchFamily="34" charset="0"/>
                <a:ea typeface="微软雅黑" panose="020B0503020204020204" pitchFamily="34" charset="-122"/>
                <a:cs typeface="Arial" panose="020B0604020202020204" pitchFamily="34" charset="0"/>
              </a:rPr>
              <a:t>4. Energy consumption of OVC-HEV</a:t>
            </a:r>
            <a:endParaRPr lang="en-US" altLang="zh-CN" sz="105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endParaRPr lang="en-US" altLang="zh-CN" sz="2400" dirty="0">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a:extLst>
              <a:ext uri="{FF2B5EF4-FFF2-40B4-BE49-F238E27FC236}">
                <a16:creationId xmlns:a16="http://schemas.microsoft.com/office/drawing/2014/main" id="{C2B0594B-589B-B599-8A16-3C1E9A22748D}"/>
              </a:ext>
            </a:extLst>
          </p:cNvPr>
          <p:cNvSpPr/>
          <p:nvPr/>
        </p:nvSpPr>
        <p:spPr>
          <a:xfrm>
            <a:off x="6185792" y="1271586"/>
            <a:ext cx="4083197" cy="418191"/>
          </a:xfrm>
          <a:prstGeom prst="rect">
            <a:avLst/>
          </a:prstGeom>
        </p:spPr>
        <p:txBody>
          <a:bodyPr wrap="square">
            <a:spAutoFit/>
          </a:bodyPr>
          <a:lstStyle/>
          <a:p>
            <a:pPr marL="342900" indent="-342900" algn="just">
              <a:lnSpc>
                <a:spcPct val="150000"/>
              </a:lnSpc>
              <a:spcBef>
                <a:spcPts val="600"/>
              </a:spcBef>
              <a:spcAft>
                <a:spcPts val="600"/>
              </a:spcAft>
              <a:buFont typeface="Wingdings" panose="05000000000000000000" pitchFamily="2" charset="2"/>
              <a:buChar char="Ø"/>
            </a:pPr>
            <a:r>
              <a:rPr lang="en-US" altLang="zh-CN" sz="1600" b="1" kern="2200" dirty="0">
                <a:latin typeface="Arial" panose="020B0604020202020204" pitchFamily="34" charset="0"/>
                <a:ea typeface="微软雅黑" panose="020B0503020204020204" pitchFamily="34" charset="-122"/>
                <a:cs typeface="Arial" panose="020B0604020202020204" pitchFamily="34" charset="0"/>
              </a:rPr>
              <a:t>Energy consumption</a:t>
            </a:r>
            <a:endParaRPr lang="en-US" altLang="zh-CN" sz="1400" b="1" dirty="0">
              <a:latin typeface="Arial" panose="020B0604020202020204" pitchFamily="34" charset="0"/>
              <a:ea typeface="微软雅黑" panose="020B0503020204020204" pitchFamily="34" charset="-122"/>
              <a:cs typeface="Arial" panose="020B0604020202020204" pitchFamily="34" charset="0"/>
            </a:endParaRPr>
          </a:p>
        </p:txBody>
      </p:sp>
      <p:sp>
        <p:nvSpPr>
          <p:cNvPr id="16" name="矩形 15">
            <a:extLst>
              <a:ext uri="{FF2B5EF4-FFF2-40B4-BE49-F238E27FC236}">
                <a16:creationId xmlns:a16="http://schemas.microsoft.com/office/drawing/2014/main" id="{6DE40FE7-E7D2-EFC5-C9D0-BC63ED99D40A}"/>
              </a:ext>
            </a:extLst>
          </p:cNvPr>
          <p:cNvSpPr/>
          <p:nvPr/>
        </p:nvSpPr>
        <p:spPr>
          <a:xfrm>
            <a:off x="538679" y="5197624"/>
            <a:ext cx="4536904" cy="418191"/>
          </a:xfrm>
          <a:prstGeom prst="rect">
            <a:avLst/>
          </a:prstGeom>
        </p:spPr>
        <p:txBody>
          <a:bodyPr wrap="square">
            <a:spAutoFit/>
          </a:bodyPr>
          <a:lstStyle/>
          <a:p>
            <a:pPr marL="342900" indent="-342900" algn="just">
              <a:lnSpc>
                <a:spcPct val="150000"/>
              </a:lnSpc>
              <a:spcBef>
                <a:spcPts val="600"/>
              </a:spcBef>
              <a:spcAft>
                <a:spcPts val="600"/>
              </a:spcAft>
              <a:buFont typeface="Wingdings" panose="05000000000000000000" pitchFamily="2" charset="2"/>
              <a:buChar char="Ø"/>
            </a:pPr>
            <a:r>
              <a:rPr lang="en-US" altLang="zh-CN" sz="1600" b="1" kern="2200" dirty="0">
                <a:latin typeface="Arial" panose="020B0604020202020204" pitchFamily="34" charset="0"/>
                <a:ea typeface="微软雅黑" panose="020B0503020204020204" pitchFamily="34" charset="-122"/>
                <a:cs typeface="Arial" panose="020B0604020202020204" pitchFamily="34" charset="0"/>
              </a:rPr>
              <a:t>Range</a:t>
            </a:r>
            <a:endParaRPr lang="en-US" altLang="zh-CN" sz="1400" b="1" dirty="0">
              <a:latin typeface="Arial" panose="020B0604020202020204" pitchFamily="34" charset="0"/>
              <a:ea typeface="微软雅黑" panose="020B0503020204020204" pitchFamily="34" charset="-122"/>
              <a:cs typeface="Arial" panose="020B0604020202020204" pitchFamily="34" charset="0"/>
            </a:endParaRPr>
          </a:p>
        </p:txBody>
      </p:sp>
      <p:sp>
        <p:nvSpPr>
          <p:cNvPr id="17" name="矩形 16">
            <a:extLst>
              <a:ext uri="{FF2B5EF4-FFF2-40B4-BE49-F238E27FC236}">
                <a16:creationId xmlns:a16="http://schemas.microsoft.com/office/drawing/2014/main" id="{D1831B4C-E1C3-89E9-C697-736D9768E554}"/>
              </a:ext>
            </a:extLst>
          </p:cNvPr>
          <p:cNvSpPr/>
          <p:nvPr/>
        </p:nvSpPr>
        <p:spPr>
          <a:xfrm>
            <a:off x="538680" y="5616698"/>
            <a:ext cx="5400000" cy="537135"/>
          </a:xfrm>
          <a:prstGeom prst="rect">
            <a:avLst/>
          </a:prstGeom>
          <a:ln>
            <a:solidFill>
              <a:schemeClr val="tx1"/>
            </a:solidFill>
          </a:ln>
        </p:spPr>
        <p:txBody>
          <a:bodyPr>
            <a:spAutoFit/>
          </a:bodyPr>
          <a:lstStyle/>
          <a:p>
            <a:pPr>
              <a:lnSpc>
                <a:spcPct val="150000"/>
              </a:lnSpc>
            </a:pPr>
            <a:endParaRPr lang="en-US" altLang="zh-CN" sz="70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endParaRPr lang="en-US" altLang="zh-CN" sz="1400" dirty="0">
              <a:latin typeface="Arial" panose="020B0604020202020204" pitchFamily="34" charset="0"/>
              <a:ea typeface="微软雅黑" panose="020B0503020204020204" pitchFamily="34" charset="-122"/>
              <a:cs typeface="Arial" panose="020B0604020202020204" pitchFamily="34" charset="0"/>
            </a:endParaRPr>
          </a:p>
        </p:txBody>
      </p:sp>
      <p:sp>
        <p:nvSpPr>
          <p:cNvPr id="21" name="标题 1">
            <a:extLst>
              <a:ext uri="{FF2B5EF4-FFF2-40B4-BE49-F238E27FC236}">
                <a16:creationId xmlns:a16="http://schemas.microsoft.com/office/drawing/2014/main" id="{288036D9-ABCA-F71B-96EA-5F500B341BCB}"/>
              </a:ext>
            </a:extLst>
          </p:cNvPr>
          <p:cNvSpPr>
            <a:spLocks noGrp="1"/>
          </p:cNvSpPr>
          <p:nvPr/>
        </p:nvSpPr>
        <p:spPr>
          <a:xfrm>
            <a:off x="346710" y="146813"/>
            <a:ext cx="8176505" cy="49914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000" kern="1200">
                <a:solidFill>
                  <a:schemeClr val="tx1"/>
                </a:solidFill>
                <a:latin typeface="黑体" panose="02010609060101010101" pitchFamily="49" charset="-122"/>
                <a:ea typeface="黑体" panose="02010609060101010101" pitchFamily="49" charset="-122"/>
                <a:cs typeface="+mj-cs"/>
              </a:defRPr>
            </a:lvl1pPr>
          </a:lstStyle>
          <a:p>
            <a:pPr defTabSz="914400">
              <a:buNone/>
            </a:pPr>
            <a:r>
              <a:rPr lang="en-US" altLang="zh-CN" sz="2400" b="1" kern="1200" dirty="0">
                <a:latin typeface="Arial" panose="020B0604020202020204" pitchFamily="34" charset="0"/>
                <a:ea typeface="华文中宋" panose="02010600040101010101" pitchFamily="2" charset="-122"/>
                <a:cs typeface="Arial" panose="020B0604020202020204" pitchFamily="34" charset="0"/>
              </a:rPr>
              <a:t>2. Hybrid electric vehicles</a:t>
            </a:r>
            <a:endParaRPr lang="zh-CN" sz="2400" b="1" kern="1200" dirty="0">
              <a:latin typeface="Arial" panose="020B0604020202020204" pitchFamily="34" charset="0"/>
              <a:ea typeface="华文中宋" panose="02010600040101010101" pitchFamily="2" charset="-122"/>
              <a:cs typeface="Arial" panose="020B0604020202020204" pitchFamily="34" charset="0"/>
            </a:endParaRPr>
          </a:p>
        </p:txBody>
      </p:sp>
      <p:sp>
        <p:nvSpPr>
          <p:cNvPr id="22" name="文本占位符 1">
            <a:extLst>
              <a:ext uri="{FF2B5EF4-FFF2-40B4-BE49-F238E27FC236}">
                <a16:creationId xmlns:a16="http://schemas.microsoft.com/office/drawing/2014/main" id="{C9A0A911-05D7-84D2-C69D-313767399EF7}"/>
              </a:ext>
            </a:extLst>
          </p:cNvPr>
          <p:cNvSpPr>
            <a:spLocks noGrp="1"/>
          </p:cNvSpPr>
          <p:nvPr/>
        </p:nvSpPr>
        <p:spPr>
          <a:xfrm>
            <a:off x="378682" y="759929"/>
            <a:ext cx="11483117" cy="458908"/>
          </a:xfrm>
          <a:prstGeom prst="rect">
            <a:avLst/>
          </a:prstGeom>
          <a:noFill/>
          <a:ln w="9525">
            <a:noFill/>
            <a:miter lim="800000"/>
          </a:ln>
        </p:spPr>
        <p:txBody>
          <a:bodyPr vert="horz" wrap="square" lIns="91440" tIns="45720" rIns="91440" bIns="45720" numCol="1"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1800" b="1" kern="1200">
                <a:solidFill>
                  <a:srgbClr val="164B77"/>
                </a:solidFill>
                <a:latin typeface="微软雅黑" panose="020B0503020204020204" pitchFamily="34" charset="-122"/>
                <a:ea typeface="微软雅黑" panose="020B0503020204020204" pitchFamily="34" charset="-122"/>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ct val="150000"/>
              </a:lnSpc>
              <a:spcBef>
                <a:spcPts val="0"/>
              </a:spcBef>
              <a:buFont typeface="Wingdings" panose="05000000000000000000" pitchFamily="2" charset="2"/>
              <a:buChar char="n"/>
            </a:pPr>
            <a:r>
              <a:rPr lang="en-US" altLang="zh-CN" b="0" dirty="0">
                <a:solidFill>
                  <a:schemeClr val="tx1"/>
                </a:solidFill>
                <a:latin typeface="Arial" panose="020B0604020202020204" pitchFamily="34" charset="0"/>
                <a:cs typeface="Arial" panose="020B0604020202020204" pitchFamily="34" charset="0"/>
              </a:rPr>
              <a:t>Test results for OVC-HEV</a:t>
            </a:r>
          </a:p>
        </p:txBody>
      </p:sp>
      <p:graphicFrame>
        <p:nvGraphicFramePr>
          <p:cNvPr id="19" name="对象 18">
            <a:extLst>
              <a:ext uri="{FF2B5EF4-FFF2-40B4-BE49-F238E27FC236}">
                <a16:creationId xmlns:a16="http://schemas.microsoft.com/office/drawing/2014/main" id="{AB7B98ED-E824-DD00-09B3-AE6F81830EB2}"/>
              </a:ext>
            </a:extLst>
          </p:cNvPr>
          <p:cNvGraphicFramePr>
            <a:graphicFrameLocks noChangeAspect="1"/>
          </p:cNvGraphicFramePr>
          <p:nvPr>
            <p:extLst>
              <p:ext uri="{D42A27DB-BD31-4B8C-83A1-F6EECF244321}">
                <p14:modId xmlns:p14="http://schemas.microsoft.com/office/powerpoint/2010/main" val="3733735039"/>
              </p:ext>
            </p:extLst>
          </p:nvPr>
        </p:nvGraphicFramePr>
        <p:xfrm>
          <a:off x="2432439" y="2044117"/>
          <a:ext cx="1955800" cy="730250"/>
        </p:xfrm>
        <a:graphic>
          <a:graphicData uri="http://schemas.openxmlformats.org/presentationml/2006/ole">
            <mc:AlternateContent xmlns:mc="http://schemas.openxmlformats.org/markup-compatibility/2006">
              <mc:Choice xmlns:v="urn:schemas-microsoft-com:vml" Requires="v">
                <p:oleObj name="Equation" r:id="rId2" imgW="1981200" imgH="723900" progId="Equation.DSMT4">
                  <p:embed/>
                </p:oleObj>
              </mc:Choice>
              <mc:Fallback>
                <p:oleObj name="Equation" r:id="rId2" imgW="1981200" imgH="7239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439" y="2044117"/>
                        <a:ext cx="195580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对象 22">
            <a:extLst>
              <a:ext uri="{FF2B5EF4-FFF2-40B4-BE49-F238E27FC236}">
                <a16:creationId xmlns:a16="http://schemas.microsoft.com/office/drawing/2014/main" id="{9841C79D-A443-367B-8A77-681B00B4108F}"/>
              </a:ext>
            </a:extLst>
          </p:cNvPr>
          <p:cNvGraphicFramePr>
            <a:graphicFrameLocks noChangeAspect="1"/>
          </p:cNvGraphicFramePr>
          <p:nvPr>
            <p:extLst>
              <p:ext uri="{D42A27DB-BD31-4B8C-83A1-F6EECF244321}">
                <p14:modId xmlns:p14="http://schemas.microsoft.com/office/powerpoint/2010/main" val="3175708896"/>
              </p:ext>
            </p:extLst>
          </p:nvPr>
        </p:nvGraphicFramePr>
        <p:xfrm>
          <a:off x="6797540" y="2055286"/>
          <a:ext cx="2343150" cy="723900"/>
        </p:xfrm>
        <a:graphic>
          <a:graphicData uri="http://schemas.openxmlformats.org/presentationml/2006/ole">
            <mc:AlternateContent xmlns:mc="http://schemas.openxmlformats.org/markup-compatibility/2006">
              <mc:Choice xmlns:v="urn:schemas-microsoft-com:vml" Requires="v">
                <p:oleObj name="Equation" r:id="rId4" imgW="2349500" imgH="723900" progId="Equation.DSMT4">
                  <p:embed/>
                </p:oleObj>
              </mc:Choice>
              <mc:Fallback>
                <p:oleObj name="Equation" r:id="rId4" imgW="2349500" imgH="7239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7540" y="2055286"/>
                        <a:ext cx="234315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对象 24">
            <a:extLst>
              <a:ext uri="{FF2B5EF4-FFF2-40B4-BE49-F238E27FC236}">
                <a16:creationId xmlns:a16="http://schemas.microsoft.com/office/drawing/2014/main" id="{F78196B6-C9B0-8734-EEA2-BCEC7B26A056}"/>
              </a:ext>
            </a:extLst>
          </p:cNvPr>
          <p:cNvGraphicFramePr>
            <a:graphicFrameLocks noChangeAspect="1"/>
          </p:cNvGraphicFramePr>
          <p:nvPr>
            <p:extLst>
              <p:ext uri="{D42A27DB-BD31-4B8C-83A1-F6EECF244321}">
                <p14:modId xmlns:p14="http://schemas.microsoft.com/office/powerpoint/2010/main" val="1043627343"/>
              </p:ext>
            </p:extLst>
          </p:nvPr>
        </p:nvGraphicFramePr>
        <p:xfrm>
          <a:off x="2539694" y="5736121"/>
          <a:ext cx="1371600" cy="361950"/>
        </p:xfrm>
        <a:graphic>
          <a:graphicData uri="http://schemas.openxmlformats.org/presentationml/2006/ole">
            <mc:AlternateContent xmlns:mc="http://schemas.openxmlformats.org/markup-compatibility/2006">
              <mc:Choice xmlns:v="urn:schemas-microsoft-com:vml" Requires="v">
                <p:oleObj name="Equation" r:id="rId6" imgW="1384300" imgH="393700" progId="Equation.DSMT4">
                  <p:embed/>
                </p:oleObj>
              </mc:Choice>
              <mc:Fallback>
                <p:oleObj name="Equation" r:id="rId6" imgW="1384300" imgH="3937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9694" y="5736121"/>
                        <a:ext cx="137160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对象 26">
            <a:extLst>
              <a:ext uri="{FF2B5EF4-FFF2-40B4-BE49-F238E27FC236}">
                <a16:creationId xmlns:a16="http://schemas.microsoft.com/office/drawing/2014/main" id="{CF6B8E3D-8F1D-275D-C544-CBBD891F77C9}"/>
              </a:ext>
            </a:extLst>
          </p:cNvPr>
          <p:cNvGraphicFramePr>
            <a:graphicFrameLocks noChangeAspect="1"/>
          </p:cNvGraphicFramePr>
          <p:nvPr>
            <p:extLst>
              <p:ext uri="{D42A27DB-BD31-4B8C-83A1-F6EECF244321}">
                <p14:modId xmlns:p14="http://schemas.microsoft.com/office/powerpoint/2010/main" val="917389316"/>
              </p:ext>
            </p:extLst>
          </p:nvPr>
        </p:nvGraphicFramePr>
        <p:xfrm>
          <a:off x="2753114" y="2905732"/>
          <a:ext cx="1314450" cy="774700"/>
        </p:xfrm>
        <a:graphic>
          <a:graphicData uri="http://schemas.openxmlformats.org/presentationml/2006/ole">
            <mc:AlternateContent xmlns:mc="http://schemas.openxmlformats.org/markup-compatibility/2006">
              <mc:Choice xmlns:v="urn:schemas-microsoft-com:vml" Requires="v">
                <p:oleObj name="Equation" r:id="rId8" imgW="1307532" imgH="774364" progId="Equation.DSMT4">
                  <p:embed/>
                </p:oleObj>
              </mc:Choice>
              <mc:Fallback>
                <p:oleObj name="Equation" r:id="rId8" imgW="1307532" imgH="774364"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3114" y="2905732"/>
                        <a:ext cx="131445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对象 28">
            <a:extLst>
              <a:ext uri="{FF2B5EF4-FFF2-40B4-BE49-F238E27FC236}">
                <a16:creationId xmlns:a16="http://schemas.microsoft.com/office/drawing/2014/main" id="{4D9BA999-CDD5-8D8B-924A-8C6F7345AC10}"/>
              </a:ext>
            </a:extLst>
          </p:cNvPr>
          <p:cNvGraphicFramePr>
            <a:graphicFrameLocks noChangeAspect="1"/>
          </p:cNvGraphicFramePr>
          <p:nvPr>
            <p:extLst>
              <p:ext uri="{D42A27DB-BD31-4B8C-83A1-F6EECF244321}">
                <p14:modId xmlns:p14="http://schemas.microsoft.com/office/powerpoint/2010/main" val="561477964"/>
              </p:ext>
            </p:extLst>
          </p:nvPr>
        </p:nvGraphicFramePr>
        <p:xfrm>
          <a:off x="7870436" y="2972644"/>
          <a:ext cx="1568450" cy="774700"/>
        </p:xfrm>
        <a:graphic>
          <a:graphicData uri="http://schemas.openxmlformats.org/presentationml/2006/ole">
            <mc:AlternateContent xmlns:mc="http://schemas.openxmlformats.org/markup-compatibility/2006">
              <mc:Choice xmlns:v="urn:schemas-microsoft-com:vml" Requires="v">
                <p:oleObj name="Equation" r:id="rId10" imgW="1562100" imgH="774700" progId="Equation.DSMT4">
                  <p:embed/>
                </p:oleObj>
              </mc:Choice>
              <mc:Fallback>
                <p:oleObj name="Equation" r:id="rId10" imgW="1562100" imgH="77470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70436" y="2972644"/>
                        <a:ext cx="156845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对象 30">
            <a:extLst>
              <a:ext uri="{FF2B5EF4-FFF2-40B4-BE49-F238E27FC236}">
                <a16:creationId xmlns:a16="http://schemas.microsoft.com/office/drawing/2014/main" id="{F2162EEA-5120-BBB4-D3FB-D8910875FC8E}"/>
              </a:ext>
            </a:extLst>
          </p:cNvPr>
          <p:cNvGraphicFramePr>
            <a:graphicFrameLocks noChangeAspect="1"/>
          </p:cNvGraphicFramePr>
          <p:nvPr>
            <p:extLst>
              <p:ext uri="{D42A27DB-BD31-4B8C-83A1-F6EECF244321}">
                <p14:modId xmlns:p14="http://schemas.microsoft.com/office/powerpoint/2010/main" val="2659541595"/>
              </p:ext>
            </p:extLst>
          </p:nvPr>
        </p:nvGraphicFramePr>
        <p:xfrm>
          <a:off x="910244" y="4557857"/>
          <a:ext cx="4724400" cy="400050"/>
        </p:xfrm>
        <a:graphic>
          <a:graphicData uri="http://schemas.openxmlformats.org/presentationml/2006/ole">
            <mc:AlternateContent xmlns:mc="http://schemas.openxmlformats.org/markup-compatibility/2006">
              <mc:Choice xmlns:v="urn:schemas-microsoft-com:vml" Requires="v">
                <p:oleObj name="Equation" r:id="rId12" imgW="4711700" imgH="419100" progId="Equation.DSMT4">
                  <p:embed/>
                </p:oleObj>
              </mc:Choice>
              <mc:Fallback>
                <p:oleObj name="Equation" r:id="rId12" imgW="4711700" imgH="419100" progId="Equation.DSMT4">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0244" y="4557857"/>
                        <a:ext cx="4724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对象 33">
            <a:extLst>
              <a:ext uri="{FF2B5EF4-FFF2-40B4-BE49-F238E27FC236}">
                <a16:creationId xmlns:a16="http://schemas.microsoft.com/office/drawing/2014/main" id="{B12345A9-1816-E6E6-2458-E35F442432EB}"/>
              </a:ext>
            </a:extLst>
          </p:cNvPr>
          <p:cNvGraphicFramePr>
            <a:graphicFrameLocks noChangeAspect="1"/>
          </p:cNvGraphicFramePr>
          <p:nvPr>
            <p:extLst>
              <p:ext uri="{D42A27DB-BD31-4B8C-83A1-F6EECF244321}">
                <p14:modId xmlns:p14="http://schemas.microsoft.com/office/powerpoint/2010/main" val="653007595"/>
              </p:ext>
            </p:extLst>
          </p:nvPr>
        </p:nvGraphicFramePr>
        <p:xfrm>
          <a:off x="3270639" y="3943926"/>
          <a:ext cx="279400" cy="190500"/>
        </p:xfrm>
        <a:graphic>
          <a:graphicData uri="http://schemas.openxmlformats.org/presentationml/2006/ole">
            <mc:AlternateContent xmlns:mc="http://schemas.openxmlformats.org/markup-compatibility/2006">
              <mc:Choice xmlns:v="urn:schemas-microsoft-com:vml" Requires="v">
                <p:oleObj name="Equation" r:id="rId14" imgW="279360" imgH="190440" progId="Equation.DSMT4">
                  <p:embed/>
                </p:oleObj>
              </mc:Choice>
              <mc:Fallback>
                <p:oleObj name="Equation" r:id="rId14" imgW="279360" imgH="190440" progId="Equation.DSMT4">
                  <p:embed/>
                  <p:pic>
                    <p:nvPicPr>
                      <p:cNvPr id="27" name="对象 26">
                        <a:extLst>
                          <a:ext uri="{FF2B5EF4-FFF2-40B4-BE49-F238E27FC236}">
                            <a16:creationId xmlns:a16="http://schemas.microsoft.com/office/drawing/2014/main" id="{CF6B8E3D-8F1D-275D-C544-CBBD891F77C9}"/>
                          </a:ext>
                        </a:extLst>
                      </p:cNvPr>
                      <p:cNvPicPr>
                        <a:picLocks noChangeAspect="1" noChangeArrowheads="1"/>
                      </p:cNvPicPr>
                      <p:nvPr/>
                    </p:nvPicPr>
                    <p:blipFill>
                      <a:blip r:embed="rId15"/>
                      <a:srcRect/>
                      <a:stretch>
                        <a:fillRect/>
                      </a:stretch>
                    </p:blipFill>
                    <p:spPr bwMode="auto">
                      <a:xfrm>
                        <a:off x="3270639" y="3943926"/>
                        <a:ext cx="279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 name="对象 35">
            <a:extLst>
              <a:ext uri="{FF2B5EF4-FFF2-40B4-BE49-F238E27FC236}">
                <a16:creationId xmlns:a16="http://schemas.microsoft.com/office/drawing/2014/main" id="{9591C942-4162-9443-527E-EC9925C94571}"/>
              </a:ext>
            </a:extLst>
          </p:cNvPr>
          <p:cNvGraphicFramePr>
            <a:graphicFrameLocks noChangeAspect="1"/>
          </p:cNvGraphicFramePr>
          <p:nvPr>
            <p:extLst>
              <p:ext uri="{D42A27DB-BD31-4B8C-83A1-F6EECF244321}">
                <p14:modId xmlns:p14="http://schemas.microsoft.com/office/powerpoint/2010/main" val="2341877956"/>
              </p:ext>
            </p:extLst>
          </p:nvPr>
        </p:nvGraphicFramePr>
        <p:xfrm>
          <a:off x="7400896" y="4507765"/>
          <a:ext cx="2768600" cy="419100"/>
        </p:xfrm>
        <a:graphic>
          <a:graphicData uri="http://schemas.openxmlformats.org/presentationml/2006/ole">
            <mc:AlternateContent xmlns:mc="http://schemas.openxmlformats.org/markup-compatibility/2006">
              <mc:Choice xmlns:v="urn:schemas-microsoft-com:vml" Requires="v">
                <p:oleObj name="Equation" r:id="rId16" imgW="2768600" imgH="419100" progId="Equation.DSMT4">
                  <p:embed/>
                </p:oleObj>
              </mc:Choice>
              <mc:Fallback>
                <p:oleObj name="Equation" r:id="rId16" imgW="2768600" imgH="419100" progId="Equation.DSMT4">
                  <p:embed/>
                  <p:pic>
                    <p:nvPicPr>
                      <p:cNvPr id="0"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00896" y="4507765"/>
                        <a:ext cx="2768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对象 37">
            <a:extLst>
              <a:ext uri="{FF2B5EF4-FFF2-40B4-BE49-F238E27FC236}">
                <a16:creationId xmlns:a16="http://schemas.microsoft.com/office/drawing/2014/main" id="{9B4FAC13-72E2-72C9-B81C-B9516B31C2EF}"/>
              </a:ext>
            </a:extLst>
          </p:cNvPr>
          <p:cNvGraphicFramePr>
            <a:graphicFrameLocks noChangeAspect="1"/>
          </p:cNvGraphicFramePr>
          <p:nvPr>
            <p:extLst>
              <p:ext uri="{D42A27DB-BD31-4B8C-83A1-F6EECF244321}">
                <p14:modId xmlns:p14="http://schemas.microsoft.com/office/powerpoint/2010/main" val="2680392026"/>
              </p:ext>
            </p:extLst>
          </p:nvPr>
        </p:nvGraphicFramePr>
        <p:xfrm>
          <a:off x="9453014" y="2221917"/>
          <a:ext cx="1631950" cy="374650"/>
        </p:xfrm>
        <a:graphic>
          <a:graphicData uri="http://schemas.openxmlformats.org/presentationml/2006/ole">
            <mc:AlternateContent xmlns:mc="http://schemas.openxmlformats.org/markup-compatibility/2006">
              <mc:Choice xmlns:v="urn:schemas-microsoft-com:vml" Requires="v">
                <p:oleObj name="Equation" r:id="rId18" imgW="1612900" imgH="381000" progId="Equation.DSMT4">
                  <p:embed/>
                </p:oleObj>
              </mc:Choice>
              <mc:Fallback>
                <p:oleObj name="Equation" r:id="rId18" imgW="1612900" imgH="381000" progId="Equation.DSMT4">
                  <p:embed/>
                  <p:pic>
                    <p:nvPicPr>
                      <p:cNvPr id="0" name="Object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53014" y="2221917"/>
                        <a:ext cx="163195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89216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11319672" y="6507843"/>
            <a:ext cx="410215" cy="233779"/>
          </a:xfrm>
        </p:spPr>
        <p:txBody>
          <a:bodyPr/>
          <a:lstStyle/>
          <a:p>
            <a:fld id="{F9954841-DDB9-4D98-80F0-B7611239509B}" type="slidenum">
              <a:rPr lang="zh-CN" altLang="en-US" smtClean="0">
                <a:latin typeface="Arial" panose="020B0604020202020204" pitchFamily="34" charset="0"/>
                <a:cs typeface="Arial" panose="020B0604020202020204" pitchFamily="34" charset="0"/>
              </a:rPr>
              <a:t>12</a:t>
            </a:fld>
            <a:endParaRPr lang="zh-CN" altLang="en-US" dirty="0">
              <a:latin typeface="Arial" panose="020B0604020202020204" pitchFamily="34" charset="0"/>
              <a:cs typeface="Arial" panose="020B0604020202020204" pitchFamily="34" charset="0"/>
            </a:endParaRPr>
          </a:p>
        </p:txBody>
      </p:sp>
      <p:sp>
        <p:nvSpPr>
          <p:cNvPr id="10" name="文本占位符 1">
            <a:extLst>
              <a:ext uri="{FF2B5EF4-FFF2-40B4-BE49-F238E27FC236}">
                <a16:creationId xmlns:a16="http://schemas.microsoft.com/office/drawing/2014/main" id="{36082C06-D2BB-CEB6-BEFF-4215737C9BC0}"/>
              </a:ext>
            </a:extLst>
          </p:cNvPr>
          <p:cNvSpPr>
            <a:spLocks noGrp="1"/>
          </p:cNvSpPr>
          <p:nvPr/>
        </p:nvSpPr>
        <p:spPr>
          <a:xfrm>
            <a:off x="378682" y="759929"/>
            <a:ext cx="11483117" cy="458908"/>
          </a:xfrm>
          <a:prstGeom prst="rect">
            <a:avLst/>
          </a:prstGeom>
          <a:noFill/>
          <a:ln w="9525">
            <a:noFill/>
            <a:miter lim="800000"/>
          </a:ln>
        </p:spPr>
        <p:txBody>
          <a:bodyPr vert="horz" wrap="square" lIns="91440" tIns="45720" rIns="91440" bIns="45720" numCol="1"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1800" b="1" kern="1200">
                <a:solidFill>
                  <a:srgbClr val="164B77"/>
                </a:solidFill>
                <a:latin typeface="微软雅黑" panose="020B0503020204020204" pitchFamily="34" charset="-122"/>
                <a:ea typeface="微软雅黑" panose="020B0503020204020204" pitchFamily="34" charset="-122"/>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ct val="150000"/>
              </a:lnSpc>
              <a:spcBef>
                <a:spcPts val="0"/>
              </a:spcBef>
              <a:buFont typeface="Wingdings" panose="05000000000000000000" pitchFamily="2" charset="2"/>
              <a:buChar char="n"/>
            </a:pPr>
            <a:r>
              <a:rPr lang="en-US" altLang="zh-CN" b="0" dirty="0">
                <a:solidFill>
                  <a:schemeClr val="tx1"/>
                </a:solidFill>
                <a:latin typeface="Arial" panose="020B0604020202020204" pitchFamily="34" charset="0"/>
                <a:cs typeface="Arial" panose="020B0604020202020204" pitchFamily="34" charset="0"/>
              </a:rPr>
              <a:t>Utilization factor (UF) </a:t>
            </a:r>
          </a:p>
        </p:txBody>
      </p:sp>
      <p:graphicFrame>
        <p:nvGraphicFramePr>
          <p:cNvPr id="4" name="对象 3">
            <a:extLst>
              <a:ext uri="{FF2B5EF4-FFF2-40B4-BE49-F238E27FC236}">
                <a16:creationId xmlns:a16="http://schemas.microsoft.com/office/drawing/2014/main" id="{85D8B715-6B9F-510B-ED57-CB375ABB06FC}"/>
              </a:ext>
            </a:extLst>
          </p:cNvPr>
          <p:cNvGraphicFramePr>
            <a:graphicFrameLocks noChangeAspect="1"/>
          </p:cNvGraphicFramePr>
          <p:nvPr>
            <p:extLst>
              <p:ext uri="{D42A27DB-BD31-4B8C-83A1-F6EECF244321}">
                <p14:modId xmlns:p14="http://schemas.microsoft.com/office/powerpoint/2010/main" val="2447380433"/>
              </p:ext>
            </p:extLst>
          </p:nvPr>
        </p:nvGraphicFramePr>
        <p:xfrm>
          <a:off x="6594742" y="3227483"/>
          <a:ext cx="4320000" cy="3016767"/>
        </p:xfrm>
        <a:graphic>
          <a:graphicData uri="http://schemas.openxmlformats.org/presentationml/2006/ole">
            <mc:AlternateContent xmlns:mc="http://schemas.openxmlformats.org/markup-compatibility/2006">
              <mc:Choice xmlns:v="urn:schemas-microsoft-com:vml" Requires="v">
                <p:oleObj name="Graph" r:id="rId2" imgW="5347386" imgH="3741149" progId="Origin50.Graph">
                  <p:embed/>
                </p:oleObj>
              </mc:Choice>
              <mc:Fallback>
                <p:oleObj name="Graph" r:id="rId2" imgW="5347386" imgH="3741149" progId="Origin50.Graph">
                  <p:embed/>
                  <p:pic>
                    <p:nvPicPr>
                      <p:cNvPr id="4" name="对象 3"/>
                      <p:cNvPicPr/>
                      <p:nvPr/>
                    </p:nvPicPr>
                    <p:blipFill>
                      <a:blip r:embed="rId3"/>
                      <a:stretch>
                        <a:fillRect/>
                      </a:stretch>
                    </p:blipFill>
                    <p:spPr>
                      <a:xfrm>
                        <a:off x="6594742" y="3227483"/>
                        <a:ext cx="4320000" cy="3016767"/>
                      </a:xfrm>
                      <a:prstGeom prst="rect">
                        <a:avLst/>
                      </a:prstGeom>
                      <a:ln w="19050">
                        <a:solidFill>
                          <a:schemeClr val="accent1">
                            <a:lumMod val="50000"/>
                          </a:schemeClr>
                        </a:solidFill>
                        <a:prstDash val="dash"/>
                      </a:ln>
                    </p:spPr>
                  </p:pic>
                </p:oleObj>
              </mc:Fallback>
            </mc:AlternateContent>
          </a:graphicData>
        </a:graphic>
      </p:graphicFrame>
      <p:pic>
        <p:nvPicPr>
          <p:cNvPr id="6" name="图片 5">
            <a:extLst>
              <a:ext uri="{FF2B5EF4-FFF2-40B4-BE49-F238E27FC236}">
                <a16:creationId xmlns:a16="http://schemas.microsoft.com/office/drawing/2014/main" id="{DDBFBB6D-E97E-2031-1F57-6DFB5B54CA8F}"/>
              </a:ext>
            </a:extLst>
          </p:cNvPr>
          <p:cNvPicPr>
            <a:picLocks noChangeAspect="1"/>
          </p:cNvPicPr>
          <p:nvPr/>
        </p:nvPicPr>
        <p:blipFill>
          <a:blip r:embed="rId4"/>
          <a:stretch>
            <a:fillRect/>
          </a:stretch>
        </p:blipFill>
        <p:spPr>
          <a:xfrm>
            <a:off x="557259" y="3516218"/>
            <a:ext cx="5040000" cy="2367786"/>
          </a:xfrm>
          <a:prstGeom prst="rect">
            <a:avLst/>
          </a:prstGeom>
        </p:spPr>
      </p:pic>
      <p:graphicFrame>
        <p:nvGraphicFramePr>
          <p:cNvPr id="7" name="对象 6">
            <a:extLst>
              <a:ext uri="{FF2B5EF4-FFF2-40B4-BE49-F238E27FC236}">
                <a16:creationId xmlns:a16="http://schemas.microsoft.com/office/drawing/2014/main" id="{EF36083E-B4DA-B415-5DA6-D91670875043}"/>
              </a:ext>
            </a:extLst>
          </p:cNvPr>
          <p:cNvGraphicFramePr>
            <a:graphicFrameLocks noChangeAspect="1"/>
          </p:cNvGraphicFramePr>
          <p:nvPr>
            <p:extLst>
              <p:ext uri="{D42A27DB-BD31-4B8C-83A1-F6EECF244321}">
                <p14:modId xmlns:p14="http://schemas.microsoft.com/office/powerpoint/2010/main" val="10942723"/>
              </p:ext>
            </p:extLst>
          </p:nvPr>
        </p:nvGraphicFramePr>
        <p:xfrm>
          <a:off x="1202957" y="1946719"/>
          <a:ext cx="3294490" cy="1044000"/>
        </p:xfrm>
        <a:graphic>
          <a:graphicData uri="http://schemas.openxmlformats.org/presentationml/2006/ole">
            <mc:AlternateContent xmlns:mc="http://schemas.openxmlformats.org/markup-compatibility/2006">
              <mc:Choice xmlns:v="urn:schemas-microsoft-com:vml" Requires="v">
                <p:oleObj name="Equation" r:id="rId5" imgW="2577960" imgH="825480" progId="Equation.DSMT4">
                  <p:embed/>
                </p:oleObj>
              </mc:Choice>
              <mc:Fallback>
                <p:oleObj name="Equation" r:id="rId5" imgW="2577960" imgH="825480" progId="Equation.DSMT4">
                  <p:embed/>
                  <p:pic>
                    <p:nvPicPr>
                      <p:cNvPr id="6" name="对象 5">
                        <a:extLst>
                          <a:ext uri="{FF2B5EF4-FFF2-40B4-BE49-F238E27FC236}">
                            <a16:creationId xmlns:a16="http://schemas.microsoft.com/office/drawing/2014/main" id="{72161E35-2FB7-3E5C-5859-82BAE480E4E1}"/>
                          </a:ext>
                        </a:extLst>
                      </p:cNvPr>
                      <p:cNvPicPr>
                        <a:picLocks noChangeAspect="1" noChangeArrowheads="1"/>
                      </p:cNvPicPr>
                      <p:nvPr/>
                    </p:nvPicPr>
                    <p:blipFill>
                      <a:blip r:embed="rId6"/>
                      <a:srcRect/>
                      <a:stretch>
                        <a:fillRect/>
                      </a:stretch>
                    </p:blipFill>
                    <p:spPr bwMode="auto">
                      <a:xfrm>
                        <a:off x="1202957" y="1946719"/>
                        <a:ext cx="3294490" cy="104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文本框 7">
            <a:extLst>
              <a:ext uri="{FF2B5EF4-FFF2-40B4-BE49-F238E27FC236}">
                <a16:creationId xmlns:a16="http://schemas.microsoft.com/office/drawing/2014/main" id="{841997C6-481B-5BC8-A253-48E52A86BE61}"/>
              </a:ext>
            </a:extLst>
          </p:cNvPr>
          <p:cNvSpPr txBox="1"/>
          <p:nvPr/>
        </p:nvSpPr>
        <p:spPr>
          <a:xfrm>
            <a:off x="5493423" y="1396599"/>
            <a:ext cx="5923817" cy="1600951"/>
          </a:xfrm>
          <a:prstGeom prst="rect">
            <a:avLst/>
          </a:prstGeom>
          <a:noFill/>
        </p:spPr>
        <p:txBody>
          <a:bodyPr wrap="square">
            <a:spAutoFit/>
          </a:bodyPr>
          <a:lstStyle/>
          <a:p>
            <a:pPr algn="just">
              <a:lnSpc>
                <a:spcPct val="125000"/>
              </a:lnSpc>
            </a:pPr>
            <a:r>
              <a:rPr lang="en-US" altLang="zh-CN" sz="1600" dirty="0">
                <a:solidFill>
                  <a:schemeClr val="tx1">
                    <a:lumMod val="95000"/>
                    <a:lumOff val="5000"/>
                  </a:schemeClr>
                </a:solidFill>
                <a:latin typeface="Arial" panose="020B0604020202020204" pitchFamily="34" charset="0"/>
                <a:cs typeface="Arial" panose="020B0604020202020204" pitchFamily="34" charset="0"/>
              </a:rPr>
              <a:t>Utilization factor (UF) is fitted according to the actual one-day travel characteristics in China. It is gradually tends to 1 with the increase of driving range, giving different weight coefficients per cycle. Based on UF, the comprehensive energy consumption of PHEV can be obtained.</a:t>
            </a:r>
            <a:endParaRPr lang="zh-CN" altLang="en-US" sz="16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1" name="标题 1">
            <a:extLst>
              <a:ext uri="{FF2B5EF4-FFF2-40B4-BE49-F238E27FC236}">
                <a16:creationId xmlns:a16="http://schemas.microsoft.com/office/drawing/2014/main" id="{5EC6ABFA-0F1A-EE1C-826A-F7616A7EEA5A}"/>
              </a:ext>
            </a:extLst>
          </p:cNvPr>
          <p:cNvSpPr>
            <a:spLocks noGrp="1"/>
          </p:cNvSpPr>
          <p:nvPr/>
        </p:nvSpPr>
        <p:spPr>
          <a:xfrm>
            <a:off x="346710" y="146813"/>
            <a:ext cx="8176505" cy="49914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000" kern="1200">
                <a:solidFill>
                  <a:schemeClr val="tx1"/>
                </a:solidFill>
                <a:latin typeface="黑体" panose="02010609060101010101" pitchFamily="49" charset="-122"/>
                <a:ea typeface="黑体" panose="02010609060101010101" pitchFamily="49" charset="-122"/>
                <a:cs typeface="+mj-cs"/>
              </a:defRPr>
            </a:lvl1pPr>
          </a:lstStyle>
          <a:p>
            <a:pPr defTabSz="914400">
              <a:buNone/>
            </a:pPr>
            <a:r>
              <a:rPr lang="en-US" altLang="zh-CN" sz="2400" b="1" kern="1200" dirty="0">
                <a:latin typeface="Arial" panose="020B0604020202020204" pitchFamily="34" charset="0"/>
                <a:ea typeface="华文中宋" panose="02010600040101010101" pitchFamily="2" charset="-122"/>
                <a:cs typeface="Arial" panose="020B0604020202020204" pitchFamily="34" charset="0"/>
              </a:rPr>
              <a:t>2. Hybrid electric vehicles</a:t>
            </a:r>
            <a:endParaRPr lang="zh-CN" sz="2400" b="1" kern="1200" dirty="0">
              <a:latin typeface="Arial" panose="020B0604020202020204" pitchFamily="34" charset="0"/>
              <a:ea typeface="华文中宋" panose="02010600040101010101" pitchFamily="2" charset="-122"/>
              <a:cs typeface="Arial" panose="020B0604020202020204" pitchFamily="34" charset="0"/>
            </a:endParaRPr>
          </a:p>
        </p:txBody>
      </p:sp>
    </p:spTree>
    <p:extLst>
      <p:ext uri="{BB962C8B-B14F-4D97-AF65-F5344CB8AC3E}">
        <p14:creationId xmlns:p14="http://schemas.microsoft.com/office/powerpoint/2010/main" val="342572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26BB014-769C-DD81-20D3-DCB6E39BB89A}"/>
              </a:ext>
            </a:extLst>
          </p:cNvPr>
          <p:cNvPicPr>
            <a:picLocks noChangeAspect="1"/>
          </p:cNvPicPr>
          <p:nvPr/>
        </p:nvPicPr>
        <p:blipFill>
          <a:blip r:embed="rId3"/>
          <a:stretch>
            <a:fillRect/>
          </a:stretch>
        </p:blipFill>
        <p:spPr>
          <a:xfrm>
            <a:off x="6523771" y="2107583"/>
            <a:ext cx="4320000" cy="2305477"/>
          </a:xfrm>
          <a:prstGeom prst="rect">
            <a:avLst/>
          </a:prstGeom>
        </p:spPr>
      </p:pic>
      <p:sp>
        <p:nvSpPr>
          <p:cNvPr id="2" name="灯片编号占位符 1"/>
          <p:cNvSpPr>
            <a:spLocks noGrp="1"/>
          </p:cNvSpPr>
          <p:nvPr>
            <p:ph type="sldNum" sz="quarter" idx="4"/>
          </p:nvPr>
        </p:nvSpPr>
        <p:spPr>
          <a:xfrm>
            <a:off x="11319672" y="6507843"/>
            <a:ext cx="410215" cy="233779"/>
          </a:xfrm>
        </p:spPr>
        <p:txBody>
          <a:bodyPr/>
          <a:lstStyle/>
          <a:p>
            <a:fld id="{F9954841-DDB9-4D98-80F0-B7611239509B}" type="slidenum">
              <a:rPr lang="zh-CN" altLang="en-US" smtClean="0">
                <a:latin typeface="Arial" panose="020B0604020202020204" pitchFamily="34" charset="0"/>
                <a:cs typeface="Arial" panose="020B0604020202020204" pitchFamily="34" charset="0"/>
              </a:rPr>
              <a:t>13</a:t>
            </a:fld>
            <a:endParaRPr lang="zh-CN" altLang="en-US" dirty="0">
              <a:latin typeface="Arial" panose="020B0604020202020204" pitchFamily="34" charset="0"/>
              <a:cs typeface="Arial" panose="020B0604020202020204" pitchFamily="34" charset="0"/>
            </a:endParaRPr>
          </a:p>
        </p:txBody>
      </p:sp>
      <p:sp>
        <p:nvSpPr>
          <p:cNvPr id="10" name="文本占位符 1">
            <a:extLst>
              <a:ext uri="{FF2B5EF4-FFF2-40B4-BE49-F238E27FC236}">
                <a16:creationId xmlns:a16="http://schemas.microsoft.com/office/drawing/2014/main" id="{36082C06-D2BB-CEB6-BEFF-4215737C9BC0}"/>
              </a:ext>
            </a:extLst>
          </p:cNvPr>
          <p:cNvSpPr>
            <a:spLocks noGrp="1"/>
          </p:cNvSpPr>
          <p:nvPr/>
        </p:nvSpPr>
        <p:spPr>
          <a:xfrm>
            <a:off x="378682" y="759929"/>
            <a:ext cx="11483117" cy="872034"/>
          </a:xfrm>
          <a:prstGeom prst="rect">
            <a:avLst/>
          </a:prstGeom>
          <a:noFill/>
          <a:ln w="9525">
            <a:noFill/>
            <a:miter lim="800000"/>
          </a:ln>
        </p:spPr>
        <p:txBody>
          <a:bodyPr vert="horz" wrap="square" lIns="91440" tIns="45720" rIns="91440" bIns="45720" numCol="1"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1800" b="1" kern="1200">
                <a:solidFill>
                  <a:srgbClr val="164B77"/>
                </a:solidFill>
                <a:latin typeface="微软雅黑" panose="020B0503020204020204" pitchFamily="34" charset="-122"/>
                <a:ea typeface="微软雅黑" panose="020B0503020204020204" pitchFamily="34" charset="-122"/>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ct val="150000"/>
              </a:lnSpc>
              <a:spcBef>
                <a:spcPts val="0"/>
              </a:spcBef>
              <a:buFont typeface="Wingdings" panose="05000000000000000000" pitchFamily="2" charset="2"/>
              <a:buChar char="n"/>
            </a:pPr>
            <a:r>
              <a:rPr lang="en-US" altLang="zh-CN" b="0" dirty="0">
                <a:solidFill>
                  <a:schemeClr val="tx1"/>
                </a:solidFill>
                <a:latin typeface="Arial" panose="020B0604020202020204" pitchFamily="34" charset="0"/>
                <a:cs typeface="Arial" panose="020B0604020202020204" pitchFamily="34" charset="0"/>
              </a:rPr>
              <a:t>The test cycles, road load setting, test cycles,</a:t>
            </a:r>
            <a:r>
              <a:rPr lang="zh-CN" altLang="en-US" b="0" dirty="0">
                <a:solidFill>
                  <a:schemeClr val="tx1"/>
                </a:solidFill>
                <a:latin typeface="Arial" panose="020B0604020202020204" pitchFamily="34" charset="0"/>
                <a:cs typeface="Arial" panose="020B0604020202020204" pitchFamily="34" charset="0"/>
              </a:rPr>
              <a:t> </a:t>
            </a:r>
            <a:r>
              <a:rPr lang="en-US" altLang="zh-CN" b="0" dirty="0">
                <a:solidFill>
                  <a:schemeClr val="tx1"/>
                </a:solidFill>
                <a:latin typeface="Arial" panose="020B0604020202020204" pitchFamily="34" charset="0"/>
                <a:cs typeface="Arial" panose="020B0604020202020204" pitchFamily="34" charset="0"/>
              </a:rPr>
              <a:t>etc. are consistent with HEV.</a:t>
            </a:r>
          </a:p>
          <a:p>
            <a:pPr marL="285750" indent="-285750">
              <a:lnSpc>
                <a:spcPct val="150000"/>
              </a:lnSpc>
              <a:spcBef>
                <a:spcPts val="0"/>
              </a:spcBef>
              <a:buFont typeface="Wingdings" panose="05000000000000000000" pitchFamily="2" charset="2"/>
              <a:buChar char="n"/>
            </a:pPr>
            <a:r>
              <a:rPr lang="en-US" altLang="zh-CN" b="0" dirty="0">
                <a:solidFill>
                  <a:schemeClr val="tx1"/>
                </a:solidFill>
                <a:latin typeface="Arial" panose="020B0604020202020204" pitchFamily="34" charset="0"/>
                <a:cs typeface="Arial" panose="020B0604020202020204" pitchFamily="34" charset="0"/>
              </a:rPr>
              <a:t>The GB/T standard specifies two methods: consecutive cycle test procedure and shortened test procedure</a:t>
            </a:r>
          </a:p>
        </p:txBody>
      </p:sp>
      <p:pic>
        <p:nvPicPr>
          <p:cNvPr id="3" name="图片 2">
            <a:extLst>
              <a:ext uri="{FF2B5EF4-FFF2-40B4-BE49-F238E27FC236}">
                <a16:creationId xmlns:a16="http://schemas.microsoft.com/office/drawing/2014/main" id="{FC33D14B-5F51-9A5F-EF83-F50A9604D6D3}"/>
              </a:ext>
            </a:extLst>
          </p:cNvPr>
          <p:cNvPicPr>
            <a:picLocks noChangeAspect="1"/>
          </p:cNvPicPr>
          <p:nvPr/>
        </p:nvPicPr>
        <p:blipFill>
          <a:blip r:embed="rId4"/>
          <a:stretch>
            <a:fillRect/>
          </a:stretch>
        </p:blipFill>
        <p:spPr>
          <a:xfrm>
            <a:off x="1356865" y="2155786"/>
            <a:ext cx="4320000" cy="1734426"/>
          </a:xfrm>
          <a:prstGeom prst="rect">
            <a:avLst/>
          </a:prstGeom>
        </p:spPr>
      </p:pic>
      <p:pic>
        <p:nvPicPr>
          <p:cNvPr id="4" name="图片 3">
            <a:extLst>
              <a:ext uri="{FF2B5EF4-FFF2-40B4-BE49-F238E27FC236}">
                <a16:creationId xmlns:a16="http://schemas.microsoft.com/office/drawing/2014/main" id="{5D6B35F9-5DB3-99B1-8112-2EA347859792}"/>
              </a:ext>
            </a:extLst>
          </p:cNvPr>
          <p:cNvPicPr>
            <a:picLocks noChangeAspect="1"/>
          </p:cNvPicPr>
          <p:nvPr/>
        </p:nvPicPr>
        <p:blipFill>
          <a:blip r:embed="rId5"/>
          <a:stretch>
            <a:fillRect/>
          </a:stretch>
        </p:blipFill>
        <p:spPr>
          <a:xfrm>
            <a:off x="1356865" y="4270453"/>
            <a:ext cx="4320000" cy="1732176"/>
          </a:xfrm>
          <a:prstGeom prst="rect">
            <a:avLst/>
          </a:prstGeom>
        </p:spPr>
      </p:pic>
      <p:sp>
        <p:nvSpPr>
          <p:cNvPr id="5" name="文本框 4">
            <a:extLst>
              <a:ext uri="{FF2B5EF4-FFF2-40B4-BE49-F238E27FC236}">
                <a16:creationId xmlns:a16="http://schemas.microsoft.com/office/drawing/2014/main" id="{5A16AA88-A3B7-245E-979B-D65F771A6E3B}"/>
              </a:ext>
            </a:extLst>
          </p:cNvPr>
          <p:cNvSpPr txBox="1"/>
          <p:nvPr/>
        </p:nvSpPr>
        <p:spPr>
          <a:xfrm>
            <a:off x="1424179" y="1945976"/>
            <a:ext cx="4185372" cy="360612"/>
          </a:xfrm>
          <a:prstGeom prst="rect">
            <a:avLst/>
          </a:prstGeom>
          <a:noFill/>
        </p:spPr>
        <p:txBody>
          <a:bodyPr wrap="square" rtlCol="0">
            <a:spAutoFit/>
          </a:bodyPr>
          <a:lstStyle/>
          <a:p>
            <a:pPr algn="ctr">
              <a:lnSpc>
                <a:spcPct val="120000"/>
              </a:lnSpc>
            </a:pPr>
            <a:r>
              <a:rPr lang="en-US" altLang="zh-CN" sz="1600" b="1" dirty="0">
                <a:solidFill>
                  <a:schemeClr val="accent5">
                    <a:lumMod val="50000"/>
                  </a:schemeClr>
                </a:solidFill>
                <a:latin typeface="Arial" panose="020B0604020202020204" pitchFamily="34" charset="0"/>
                <a:ea typeface="微软雅黑" panose="020B0503020204020204" charset="-122"/>
                <a:cs typeface="Arial" panose="020B0604020202020204" pitchFamily="34" charset="0"/>
              </a:rPr>
              <a:t>Consecutive cycle test procedure </a:t>
            </a:r>
            <a:endParaRPr lang="zh-CN" altLang="en-US" sz="1600" b="1" dirty="0">
              <a:solidFill>
                <a:schemeClr val="accent5">
                  <a:lumMod val="50000"/>
                </a:schemeClr>
              </a:solidFill>
              <a:latin typeface="Arial" panose="020B0604020202020204" pitchFamily="34" charset="0"/>
              <a:ea typeface="微软雅黑" panose="020B0503020204020204" charset="-122"/>
              <a:cs typeface="Arial" panose="020B0604020202020204" pitchFamily="34" charset="0"/>
            </a:endParaRPr>
          </a:p>
        </p:txBody>
      </p:sp>
      <p:sp>
        <p:nvSpPr>
          <p:cNvPr id="6" name="文本框 5">
            <a:extLst>
              <a:ext uri="{FF2B5EF4-FFF2-40B4-BE49-F238E27FC236}">
                <a16:creationId xmlns:a16="http://schemas.microsoft.com/office/drawing/2014/main" id="{3910172B-DB86-9C1D-F092-8EC6DBAC34CC}"/>
              </a:ext>
            </a:extLst>
          </p:cNvPr>
          <p:cNvSpPr txBox="1"/>
          <p:nvPr/>
        </p:nvSpPr>
        <p:spPr>
          <a:xfrm>
            <a:off x="1689951" y="4090147"/>
            <a:ext cx="3518863" cy="360612"/>
          </a:xfrm>
          <a:prstGeom prst="rect">
            <a:avLst/>
          </a:prstGeom>
          <a:noFill/>
        </p:spPr>
        <p:txBody>
          <a:bodyPr wrap="square" rtlCol="0">
            <a:spAutoFit/>
          </a:bodyPr>
          <a:lstStyle>
            <a:defPPr>
              <a:defRPr lang="zh-CN"/>
            </a:defPPr>
            <a:lvl1pPr algn="ctr">
              <a:lnSpc>
                <a:spcPct val="120000"/>
              </a:lnSpc>
              <a:defRPr sz="1600" b="1">
                <a:solidFill>
                  <a:schemeClr val="accent5">
                    <a:lumMod val="50000"/>
                  </a:schemeClr>
                </a:solidFill>
                <a:latin typeface="Arial" panose="020B0604020202020204" pitchFamily="34" charset="0"/>
                <a:ea typeface="微软雅黑" panose="020B0503020204020204" charset="-122"/>
                <a:cs typeface="Arial" panose="020B0604020202020204" pitchFamily="34" charset="0"/>
              </a:defRPr>
            </a:lvl1pPr>
          </a:lstStyle>
          <a:p>
            <a:r>
              <a:rPr lang="en-US" altLang="zh-CN" dirty="0"/>
              <a:t>Shortened test procedure</a:t>
            </a:r>
            <a:endParaRPr lang="zh-CN" altLang="en-US" dirty="0"/>
          </a:p>
        </p:txBody>
      </p:sp>
      <p:sp>
        <p:nvSpPr>
          <p:cNvPr id="8" name="文本框 7">
            <a:extLst>
              <a:ext uri="{FF2B5EF4-FFF2-40B4-BE49-F238E27FC236}">
                <a16:creationId xmlns:a16="http://schemas.microsoft.com/office/drawing/2014/main" id="{68F5E9F8-806F-CF85-9772-992DBA9E2AE6}"/>
              </a:ext>
            </a:extLst>
          </p:cNvPr>
          <p:cNvSpPr txBox="1"/>
          <p:nvPr/>
        </p:nvSpPr>
        <p:spPr>
          <a:xfrm>
            <a:off x="7030242" y="4263704"/>
            <a:ext cx="3485082" cy="375552"/>
          </a:xfrm>
          <a:prstGeom prst="rect">
            <a:avLst/>
          </a:prstGeom>
          <a:noFill/>
        </p:spPr>
        <p:txBody>
          <a:bodyPr wrap="square" rtlCol="0">
            <a:spAutoFit/>
          </a:bodyPr>
          <a:lstStyle/>
          <a:p>
            <a:pPr>
              <a:lnSpc>
                <a:spcPct val="150000"/>
              </a:lnSpc>
            </a:pPr>
            <a:r>
              <a:rPr lang="en-US" altLang="zh-CN" sz="1400" b="1" dirty="0">
                <a:solidFill>
                  <a:schemeClr val="accent5">
                    <a:lumMod val="50000"/>
                  </a:schemeClr>
                </a:solidFill>
                <a:latin typeface="Arial" panose="020B0604020202020204" pitchFamily="34" charset="0"/>
                <a:ea typeface="微软雅黑" panose="020B0503020204020204" charset="-122"/>
                <a:cs typeface="Arial" panose="020B0604020202020204" pitchFamily="34" charset="0"/>
              </a:rPr>
              <a:t>DS</a:t>
            </a:r>
            <a:r>
              <a:rPr lang="en-US" altLang="zh-CN" sz="1400" b="1" baseline="-25000" dirty="0">
                <a:solidFill>
                  <a:schemeClr val="accent5">
                    <a:lumMod val="50000"/>
                  </a:schemeClr>
                </a:solidFill>
                <a:latin typeface="Arial" panose="020B0604020202020204" pitchFamily="34" charset="0"/>
                <a:ea typeface="微软雅黑" panose="020B0503020204020204" charset="-122"/>
                <a:cs typeface="Arial" panose="020B0604020202020204" pitchFamily="34" charset="0"/>
              </a:rPr>
              <a:t>1</a:t>
            </a:r>
            <a:r>
              <a:rPr lang="en-US" altLang="zh-CN" sz="1400" b="1" dirty="0">
                <a:solidFill>
                  <a:schemeClr val="accent5">
                    <a:lumMod val="50000"/>
                  </a:schemeClr>
                </a:solidFill>
                <a:latin typeface="Arial" panose="020B0604020202020204" pitchFamily="34" charset="0"/>
                <a:ea typeface="微软雅黑" panose="020B0503020204020204" charset="-122"/>
                <a:cs typeface="Arial" panose="020B0604020202020204" pitchFamily="34" charset="0"/>
              </a:rPr>
              <a:t> and DS</a:t>
            </a:r>
            <a:r>
              <a:rPr lang="en-US" altLang="zh-CN" sz="1400" b="1" baseline="-25000" dirty="0">
                <a:solidFill>
                  <a:schemeClr val="accent5">
                    <a:lumMod val="50000"/>
                  </a:schemeClr>
                </a:solidFill>
                <a:latin typeface="Arial" panose="020B0604020202020204" pitchFamily="34" charset="0"/>
                <a:ea typeface="微软雅黑" panose="020B0503020204020204" charset="-122"/>
                <a:cs typeface="Arial" panose="020B0604020202020204" pitchFamily="34" charset="0"/>
              </a:rPr>
              <a:t>2</a:t>
            </a:r>
            <a:r>
              <a:rPr lang="en-US" altLang="zh-CN" sz="1400" b="1" dirty="0">
                <a:solidFill>
                  <a:schemeClr val="accent5">
                    <a:lumMod val="50000"/>
                  </a:schemeClr>
                </a:solidFill>
                <a:latin typeface="Arial" panose="020B0604020202020204" pitchFamily="34" charset="0"/>
                <a:ea typeface="微软雅黑" panose="020B0503020204020204" charset="-122"/>
                <a:cs typeface="Arial" panose="020B0604020202020204" pitchFamily="34" charset="0"/>
              </a:rPr>
              <a:t> each contain 2 test cycles</a:t>
            </a:r>
            <a:endParaRPr lang="zh-CN" altLang="en-US" sz="1400" b="1" dirty="0">
              <a:solidFill>
                <a:schemeClr val="accent5">
                  <a:lumMod val="50000"/>
                </a:schemeClr>
              </a:solidFill>
              <a:latin typeface="Arial" panose="020B0604020202020204" pitchFamily="34" charset="0"/>
              <a:ea typeface="微软雅黑" panose="020B0503020204020204" charset="-122"/>
              <a:cs typeface="Arial" panose="020B0604020202020204" pitchFamily="34" charset="0"/>
            </a:endParaRPr>
          </a:p>
        </p:txBody>
      </p:sp>
      <p:sp>
        <p:nvSpPr>
          <p:cNvPr id="12" name="矩形 11">
            <a:extLst>
              <a:ext uri="{FF2B5EF4-FFF2-40B4-BE49-F238E27FC236}">
                <a16:creationId xmlns:a16="http://schemas.microsoft.com/office/drawing/2014/main" id="{8B7536EF-2D56-2494-670E-29CEE7D954C9}"/>
              </a:ext>
            </a:extLst>
          </p:cNvPr>
          <p:cNvSpPr/>
          <p:nvPr/>
        </p:nvSpPr>
        <p:spPr>
          <a:xfrm>
            <a:off x="6411528" y="2023207"/>
            <a:ext cx="4607503" cy="2601166"/>
          </a:xfrm>
          <a:prstGeom prst="rect">
            <a:avLst/>
          </a:prstGeom>
          <a:noFill/>
          <a:ln w="9525">
            <a:solidFill>
              <a:schemeClr val="accent5">
                <a:lumMod val="50000"/>
              </a:schemeClr>
            </a:solidFill>
            <a:prstDash val="sys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3" name="标题 1">
            <a:extLst>
              <a:ext uri="{FF2B5EF4-FFF2-40B4-BE49-F238E27FC236}">
                <a16:creationId xmlns:a16="http://schemas.microsoft.com/office/drawing/2014/main" id="{3EE9E907-5185-5302-CF27-ECFBF941AB35}"/>
              </a:ext>
            </a:extLst>
          </p:cNvPr>
          <p:cNvSpPr>
            <a:spLocks noGrp="1"/>
          </p:cNvSpPr>
          <p:nvPr/>
        </p:nvSpPr>
        <p:spPr>
          <a:xfrm>
            <a:off x="346710" y="146813"/>
            <a:ext cx="8176505" cy="49914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000" kern="1200">
                <a:solidFill>
                  <a:schemeClr val="tx1"/>
                </a:solidFill>
                <a:latin typeface="黑体" panose="02010609060101010101" pitchFamily="49" charset="-122"/>
                <a:ea typeface="黑体" panose="02010609060101010101" pitchFamily="49" charset="-122"/>
                <a:cs typeface="+mj-cs"/>
              </a:defRPr>
            </a:lvl1pPr>
          </a:lstStyle>
          <a:p>
            <a:pPr defTabSz="914400">
              <a:buNone/>
            </a:pPr>
            <a:r>
              <a:rPr lang="en-US" altLang="zh-CN" sz="2400" b="1" kern="1200" dirty="0">
                <a:latin typeface="Arial" panose="020B0604020202020204" pitchFamily="34" charset="0"/>
                <a:ea typeface="华文中宋" panose="02010600040101010101" pitchFamily="2" charset="-122"/>
                <a:cs typeface="Arial" panose="020B0604020202020204" pitchFamily="34" charset="0"/>
              </a:rPr>
              <a:t>3. Battery electric vehicles</a:t>
            </a:r>
            <a:endParaRPr lang="zh-CN" sz="2400" b="1" kern="1200" dirty="0">
              <a:latin typeface="Arial" panose="020B0604020202020204" pitchFamily="34" charset="0"/>
              <a:ea typeface="华文中宋" panose="02010600040101010101" pitchFamily="2" charset="-122"/>
              <a:cs typeface="Arial" panose="020B0604020202020204" pitchFamily="34" charset="0"/>
            </a:endParaRPr>
          </a:p>
        </p:txBody>
      </p:sp>
      <p:sp>
        <p:nvSpPr>
          <p:cNvPr id="9" name="矩形 8">
            <a:extLst>
              <a:ext uri="{FF2B5EF4-FFF2-40B4-BE49-F238E27FC236}">
                <a16:creationId xmlns:a16="http://schemas.microsoft.com/office/drawing/2014/main" id="{4850062D-38F9-3A99-2CAE-FDEE85EE6014}"/>
              </a:ext>
            </a:extLst>
          </p:cNvPr>
          <p:cNvSpPr/>
          <p:nvPr/>
        </p:nvSpPr>
        <p:spPr>
          <a:xfrm>
            <a:off x="1249136" y="2026634"/>
            <a:ext cx="4506685" cy="1919438"/>
          </a:xfrm>
          <a:prstGeom prst="rect">
            <a:avLst/>
          </a:prstGeom>
          <a:noFill/>
          <a:ln w="9525">
            <a:solidFill>
              <a:schemeClr val="accent5">
                <a:lumMod val="50000"/>
              </a:schemeClr>
            </a:solidFill>
            <a:prstDash val="sys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endParaRPr>
          </a:p>
        </p:txBody>
      </p:sp>
      <p:sp>
        <p:nvSpPr>
          <p:cNvPr id="14" name="矩形 13">
            <a:extLst>
              <a:ext uri="{FF2B5EF4-FFF2-40B4-BE49-F238E27FC236}">
                <a16:creationId xmlns:a16="http://schemas.microsoft.com/office/drawing/2014/main" id="{B6A4DE4A-0126-CBCB-5F38-05B191D70D36}"/>
              </a:ext>
            </a:extLst>
          </p:cNvPr>
          <p:cNvSpPr/>
          <p:nvPr/>
        </p:nvSpPr>
        <p:spPr>
          <a:xfrm>
            <a:off x="1243658" y="4112568"/>
            <a:ext cx="4506685" cy="1919438"/>
          </a:xfrm>
          <a:prstGeom prst="rect">
            <a:avLst/>
          </a:prstGeom>
          <a:noFill/>
          <a:ln w="9525">
            <a:solidFill>
              <a:schemeClr val="accent5">
                <a:lumMod val="50000"/>
              </a:schemeClr>
            </a:solidFill>
            <a:prstDash val="sys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endParaRPr>
          </a:p>
        </p:txBody>
      </p:sp>
      <p:sp>
        <p:nvSpPr>
          <p:cNvPr id="15" name="等腰三角形 14">
            <a:extLst>
              <a:ext uri="{FF2B5EF4-FFF2-40B4-BE49-F238E27FC236}">
                <a16:creationId xmlns:a16="http://schemas.microsoft.com/office/drawing/2014/main" id="{A9C9DC0F-D1DF-8438-2A8C-ACF10A976595}"/>
              </a:ext>
            </a:extLst>
          </p:cNvPr>
          <p:cNvSpPr/>
          <p:nvPr/>
        </p:nvSpPr>
        <p:spPr>
          <a:xfrm rot="5400000">
            <a:off x="6006000" y="2932999"/>
            <a:ext cx="180000" cy="180000"/>
          </a:xfrm>
          <a:prstGeom prst="triangl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52873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11319672" y="6507843"/>
            <a:ext cx="410215" cy="233779"/>
          </a:xfrm>
        </p:spPr>
        <p:txBody>
          <a:bodyPr/>
          <a:lstStyle/>
          <a:p>
            <a:fld id="{F9954841-DDB9-4D98-80F0-B7611239509B}" type="slidenum">
              <a:rPr lang="zh-CN" altLang="en-US" smtClean="0">
                <a:latin typeface="Arial" panose="020B0604020202020204" pitchFamily="34" charset="0"/>
                <a:cs typeface="Arial" panose="020B0604020202020204" pitchFamily="34" charset="0"/>
              </a:rPr>
              <a:t>14</a:t>
            </a:fld>
            <a:endParaRPr lang="zh-CN" altLang="en-US" dirty="0">
              <a:latin typeface="Arial" panose="020B0604020202020204" pitchFamily="34" charset="0"/>
              <a:cs typeface="Arial" panose="020B0604020202020204" pitchFamily="34" charset="0"/>
            </a:endParaRPr>
          </a:p>
        </p:txBody>
      </p:sp>
      <p:sp>
        <p:nvSpPr>
          <p:cNvPr id="10" name="文本占位符 1">
            <a:extLst>
              <a:ext uri="{FF2B5EF4-FFF2-40B4-BE49-F238E27FC236}">
                <a16:creationId xmlns:a16="http://schemas.microsoft.com/office/drawing/2014/main" id="{36082C06-D2BB-CEB6-BEFF-4215737C9BC0}"/>
              </a:ext>
            </a:extLst>
          </p:cNvPr>
          <p:cNvSpPr>
            <a:spLocks noGrp="1"/>
          </p:cNvSpPr>
          <p:nvPr/>
        </p:nvSpPr>
        <p:spPr>
          <a:xfrm>
            <a:off x="378682" y="759929"/>
            <a:ext cx="11483117" cy="456535"/>
          </a:xfrm>
          <a:prstGeom prst="rect">
            <a:avLst/>
          </a:prstGeom>
          <a:noFill/>
          <a:ln w="9525">
            <a:noFill/>
            <a:miter lim="800000"/>
          </a:ln>
        </p:spPr>
        <p:txBody>
          <a:bodyPr vert="horz" wrap="square" lIns="91440" tIns="45720" rIns="91440" bIns="45720" numCol="1"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1800" b="1" kern="1200">
                <a:solidFill>
                  <a:srgbClr val="164B77"/>
                </a:solidFill>
                <a:latin typeface="微软雅黑" panose="020B0503020204020204" pitchFamily="34" charset="-122"/>
                <a:ea typeface="微软雅黑" panose="020B0503020204020204" pitchFamily="34" charset="-122"/>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ct val="150000"/>
              </a:lnSpc>
              <a:spcBef>
                <a:spcPts val="0"/>
              </a:spcBef>
              <a:buFont typeface="Wingdings" panose="05000000000000000000" pitchFamily="2" charset="2"/>
              <a:buChar char="n"/>
            </a:pPr>
            <a:r>
              <a:rPr lang="en-US" altLang="zh-CN" b="0" dirty="0">
                <a:solidFill>
                  <a:schemeClr val="tx1"/>
                </a:solidFill>
                <a:latin typeface="Arial" panose="020B0604020202020204" pitchFamily="34" charset="0"/>
                <a:cs typeface="Arial" panose="020B0604020202020204" pitchFamily="34" charset="0"/>
              </a:rPr>
              <a:t>The calculation method for range varies under different methods, but for energy consumption is the same</a:t>
            </a:r>
          </a:p>
        </p:txBody>
      </p:sp>
      <p:sp>
        <p:nvSpPr>
          <p:cNvPr id="3" name="矩形 2">
            <a:extLst>
              <a:ext uri="{FF2B5EF4-FFF2-40B4-BE49-F238E27FC236}">
                <a16:creationId xmlns:a16="http://schemas.microsoft.com/office/drawing/2014/main" id="{414CFB12-E3FB-EBCD-F641-9D11BC6A4388}"/>
              </a:ext>
            </a:extLst>
          </p:cNvPr>
          <p:cNvSpPr/>
          <p:nvPr/>
        </p:nvSpPr>
        <p:spPr>
          <a:xfrm>
            <a:off x="6239550" y="1742266"/>
            <a:ext cx="5400000" cy="2822376"/>
          </a:xfrm>
          <a:prstGeom prst="rect">
            <a:avLst/>
          </a:prstGeom>
          <a:ln>
            <a:solidFill>
              <a:schemeClr val="tx1"/>
            </a:solidFill>
          </a:ln>
        </p:spPr>
        <p:txBody>
          <a:bodyPr>
            <a:spAutoFit/>
          </a:bodyPr>
          <a:lstStyle/>
          <a:p>
            <a:pPr marL="285750" indent="-285750">
              <a:lnSpc>
                <a:spcPct val="150000"/>
              </a:lnSpc>
              <a:buFont typeface="Wingdings" panose="05000000000000000000" pitchFamily="2" charset="2"/>
              <a:buChar char="Ø"/>
            </a:pPr>
            <a:r>
              <a:rPr lang="en-US" altLang="zh-CN"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Shortened test procedure</a:t>
            </a:r>
          </a:p>
          <a:p>
            <a:pPr>
              <a:lnSpc>
                <a:spcPct val="150000"/>
              </a:lnSpc>
            </a:pPr>
            <a:endParaRPr lang="en-US" altLang="zh-CN" sz="1600" i="1"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endParaRPr lang="en-US" altLang="zh-CN" sz="160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endParaRPr lang="en-US" altLang="zh-CN" sz="160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1400" dirty="0">
                <a:latin typeface="Arial" panose="020B0604020202020204" pitchFamily="34" charset="0"/>
                <a:ea typeface="微软雅黑" panose="020B0503020204020204" pitchFamily="34" charset="-122"/>
                <a:cs typeface="Arial" panose="020B0604020202020204" pitchFamily="34" charset="0"/>
              </a:rPr>
              <a:t>1. The first two test cycles only represent that cycle, while the last two test cycles represent the energy consumption of all cycles after the first two test cycles with the same weight.</a:t>
            </a:r>
          </a:p>
          <a:p>
            <a:pPr>
              <a:lnSpc>
                <a:spcPct val="150000"/>
              </a:lnSpc>
            </a:pPr>
            <a:endParaRPr lang="en-US" altLang="zh-CN" sz="1400" dirty="0">
              <a:latin typeface="Arial" panose="020B0604020202020204" pitchFamily="34" charset="0"/>
              <a:ea typeface="微软雅黑" panose="020B0503020204020204" pitchFamily="34" charset="-122"/>
              <a:cs typeface="Arial" panose="020B0604020202020204" pitchFamily="34" charset="0"/>
            </a:endParaRPr>
          </a:p>
        </p:txBody>
      </p:sp>
      <p:sp>
        <p:nvSpPr>
          <p:cNvPr id="4" name="矩形 3">
            <a:extLst>
              <a:ext uri="{FF2B5EF4-FFF2-40B4-BE49-F238E27FC236}">
                <a16:creationId xmlns:a16="http://schemas.microsoft.com/office/drawing/2014/main" id="{E2B6A3C0-ECBF-5B2F-5040-4084AA6184E5}"/>
              </a:ext>
            </a:extLst>
          </p:cNvPr>
          <p:cNvSpPr/>
          <p:nvPr/>
        </p:nvSpPr>
        <p:spPr>
          <a:xfrm>
            <a:off x="696000" y="1748312"/>
            <a:ext cx="5400000" cy="2823850"/>
          </a:xfrm>
          <a:prstGeom prst="rect">
            <a:avLst/>
          </a:prstGeom>
          <a:ln>
            <a:solidFill>
              <a:schemeClr val="tx1"/>
            </a:solidFill>
          </a:ln>
        </p:spPr>
        <p:txBody>
          <a:bodyPr>
            <a:spAutoFit/>
          </a:bodyPr>
          <a:lstStyle/>
          <a:p>
            <a:pPr marL="285750" indent="-285750">
              <a:lnSpc>
                <a:spcPct val="150000"/>
              </a:lnSpc>
              <a:buFont typeface="Wingdings" panose="05000000000000000000" pitchFamily="2" charset="2"/>
              <a:buChar char="Ø"/>
            </a:pPr>
            <a:r>
              <a:rPr lang="en-US" altLang="zh-CN"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Consecutive cycle test procedure </a:t>
            </a:r>
          </a:p>
          <a:p>
            <a:pPr>
              <a:lnSpc>
                <a:spcPct val="150000"/>
              </a:lnSpc>
            </a:pPr>
            <a:endParaRPr lang="en-US" altLang="zh-CN" sz="1600" i="1"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endParaRPr lang="en-US" altLang="zh-CN" sz="160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endParaRPr lang="en-US" altLang="zh-CN" sz="160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1400" dirty="0">
                <a:latin typeface="Arial" panose="020B0604020202020204" pitchFamily="34" charset="0"/>
                <a:ea typeface="微软雅黑" panose="020B0503020204020204" pitchFamily="34" charset="-122"/>
                <a:cs typeface="Arial" panose="020B0604020202020204" pitchFamily="34" charset="0"/>
              </a:rPr>
              <a:t>1. Distinguish the energy consumption between the first two test cycles and the subsequent test cycles;</a:t>
            </a:r>
          </a:p>
          <a:p>
            <a:pPr>
              <a:lnSpc>
                <a:spcPct val="150000"/>
              </a:lnSpc>
            </a:pPr>
            <a:r>
              <a:rPr lang="en-US" altLang="zh-CN" sz="1400" dirty="0">
                <a:latin typeface="Arial" panose="020B0604020202020204" pitchFamily="34" charset="0"/>
                <a:ea typeface="微软雅黑" panose="020B0503020204020204" pitchFamily="34" charset="-122"/>
                <a:cs typeface="Arial" panose="020B0604020202020204" pitchFamily="34" charset="0"/>
              </a:rPr>
              <a:t>2. </a:t>
            </a:r>
            <a:r>
              <a:rPr lang="en-US" altLang="zh-CN" sz="1400" i="1" dirty="0">
                <a:latin typeface="Arial" panose="020B0604020202020204" pitchFamily="34" charset="0"/>
                <a:ea typeface="微软雅黑" panose="020B0503020204020204" pitchFamily="34" charset="-122"/>
                <a:cs typeface="Arial" panose="020B0604020202020204" pitchFamily="34" charset="0"/>
              </a:rPr>
              <a:t>N </a:t>
            </a:r>
            <a:r>
              <a:rPr lang="en-US" altLang="zh-CN" sz="1400" dirty="0">
                <a:latin typeface="Arial" panose="020B0604020202020204" pitchFamily="34" charset="0"/>
                <a:ea typeface="微软雅黑" panose="020B0503020204020204" pitchFamily="34" charset="-122"/>
                <a:cs typeface="Arial" panose="020B0604020202020204" pitchFamily="34" charset="0"/>
              </a:rPr>
              <a:t>is the complete number of test cycles, excluding the last incomplete test cycle.</a:t>
            </a:r>
            <a:endParaRPr lang="zh-CN" altLang="en-US" sz="1400" dirty="0">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5" name="对象 4">
            <a:extLst>
              <a:ext uri="{FF2B5EF4-FFF2-40B4-BE49-F238E27FC236}">
                <a16:creationId xmlns:a16="http://schemas.microsoft.com/office/drawing/2014/main" id="{36972032-53B2-D460-12E8-E22C1B834244}"/>
              </a:ext>
            </a:extLst>
          </p:cNvPr>
          <p:cNvGraphicFramePr>
            <a:graphicFrameLocks noChangeAspect="1"/>
          </p:cNvGraphicFramePr>
          <p:nvPr>
            <p:extLst>
              <p:ext uri="{D42A27DB-BD31-4B8C-83A1-F6EECF244321}">
                <p14:modId xmlns:p14="http://schemas.microsoft.com/office/powerpoint/2010/main" val="2153414395"/>
              </p:ext>
            </p:extLst>
          </p:nvPr>
        </p:nvGraphicFramePr>
        <p:xfrm>
          <a:off x="707001" y="2117644"/>
          <a:ext cx="5400000" cy="1145455"/>
        </p:xfrm>
        <a:graphic>
          <a:graphicData uri="http://schemas.openxmlformats.org/presentationml/2006/ole">
            <mc:AlternateContent xmlns:mc="http://schemas.openxmlformats.org/markup-compatibility/2006">
              <mc:Choice xmlns:v="urn:schemas-microsoft-com:vml" Requires="v">
                <p:oleObj name="Equation" r:id="rId2" imgW="88087200" imgH="18592800" progId="Equation.DSMT4">
                  <p:embed/>
                </p:oleObj>
              </mc:Choice>
              <mc:Fallback>
                <p:oleObj name="Equation" r:id="rId2" imgW="88087200" imgH="18592800" progId="Equation.DSMT4">
                  <p:embed/>
                  <p:pic>
                    <p:nvPicPr>
                      <p:cNvPr id="14" name="对象 13"/>
                      <p:cNvPicPr>
                        <a:picLocks noChangeAspect="1" noChangeArrowheads="1"/>
                      </p:cNvPicPr>
                      <p:nvPr/>
                    </p:nvPicPr>
                    <p:blipFill>
                      <a:blip r:embed="rId3"/>
                      <a:srcRect/>
                      <a:stretch>
                        <a:fillRect/>
                      </a:stretch>
                    </p:blipFill>
                    <p:spPr bwMode="auto">
                      <a:xfrm>
                        <a:off x="707001" y="2117644"/>
                        <a:ext cx="5400000" cy="1145455"/>
                      </a:xfrm>
                      <a:prstGeom prst="rect">
                        <a:avLst/>
                      </a:prstGeom>
                      <a:noFill/>
                    </p:spPr>
                  </p:pic>
                </p:oleObj>
              </mc:Fallback>
            </mc:AlternateContent>
          </a:graphicData>
        </a:graphic>
      </p:graphicFrame>
      <p:graphicFrame>
        <p:nvGraphicFramePr>
          <p:cNvPr id="6" name="对象 5">
            <a:extLst>
              <a:ext uri="{FF2B5EF4-FFF2-40B4-BE49-F238E27FC236}">
                <a16:creationId xmlns:a16="http://schemas.microsoft.com/office/drawing/2014/main" id="{49BFFFC6-A518-9CA4-F70C-63CBBBB18779}"/>
              </a:ext>
            </a:extLst>
          </p:cNvPr>
          <p:cNvGraphicFramePr>
            <a:graphicFrameLocks noChangeAspect="1"/>
          </p:cNvGraphicFramePr>
          <p:nvPr>
            <p:extLst>
              <p:ext uri="{D42A27DB-BD31-4B8C-83A1-F6EECF244321}">
                <p14:modId xmlns:p14="http://schemas.microsoft.com/office/powerpoint/2010/main" val="1643166052"/>
              </p:ext>
            </p:extLst>
          </p:nvPr>
        </p:nvGraphicFramePr>
        <p:xfrm>
          <a:off x="6250551" y="2112467"/>
          <a:ext cx="5400000" cy="1145455"/>
        </p:xfrm>
        <a:graphic>
          <a:graphicData uri="http://schemas.openxmlformats.org/presentationml/2006/ole">
            <mc:AlternateContent xmlns:mc="http://schemas.openxmlformats.org/markup-compatibility/2006">
              <mc:Choice xmlns:v="urn:schemas-microsoft-com:vml" Requires="v">
                <p:oleObj name="Equation" r:id="rId4" imgW="87782400" imgH="18592800" progId="Equation.DSMT4">
                  <p:embed/>
                </p:oleObj>
              </mc:Choice>
              <mc:Fallback>
                <p:oleObj name="Equation" r:id="rId4" imgW="87782400" imgH="18592800" progId="Equation.DSMT4">
                  <p:embed/>
                  <p:pic>
                    <p:nvPicPr>
                      <p:cNvPr id="15" name="对象 14"/>
                      <p:cNvPicPr>
                        <a:picLocks noChangeAspect="1" noChangeArrowheads="1"/>
                      </p:cNvPicPr>
                      <p:nvPr/>
                    </p:nvPicPr>
                    <p:blipFill>
                      <a:blip r:embed="rId5"/>
                      <a:srcRect/>
                      <a:stretch>
                        <a:fillRect/>
                      </a:stretch>
                    </p:blipFill>
                    <p:spPr bwMode="auto">
                      <a:xfrm>
                        <a:off x="6250551" y="2112467"/>
                        <a:ext cx="5400000" cy="1145455"/>
                      </a:xfrm>
                      <a:prstGeom prst="rect">
                        <a:avLst/>
                      </a:prstGeom>
                      <a:noFill/>
                    </p:spPr>
                  </p:pic>
                </p:oleObj>
              </mc:Fallback>
            </mc:AlternateContent>
          </a:graphicData>
        </a:graphic>
      </p:graphicFrame>
      <p:sp>
        <p:nvSpPr>
          <p:cNvPr id="7" name="矩形 6">
            <a:extLst>
              <a:ext uri="{FF2B5EF4-FFF2-40B4-BE49-F238E27FC236}">
                <a16:creationId xmlns:a16="http://schemas.microsoft.com/office/drawing/2014/main" id="{40A97674-3B8B-E734-AA2D-E4DCBDDDD8D8}"/>
              </a:ext>
            </a:extLst>
          </p:cNvPr>
          <p:cNvSpPr/>
          <p:nvPr/>
        </p:nvSpPr>
        <p:spPr>
          <a:xfrm>
            <a:off x="684999" y="5104010"/>
            <a:ext cx="5400000" cy="1526187"/>
          </a:xfrm>
          <a:prstGeom prst="rect">
            <a:avLst/>
          </a:prstGeom>
          <a:ln>
            <a:solidFill>
              <a:schemeClr val="tx1"/>
            </a:solidFill>
          </a:ln>
        </p:spPr>
        <p:txBody>
          <a:bodyPr>
            <a:spAutoFit/>
          </a:bodyPr>
          <a:lstStyle/>
          <a:p>
            <a:pPr>
              <a:lnSpc>
                <a:spcPct val="150000"/>
              </a:lnSpc>
            </a:pPr>
            <a:r>
              <a:rPr lang="en-US" altLang="zh-CN" sz="1600" dirty="0">
                <a:latin typeface="Arial" panose="020B0604020202020204" pitchFamily="34" charset="0"/>
                <a:ea typeface="微软雅黑" panose="020B0503020204020204" pitchFamily="34" charset="-122"/>
                <a:cs typeface="Arial" panose="020B0604020202020204" pitchFamily="34" charset="0"/>
              </a:rPr>
              <a:t>Calculate energy consumption based on driving range and external charging</a:t>
            </a:r>
          </a:p>
          <a:p>
            <a:pPr>
              <a:lnSpc>
                <a:spcPct val="150000"/>
              </a:lnSpc>
            </a:pPr>
            <a:endParaRPr lang="en-US" altLang="zh-CN" sz="1600"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8" name="对象 7">
            <a:extLst>
              <a:ext uri="{FF2B5EF4-FFF2-40B4-BE49-F238E27FC236}">
                <a16:creationId xmlns:a16="http://schemas.microsoft.com/office/drawing/2014/main" id="{FE4148F4-4382-3AD3-AFA7-741A7E35839A}"/>
              </a:ext>
            </a:extLst>
          </p:cNvPr>
          <p:cNvGraphicFramePr>
            <a:graphicFrameLocks noChangeAspect="1"/>
          </p:cNvGraphicFramePr>
          <p:nvPr>
            <p:extLst>
              <p:ext uri="{D42A27DB-BD31-4B8C-83A1-F6EECF244321}">
                <p14:modId xmlns:p14="http://schemas.microsoft.com/office/powerpoint/2010/main" val="1738534825"/>
              </p:ext>
            </p:extLst>
          </p:nvPr>
        </p:nvGraphicFramePr>
        <p:xfrm>
          <a:off x="1830909" y="5889692"/>
          <a:ext cx="2899760" cy="644391"/>
        </p:xfrm>
        <a:graphic>
          <a:graphicData uri="http://schemas.openxmlformats.org/presentationml/2006/ole">
            <mc:AlternateContent xmlns:mc="http://schemas.openxmlformats.org/markup-compatibility/2006">
              <mc:Choice xmlns:v="urn:schemas-microsoft-com:vml" Requires="v">
                <p:oleObj name="Equation" r:id="rId6" imgW="1993900" imgH="431800" progId="Equation.DSMT4">
                  <p:embed/>
                </p:oleObj>
              </mc:Choice>
              <mc:Fallback>
                <p:oleObj name="Equation" r:id="rId6" imgW="1993900" imgH="431800" progId="Equation.DSMT4">
                  <p:embed/>
                  <p:pic>
                    <p:nvPicPr>
                      <p:cNvPr id="8" name="对象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0909" y="5889692"/>
                        <a:ext cx="2899760" cy="644391"/>
                      </a:xfrm>
                      <a:prstGeom prst="rect">
                        <a:avLst/>
                      </a:prstGeom>
                      <a:noFill/>
                    </p:spPr>
                  </p:pic>
                </p:oleObj>
              </mc:Fallback>
            </mc:AlternateContent>
          </a:graphicData>
        </a:graphic>
      </p:graphicFrame>
      <p:sp>
        <p:nvSpPr>
          <p:cNvPr id="11" name="标题 1">
            <a:extLst>
              <a:ext uri="{FF2B5EF4-FFF2-40B4-BE49-F238E27FC236}">
                <a16:creationId xmlns:a16="http://schemas.microsoft.com/office/drawing/2014/main" id="{444CAE33-E81D-5786-ACC5-265275F120AA}"/>
              </a:ext>
            </a:extLst>
          </p:cNvPr>
          <p:cNvSpPr>
            <a:spLocks noGrp="1"/>
          </p:cNvSpPr>
          <p:nvPr/>
        </p:nvSpPr>
        <p:spPr>
          <a:xfrm>
            <a:off x="346710" y="146813"/>
            <a:ext cx="8176505" cy="49914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000" kern="1200">
                <a:solidFill>
                  <a:schemeClr val="tx1"/>
                </a:solidFill>
                <a:latin typeface="黑体" panose="02010609060101010101" pitchFamily="49" charset="-122"/>
                <a:ea typeface="黑体" panose="02010609060101010101" pitchFamily="49" charset="-122"/>
                <a:cs typeface="+mj-cs"/>
              </a:defRPr>
            </a:lvl1pPr>
          </a:lstStyle>
          <a:p>
            <a:pPr defTabSz="914400">
              <a:buNone/>
            </a:pPr>
            <a:r>
              <a:rPr lang="en-US" altLang="zh-CN" sz="2400" b="1" kern="1200" dirty="0">
                <a:latin typeface="Arial" panose="020B0604020202020204" pitchFamily="34" charset="0"/>
                <a:ea typeface="华文中宋" panose="02010600040101010101" pitchFamily="2" charset="-122"/>
                <a:cs typeface="Arial" panose="020B0604020202020204" pitchFamily="34" charset="0"/>
              </a:rPr>
              <a:t>3. Battery electric vehicles</a:t>
            </a:r>
            <a:endParaRPr lang="zh-CN" sz="2400" b="1" kern="1200" dirty="0">
              <a:latin typeface="Arial" panose="020B0604020202020204" pitchFamily="34" charset="0"/>
              <a:ea typeface="华文中宋" panose="02010600040101010101" pitchFamily="2" charset="-122"/>
              <a:cs typeface="Arial" panose="020B0604020202020204" pitchFamily="34" charset="0"/>
            </a:endParaRPr>
          </a:p>
        </p:txBody>
      </p:sp>
      <p:sp>
        <p:nvSpPr>
          <p:cNvPr id="9" name="矩形 8">
            <a:extLst>
              <a:ext uri="{FF2B5EF4-FFF2-40B4-BE49-F238E27FC236}">
                <a16:creationId xmlns:a16="http://schemas.microsoft.com/office/drawing/2014/main" id="{9BAB3B02-7F8F-8665-9272-06E84E821546}"/>
              </a:ext>
            </a:extLst>
          </p:cNvPr>
          <p:cNvSpPr/>
          <p:nvPr/>
        </p:nvSpPr>
        <p:spPr>
          <a:xfrm>
            <a:off x="696000" y="1321801"/>
            <a:ext cx="4536904" cy="418191"/>
          </a:xfrm>
          <a:prstGeom prst="rect">
            <a:avLst/>
          </a:prstGeom>
        </p:spPr>
        <p:txBody>
          <a:bodyPr wrap="square">
            <a:spAutoFit/>
          </a:bodyPr>
          <a:lstStyle/>
          <a:p>
            <a:pPr marL="342900" indent="-342900" algn="just">
              <a:lnSpc>
                <a:spcPct val="150000"/>
              </a:lnSpc>
              <a:spcBef>
                <a:spcPts val="600"/>
              </a:spcBef>
              <a:spcAft>
                <a:spcPts val="600"/>
              </a:spcAft>
              <a:buFont typeface="Wingdings" panose="05000000000000000000" pitchFamily="2" charset="2"/>
              <a:buChar char="Ø"/>
            </a:pPr>
            <a:r>
              <a:rPr lang="en-US" altLang="zh-CN" sz="1600" b="1" kern="2200" dirty="0">
                <a:latin typeface="Arial" panose="020B0604020202020204" pitchFamily="34" charset="0"/>
                <a:ea typeface="微软雅黑" panose="020B0503020204020204" pitchFamily="34" charset="-122"/>
                <a:cs typeface="Arial" panose="020B0604020202020204" pitchFamily="34" charset="0"/>
              </a:rPr>
              <a:t>Range</a:t>
            </a:r>
            <a:endParaRPr lang="en-US" altLang="zh-CN" sz="1400" b="1" dirty="0">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a:extLst>
              <a:ext uri="{FF2B5EF4-FFF2-40B4-BE49-F238E27FC236}">
                <a16:creationId xmlns:a16="http://schemas.microsoft.com/office/drawing/2014/main" id="{CFFF895D-85CF-4DD4-64C7-FEAA90A5C12F}"/>
              </a:ext>
            </a:extLst>
          </p:cNvPr>
          <p:cNvSpPr/>
          <p:nvPr/>
        </p:nvSpPr>
        <p:spPr>
          <a:xfrm>
            <a:off x="696000" y="4682381"/>
            <a:ext cx="4536904" cy="418191"/>
          </a:xfrm>
          <a:prstGeom prst="rect">
            <a:avLst/>
          </a:prstGeom>
        </p:spPr>
        <p:txBody>
          <a:bodyPr wrap="square">
            <a:spAutoFit/>
          </a:bodyPr>
          <a:lstStyle/>
          <a:p>
            <a:pPr marL="342900" indent="-342900" algn="just">
              <a:lnSpc>
                <a:spcPct val="150000"/>
              </a:lnSpc>
              <a:spcBef>
                <a:spcPts val="600"/>
              </a:spcBef>
              <a:spcAft>
                <a:spcPts val="600"/>
              </a:spcAft>
              <a:buFont typeface="Wingdings" panose="05000000000000000000" pitchFamily="2" charset="2"/>
              <a:buChar char="Ø"/>
            </a:pPr>
            <a:r>
              <a:rPr lang="en-US" altLang="zh-CN" sz="1600" b="1" kern="2200" dirty="0">
                <a:latin typeface="Arial" panose="020B0604020202020204" pitchFamily="34" charset="0"/>
                <a:ea typeface="微软雅黑" panose="020B0503020204020204" pitchFamily="34" charset="-122"/>
                <a:cs typeface="Arial" panose="020B0604020202020204" pitchFamily="34" charset="0"/>
              </a:rPr>
              <a:t>Energy consumption</a:t>
            </a:r>
            <a:endParaRPr lang="en-US" altLang="zh-CN" sz="1400" b="1" dirty="0">
              <a:latin typeface="Arial" panose="020B0604020202020204" pitchFamily="34" charset="0"/>
              <a:ea typeface="微软雅黑" panose="020B0503020204020204" pitchFamily="34" charset="-122"/>
              <a:cs typeface="Arial" panose="020B0604020202020204" pitchFamily="34" charset="0"/>
            </a:endParaRPr>
          </a:p>
        </p:txBody>
      </p:sp>
      <p:pic>
        <p:nvPicPr>
          <p:cNvPr id="13" name="图片 12">
            <a:extLst>
              <a:ext uri="{FF2B5EF4-FFF2-40B4-BE49-F238E27FC236}">
                <a16:creationId xmlns:a16="http://schemas.microsoft.com/office/drawing/2014/main" id="{4592261D-F345-C095-10B5-3CD40965D713}"/>
              </a:ext>
            </a:extLst>
          </p:cNvPr>
          <p:cNvPicPr>
            <a:picLocks noChangeAspect="1"/>
          </p:cNvPicPr>
          <p:nvPr/>
        </p:nvPicPr>
        <p:blipFill>
          <a:blip r:embed="rId8"/>
          <a:stretch>
            <a:fillRect/>
          </a:stretch>
        </p:blipFill>
        <p:spPr>
          <a:xfrm>
            <a:off x="6260081" y="4824732"/>
            <a:ext cx="3597325" cy="1800000"/>
          </a:xfrm>
          <a:prstGeom prst="rect">
            <a:avLst/>
          </a:prstGeom>
          <a:ln>
            <a:solidFill>
              <a:schemeClr val="accent5">
                <a:lumMod val="50000"/>
              </a:schemeClr>
            </a:solidFill>
            <a:prstDash val="sysDot"/>
          </a:ln>
        </p:spPr>
      </p:pic>
      <p:sp>
        <p:nvSpPr>
          <p:cNvPr id="14" name="等腰三角形 13">
            <a:extLst>
              <a:ext uri="{FF2B5EF4-FFF2-40B4-BE49-F238E27FC236}">
                <a16:creationId xmlns:a16="http://schemas.microsoft.com/office/drawing/2014/main" id="{5B96EF18-76CA-78F0-82E2-C28105CF6860}"/>
              </a:ext>
            </a:extLst>
          </p:cNvPr>
          <p:cNvSpPr/>
          <p:nvPr/>
        </p:nvSpPr>
        <p:spPr>
          <a:xfrm rot="10800000" flipH="1">
            <a:off x="7968743" y="4612882"/>
            <a:ext cx="180000" cy="180000"/>
          </a:xfrm>
          <a:prstGeom prst="triangl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6C92512B-47F2-064D-6B25-5DE5C4097811}"/>
              </a:ext>
            </a:extLst>
          </p:cNvPr>
          <p:cNvSpPr/>
          <p:nvPr/>
        </p:nvSpPr>
        <p:spPr>
          <a:xfrm rot="7200000" flipH="1">
            <a:off x="6065242" y="4636954"/>
            <a:ext cx="180000" cy="180000"/>
          </a:xfrm>
          <a:prstGeom prst="triangl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512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rgbClr val="2A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灯片编号占位符 8"/>
          <p:cNvSpPr>
            <a:spLocks noGrp="1"/>
          </p:cNvSpPr>
          <p:nvPr>
            <p:ph type="sldNum" sz="quarter" idx="4"/>
          </p:nvPr>
        </p:nvSpPr>
        <p:spPr>
          <a:xfrm>
            <a:off x="11218277" y="6368624"/>
            <a:ext cx="718530" cy="365125"/>
          </a:xfrm>
          <a:prstGeom prst="rect">
            <a:avLst/>
          </a:prstGeom>
        </p:spPr>
        <p:txBody>
          <a:bodyPr/>
          <a:lstStyle/>
          <a:p>
            <a:fld id="{F9954841-DDB9-4D98-80F0-B7611239509B}" type="slidenum">
              <a:rPr lang="zh-CN" altLang="en-US" smtClean="0"/>
              <a:t>15</a:t>
            </a:fld>
            <a:endParaRPr lang="zh-CN" altLang="en-US"/>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5826" y="2781395"/>
            <a:ext cx="7220348" cy="1295210"/>
          </a:xfrm>
          <a:prstGeom prst="rect">
            <a:avLst/>
          </a:prstGeo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11319672" y="6507843"/>
            <a:ext cx="410215" cy="233779"/>
          </a:xfrm>
        </p:spPr>
        <p:txBody>
          <a:bodyPr/>
          <a:lstStyle/>
          <a:p>
            <a:fld id="{F9954841-DDB9-4D98-80F0-B7611239509B}" type="slidenum">
              <a:rPr lang="zh-CN" altLang="en-US" smtClean="0">
                <a:latin typeface="Arial" panose="020B0604020202020204" pitchFamily="34" charset="0"/>
                <a:cs typeface="Arial" panose="020B0604020202020204" pitchFamily="34" charset="0"/>
              </a:rPr>
              <a:t>2</a:t>
            </a:fld>
            <a:endParaRPr lang="zh-CN" altLang="en-US" dirty="0">
              <a:latin typeface="Arial" panose="020B0604020202020204" pitchFamily="34" charset="0"/>
              <a:cs typeface="Arial" panose="020B0604020202020204" pitchFamily="34" charset="0"/>
            </a:endParaRPr>
          </a:p>
        </p:txBody>
      </p:sp>
      <p:sp>
        <p:nvSpPr>
          <p:cNvPr id="3" name="文本占位符 1">
            <a:extLst>
              <a:ext uri="{FF2B5EF4-FFF2-40B4-BE49-F238E27FC236}">
                <a16:creationId xmlns:a16="http://schemas.microsoft.com/office/drawing/2014/main" id="{1744DCDA-2E98-45E7-9FB2-ADE92C783B05}"/>
              </a:ext>
            </a:extLst>
          </p:cNvPr>
          <p:cNvSpPr>
            <a:spLocks noGrp="1"/>
          </p:cNvSpPr>
          <p:nvPr/>
        </p:nvSpPr>
        <p:spPr>
          <a:xfrm>
            <a:off x="378682" y="759929"/>
            <a:ext cx="11483117" cy="1097095"/>
          </a:xfrm>
          <a:prstGeom prst="rect">
            <a:avLst/>
          </a:prstGeom>
          <a:noFill/>
          <a:ln w="9525">
            <a:noFill/>
            <a:miter lim="800000"/>
          </a:ln>
        </p:spPr>
        <p:txBody>
          <a:bodyPr vert="horz" wrap="square" lIns="91440" tIns="45720" rIns="91440" bIns="45720" numCol="1"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1800" b="1" kern="1200">
                <a:solidFill>
                  <a:srgbClr val="164B77"/>
                </a:solidFill>
                <a:latin typeface="微软雅黑" panose="020B0503020204020204" pitchFamily="34" charset="-122"/>
                <a:ea typeface="微软雅黑" panose="020B0503020204020204" pitchFamily="34" charset="-122"/>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ct val="125000"/>
              </a:lnSpc>
              <a:spcBef>
                <a:spcPts val="0"/>
              </a:spcBef>
              <a:buFont typeface="Wingdings" panose="05000000000000000000" pitchFamily="2" charset="2"/>
              <a:buChar char="n"/>
            </a:pPr>
            <a:r>
              <a:rPr lang="en-US" altLang="zh-CN" b="0" dirty="0">
                <a:solidFill>
                  <a:schemeClr val="tx1"/>
                </a:solidFill>
                <a:latin typeface="Arial" panose="020B0604020202020204" pitchFamily="34" charset="0"/>
                <a:cs typeface="Arial" panose="020B0604020202020204" pitchFamily="34" charset="0"/>
              </a:rPr>
              <a:t>China has released energy consumption testing methods covering various types of fuel vehicles, </a:t>
            </a:r>
            <a:r>
              <a:rPr lang="en-US" altLang="zh-CN" dirty="0">
                <a:solidFill>
                  <a:srgbClr val="C00000"/>
                </a:solidFill>
                <a:latin typeface="Arial" panose="020B0604020202020204" pitchFamily="34" charset="0"/>
                <a:cs typeface="Arial" panose="020B0604020202020204" pitchFamily="34" charset="0"/>
              </a:rPr>
              <a:t>including traditional fuel vehicles, hybrid electric vehicles, battery electric vehicles</a:t>
            </a:r>
            <a:r>
              <a:rPr lang="en-US" altLang="zh-CN" b="0" dirty="0">
                <a:solidFill>
                  <a:schemeClr val="tx1"/>
                </a:solidFill>
                <a:latin typeface="Arial" panose="020B0604020202020204" pitchFamily="34" charset="0"/>
                <a:cs typeface="Arial" panose="020B0604020202020204" pitchFamily="34" charset="0"/>
              </a:rPr>
              <a:t>, fuel cell vehicles, natural gas vehicles and methanol vehicles.</a:t>
            </a:r>
          </a:p>
        </p:txBody>
      </p:sp>
      <p:sp>
        <p:nvSpPr>
          <p:cNvPr id="9" name="标题 1">
            <a:extLst>
              <a:ext uri="{FF2B5EF4-FFF2-40B4-BE49-F238E27FC236}">
                <a16:creationId xmlns:a16="http://schemas.microsoft.com/office/drawing/2014/main" id="{2B778EFA-BEBC-4179-B226-D4F1A1F8F665}"/>
              </a:ext>
            </a:extLst>
          </p:cNvPr>
          <p:cNvSpPr>
            <a:spLocks noGrp="1"/>
          </p:cNvSpPr>
          <p:nvPr/>
        </p:nvSpPr>
        <p:spPr>
          <a:xfrm>
            <a:off x="346710" y="146813"/>
            <a:ext cx="8176505" cy="49914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000" kern="1200">
                <a:solidFill>
                  <a:schemeClr val="tx1"/>
                </a:solidFill>
                <a:latin typeface="黑体" panose="02010609060101010101" pitchFamily="49" charset="-122"/>
                <a:ea typeface="黑体" panose="02010609060101010101" pitchFamily="49" charset="-122"/>
                <a:cs typeface="+mj-cs"/>
              </a:defRPr>
            </a:lvl1pPr>
          </a:lstStyle>
          <a:p>
            <a:pPr defTabSz="914400">
              <a:buNone/>
            </a:pPr>
            <a:r>
              <a:rPr lang="en-US" altLang="zh-CN" sz="2400" b="1" dirty="0">
                <a:latin typeface="Arial" panose="020B0604020202020204" pitchFamily="34" charset="0"/>
                <a:ea typeface="华文中宋" panose="02010600040101010101" pitchFamily="2" charset="-122"/>
                <a:cs typeface="Arial" panose="020B0604020202020204" pitchFamily="34" charset="0"/>
              </a:rPr>
              <a:t>Related standards</a:t>
            </a:r>
            <a:endParaRPr lang="zh-CN" sz="2400" b="1" kern="1200" dirty="0">
              <a:latin typeface="Arial" panose="020B0604020202020204" pitchFamily="34" charset="0"/>
              <a:ea typeface="华文中宋" panose="02010600040101010101" pitchFamily="2" charset="-122"/>
              <a:cs typeface="Arial" panose="020B0604020202020204" pitchFamily="34" charset="0"/>
            </a:endParaRPr>
          </a:p>
        </p:txBody>
      </p:sp>
      <p:grpSp>
        <p:nvGrpSpPr>
          <p:cNvPr id="31" name="组合 30">
            <a:extLst>
              <a:ext uri="{FF2B5EF4-FFF2-40B4-BE49-F238E27FC236}">
                <a16:creationId xmlns:a16="http://schemas.microsoft.com/office/drawing/2014/main" id="{595B75D1-D05A-B7A1-080C-24095C1007EF}"/>
              </a:ext>
            </a:extLst>
          </p:cNvPr>
          <p:cNvGrpSpPr/>
          <p:nvPr/>
        </p:nvGrpSpPr>
        <p:grpSpPr>
          <a:xfrm>
            <a:off x="666279" y="2201044"/>
            <a:ext cx="10858500" cy="4160699"/>
            <a:chOff x="660400" y="2007731"/>
            <a:chExt cx="10858500" cy="4160699"/>
          </a:xfrm>
        </p:grpSpPr>
        <p:grpSp>
          <p:nvGrpSpPr>
            <p:cNvPr id="32" name="组合 31">
              <a:extLst>
                <a:ext uri="{FF2B5EF4-FFF2-40B4-BE49-F238E27FC236}">
                  <a16:creationId xmlns:a16="http://schemas.microsoft.com/office/drawing/2014/main" id="{7B321C61-FCCD-C8E2-70C1-ADA0E4C4E138}"/>
                </a:ext>
              </a:extLst>
            </p:cNvPr>
            <p:cNvGrpSpPr/>
            <p:nvPr/>
          </p:nvGrpSpPr>
          <p:grpSpPr>
            <a:xfrm>
              <a:off x="660400" y="2007731"/>
              <a:ext cx="4879788" cy="1153661"/>
              <a:chOff x="660400" y="2007731"/>
              <a:chExt cx="4879788" cy="1153661"/>
            </a:xfrm>
          </p:grpSpPr>
          <p:sp>
            <p:nvSpPr>
              <p:cNvPr id="53" name="Bullet1">
                <a:extLst>
                  <a:ext uri="{FF2B5EF4-FFF2-40B4-BE49-F238E27FC236}">
                    <a16:creationId xmlns:a16="http://schemas.microsoft.com/office/drawing/2014/main" id="{BE92D7FD-CCC8-CDDB-D653-AD78164CC376}"/>
                  </a:ext>
                </a:extLst>
              </p:cNvPr>
              <p:cNvSpPr txBox="1"/>
              <p:nvPr/>
            </p:nvSpPr>
            <p:spPr>
              <a:xfrm>
                <a:off x="2047144" y="2041195"/>
                <a:ext cx="3493044" cy="417624"/>
              </a:xfrm>
              <a:prstGeom prst="rect">
                <a:avLst/>
              </a:prstGeom>
              <a:noFill/>
              <a:ln w="3175">
                <a:solidFill>
                  <a:schemeClr val="accent5">
                    <a:lumMod val="50000"/>
                  </a:schemeClr>
                </a:solidFill>
              </a:ln>
            </p:spPr>
            <p:txBody>
              <a:bodyPr wrap="square" lIns="91440" tIns="45720" rIns="91440" bIns="45720" rtlCol="0" anchor="b"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0" dirty="0">
                    <a:solidFill>
                      <a:schemeClr val="tx1"/>
                    </a:solidFill>
                    <a:latin typeface="Arial" panose="020B0604020202020204" pitchFamily="34" charset="0"/>
                    <a:cs typeface="Arial" panose="020B0604020202020204" pitchFamily="34" charset="0"/>
                  </a:rPr>
                  <a:t>Traditional fuel vehicles</a:t>
                </a:r>
                <a:endParaRPr lang="id-ID" b="1" dirty="0">
                  <a:latin typeface="Arial" panose="020B0604020202020204" pitchFamily="34" charset="0"/>
                  <a:ea typeface="微软雅黑" panose="020B0503020204020204" pitchFamily="34" charset="-122"/>
                  <a:cs typeface="Arial" panose="020B0604020202020204" pitchFamily="34" charset="0"/>
                </a:endParaRPr>
              </a:p>
            </p:txBody>
          </p:sp>
          <p:sp>
            <p:nvSpPr>
              <p:cNvPr id="54" name="Text1">
                <a:extLst>
                  <a:ext uri="{FF2B5EF4-FFF2-40B4-BE49-F238E27FC236}">
                    <a16:creationId xmlns:a16="http://schemas.microsoft.com/office/drawing/2014/main" id="{CD532BAD-3703-2C79-A889-93031F8DBD86}"/>
                  </a:ext>
                </a:extLst>
              </p:cNvPr>
              <p:cNvSpPr/>
              <p:nvPr/>
            </p:nvSpPr>
            <p:spPr bwMode="auto">
              <a:xfrm>
                <a:off x="2047144" y="2458819"/>
                <a:ext cx="3493044" cy="66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nb-NO" altLang="zh-CN" sz="1000" dirty="0">
                    <a:latin typeface="Arial" panose="020B0604020202020204" pitchFamily="34" charset="0"/>
                    <a:ea typeface="微软雅黑" panose="020B0503020204020204" pitchFamily="34" charset="-122"/>
                    <a:cs typeface="Arial" panose="020B0604020202020204" pitchFamily="34" charset="0"/>
                  </a:rPr>
                  <a:t>GB/T 27840-2021 </a:t>
                </a:r>
                <a:r>
                  <a:rPr lang="en-US" altLang="zh-CN" sz="1000" dirty="0">
                    <a:latin typeface="Arial" panose="020B0604020202020204" pitchFamily="34" charset="0"/>
                    <a:ea typeface="微软雅黑" panose="020B0503020204020204" pitchFamily="34" charset="-122"/>
                    <a:cs typeface="Arial" panose="020B0604020202020204" pitchFamily="34" charset="0"/>
                  </a:rPr>
                  <a:t>Fuel consumption test methods for heavy-duty commercial vehicles</a:t>
                </a:r>
              </a:p>
              <a:p>
                <a:pPr algn="ctr">
                  <a:lnSpc>
                    <a:spcPct val="120000"/>
                  </a:lnSpc>
                </a:pPr>
                <a:r>
                  <a:rPr lang="en-US" altLang="zh-CN" sz="1000" b="1" dirty="0">
                    <a:latin typeface="Arial" panose="020B0604020202020204" pitchFamily="34" charset="0"/>
                    <a:ea typeface="微软雅黑" panose="020B0503020204020204" pitchFamily="34" charset="-122"/>
                    <a:cs typeface="Arial" panose="020B0604020202020204" pitchFamily="34" charset="0"/>
                  </a:rPr>
                  <a:t>(First version issued in 2008)</a:t>
                </a:r>
              </a:p>
            </p:txBody>
          </p:sp>
          <p:sp>
            <p:nvSpPr>
              <p:cNvPr id="55" name="Picture1">
                <a:extLst>
                  <a:ext uri="{FF2B5EF4-FFF2-40B4-BE49-F238E27FC236}">
                    <a16:creationId xmlns:a16="http://schemas.microsoft.com/office/drawing/2014/main" id="{542465C3-7AA6-EB76-381B-090CAF99558C}"/>
                  </a:ext>
                </a:extLst>
              </p:cNvPr>
              <p:cNvSpPr/>
              <p:nvPr/>
            </p:nvSpPr>
            <p:spPr>
              <a:xfrm>
                <a:off x="660400" y="2007731"/>
                <a:ext cx="1153661" cy="1153661"/>
              </a:xfrm>
              <a:prstGeom prst="rect">
                <a:avLst/>
              </a:prstGeom>
              <a:solidFill>
                <a:schemeClr val="accent5">
                  <a:lumMod val="50000"/>
                </a:schemeClr>
              </a:solidFill>
              <a:ln w="76200">
                <a:no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3600" dirty="0">
                    <a:latin typeface="Arial" panose="020B0604020202020204" pitchFamily="34" charset="0"/>
                    <a:ea typeface="思源宋体 SemiBold" panose="02020600000000000000" pitchFamily="18" charset="-122"/>
                    <a:cs typeface="Arial" panose="020B0604020202020204" pitchFamily="34" charset="0"/>
                  </a:rPr>
                  <a:t>1</a:t>
                </a:r>
                <a:endParaRPr lang="zh-CN" altLang="en-US" sz="3600" dirty="0">
                  <a:latin typeface="Arial" panose="020B0604020202020204" pitchFamily="34" charset="0"/>
                  <a:ea typeface="思源宋体 SemiBold" panose="02020600000000000000" pitchFamily="18" charset="-122"/>
                  <a:cs typeface="Arial" panose="020B0604020202020204" pitchFamily="34" charset="0"/>
                </a:endParaRPr>
              </a:p>
            </p:txBody>
          </p:sp>
        </p:grpSp>
        <p:grpSp>
          <p:nvGrpSpPr>
            <p:cNvPr id="33" name="组合 32">
              <a:extLst>
                <a:ext uri="{FF2B5EF4-FFF2-40B4-BE49-F238E27FC236}">
                  <a16:creationId xmlns:a16="http://schemas.microsoft.com/office/drawing/2014/main" id="{C10CA15F-F965-FBF1-0F38-CBFC9BB9A89B}"/>
                </a:ext>
              </a:extLst>
            </p:cNvPr>
            <p:cNvGrpSpPr/>
            <p:nvPr/>
          </p:nvGrpSpPr>
          <p:grpSpPr>
            <a:xfrm>
              <a:off x="6639112" y="2007731"/>
              <a:ext cx="4879788" cy="1153661"/>
              <a:chOff x="6639112" y="2007731"/>
              <a:chExt cx="4879788" cy="1153661"/>
            </a:xfrm>
          </p:grpSpPr>
          <p:sp>
            <p:nvSpPr>
              <p:cNvPr id="50" name="Bullet2">
                <a:extLst>
                  <a:ext uri="{FF2B5EF4-FFF2-40B4-BE49-F238E27FC236}">
                    <a16:creationId xmlns:a16="http://schemas.microsoft.com/office/drawing/2014/main" id="{D2F73032-915D-DBEE-A4DD-AF4B9F9F64D3}"/>
                  </a:ext>
                </a:extLst>
              </p:cNvPr>
              <p:cNvSpPr txBox="1"/>
              <p:nvPr/>
            </p:nvSpPr>
            <p:spPr>
              <a:xfrm>
                <a:off x="8025856" y="2041195"/>
                <a:ext cx="3493044" cy="417624"/>
              </a:xfrm>
              <a:prstGeom prst="rect">
                <a:avLst/>
              </a:prstGeom>
              <a:noFill/>
              <a:ln w="3175">
                <a:solidFill>
                  <a:schemeClr val="accent5">
                    <a:lumMod val="50000"/>
                  </a:schemeClr>
                </a:solidFill>
              </a:ln>
            </p:spPr>
            <p:txBody>
              <a:bodyPr wrap="square" lIns="91440" tIns="45720" rIns="91440" bIns="45720" rtlCol="0" anchor="b"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0" dirty="0">
                    <a:solidFill>
                      <a:schemeClr val="tx1">
                        <a:lumMod val="50000"/>
                        <a:lumOff val="50000"/>
                      </a:schemeClr>
                    </a:solidFill>
                    <a:latin typeface="Arial" panose="020B0604020202020204" pitchFamily="34" charset="0"/>
                    <a:cs typeface="Arial" panose="020B0604020202020204" pitchFamily="34" charset="0"/>
                  </a:rPr>
                  <a:t>Fuel cell vehicles</a:t>
                </a:r>
                <a:endParaRPr lang="id-ID"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1" name="Text2">
                <a:extLst>
                  <a:ext uri="{FF2B5EF4-FFF2-40B4-BE49-F238E27FC236}">
                    <a16:creationId xmlns:a16="http://schemas.microsoft.com/office/drawing/2014/main" id="{E4587823-4123-F84F-B383-D4E2C1782E33}"/>
                  </a:ext>
                </a:extLst>
              </p:cNvPr>
              <p:cNvSpPr/>
              <p:nvPr/>
            </p:nvSpPr>
            <p:spPr bwMode="auto">
              <a:xfrm>
                <a:off x="8025856" y="2458819"/>
                <a:ext cx="3493044" cy="66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nb-NO" altLang="zh-CN" sz="1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GB/T 43252-2023 </a:t>
                </a:r>
                <a:r>
                  <a:rPr lang="en-US" altLang="zh-CN" sz="1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Test methods for energy consumption and range of fuel cell electric vehicles</a:t>
                </a:r>
              </a:p>
              <a:p>
                <a:pPr algn="ctr">
                  <a:lnSpc>
                    <a:spcPct val="120000"/>
                  </a:lnSpc>
                </a:pPr>
                <a:r>
                  <a:rPr lang="en-US" altLang="zh-CN" sz="1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(First version)</a:t>
                </a:r>
              </a:p>
            </p:txBody>
          </p:sp>
          <p:sp>
            <p:nvSpPr>
              <p:cNvPr id="52" name="Picture2">
                <a:extLst>
                  <a:ext uri="{FF2B5EF4-FFF2-40B4-BE49-F238E27FC236}">
                    <a16:creationId xmlns:a16="http://schemas.microsoft.com/office/drawing/2014/main" id="{1653782B-9006-E506-72C1-2439E5293AB1}"/>
                  </a:ext>
                </a:extLst>
              </p:cNvPr>
              <p:cNvSpPr/>
              <p:nvPr/>
            </p:nvSpPr>
            <p:spPr>
              <a:xfrm>
                <a:off x="6639112" y="2007731"/>
                <a:ext cx="1153661" cy="1153661"/>
              </a:xfrm>
              <a:prstGeom prst="rect">
                <a:avLst/>
              </a:prstGeom>
              <a:solidFill>
                <a:schemeClr val="accent5">
                  <a:lumMod val="75000"/>
                </a:schemeClr>
              </a:solidFill>
              <a:ln w="76200">
                <a:no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3600" dirty="0">
                    <a:latin typeface="Arial" panose="020B0604020202020204" pitchFamily="34" charset="0"/>
                    <a:ea typeface="思源宋体 SemiBold" panose="02020600000000000000" pitchFamily="18" charset="-122"/>
                    <a:cs typeface="Arial" panose="020B0604020202020204" pitchFamily="34" charset="0"/>
                  </a:rPr>
                  <a:t>4</a:t>
                </a:r>
                <a:endParaRPr lang="zh-CN" altLang="en-US" sz="3600" dirty="0">
                  <a:latin typeface="Arial" panose="020B0604020202020204" pitchFamily="34" charset="0"/>
                  <a:ea typeface="思源宋体 SemiBold" panose="02020600000000000000" pitchFamily="18" charset="-122"/>
                  <a:cs typeface="Arial" panose="020B0604020202020204" pitchFamily="34" charset="0"/>
                </a:endParaRPr>
              </a:p>
            </p:txBody>
          </p:sp>
        </p:grpSp>
        <p:grpSp>
          <p:nvGrpSpPr>
            <p:cNvPr id="34" name="组合 33">
              <a:extLst>
                <a:ext uri="{FF2B5EF4-FFF2-40B4-BE49-F238E27FC236}">
                  <a16:creationId xmlns:a16="http://schemas.microsoft.com/office/drawing/2014/main" id="{2ED31419-CD64-98E8-B595-2129173EADCB}"/>
                </a:ext>
              </a:extLst>
            </p:cNvPr>
            <p:cNvGrpSpPr/>
            <p:nvPr/>
          </p:nvGrpSpPr>
          <p:grpSpPr>
            <a:xfrm>
              <a:off x="660400" y="3493912"/>
              <a:ext cx="4879788" cy="1188338"/>
              <a:chOff x="660400" y="3493912"/>
              <a:chExt cx="4879788" cy="1188338"/>
            </a:xfrm>
          </p:grpSpPr>
          <p:sp>
            <p:nvSpPr>
              <p:cNvPr id="47" name="Bullet3">
                <a:extLst>
                  <a:ext uri="{FF2B5EF4-FFF2-40B4-BE49-F238E27FC236}">
                    <a16:creationId xmlns:a16="http://schemas.microsoft.com/office/drawing/2014/main" id="{163038B1-A06B-7562-B172-5F2B9541A129}"/>
                  </a:ext>
                </a:extLst>
              </p:cNvPr>
              <p:cNvSpPr txBox="1"/>
              <p:nvPr/>
            </p:nvSpPr>
            <p:spPr>
              <a:xfrm>
                <a:off x="2047144" y="3527376"/>
                <a:ext cx="3493044" cy="417624"/>
              </a:xfrm>
              <a:prstGeom prst="rect">
                <a:avLst/>
              </a:prstGeom>
              <a:noFill/>
              <a:ln w="3175">
                <a:solidFill>
                  <a:schemeClr val="accent5">
                    <a:lumMod val="50000"/>
                  </a:schemeClr>
                </a:solidFill>
              </a:ln>
            </p:spPr>
            <p:txBody>
              <a:bodyPr wrap="square" lIns="91440" tIns="45720" rIns="91440" bIns="45720" rtlCol="0" anchor="b"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0" dirty="0">
                    <a:solidFill>
                      <a:schemeClr val="tx1"/>
                    </a:solidFill>
                    <a:latin typeface="Arial" panose="020B0604020202020204" pitchFamily="34" charset="0"/>
                    <a:cs typeface="Arial" panose="020B0604020202020204" pitchFamily="34" charset="0"/>
                  </a:rPr>
                  <a:t>Hybrid electric vehicles</a:t>
                </a:r>
                <a:endParaRPr lang="id-ID" b="1" dirty="0">
                  <a:latin typeface="Arial" panose="020B0604020202020204" pitchFamily="34" charset="0"/>
                  <a:ea typeface="微软雅黑" panose="020B0503020204020204" pitchFamily="34" charset="-122"/>
                  <a:cs typeface="Arial" panose="020B0604020202020204" pitchFamily="34" charset="0"/>
                </a:endParaRPr>
              </a:p>
            </p:txBody>
          </p:sp>
          <p:sp>
            <p:nvSpPr>
              <p:cNvPr id="48" name="Text3">
                <a:extLst>
                  <a:ext uri="{FF2B5EF4-FFF2-40B4-BE49-F238E27FC236}">
                    <a16:creationId xmlns:a16="http://schemas.microsoft.com/office/drawing/2014/main" id="{CCA689F6-C315-F5F7-5346-CDAE8DB8E246}"/>
                  </a:ext>
                </a:extLst>
              </p:cNvPr>
              <p:cNvSpPr/>
              <p:nvPr/>
            </p:nvSpPr>
            <p:spPr bwMode="auto">
              <a:xfrm>
                <a:off x="2047144" y="3945000"/>
                <a:ext cx="3493044" cy="7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nb-NO" altLang="zh-CN" sz="1000" dirty="0">
                    <a:latin typeface="Arial" panose="020B0604020202020204" pitchFamily="34" charset="0"/>
                    <a:ea typeface="微软雅黑" panose="020B0503020204020204" pitchFamily="34" charset="-122"/>
                    <a:cs typeface="Arial" panose="020B0604020202020204" pitchFamily="34" charset="0"/>
                  </a:rPr>
                  <a:t>GB/T 19754-2021 </a:t>
                </a:r>
                <a:r>
                  <a:rPr lang="en-US" altLang="zh-CN" sz="1000" dirty="0">
                    <a:latin typeface="Arial" panose="020B0604020202020204" pitchFamily="34" charset="0"/>
                    <a:ea typeface="微软雅黑" panose="020B0503020204020204" pitchFamily="34" charset="-122"/>
                    <a:cs typeface="Arial" panose="020B0604020202020204" pitchFamily="34" charset="0"/>
                  </a:rPr>
                  <a:t>Test methods for energy consumption of heavy-duty hybrid electric vehicles</a:t>
                </a:r>
              </a:p>
              <a:p>
                <a:pPr algn="ctr">
                  <a:lnSpc>
                    <a:spcPct val="120000"/>
                  </a:lnSpc>
                </a:pPr>
                <a:r>
                  <a:rPr lang="en-US" altLang="zh-CN" sz="1000" b="1" dirty="0">
                    <a:latin typeface="Arial" panose="020B0604020202020204" pitchFamily="34" charset="0"/>
                    <a:ea typeface="微软雅黑" panose="020B0503020204020204" pitchFamily="34" charset="-122"/>
                    <a:cs typeface="Arial" panose="020B0604020202020204" pitchFamily="34" charset="0"/>
                  </a:rPr>
                  <a:t>(First version issued in 2005)</a:t>
                </a:r>
              </a:p>
            </p:txBody>
          </p:sp>
          <p:sp>
            <p:nvSpPr>
              <p:cNvPr id="49" name="Picture3">
                <a:extLst>
                  <a:ext uri="{FF2B5EF4-FFF2-40B4-BE49-F238E27FC236}">
                    <a16:creationId xmlns:a16="http://schemas.microsoft.com/office/drawing/2014/main" id="{91A4CB4B-A172-3EE6-AD2C-99861D4007C6}"/>
                  </a:ext>
                </a:extLst>
              </p:cNvPr>
              <p:cNvSpPr/>
              <p:nvPr/>
            </p:nvSpPr>
            <p:spPr>
              <a:xfrm>
                <a:off x="660400" y="3493912"/>
                <a:ext cx="1153661" cy="1153661"/>
              </a:xfrm>
              <a:prstGeom prst="rect">
                <a:avLst/>
              </a:prstGeom>
              <a:solidFill>
                <a:schemeClr val="accent5">
                  <a:lumMod val="50000"/>
                </a:schemeClr>
              </a:solidFill>
              <a:ln w="76200">
                <a:no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3600" dirty="0">
                    <a:latin typeface="Arial" panose="020B0604020202020204" pitchFamily="34" charset="0"/>
                    <a:ea typeface="思源宋体 SemiBold" panose="02020600000000000000" pitchFamily="18" charset="-122"/>
                    <a:cs typeface="Arial" panose="020B0604020202020204" pitchFamily="34" charset="0"/>
                  </a:rPr>
                  <a:t>2</a:t>
                </a:r>
                <a:endParaRPr lang="zh-CN" altLang="en-US" sz="3600" dirty="0">
                  <a:latin typeface="Arial" panose="020B0604020202020204" pitchFamily="34" charset="0"/>
                  <a:ea typeface="思源宋体 SemiBold" panose="02020600000000000000" pitchFamily="18" charset="-122"/>
                  <a:cs typeface="Arial" panose="020B0604020202020204" pitchFamily="34" charset="0"/>
                </a:endParaRPr>
              </a:p>
            </p:txBody>
          </p:sp>
        </p:grpSp>
        <p:grpSp>
          <p:nvGrpSpPr>
            <p:cNvPr id="35" name="组合 34">
              <a:extLst>
                <a:ext uri="{FF2B5EF4-FFF2-40B4-BE49-F238E27FC236}">
                  <a16:creationId xmlns:a16="http://schemas.microsoft.com/office/drawing/2014/main" id="{D16B3882-4A33-9B12-7BE8-3B7948508434}"/>
                </a:ext>
              </a:extLst>
            </p:cNvPr>
            <p:cNvGrpSpPr/>
            <p:nvPr/>
          </p:nvGrpSpPr>
          <p:grpSpPr>
            <a:xfrm>
              <a:off x="6639112" y="3493912"/>
              <a:ext cx="4879788" cy="1153661"/>
              <a:chOff x="6639112" y="3493912"/>
              <a:chExt cx="4879788" cy="1153661"/>
            </a:xfrm>
          </p:grpSpPr>
          <p:sp>
            <p:nvSpPr>
              <p:cNvPr id="44" name="Bullet4">
                <a:extLst>
                  <a:ext uri="{FF2B5EF4-FFF2-40B4-BE49-F238E27FC236}">
                    <a16:creationId xmlns:a16="http://schemas.microsoft.com/office/drawing/2014/main" id="{B9B90404-7CEF-7B3B-93C7-7C935713F498}"/>
                  </a:ext>
                </a:extLst>
              </p:cNvPr>
              <p:cNvSpPr txBox="1"/>
              <p:nvPr/>
            </p:nvSpPr>
            <p:spPr>
              <a:xfrm>
                <a:off x="8025856" y="3527376"/>
                <a:ext cx="3493044" cy="417624"/>
              </a:xfrm>
              <a:prstGeom prst="rect">
                <a:avLst/>
              </a:prstGeom>
              <a:noFill/>
              <a:ln w="3175">
                <a:solidFill>
                  <a:schemeClr val="accent5">
                    <a:lumMod val="50000"/>
                  </a:schemeClr>
                </a:solidFill>
              </a:ln>
            </p:spPr>
            <p:txBody>
              <a:bodyPr wrap="square" lIns="91440" tIns="45720" rIns="91440" bIns="45720" rtlCol="0" anchor="b"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0" dirty="0">
                    <a:solidFill>
                      <a:schemeClr val="tx1">
                        <a:lumMod val="50000"/>
                        <a:lumOff val="50000"/>
                      </a:schemeClr>
                    </a:solidFill>
                    <a:latin typeface="Arial" panose="020B0604020202020204" pitchFamily="34" charset="0"/>
                    <a:cs typeface="Arial" panose="020B0604020202020204" pitchFamily="34" charset="0"/>
                  </a:rPr>
                  <a:t>Natural gas vehicles</a:t>
                </a:r>
                <a:endParaRPr lang="id-ID" altLang="zh-CN"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Text4">
                <a:extLst>
                  <a:ext uri="{FF2B5EF4-FFF2-40B4-BE49-F238E27FC236}">
                    <a16:creationId xmlns:a16="http://schemas.microsoft.com/office/drawing/2014/main" id="{E0937683-6EF4-6BA9-1759-129B0D08D4C1}"/>
                  </a:ext>
                </a:extLst>
              </p:cNvPr>
              <p:cNvSpPr/>
              <p:nvPr/>
            </p:nvSpPr>
            <p:spPr bwMode="auto">
              <a:xfrm>
                <a:off x="8025856" y="3945000"/>
                <a:ext cx="3493044" cy="66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nb-NO" altLang="zh-CN" sz="1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GB/T 29125-2012 </a:t>
                </a:r>
                <a:r>
                  <a:rPr lang="en-US" altLang="zh-CN" sz="1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Test methods for fuel consumption of CNG vehicles</a:t>
                </a:r>
              </a:p>
              <a:p>
                <a:pPr algn="ctr">
                  <a:lnSpc>
                    <a:spcPct val="120000"/>
                  </a:lnSpc>
                </a:pPr>
                <a:r>
                  <a:rPr lang="en-US" altLang="zh-CN" sz="1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(First version)</a:t>
                </a:r>
              </a:p>
            </p:txBody>
          </p:sp>
          <p:sp>
            <p:nvSpPr>
              <p:cNvPr id="46" name="Picture4">
                <a:extLst>
                  <a:ext uri="{FF2B5EF4-FFF2-40B4-BE49-F238E27FC236}">
                    <a16:creationId xmlns:a16="http://schemas.microsoft.com/office/drawing/2014/main" id="{40237D5B-07B6-AC9C-2BE2-9BE23AD4F870}"/>
                  </a:ext>
                </a:extLst>
              </p:cNvPr>
              <p:cNvSpPr/>
              <p:nvPr/>
            </p:nvSpPr>
            <p:spPr>
              <a:xfrm>
                <a:off x="6639112" y="3493912"/>
                <a:ext cx="1153661" cy="1153661"/>
              </a:xfrm>
              <a:prstGeom prst="rect">
                <a:avLst/>
              </a:prstGeom>
              <a:solidFill>
                <a:schemeClr val="accent5">
                  <a:lumMod val="75000"/>
                </a:schemeClr>
              </a:solidFill>
              <a:ln w="76200">
                <a:no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3600" dirty="0">
                    <a:latin typeface="Arial" panose="020B0604020202020204" pitchFamily="34" charset="0"/>
                    <a:ea typeface="思源宋体 SemiBold" panose="02020600000000000000" pitchFamily="18" charset="-122"/>
                    <a:cs typeface="Arial" panose="020B0604020202020204" pitchFamily="34" charset="0"/>
                  </a:rPr>
                  <a:t>5</a:t>
                </a:r>
                <a:endParaRPr lang="zh-CN" altLang="en-US" sz="3600" dirty="0">
                  <a:latin typeface="Arial" panose="020B0604020202020204" pitchFamily="34" charset="0"/>
                  <a:ea typeface="思源宋体 SemiBold" panose="02020600000000000000" pitchFamily="18" charset="-122"/>
                  <a:cs typeface="Arial" panose="020B0604020202020204" pitchFamily="34" charset="0"/>
                </a:endParaRPr>
              </a:p>
            </p:txBody>
          </p:sp>
        </p:grpSp>
        <p:grpSp>
          <p:nvGrpSpPr>
            <p:cNvPr id="36" name="组合 35">
              <a:extLst>
                <a:ext uri="{FF2B5EF4-FFF2-40B4-BE49-F238E27FC236}">
                  <a16:creationId xmlns:a16="http://schemas.microsoft.com/office/drawing/2014/main" id="{862A875D-A0BE-6D57-E011-3535322E67A9}"/>
                </a:ext>
              </a:extLst>
            </p:cNvPr>
            <p:cNvGrpSpPr/>
            <p:nvPr/>
          </p:nvGrpSpPr>
          <p:grpSpPr>
            <a:xfrm>
              <a:off x="660400" y="4980092"/>
              <a:ext cx="4879788" cy="1188338"/>
              <a:chOff x="660400" y="4980092"/>
              <a:chExt cx="4879788" cy="1188338"/>
            </a:xfrm>
          </p:grpSpPr>
          <p:sp>
            <p:nvSpPr>
              <p:cNvPr id="41" name="Bullet5">
                <a:extLst>
                  <a:ext uri="{FF2B5EF4-FFF2-40B4-BE49-F238E27FC236}">
                    <a16:creationId xmlns:a16="http://schemas.microsoft.com/office/drawing/2014/main" id="{C029F93E-6908-3CBE-6F64-EB03E556624E}"/>
                  </a:ext>
                </a:extLst>
              </p:cNvPr>
              <p:cNvSpPr txBox="1"/>
              <p:nvPr/>
            </p:nvSpPr>
            <p:spPr>
              <a:xfrm>
                <a:off x="2047144" y="5013556"/>
                <a:ext cx="3493044" cy="417624"/>
              </a:xfrm>
              <a:prstGeom prst="rect">
                <a:avLst/>
              </a:prstGeom>
              <a:noFill/>
              <a:ln w="3175">
                <a:solidFill>
                  <a:schemeClr val="accent5">
                    <a:lumMod val="50000"/>
                  </a:schemeClr>
                </a:solidFill>
              </a:ln>
            </p:spPr>
            <p:txBody>
              <a:bodyPr wrap="square" lIns="91440" tIns="45720" rIns="91440" bIns="45720" rtlCol="0" anchor="b"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0" dirty="0">
                    <a:solidFill>
                      <a:schemeClr val="tx1"/>
                    </a:solidFill>
                    <a:latin typeface="Arial" panose="020B0604020202020204" pitchFamily="34" charset="0"/>
                    <a:cs typeface="Arial" panose="020B0604020202020204" pitchFamily="34" charset="0"/>
                  </a:rPr>
                  <a:t>Battery electric vehicles</a:t>
                </a:r>
                <a:endParaRPr lang="id-ID" b="1" dirty="0">
                  <a:latin typeface="Arial" panose="020B0604020202020204" pitchFamily="34" charset="0"/>
                  <a:ea typeface="微软雅黑" panose="020B0503020204020204" pitchFamily="34" charset="-122"/>
                  <a:cs typeface="Arial" panose="020B0604020202020204" pitchFamily="34" charset="0"/>
                </a:endParaRPr>
              </a:p>
            </p:txBody>
          </p:sp>
          <p:sp>
            <p:nvSpPr>
              <p:cNvPr id="42" name="Text5">
                <a:extLst>
                  <a:ext uri="{FF2B5EF4-FFF2-40B4-BE49-F238E27FC236}">
                    <a16:creationId xmlns:a16="http://schemas.microsoft.com/office/drawing/2014/main" id="{33414A6D-6AB4-C7C7-2C25-C44BD5F09B6B}"/>
                  </a:ext>
                </a:extLst>
              </p:cNvPr>
              <p:cNvSpPr/>
              <p:nvPr/>
            </p:nvSpPr>
            <p:spPr bwMode="auto">
              <a:xfrm>
                <a:off x="2047144" y="5431180"/>
                <a:ext cx="3493044" cy="7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nb-NO" altLang="zh-CN" sz="1000" dirty="0">
                    <a:latin typeface="Arial" panose="020B0604020202020204" pitchFamily="34" charset="0"/>
                    <a:ea typeface="微软雅黑" panose="020B0503020204020204" pitchFamily="34" charset="-122"/>
                    <a:cs typeface="Arial" panose="020B0604020202020204" pitchFamily="34" charset="0"/>
                  </a:rPr>
                  <a:t>GB/T 18386.2-2022 </a:t>
                </a:r>
                <a:r>
                  <a:rPr lang="en-US" altLang="zh-CN" sz="1000" dirty="0">
                    <a:latin typeface="Arial" panose="020B0604020202020204" pitchFamily="34" charset="0"/>
                    <a:ea typeface="微软雅黑" panose="020B0503020204020204" pitchFamily="34" charset="-122"/>
                    <a:cs typeface="Arial" panose="020B0604020202020204" pitchFamily="34" charset="0"/>
                  </a:rPr>
                  <a:t>Test methods for energy consumption and range of electric vehicles - Part 2: Heavy-duty commercial vehicles</a:t>
                </a:r>
              </a:p>
              <a:p>
                <a:pPr algn="ctr">
                  <a:lnSpc>
                    <a:spcPct val="120000"/>
                  </a:lnSpc>
                </a:pPr>
                <a:r>
                  <a:rPr lang="en-US" altLang="zh-CN" sz="1000" b="1" dirty="0">
                    <a:latin typeface="Arial" panose="020B0604020202020204" pitchFamily="34" charset="0"/>
                    <a:ea typeface="微软雅黑" panose="020B0503020204020204" pitchFamily="34" charset="-122"/>
                    <a:cs typeface="Arial" panose="020B0604020202020204" pitchFamily="34" charset="0"/>
                  </a:rPr>
                  <a:t>(First version issued in 2005)</a:t>
                </a:r>
              </a:p>
            </p:txBody>
          </p:sp>
          <p:sp>
            <p:nvSpPr>
              <p:cNvPr id="43" name="Picture5">
                <a:extLst>
                  <a:ext uri="{FF2B5EF4-FFF2-40B4-BE49-F238E27FC236}">
                    <a16:creationId xmlns:a16="http://schemas.microsoft.com/office/drawing/2014/main" id="{7DF8D8C1-C6A3-0E97-CF8B-B1A89B4502A8}"/>
                  </a:ext>
                </a:extLst>
              </p:cNvPr>
              <p:cNvSpPr/>
              <p:nvPr/>
            </p:nvSpPr>
            <p:spPr>
              <a:xfrm>
                <a:off x="660400" y="4980092"/>
                <a:ext cx="1153661" cy="1153661"/>
              </a:xfrm>
              <a:prstGeom prst="rect">
                <a:avLst/>
              </a:prstGeom>
              <a:solidFill>
                <a:schemeClr val="accent5">
                  <a:lumMod val="50000"/>
                </a:schemeClr>
              </a:solidFill>
              <a:ln w="76200">
                <a:no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3600" dirty="0">
                    <a:latin typeface="Arial" panose="020B0604020202020204" pitchFamily="34" charset="0"/>
                    <a:ea typeface="思源宋体 SemiBold" panose="02020600000000000000" pitchFamily="18" charset="-122"/>
                    <a:cs typeface="Arial" panose="020B0604020202020204" pitchFamily="34" charset="0"/>
                  </a:rPr>
                  <a:t>3</a:t>
                </a:r>
                <a:endParaRPr lang="zh-CN" altLang="en-US" sz="3600" dirty="0">
                  <a:latin typeface="Arial" panose="020B0604020202020204" pitchFamily="34" charset="0"/>
                  <a:ea typeface="思源宋体 SemiBold" panose="02020600000000000000" pitchFamily="18" charset="-122"/>
                  <a:cs typeface="Arial" panose="020B0604020202020204" pitchFamily="34" charset="0"/>
                </a:endParaRPr>
              </a:p>
            </p:txBody>
          </p:sp>
        </p:grpSp>
        <p:grpSp>
          <p:nvGrpSpPr>
            <p:cNvPr id="37" name="组合 36">
              <a:extLst>
                <a:ext uri="{FF2B5EF4-FFF2-40B4-BE49-F238E27FC236}">
                  <a16:creationId xmlns:a16="http://schemas.microsoft.com/office/drawing/2014/main" id="{50BDA8F1-3B69-71F4-DDC2-A8449837EA6E}"/>
                </a:ext>
              </a:extLst>
            </p:cNvPr>
            <p:cNvGrpSpPr/>
            <p:nvPr/>
          </p:nvGrpSpPr>
          <p:grpSpPr>
            <a:xfrm>
              <a:off x="6639112" y="4980092"/>
              <a:ext cx="4879788" cy="1153661"/>
              <a:chOff x="6639112" y="4980092"/>
              <a:chExt cx="4879788" cy="1153661"/>
            </a:xfrm>
          </p:grpSpPr>
          <p:sp>
            <p:nvSpPr>
              <p:cNvPr id="38" name="Bullet6">
                <a:extLst>
                  <a:ext uri="{FF2B5EF4-FFF2-40B4-BE49-F238E27FC236}">
                    <a16:creationId xmlns:a16="http://schemas.microsoft.com/office/drawing/2014/main" id="{428DD9BA-72E9-AD3C-688B-FDA43FB3DD88}"/>
                  </a:ext>
                </a:extLst>
              </p:cNvPr>
              <p:cNvSpPr txBox="1"/>
              <p:nvPr/>
            </p:nvSpPr>
            <p:spPr>
              <a:xfrm>
                <a:off x="8025856" y="5013556"/>
                <a:ext cx="3493044" cy="417624"/>
              </a:xfrm>
              <a:prstGeom prst="rect">
                <a:avLst/>
              </a:prstGeom>
              <a:noFill/>
              <a:ln w="3175">
                <a:solidFill>
                  <a:schemeClr val="accent5">
                    <a:lumMod val="50000"/>
                  </a:schemeClr>
                </a:solidFill>
              </a:ln>
            </p:spPr>
            <p:txBody>
              <a:bodyPr wrap="square" lIns="91440" tIns="45720" rIns="91440" bIns="45720" rtlCol="0" anchor="b"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0" dirty="0">
                    <a:solidFill>
                      <a:schemeClr val="tx1">
                        <a:lumMod val="50000"/>
                        <a:lumOff val="50000"/>
                      </a:schemeClr>
                    </a:solidFill>
                    <a:latin typeface="Arial" panose="020B0604020202020204" pitchFamily="34" charset="0"/>
                    <a:cs typeface="Arial" panose="020B0604020202020204" pitchFamily="34" charset="0"/>
                  </a:rPr>
                  <a:t>Methanol vehicles</a:t>
                </a:r>
                <a:endParaRPr lang="id-ID"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Text6">
                <a:extLst>
                  <a:ext uri="{FF2B5EF4-FFF2-40B4-BE49-F238E27FC236}">
                    <a16:creationId xmlns:a16="http://schemas.microsoft.com/office/drawing/2014/main" id="{FC883738-5643-D364-6E8E-82A5BBC8BB50}"/>
                  </a:ext>
                </a:extLst>
              </p:cNvPr>
              <p:cNvSpPr/>
              <p:nvPr/>
            </p:nvSpPr>
            <p:spPr bwMode="auto">
              <a:xfrm>
                <a:off x="8025856" y="5431180"/>
                <a:ext cx="3493044" cy="66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1">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nb-NO" altLang="zh-CN" sz="1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QC/T 1130-2021 </a:t>
                </a:r>
                <a:r>
                  <a:rPr lang="en-US" altLang="zh-CN" sz="1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Measurement methods for fuel consumption of methanol vehicles</a:t>
                </a:r>
              </a:p>
              <a:p>
                <a:pPr algn="ctr">
                  <a:lnSpc>
                    <a:spcPct val="120000"/>
                  </a:lnSpc>
                </a:pPr>
                <a:r>
                  <a:rPr lang="en-US" altLang="zh-CN" sz="1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(First version)</a:t>
                </a:r>
              </a:p>
            </p:txBody>
          </p:sp>
          <p:sp>
            <p:nvSpPr>
              <p:cNvPr id="40" name="Picture6">
                <a:extLst>
                  <a:ext uri="{FF2B5EF4-FFF2-40B4-BE49-F238E27FC236}">
                    <a16:creationId xmlns:a16="http://schemas.microsoft.com/office/drawing/2014/main" id="{CF2BDACF-6C30-043F-50C3-70BF37E7E99D}"/>
                  </a:ext>
                </a:extLst>
              </p:cNvPr>
              <p:cNvSpPr/>
              <p:nvPr/>
            </p:nvSpPr>
            <p:spPr>
              <a:xfrm>
                <a:off x="6639112" y="4980092"/>
                <a:ext cx="1153661" cy="1153661"/>
              </a:xfrm>
              <a:prstGeom prst="rect">
                <a:avLst/>
              </a:prstGeom>
              <a:solidFill>
                <a:schemeClr val="accent5">
                  <a:lumMod val="75000"/>
                </a:schemeClr>
              </a:solidFill>
              <a:ln w="76200">
                <a:noFill/>
                <a:prstDash val="solid"/>
                <a:miter lim="800000"/>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3600" dirty="0">
                    <a:latin typeface="Arial" panose="020B0604020202020204" pitchFamily="34" charset="0"/>
                    <a:ea typeface="思源宋体 SemiBold" panose="02020600000000000000" pitchFamily="18" charset="-122"/>
                    <a:cs typeface="Arial" panose="020B0604020202020204" pitchFamily="34" charset="0"/>
                  </a:rPr>
                  <a:t>6</a:t>
                </a:r>
                <a:endParaRPr lang="zh-CN" altLang="en-US" sz="3600" dirty="0">
                  <a:latin typeface="Arial" panose="020B0604020202020204" pitchFamily="34" charset="0"/>
                  <a:ea typeface="思源宋体 SemiBold" panose="02020600000000000000" pitchFamily="18" charset="-122"/>
                  <a:cs typeface="Arial" panose="020B0604020202020204" pitchFamily="34" charset="0"/>
                </a:endParaRPr>
              </a:p>
            </p:txBody>
          </p:sp>
        </p:grpSp>
      </p:grpSp>
      <p:sp>
        <p:nvSpPr>
          <p:cNvPr id="5" name="矩形: 圆角 4">
            <a:extLst>
              <a:ext uri="{FF2B5EF4-FFF2-40B4-BE49-F238E27FC236}">
                <a16:creationId xmlns:a16="http://schemas.microsoft.com/office/drawing/2014/main" id="{418E9159-2272-FB7F-3DD2-BDB76A54CECE}"/>
              </a:ext>
            </a:extLst>
          </p:cNvPr>
          <p:cNvSpPr/>
          <p:nvPr/>
        </p:nvSpPr>
        <p:spPr>
          <a:xfrm>
            <a:off x="1882588" y="1993615"/>
            <a:ext cx="3865069" cy="4510143"/>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11319672" y="6507843"/>
            <a:ext cx="410215" cy="233779"/>
          </a:xfrm>
        </p:spPr>
        <p:txBody>
          <a:bodyPr/>
          <a:lstStyle/>
          <a:p>
            <a:fld id="{F9954841-DDB9-4D98-80F0-B7611239509B}" type="slidenum">
              <a:rPr lang="zh-CN" altLang="en-US" smtClean="0">
                <a:latin typeface="Arial" panose="020B0604020202020204" pitchFamily="34" charset="0"/>
                <a:cs typeface="Arial" panose="020B0604020202020204" pitchFamily="34" charset="0"/>
              </a:rPr>
              <a:t>3</a:t>
            </a:fld>
            <a:endParaRPr lang="zh-CN" altLang="en-US" dirty="0">
              <a:latin typeface="Arial" panose="020B0604020202020204" pitchFamily="34" charset="0"/>
              <a:cs typeface="Arial" panose="020B0604020202020204" pitchFamily="34" charset="0"/>
            </a:endParaRPr>
          </a:p>
        </p:txBody>
      </p:sp>
      <p:sp>
        <p:nvSpPr>
          <p:cNvPr id="9" name="标题 1">
            <a:extLst>
              <a:ext uri="{FF2B5EF4-FFF2-40B4-BE49-F238E27FC236}">
                <a16:creationId xmlns:a16="http://schemas.microsoft.com/office/drawing/2014/main" id="{2B778EFA-BEBC-4179-B226-D4F1A1F8F665}"/>
              </a:ext>
            </a:extLst>
          </p:cNvPr>
          <p:cNvSpPr>
            <a:spLocks noGrp="1"/>
          </p:cNvSpPr>
          <p:nvPr/>
        </p:nvSpPr>
        <p:spPr>
          <a:xfrm>
            <a:off x="346710" y="146813"/>
            <a:ext cx="8176505" cy="49914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000" kern="1200">
                <a:solidFill>
                  <a:schemeClr val="tx1"/>
                </a:solidFill>
                <a:latin typeface="黑体" panose="02010609060101010101" pitchFamily="49" charset="-122"/>
                <a:ea typeface="黑体" panose="02010609060101010101" pitchFamily="49" charset="-122"/>
                <a:cs typeface="+mj-cs"/>
              </a:defRPr>
            </a:lvl1pPr>
          </a:lstStyle>
          <a:p>
            <a:pPr defTabSz="914400">
              <a:buNone/>
            </a:pPr>
            <a:r>
              <a:rPr lang="en-US" altLang="zh-CN" sz="2400" b="1" kern="1200" dirty="0">
                <a:latin typeface="Arial" panose="020B0604020202020204" pitchFamily="34" charset="0"/>
                <a:ea typeface="华文中宋" panose="02010600040101010101" pitchFamily="2" charset="-122"/>
                <a:cs typeface="Arial" panose="020B0604020202020204" pitchFamily="34" charset="0"/>
              </a:rPr>
              <a:t>1. Traditional fuel vehicles</a:t>
            </a:r>
            <a:endParaRPr lang="zh-CN" sz="2400" b="1" kern="1200" dirty="0">
              <a:latin typeface="Arial" panose="020B0604020202020204" pitchFamily="34" charset="0"/>
              <a:ea typeface="华文中宋" panose="02010600040101010101" pitchFamily="2" charset="-122"/>
              <a:cs typeface="Arial" panose="020B0604020202020204" pitchFamily="34" charset="0"/>
            </a:endParaRPr>
          </a:p>
        </p:txBody>
      </p:sp>
      <p:sp>
        <p:nvSpPr>
          <p:cNvPr id="10" name="文本占位符 1">
            <a:extLst>
              <a:ext uri="{FF2B5EF4-FFF2-40B4-BE49-F238E27FC236}">
                <a16:creationId xmlns:a16="http://schemas.microsoft.com/office/drawing/2014/main" id="{36082C06-D2BB-CEB6-BEFF-4215737C9BC0}"/>
              </a:ext>
            </a:extLst>
          </p:cNvPr>
          <p:cNvSpPr>
            <a:spLocks noGrp="1"/>
          </p:cNvSpPr>
          <p:nvPr/>
        </p:nvSpPr>
        <p:spPr>
          <a:xfrm>
            <a:off x="378682" y="759929"/>
            <a:ext cx="11685251" cy="1097095"/>
          </a:xfrm>
          <a:prstGeom prst="rect">
            <a:avLst/>
          </a:prstGeom>
          <a:noFill/>
          <a:ln w="9525">
            <a:noFill/>
            <a:miter lim="800000"/>
          </a:ln>
        </p:spPr>
        <p:txBody>
          <a:bodyPr vert="horz" wrap="square" lIns="91440" tIns="45720" rIns="91440" bIns="45720" numCol="1"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1800" b="1" kern="1200">
                <a:solidFill>
                  <a:srgbClr val="164B77"/>
                </a:solidFill>
                <a:latin typeface="微软雅黑" panose="020B0503020204020204" pitchFamily="34" charset="-122"/>
                <a:ea typeface="微软雅黑" panose="020B0503020204020204" pitchFamily="34" charset="-122"/>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ct val="125000"/>
              </a:lnSpc>
              <a:spcBef>
                <a:spcPts val="0"/>
              </a:spcBef>
              <a:buFont typeface="Wingdings" panose="05000000000000000000" pitchFamily="2" charset="2"/>
              <a:buChar char="n"/>
            </a:pPr>
            <a:r>
              <a:rPr lang="en-US" altLang="zh-CN" b="0" dirty="0">
                <a:solidFill>
                  <a:schemeClr val="tx1"/>
                </a:solidFill>
                <a:latin typeface="Arial" panose="020B0604020202020204" pitchFamily="34" charset="0"/>
                <a:cs typeface="Arial" panose="020B0604020202020204" pitchFamily="34" charset="0"/>
              </a:rPr>
              <a:t>GB/T 27840 applies to vehicles fueled with gasoline or diesel with a technically permissible maximum laden mass exceeding 3,500 kg, including trucks, tractor-trailers, coaches, dumpers, and city buses</a:t>
            </a:r>
          </a:p>
          <a:p>
            <a:pPr marL="285750" indent="-285750">
              <a:lnSpc>
                <a:spcPct val="125000"/>
              </a:lnSpc>
              <a:spcBef>
                <a:spcPts val="0"/>
              </a:spcBef>
              <a:buFont typeface="Wingdings" panose="05000000000000000000" pitchFamily="2" charset="2"/>
              <a:buChar char="n"/>
            </a:pPr>
            <a:r>
              <a:rPr lang="en-US" altLang="zh-CN" b="0" dirty="0">
                <a:solidFill>
                  <a:schemeClr val="tx1"/>
                </a:solidFill>
                <a:latin typeface="Arial" panose="020B0604020202020204" pitchFamily="34" charset="0"/>
                <a:cs typeface="Arial" panose="020B0604020202020204" pitchFamily="34" charset="0"/>
              </a:rPr>
              <a:t>The tests should be conducted according to China Automotive Test Cycles, and vary for different vehicle types. </a:t>
            </a:r>
          </a:p>
        </p:txBody>
      </p:sp>
      <p:pic>
        <p:nvPicPr>
          <p:cNvPr id="52" name="图片 51">
            <a:extLst>
              <a:ext uri="{FF2B5EF4-FFF2-40B4-BE49-F238E27FC236}">
                <a16:creationId xmlns:a16="http://schemas.microsoft.com/office/drawing/2014/main" id="{93732CDA-311F-D49A-5E0D-465CE894D8C5}"/>
              </a:ext>
            </a:extLst>
          </p:cNvPr>
          <p:cNvPicPr>
            <a:picLocks noChangeAspect="1"/>
          </p:cNvPicPr>
          <p:nvPr/>
        </p:nvPicPr>
        <p:blipFill>
          <a:blip r:embed="rId2"/>
          <a:stretch>
            <a:fillRect/>
          </a:stretch>
        </p:blipFill>
        <p:spPr>
          <a:xfrm>
            <a:off x="1262708" y="2461280"/>
            <a:ext cx="2773469" cy="1800000"/>
          </a:xfrm>
          <a:prstGeom prst="rect">
            <a:avLst/>
          </a:prstGeom>
        </p:spPr>
      </p:pic>
      <p:pic>
        <p:nvPicPr>
          <p:cNvPr id="54" name="图片 53">
            <a:extLst>
              <a:ext uri="{FF2B5EF4-FFF2-40B4-BE49-F238E27FC236}">
                <a16:creationId xmlns:a16="http://schemas.microsoft.com/office/drawing/2014/main" id="{EC879C12-1C78-919A-B938-BCD9A6448295}"/>
              </a:ext>
            </a:extLst>
          </p:cNvPr>
          <p:cNvPicPr>
            <a:picLocks noChangeAspect="1"/>
          </p:cNvPicPr>
          <p:nvPr/>
        </p:nvPicPr>
        <p:blipFill>
          <a:blip r:embed="rId3"/>
          <a:stretch>
            <a:fillRect/>
          </a:stretch>
        </p:blipFill>
        <p:spPr>
          <a:xfrm>
            <a:off x="4786640" y="2461280"/>
            <a:ext cx="2618719" cy="1800000"/>
          </a:xfrm>
          <a:prstGeom prst="rect">
            <a:avLst/>
          </a:prstGeom>
        </p:spPr>
      </p:pic>
      <p:pic>
        <p:nvPicPr>
          <p:cNvPr id="56" name="图片 55">
            <a:extLst>
              <a:ext uri="{FF2B5EF4-FFF2-40B4-BE49-F238E27FC236}">
                <a16:creationId xmlns:a16="http://schemas.microsoft.com/office/drawing/2014/main" id="{9B5CE647-62DC-4595-1D4B-FFB7F7DB8530}"/>
              </a:ext>
            </a:extLst>
          </p:cNvPr>
          <p:cNvPicPr>
            <a:picLocks noChangeAspect="1"/>
          </p:cNvPicPr>
          <p:nvPr/>
        </p:nvPicPr>
        <p:blipFill>
          <a:blip r:embed="rId4"/>
          <a:stretch>
            <a:fillRect/>
          </a:stretch>
        </p:blipFill>
        <p:spPr>
          <a:xfrm>
            <a:off x="8155822" y="2461280"/>
            <a:ext cx="2726244" cy="1800000"/>
          </a:xfrm>
          <a:prstGeom prst="rect">
            <a:avLst/>
          </a:prstGeom>
        </p:spPr>
      </p:pic>
      <p:pic>
        <p:nvPicPr>
          <p:cNvPr id="58" name="图片 57">
            <a:extLst>
              <a:ext uri="{FF2B5EF4-FFF2-40B4-BE49-F238E27FC236}">
                <a16:creationId xmlns:a16="http://schemas.microsoft.com/office/drawing/2014/main" id="{E268D01B-5839-0172-B40A-F60D9B405FF8}"/>
              </a:ext>
            </a:extLst>
          </p:cNvPr>
          <p:cNvPicPr>
            <a:picLocks noChangeAspect="1"/>
          </p:cNvPicPr>
          <p:nvPr/>
        </p:nvPicPr>
        <p:blipFill>
          <a:blip r:embed="rId5"/>
          <a:stretch>
            <a:fillRect/>
          </a:stretch>
        </p:blipFill>
        <p:spPr>
          <a:xfrm>
            <a:off x="1366402" y="4669610"/>
            <a:ext cx="2566080" cy="1800000"/>
          </a:xfrm>
          <a:prstGeom prst="rect">
            <a:avLst/>
          </a:prstGeom>
        </p:spPr>
      </p:pic>
      <p:pic>
        <p:nvPicPr>
          <p:cNvPr id="60" name="图片 59">
            <a:extLst>
              <a:ext uri="{FF2B5EF4-FFF2-40B4-BE49-F238E27FC236}">
                <a16:creationId xmlns:a16="http://schemas.microsoft.com/office/drawing/2014/main" id="{4A2DF100-748B-8CBA-9E43-33759AA40B5A}"/>
              </a:ext>
            </a:extLst>
          </p:cNvPr>
          <p:cNvPicPr>
            <a:picLocks noChangeAspect="1"/>
          </p:cNvPicPr>
          <p:nvPr/>
        </p:nvPicPr>
        <p:blipFill>
          <a:blip r:embed="rId6"/>
          <a:stretch>
            <a:fillRect/>
          </a:stretch>
        </p:blipFill>
        <p:spPr>
          <a:xfrm>
            <a:off x="4692491" y="4669610"/>
            <a:ext cx="2855497" cy="1800000"/>
          </a:xfrm>
          <a:prstGeom prst="rect">
            <a:avLst/>
          </a:prstGeom>
        </p:spPr>
      </p:pic>
      <p:pic>
        <p:nvPicPr>
          <p:cNvPr id="62" name="图片 61">
            <a:extLst>
              <a:ext uri="{FF2B5EF4-FFF2-40B4-BE49-F238E27FC236}">
                <a16:creationId xmlns:a16="http://schemas.microsoft.com/office/drawing/2014/main" id="{5007C6D7-5957-1312-5BE8-BE95630686B2}"/>
              </a:ext>
            </a:extLst>
          </p:cNvPr>
          <p:cNvPicPr>
            <a:picLocks noChangeAspect="1"/>
          </p:cNvPicPr>
          <p:nvPr/>
        </p:nvPicPr>
        <p:blipFill>
          <a:blip r:embed="rId7"/>
          <a:stretch>
            <a:fillRect/>
          </a:stretch>
        </p:blipFill>
        <p:spPr>
          <a:xfrm>
            <a:off x="8219596" y="4672492"/>
            <a:ext cx="2598695" cy="1800000"/>
          </a:xfrm>
          <a:prstGeom prst="rect">
            <a:avLst/>
          </a:prstGeom>
        </p:spPr>
      </p:pic>
      <p:sp>
        <p:nvSpPr>
          <p:cNvPr id="64" name="文本框 63">
            <a:extLst>
              <a:ext uri="{FF2B5EF4-FFF2-40B4-BE49-F238E27FC236}">
                <a16:creationId xmlns:a16="http://schemas.microsoft.com/office/drawing/2014/main" id="{97B76EC0-3959-A635-2BF0-C7634751586B}"/>
              </a:ext>
            </a:extLst>
          </p:cNvPr>
          <p:cNvSpPr txBox="1"/>
          <p:nvPr/>
        </p:nvSpPr>
        <p:spPr>
          <a:xfrm>
            <a:off x="8833591" y="4361833"/>
            <a:ext cx="1370704" cy="307777"/>
          </a:xfrm>
          <a:prstGeom prst="rect">
            <a:avLst/>
          </a:prstGeom>
          <a:solidFill>
            <a:schemeClr val="accent5">
              <a:lumMod val="50000"/>
            </a:schemeClr>
          </a:solidFill>
        </p:spPr>
        <p:txBody>
          <a:bodyPr wrap="square">
            <a:spAutoFit/>
          </a:bodyPr>
          <a:lstStyle/>
          <a:p>
            <a:pPr algn="ctr"/>
            <a:r>
              <a:rPr lang="en-US" altLang="zh-CN" sz="1400" b="0" dirty="0">
                <a:solidFill>
                  <a:schemeClr val="bg1"/>
                </a:solidFill>
                <a:latin typeface="Arial" panose="020B0604020202020204" pitchFamily="34" charset="0"/>
                <a:cs typeface="Arial" panose="020B0604020202020204" pitchFamily="34" charset="0"/>
              </a:rPr>
              <a:t>Tractor-trailers</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65" name="文本框 64">
            <a:extLst>
              <a:ext uri="{FF2B5EF4-FFF2-40B4-BE49-F238E27FC236}">
                <a16:creationId xmlns:a16="http://schemas.microsoft.com/office/drawing/2014/main" id="{ED04934A-0250-EC30-C15A-113FA8838D86}"/>
              </a:ext>
            </a:extLst>
          </p:cNvPr>
          <p:cNvSpPr txBox="1"/>
          <p:nvPr/>
        </p:nvSpPr>
        <p:spPr>
          <a:xfrm>
            <a:off x="1964090" y="2153503"/>
            <a:ext cx="1370704" cy="307777"/>
          </a:xfrm>
          <a:prstGeom prst="rect">
            <a:avLst/>
          </a:prstGeom>
          <a:solidFill>
            <a:schemeClr val="accent5">
              <a:lumMod val="50000"/>
            </a:schemeClr>
          </a:solidFill>
        </p:spPr>
        <p:txBody>
          <a:bodyPr wrap="square">
            <a:spAutoFit/>
          </a:bodyPr>
          <a:lstStyle/>
          <a:p>
            <a:pPr algn="ctr"/>
            <a:r>
              <a:rPr lang="en-US" altLang="zh-CN" sz="1400" b="0" dirty="0">
                <a:solidFill>
                  <a:schemeClr val="bg1"/>
                </a:solidFill>
                <a:latin typeface="Arial" panose="020B0604020202020204" pitchFamily="34" charset="0"/>
                <a:cs typeface="Arial" panose="020B0604020202020204" pitchFamily="34" charset="0"/>
              </a:rPr>
              <a:t>City buses</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66" name="文本框 65">
            <a:extLst>
              <a:ext uri="{FF2B5EF4-FFF2-40B4-BE49-F238E27FC236}">
                <a16:creationId xmlns:a16="http://schemas.microsoft.com/office/drawing/2014/main" id="{AD5B543E-CF04-CC42-AE9D-16EF1FD9F7FD}"/>
              </a:ext>
            </a:extLst>
          </p:cNvPr>
          <p:cNvSpPr txBox="1"/>
          <p:nvPr/>
        </p:nvSpPr>
        <p:spPr>
          <a:xfrm>
            <a:off x="5434887" y="4361833"/>
            <a:ext cx="1370704" cy="307777"/>
          </a:xfrm>
          <a:prstGeom prst="rect">
            <a:avLst/>
          </a:prstGeom>
          <a:solidFill>
            <a:schemeClr val="accent5">
              <a:lumMod val="50000"/>
            </a:schemeClr>
          </a:solidFill>
        </p:spPr>
        <p:txBody>
          <a:bodyPr wrap="square">
            <a:spAutoFit/>
          </a:bodyPr>
          <a:lstStyle/>
          <a:p>
            <a:pPr algn="ctr"/>
            <a:r>
              <a:rPr lang="en-US" altLang="zh-CN" sz="1400" b="0" dirty="0">
                <a:solidFill>
                  <a:schemeClr val="bg1"/>
                </a:solidFill>
                <a:latin typeface="Arial" panose="020B0604020202020204" pitchFamily="34" charset="0"/>
                <a:cs typeface="Arial" panose="020B0604020202020204" pitchFamily="34" charset="0"/>
              </a:rPr>
              <a:t>Dumpers</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67" name="文本框 66">
            <a:extLst>
              <a:ext uri="{FF2B5EF4-FFF2-40B4-BE49-F238E27FC236}">
                <a16:creationId xmlns:a16="http://schemas.microsoft.com/office/drawing/2014/main" id="{15C55859-8D70-F611-6F43-2B699D70AB45}"/>
              </a:ext>
            </a:extLst>
          </p:cNvPr>
          <p:cNvSpPr txBox="1"/>
          <p:nvPr/>
        </p:nvSpPr>
        <p:spPr>
          <a:xfrm>
            <a:off x="8833591" y="2153503"/>
            <a:ext cx="1370704" cy="307777"/>
          </a:xfrm>
          <a:prstGeom prst="rect">
            <a:avLst/>
          </a:prstGeom>
          <a:solidFill>
            <a:schemeClr val="accent5">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rPr>
              <a:t>Trucks </a:t>
            </a:r>
            <a:r>
              <a:rPr kumimoji="0" lang="en-US" altLang="zh-CN" sz="7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rPr>
              <a:t>(GVW</a:t>
            </a:r>
            <a:r>
              <a:rPr kumimoji="0" lang="zh-CN" altLang="en-US" sz="7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rPr>
              <a:t>≤</a:t>
            </a:r>
            <a:r>
              <a:rPr kumimoji="0" lang="en-US" altLang="zh-CN" sz="7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rPr>
              <a:t>5500kg</a:t>
            </a:r>
            <a:r>
              <a:rPr kumimoji="0" lang="zh-CN" altLang="en-US" sz="7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rPr>
              <a:t>）</a:t>
            </a:r>
            <a:endPar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8" name="文本框 67">
            <a:extLst>
              <a:ext uri="{FF2B5EF4-FFF2-40B4-BE49-F238E27FC236}">
                <a16:creationId xmlns:a16="http://schemas.microsoft.com/office/drawing/2014/main" id="{D376FBF5-853B-93DF-18FA-B918CF9981C0}"/>
              </a:ext>
            </a:extLst>
          </p:cNvPr>
          <p:cNvSpPr txBox="1"/>
          <p:nvPr/>
        </p:nvSpPr>
        <p:spPr>
          <a:xfrm>
            <a:off x="5411564" y="2153503"/>
            <a:ext cx="1370704" cy="307777"/>
          </a:xfrm>
          <a:prstGeom prst="rect">
            <a:avLst/>
          </a:prstGeom>
          <a:solidFill>
            <a:schemeClr val="accent5">
              <a:lumMod val="50000"/>
            </a:schemeClr>
          </a:solidFill>
        </p:spPr>
        <p:txBody>
          <a:bodyPr wrap="square">
            <a:spAutoFit/>
          </a:bodyPr>
          <a:lstStyle/>
          <a:p>
            <a:pPr algn="ctr"/>
            <a:r>
              <a:rPr lang="en-US" altLang="zh-CN" sz="1400" b="0" dirty="0">
                <a:solidFill>
                  <a:schemeClr val="bg1"/>
                </a:solidFill>
                <a:latin typeface="Arial" panose="020B0604020202020204" pitchFamily="34" charset="0"/>
                <a:cs typeface="Arial" panose="020B0604020202020204" pitchFamily="34" charset="0"/>
              </a:rPr>
              <a:t>Coaches</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69" name="文本框 68">
            <a:extLst>
              <a:ext uri="{FF2B5EF4-FFF2-40B4-BE49-F238E27FC236}">
                <a16:creationId xmlns:a16="http://schemas.microsoft.com/office/drawing/2014/main" id="{F6D67D20-939C-7258-E133-8EDEA5B45E7E}"/>
              </a:ext>
            </a:extLst>
          </p:cNvPr>
          <p:cNvSpPr txBox="1"/>
          <p:nvPr/>
        </p:nvSpPr>
        <p:spPr>
          <a:xfrm>
            <a:off x="1964090" y="4361833"/>
            <a:ext cx="1370704" cy="307777"/>
          </a:xfrm>
          <a:prstGeom prst="rect">
            <a:avLst/>
          </a:prstGeom>
          <a:solidFill>
            <a:schemeClr val="accent5">
              <a:lumMod val="50000"/>
            </a:schemeClr>
          </a:solidFill>
        </p:spPr>
        <p:txBody>
          <a:bodyPr wrap="square">
            <a:spAutoFit/>
          </a:bodyPr>
          <a:lstStyle/>
          <a:p>
            <a:pPr algn="ctr"/>
            <a:r>
              <a:rPr lang="en-US" altLang="zh-CN" sz="1400" b="0" dirty="0">
                <a:solidFill>
                  <a:schemeClr val="bg1"/>
                </a:solidFill>
                <a:latin typeface="Arial" panose="020B0604020202020204" pitchFamily="34" charset="0"/>
                <a:cs typeface="Arial" panose="020B0604020202020204" pitchFamily="34" charset="0"/>
              </a:rPr>
              <a:t>Trucks </a:t>
            </a:r>
            <a:r>
              <a:rPr lang="en-US" altLang="zh-CN" sz="700" b="0" dirty="0">
                <a:solidFill>
                  <a:schemeClr val="bg1"/>
                </a:solidFill>
                <a:latin typeface="Arial" panose="020B0604020202020204" pitchFamily="34" charset="0"/>
                <a:cs typeface="Arial" panose="020B0604020202020204" pitchFamily="34" charset="0"/>
              </a:rPr>
              <a:t>(GVW&gt;5500kg</a:t>
            </a:r>
            <a:r>
              <a:rPr lang="zh-CN" altLang="en-US" sz="700" b="0" dirty="0">
                <a:solidFill>
                  <a:schemeClr val="bg1"/>
                </a:solidFill>
                <a:latin typeface="Arial" panose="020B0604020202020204" pitchFamily="34" charset="0"/>
                <a:cs typeface="Arial" panose="020B0604020202020204" pitchFamily="34" charset="0"/>
              </a:rPr>
              <a:t>）</a:t>
            </a:r>
            <a:endParaRPr lang="zh-CN" alt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70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11319672" y="6507843"/>
            <a:ext cx="410215" cy="233779"/>
          </a:xfrm>
        </p:spPr>
        <p:txBody>
          <a:bodyPr/>
          <a:lstStyle/>
          <a:p>
            <a:fld id="{F9954841-DDB9-4D98-80F0-B7611239509B}" type="slidenum">
              <a:rPr lang="zh-CN" altLang="en-US" smtClean="0">
                <a:latin typeface="Arial" panose="020B0604020202020204" pitchFamily="34" charset="0"/>
                <a:cs typeface="Arial" panose="020B0604020202020204" pitchFamily="34" charset="0"/>
              </a:rPr>
              <a:t>4</a:t>
            </a:fld>
            <a:endParaRPr lang="zh-CN" altLang="en-US" dirty="0">
              <a:latin typeface="Arial" panose="020B0604020202020204" pitchFamily="34" charset="0"/>
              <a:cs typeface="Arial" panose="020B0604020202020204" pitchFamily="34" charset="0"/>
            </a:endParaRPr>
          </a:p>
        </p:txBody>
      </p:sp>
      <p:sp>
        <p:nvSpPr>
          <p:cNvPr id="10" name="文本占位符 1">
            <a:extLst>
              <a:ext uri="{FF2B5EF4-FFF2-40B4-BE49-F238E27FC236}">
                <a16:creationId xmlns:a16="http://schemas.microsoft.com/office/drawing/2014/main" id="{36082C06-D2BB-CEB6-BEFF-4215737C9BC0}"/>
              </a:ext>
            </a:extLst>
          </p:cNvPr>
          <p:cNvSpPr>
            <a:spLocks noGrp="1"/>
          </p:cNvSpPr>
          <p:nvPr/>
        </p:nvSpPr>
        <p:spPr>
          <a:xfrm>
            <a:off x="378682" y="759929"/>
            <a:ext cx="11483117" cy="458908"/>
          </a:xfrm>
          <a:prstGeom prst="rect">
            <a:avLst/>
          </a:prstGeom>
          <a:noFill/>
          <a:ln w="9525">
            <a:noFill/>
            <a:miter lim="800000"/>
          </a:ln>
        </p:spPr>
        <p:txBody>
          <a:bodyPr vert="horz" wrap="square" lIns="91440" tIns="45720" rIns="91440" bIns="45720" numCol="1"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1800" b="1" kern="1200">
                <a:solidFill>
                  <a:srgbClr val="164B77"/>
                </a:solidFill>
                <a:latin typeface="微软雅黑" panose="020B0503020204020204" pitchFamily="34" charset="-122"/>
                <a:ea typeface="微软雅黑" panose="020B0503020204020204" pitchFamily="34" charset="-122"/>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ct val="150000"/>
              </a:lnSpc>
              <a:spcBef>
                <a:spcPts val="0"/>
              </a:spcBef>
              <a:buFont typeface="Wingdings" panose="05000000000000000000" pitchFamily="2" charset="2"/>
              <a:buChar char="n"/>
            </a:pPr>
            <a:r>
              <a:rPr lang="en-US" altLang="zh-CN" b="0" dirty="0">
                <a:solidFill>
                  <a:schemeClr val="tx1"/>
                </a:solidFill>
                <a:latin typeface="Arial" panose="020B0604020202020204" pitchFamily="34" charset="0"/>
                <a:cs typeface="Arial" panose="020B0604020202020204" pitchFamily="34" charset="0"/>
              </a:rPr>
              <a:t>Test requirements </a:t>
            </a:r>
            <a:r>
              <a:rPr lang="en-US" altLang="zh-CN" b="0">
                <a:solidFill>
                  <a:schemeClr val="tx1"/>
                </a:solidFill>
                <a:latin typeface="Arial" panose="020B0604020202020204" pitchFamily="34" charset="0"/>
                <a:cs typeface="Arial" panose="020B0604020202020204" pitchFamily="34" charset="0"/>
              </a:rPr>
              <a:t>and procedure</a:t>
            </a:r>
            <a:endParaRPr lang="zh-CN" altLang="en-US" b="0" dirty="0">
              <a:solidFill>
                <a:schemeClr val="tx1"/>
              </a:solidFill>
              <a:latin typeface="Arial" panose="020B0604020202020204" pitchFamily="34" charset="0"/>
              <a:cs typeface="Arial" panose="020B0604020202020204" pitchFamily="34" charset="0"/>
            </a:endParaRPr>
          </a:p>
        </p:txBody>
      </p:sp>
      <p:sp>
        <p:nvSpPr>
          <p:cNvPr id="11" name="Oval 5">
            <a:extLst>
              <a:ext uri="{FF2B5EF4-FFF2-40B4-BE49-F238E27FC236}">
                <a16:creationId xmlns:a16="http://schemas.microsoft.com/office/drawing/2014/main" id="{DB123338-B9C3-60B6-06F9-BE80E7CA955F}"/>
              </a:ext>
            </a:extLst>
          </p:cNvPr>
          <p:cNvSpPr>
            <a:spLocks noChangeArrowheads="1"/>
          </p:cNvSpPr>
          <p:nvPr/>
        </p:nvSpPr>
        <p:spPr bwMode="auto">
          <a:xfrm>
            <a:off x="5837185" y="2841771"/>
            <a:ext cx="328027" cy="331671"/>
          </a:xfrm>
          <a:prstGeom prst="ellipse">
            <a:avLst/>
          </a:prstGeom>
          <a:solidFill>
            <a:srgbClr val="123C63"/>
          </a:solidFill>
          <a:ln>
            <a:noFill/>
          </a:ln>
        </p:spPr>
        <p:txBody>
          <a:bodyPr vert="horz" wrap="square" lIns="121920" tIns="60960" rIns="121920" bIns="60960" numCol="1" anchor="t" anchorCtr="0" compatLnSpc="1">
            <a:prstTxWarp prst="textNoShape">
              <a:avLst/>
            </a:prstTxWarp>
          </a:bodyPr>
          <a:lstStyle/>
          <a:p>
            <a:endParaRPr lang="en-US" sz="2112" dirty="0">
              <a:solidFill>
                <a:prstClr val="black"/>
              </a:solidFill>
              <a:latin typeface="Arial" panose="020B0604020202020204" pitchFamily="34" charset="0"/>
              <a:cs typeface="Arial" panose="020B0604020202020204" pitchFamily="34" charset="0"/>
            </a:endParaRPr>
          </a:p>
        </p:txBody>
      </p:sp>
      <p:sp>
        <p:nvSpPr>
          <p:cNvPr id="12" name="Freeform 6">
            <a:extLst>
              <a:ext uri="{FF2B5EF4-FFF2-40B4-BE49-F238E27FC236}">
                <a16:creationId xmlns:a16="http://schemas.microsoft.com/office/drawing/2014/main" id="{8737E096-B714-B7C8-F43F-2653E53BBBB9}"/>
              </a:ext>
            </a:extLst>
          </p:cNvPr>
          <p:cNvSpPr>
            <a:spLocks/>
          </p:cNvSpPr>
          <p:nvPr/>
        </p:nvSpPr>
        <p:spPr bwMode="auto">
          <a:xfrm>
            <a:off x="5582053" y="2830837"/>
            <a:ext cx="1022350" cy="2155861"/>
          </a:xfrm>
          <a:custGeom>
            <a:avLst/>
            <a:gdLst>
              <a:gd name="T0" fmla="*/ 4300 w 4300"/>
              <a:gd name="T1" fmla="*/ 221 h 9069"/>
              <a:gd name="T2" fmla="*/ 4025 w 4300"/>
              <a:gd name="T3" fmla="*/ 0 h 9069"/>
              <a:gd name="T4" fmla="*/ 3732 w 4300"/>
              <a:gd name="T5" fmla="*/ 295 h 9069"/>
              <a:gd name="T6" fmla="*/ 3732 w 4300"/>
              <a:gd name="T7" fmla="*/ 1581 h 9069"/>
              <a:gd name="T8" fmla="*/ 2274 w 4300"/>
              <a:gd name="T9" fmla="*/ 1581 h 9069"/>
              <a:gd name="T10" fmla="*/ 2197 w 4300"/>
              <a:gd name="T11" fmla="*/ 2150 h 9069"/>
              <a:gd name="T12" fmla="*/ 2028 w 4300"/>
              <a:gd name="T13" fmla="*/ 2716 h 9069"/>
              <a:gd name="T14" fmla="*/ 1926 w 4300"/>
              <a:gd name="T15" fmla="*/ 2297 h 9069"/>
              <a:gd name="T16" fmla="*/ 1839 w 4300"/>
              <a:gd name="T17" fmla="*/ 2070 h 9069"/>
              <a:gd name="T18" fmla="*/ 1987 w 4300"/>
              <a:gd name="T19" fmla="*/ 1925 h 9069"/>
              <a:gd name="T20" fmla="*/ 1769 w 4300"/>
              <a:gd name="T21" fmla="*/ 1715 h 9069"/>
              <a:gd name="T22" fmla="*/ 1551 w 4300"/>
              <a:gd name="T23" fmla="*/ 1925 h 9069"/>
              <a:gd name="T24" fmla="*/ 1699 w 4300"/>
              <a:gd name="T25" fmla="*/ 2070 h 9069"/>
              <a:gd name="T26" fmla="*/ 1612 w 4300"/>
              <a:gd name="T27" fmla="*/ 2297 h 9069"/>
              <a:gd name="T28" fmla="*/ 1510 w 4300"/>
              <a:gd name="T29" fmla="*/ 2716 h 9069"/>
              <a:gd name="T30" fmla="*/ 1340 w 4300"/>
              <a:gd name="T31" fmla="*/ 2150 h 9069"/>
              <a:gd name="T32" fmla="*/ 1264 w 4300"/>
              <a:gd name="T33" fmla="*/ 1581 h 9069"/>
              <a:gd name="T34" fmla="*/ 724 w 4300"/>
              <a:gd name="T35" fmla="*/ 1581 h 9069"/>
              <a:gd name="T36" fmla="*/ 0 w 4300"/>
              <a:gd name="T37" fmla="*/ 2311 h 9069"/>
              <a:gd name="T38" fmla="*/ 0 w 4300"/>
              <a:gd name="T39" fmla="*/ 4936 h 9069"/>
              <a:gd name="T40" fmla="*/ 293 w 4300"/>
              <a:gd name="T41" fmla="*/ 5231 h 9069"/>
              <a:gd name="T42" fmla="*/ 578 w 4300"/>
              <a:gd name="T43" fmla="*/ 4936 h 9069"/>
              <a:gd name="T44" fmla="*/ 578 w 4300"/>
              <a:gd name="T45" fmla="*/ 2746 h 9069"/>
              <a:gd name="T46" fmla="*/ 862 w 4300"/>
              <a:gd name="T47" fmla="*/ 2746 h 9069"/>
              <a:gd name="T48" fmla="*/ 862 w 4300"/>
              <a:gd name="T49" fmla="*/ 8676 h 9069"/>
              <a:gd name="T50" fmla="*/ 1261 w 4300"/>
              <a:gd name="T51" fmla="*/ 9069 h 9069"/>
              <a:gd name="T52" fmla="*/ 1651 w 4300"/>
              <a:gd name="T53" fmla="*/ 8676 h 9069"/>
              <a:gd name="T54" fmla="*/ 1651 w 4300"/>
              <a:gd name="T55" fmla="*/ 5182 h 9069"/>
              <a:gd name="T56" fmla="*/ 1895 w 4300"/>
              <a:gd name="T57" fmla="*/ 5182 h 9069"/>
              <a:gd name="T58" fmla="*/ 1895 w 4300"/>
              <a:gd name="T59" fmla="*/ 8676 h 9069"/>
              <a:gd name="T60" fmla="*/ 2285 w 4300"/>
              <a:gd name="T61" fmla="*/ 9069 h 9069"/>
              <a:gd name="T62" fmla="*/ 2676 w 4300"/>
              <a:gd name="T63" fmla="*/ 8676 h 9069"/>
              <a:gd name="T64" fmla="*/ 2676 w 4300"/>
              <a:gd name="T65" fmla="*/ 4902 h 9069"/>
              <a:gd name="T66" fmla="*/ 2676 w 4300"/>
              <a:gd name="T67" fmla="*/ 2261 h 9069"/>
              <a:gd name="T68" fmla="*/ 2676 w 4300"/>
              <a:gd name="T69" fmla="*/ 2149 h 9069"/>
              <a:gd name="T70" fmla="*/ 4135 w 4300"/>
              <a:gd name="T71" fmla="*/ 2149 h 9069"/>
              <a:gd name="T72" fmla="*/ 4135 w 4300"/>
              <a:gd name="T73" fmla="*/ 2149 h 9069"/>
              <a:gd name="T74" fmla="*/ 4300 w 4300"/>
              <a:gd name="T75" fmla="*/ 2149 h 9069"/>
              <a:gd name="T76" fmla="*/ 4300 w 4300"/>
              <a:gd name="T77" fmla="*/ 221 h 9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00" h="9069">
                <a:moveTo>
                  <a:pt x="4300" y="221"/>
                </a:moveTo>
                <a:cubicBezTo>
                  <a:pt x="4268" y="93"/>
                  <a:pt x="4155" y="0"/>
                  <a:pt x="4025" y="0"/>
                </a:cubicBezTo>
                <a:cubicBezTo>
                  <a:pt x="3862" y="0"/>
                  <a:pt x="3732" y="131"/>
                  <a:pt x="3732" y="295"/>
                </a:cubicBezTo>
                <a:cubicBezTo>
                  <a:pt x="3732" y="558"/>
                  <a:pt x="3732" y="1041"/>
                  <a:pt x="3732" y="1581"/>
                </a:cubicBezTo>
                <a:cubicBezTo>
                  <a:pt x="3038" y="1581"/>
                  <a:pt x="2356" y="1581"/>
                  <a:pt x="2274" y="1581"/>
                </a:cubicBezTo>
                <a:cubicBezTo>
                  <a:pt x="2270" y="1648"/>
                  <a:pt x="2250" y="1893"/>
                  <a:pt x="2197" y="2150"/>
                </a:cubicBezTo>
                <a:cubicBezTo>
                  <a:pt x="2167" y="2297"/>
                  <a:pt x="2028" y="2716"/>
                  <a:pt x="2028" y="2716"/>
                </a:cubicBezTo>
                <a:cubicBezTo>
                  <a:pt x="2028" y="2716"/>
                  <a:pt x="1952" y="2396"/>
                  <a:pt x="1926" y="2297"/>
                </a:cubicBezTo>
                <a:cubicBezTo>
                  <a:pt x="1907" y="2226"/>
                  <a:pt x="1839" y="2070"/>
                  <a:pt x="1839" y="2070"/>
                </a:cubicBezTo>
                <a:cubicBezTo>
                  <a:pt x="1987" y="1925"/>
                  <a:pt x="1987" y="1925"/>
                  <a:pt x="1987" y="1925"/>
                </a:cubicBezTo>
                <a:cubicBezTo>
                  <a:pt x="1769" y="1715"/>
                  <a:pt x="1769" y="1715"/>
                  <a:pt x="1769" y="1715"/>
                </a:cubicBezTo>
                <a:cubicBezTo>
                  <a:pt x="1551" y="1925"/>
                  <a:pt x="1551" y="1925"/>
                  <a:pt x="1551" y="1925"/>
                </a:cubicBezTo>
                <a:cubicBezTo>
                  <a:pt x="1699" y="2070"/>
                  <a:pt x="1699" y="2070"/>
                  <a:pt x="1699" y="2070"/>
                </a:cubicBezTo>
                <a:cubicBezTo>
                  <a:pt x="1699" y="2070"/>
                  <a:pt x="1631" y="2226"/>
                  <a:pt x="1612" y="2297"/>
                </a:cubicBezTo>
                <a:cubicBezTo>
                  <a:pt x="1586" y="2396"/>
                  <a:pt x="1510" y="2716"/>
                  <a:pt x="1510" y="2716"/>
                </a:cubicBezTo>
                <a:cubicBezTo>
                  <a:pt x="1510" y="2716"/>
                  <a:pt x="1371" y="2297"/>
                  <a:pt x="1340" y="2150"/>
                </a:cubicBezTo>
                <a:cubicBezTo>
                  <a:pt x="1288" y="1893"/>
                  <a:pt x="1268" y="1648"/>
                  <a:pt x="1264" y="1581"/>
                </a:cubicBezTo>
                <a:cubicBezTo>
                  <a:pt x="724" y="1581"/>
                  <a:pt x="724" y="1581"/>
                  <a:pt x="724" y="1581"/>
                </a:cubicBezTo>
                <a:cubicBezTo>
                  <a:pt x="326" y="1581"/>
                  <a:pt x="0" y="1910"/>
                  <a:pt x="0" y="2311"/>
                </a:cubicBezTo>
                <a:cubicBezTo>
                  <a:pt x="0" y="2623"/>
                  <a:pt x="0" y="4936"/>
                  <a:pt x="0" y="4936"/>
                </a:cubicBezTo>
                <a:cubicBezTo>
                  <a:pt x="0" y="5100"/>
                  <a:pt x="130" y="5231"/>
                  <a:pt x="293" y="5231"/>
                </a:cubicBezTo>
                <a:cubicBezTo>
                  <a:pt x="447" y="5231"/>
                  <a:pt x="578" y="5100"/>
                  <a:pt x="578" y="4936"/>
                </a:cubicBezTo>
                <a:cubicBezTo>
                  <a:pt x="578" y="4690"/>
                  <a:pt x="578" y="2746"/>
                  <a:pt x="578" y="2746"/>
                </a:cubicBezTo>
                <a:cubicBezTo>
                  <a:pt x="862" y="2746"/>
                  <a:pt x="862" y="2746"/>
                  <a:pt x="862" y="2746"/>
                </a:cubicBezTo>
                <a:cubicBezTo>
                  <a:pt x="862" y="4600"/>
                  <a:pt x="862" y="8676"/>
                  <a:pt x="862" y="8676"/>
                </a:cubicBezTo>
                <a:cubicBezTo>
                  <a:pt x="862" y="8897"/>
                  <a:pt x="1041" y="9069"/>
                  <a:pt x="1261" y="9069"/>
                </a:cubicBezTo>
                <a:cubicBezTo>
                  <a:pt x="1472" y="9069"/>
                  <a:pt x="1651" y="8897"/>
                  <a:pt x="1651" y="8676"/>
                </a:cubicBezTo>
                <a:cubicBezTo>
                  <a:pt x="1651" y="5182"/>
                  <a:pt x="1651" y="5182"/>
                  <a:pt x="1651" y="5182"/>
                </a:cubicBezTo>
                <a:cubicBezTo>
                  <a:pt x="1895" y="5182"/>
                  <a:pt x="1895" y="5182"/>
                  <a:pt x="1895" y="5182"/>
                </a:cubicBezTo>
                <a:cubicBezTo>
                  <a:pt x="1895" y="8676"/>
                  <a:pt x="1895" y="8676"/>
                  <a:pt x="1895" y="8676"/>
                </a:cubicBezTo>
                <a:cubicBezTo>
                  <a:pt x="1895" y="8897"/>
                  <a:pt x="2066" y="9069"/>
                  <a:pt x="2285" y="9069"/>
                </a:cubicBezTo>
                <a:cubicBezTo>
                  <a:pt x="2497" y="9069"/>
                  <a:pt x="2676" y="8897"/>
                  <a:pt x="2676" y="8676"/>
                </a:cubicBezTo>
                <a:cubicBezTo>
                  <a:pt x="2676" y="7185"/>
                  <a:pt x="2676" y="5912"/>
                  <a:pt x="2676" y="4902"/>
                </a:cubicBezTo>
                <a:cubicBezTo>
                  <a:pt x="2676" y="3213"/>
                  <a:pt x="2676" y="2261"/>
                  <a:pt x="2676" y="2261"/>
                </a:cubicBezTo>
                <a:cubicBezTo>
                  <a:pt x="2676" y="2149"/>
                  <a:pt x="2676" y="2149"/>
                  <a:pt x="2676" y="2149"/>
                </a:cubicBezTo>
                <a:cubicBezTo>
                  <a:pt x="4135" y="2149"/>
                  <a:pt x="4135" y="2149"/>
                  <a:pt x="4135" y="2149"/>
                </a:cubicBezTo>
                <a:cubicBezTo>
                  <a:pt x="4135" y="2149"/>
                  <a:pt x="4135" y="2149"/>
                  <a:pt x="4135" y="2149"/>
                </a:cubicBezTo>
                <a:cubicBezTo>
                  <a:pt x="4300" y="2149"/>
                  <a:pt x="4300" y="2149"/>
                  <a:pt x="4300" y="2149"/>
                </a:cubicBezTo>
                <a:lnTo>
                  <a:pt x="4300" y="221"/>
                </a:lnTo>
                <a:close/>
              </a:path>
            </a:pathLst>
          </a:custGeom>
          <a:solidFill>
            <a:schemeClr val="accent5">
              <a:lumMod val="50000"/>
            </a:schemeClr>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112"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3" name="Freeform 10">
            <a:extLst>
              <a:ext uri="{FF2B5EF4-FFF2-40B4-BE49-F238E27FC236}">
                <a16:creationId xmlns:a16="http://schemas.microsoft.com/office/drawing/2014/main" id="{CB53E86B-1CAD-AF9D-01A8-93E1D797A8A3}"/>
              </a:ext>
            </a:extLst>
          </p:cNvPr>
          <p:cNvSpPr>
            <a:spLocks/>
          </p:cNvSpPr>
          <p:nvPr/>
        </p:nvSpPr>
        <p:spPr bwMode="auto">
          <a:xfrm>
            <a:off x="5980684" y="2133859"/>
            <a:ext cx="163880" cy="161904"/>
          </a:xfrm>
          <a:custGeom>
            <a:avLst/>
            <a:gdLst>
              <a:gd name="T0" fmla="*/ 554 w 596"/>
              <a:gd name="T1" fmla="*/ 596 h 596"/>
              <a:gd name="T2" fmla="*/ 512 w 596"/>
              <a:gd name="T3" fmla="*/ 554 h 596"/>
              <a:gd name="T4" fmla="*/ 42 w 596"/>
              <a:gd name="T5" fmla="*/ 84 h 596"/>
              <a:gd name="T6" fmla="*/ 0 w 596"/>
              <a:gd name="T7" fmla="*/ 42 h 596"/>
              <a:gd name="T8" fmla="*/ 42 w 596"/>
              <a:gd name="T9" fmla="*/ 0 h 596"/>
              <a:gd name="T10" fmla="*/ 596 w 596"/>
              <a:gd name="T11" fmla="*/ 554 h 596"/>
              <a:gd name="T12" fmla="*/ 554 w 596"/>
              <a:gd name="T13" fmla="*/ 596 h 596"/>
            </a:gdLst>
            <a:ahLst/>
            <a:cxnLst>
              <a:cxn ang="0">
                <a:pos x="T0" y="T1"/>
              </a:cxn>
              <a:cxn ang="0">
                <a:pos x="T2" y="T3"/>
              </a:cxn>
              <a:cxn ang="0">
                <a:pos x="T4" y="T5"/>
              </a:cxn>
              <a:cxn ang="0">
                <a:pos x="T6" y="T7"/>
              </a:cxn>
              <a:cxn ang="0">
                <a:pos x="T8" y="T9"/>
              </a:cxn>
              <a:cxn ang="0">
                <a:pos x="T10" y="T11"/>
              </a:cxn>
              <a:cxn ang="0">
                <a:pos x="T12" y="T13"/>
              </a:cxn>
            </a:cxnLst>
            <a:rect l="0" t="0" r="r" b="b"/>
            <a:pathLst>
              <a:path w="596" h="596">
                <a:moveTo>
                  <a:pt x="554" y="596"/>
                </a:moveTo>
                <a:cubicBezTo>
                  <a:pt x="530" y="596"/>
                  <a:pt x="512" y="577"/>
                  <a:pt x="512" y="554"/>
                </a:cubicBezTo>
                <a:cubicBezTo>
                  <a:pt x="512" y="295"/>
                  <a:pt x="301" y="84"/>
                  <a:pt x="42" y="84"/>
                </a:cubicBezTo>
                <a:cubicBezTo>
                  <a:pt x="18" y="84"/>
                  <a:pt x="0" y="66"/>
                  <a:pt x="0" y="42"/>
                </a:cubicBezTo>
                <a:cubicBezTo>
                  <a:pt x="0" y="19"/>
                  <a:pt x="18" y="0"/>
                  <a:pt x="42" y="0"/>
                </a:cubicBezTo>
                <a:cubicBezTo>
                  <a:pt x="347" y="0"/>
                  <a:pt x="596" y="249"/>
                  <a:pt x="596" y="554"/>
                </a:cubicBezTo>
                <a:cubicBezTo>
                  <a:pt x="596" y="577"/>
                  <a:pt x="577" y="596"/>
                  <a:pt x="554" y="596"/>
                </a:cubicBez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112" dirty="0">
              <a:solidFill>
                <a:prstClr val="black"/>
              </a:solidFill>
              <a:latin typeface="Arial" panose="020B0604020202020204" pitchFamily="34" charset="0"/>
              <a:cs typeface="Arial" panose="020B0604020202020204" pitchFamily="34" charset="0"/>
            </a:endParaRPr>
          </a:p>
        </p:txBody>
      </p:sp>
      <p:sp>
        <p:nvSpPr>
          <p:cNvPr id="14" name="Freeform 11">
            <a:extLst>
              <a:ext uri="{FF2B5EF4-FFF2-40B4-BE49-F238E27FC236}">
                <a16:creationId xmlns:a16="http://schemas.microsoft.com/office/drawing/2014/main" id="{8EE17661-A2FB-65DD-0A2E-288583BDCA24}"/>
              </a:ext>
            </a:extLst>
          </p:cNvPr>
          <p:cNvSpPr>
            <a:spLocks/>
          </p:cNvSpPr>
          <p:nvPr/>
        </p:nvSpPr>
        <p:spPr bwMode="auto">
          <a:xfrm>
            <a:off x="6018197" y="2372766"/>
            <a:ext cx="51336" cy="209291"/>
          </a:xfrm>
          <a:custGeom>
            <a:avLst/>
            <a:gdLst>
              <a:gd name="T0" fmla="*/ 9 w 26"/>
              <a:gd name="T1" fmla="*/ 106 h 106"/>
              <a:gd name="T2" fmla="*/ 0 w 26"/>
              <a:gd name="T3" fmla="*/ 105 h 106"/>
              <a:gd name="T4" fmla="*/ 18 w 26"/>
              <a:gd name="T5" fmla="*/ 0 h 106"/>
              <a:gd name="T6" fmla="*/ 26 w 26"/>
              <a:gd name="T7" fmla="*/ 2 h 106"/>
              <a:gd name="T8" fmla="*/ 9 w 26"/>
              <a:gd name="T9" fmla="*/ 106 h 106"/>
              <a:gd name="T10" fmla="*/ 9 w 26"/>
              <a:gd name="T11" fmla="*/ 106 h 106"/>
            </a:gdLst>
            <a:ahLst/>
            <a:cxnLst>
              <a:cxn ang="0">
                <a:pos x="T0" y="T1"/>
              </a:cxn>
              <a:cxn ang="0">
                <a:pos x="T2" y="T3"/>
              </a:cxn>
              <a:cxn ang="0">
                <a:pos x="T4" y="T5"/>
              </a:cxn>
              <a:cxn ang="0">
                <a:pos x="T6" y="T7"/>
              </a:cxn>
              <a:cxn ang="0">
                <a:pos x="T8" y="T9"/>
              </a:cxn>
              <a:cxn ang="0">
                <a:pos x="T10" y="T11"/>
              </a:cxn>
            </a:cxnLst>
            <a:rect l="0" t="0" r="r" b="b"/>
            <a:pathLst>
              <a:path w="26" h="106">
                <a:moveTo>
                  <a:pt x="9" y="106"/>
                </a:moveTo>
                <a:lnTo>
                  <a:pt x="0" y="105"/>
                </a:lnTo>
                <a:lnTo>
                  <a:pt x="18" y="0"/>
                </a:lnTo>
                <a:lnTo>
                  <a:pt x="26" y="2"/>
                </a:lnTo>
                <a:lnTo>
                  <a:pt x="9" y="106"/>
                </a:lnTo>
                <a:lnTo>
                  <a:pt x="9" y="106"/>
                </a:ln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112" dirty="0">
              <a:solidFill>
                <a:prstClr val="black"/>
              </a:solidFill>
              <a:latin typeface="Arial" panose="020B0604020202020204" pitchFamily="34" charset="0"/>
              <a:cs typeface="Arial" panose="020B0604020202020204" pitchFamily="34" charset="0"/>
            </a:endParaRPr>
          </a:p>
        </p:txBody>
      </p:sp>
      <p:sp>
        <p:nvSpPr>
          <p:cNvPr id="15" name="Freeform 12">
            <a:extLst>
              <a:ext uri="{FF2B5EF4-FFF2-40B4-BE49-F238E27FC236}">
                <a16:creationId xmlns:a16="http://schemas.microsoft.com/office/drawing/2014/main" id="{A1DD9210-3AC4-A250-F8CC-8106E7831BCD}"/>
              </a:ext>
            </a:extLst>
          </p:cNvPr>
          <p:cNvSpPr>
            <a:spLocks/>
          </p:cNvSpPr>
          <p:nvPr/>
        </p:nvSpPr>
        <p:spPr bwMode="auto">
          <a:xfrm>
            <a:off x="5915526" y="2372766"/>
            <a:ext cx="51336" cy="209291"/>
          </a:xfrm>
          <a:custGeom>
            <a:avLst/>
            <a:gdLst>
              <a:gd name="T0" fmla="*/ 17 w 26"/>
              <a:gd name="T1" fmla="*/ 106 h 106"/>
              <a:gd name="T2" fmla="*/ 0 w 26"/>
              <a:gd name="T3" fmla="*/ 2 h 106"/>
              <a:gd name="T4" fmla="*/ 9 w 26"/>
              <a:gd name="T5" fmla="*/ 0 h 106"/>
              <a:gd name="T6" fmla="*/ 26 w 26"/>
              <a:gd name="T7" fmla="*/ 105 h 106"/>
              <a:gd name="T8" fmla="*/ 17 w 26"/>
              <a:gd name="T9" fmla="*/ 106 h 106"/>
              <a:gd name="T10" fmla="*/ 17 w 26"/>
              <a:gd name="T11" fmla="*/ 106 h 106"/>
            </a:gdLst>
            <a:ahLst/>
            <a:cxnLst>
              <a:cxn ang="0">
                <a:pos x="T0" y="T1"/>
              </a:cxn>
              <a:cxn ang="0">
                <a:pos x="T2" y="T3"/>
              </a:cxn>
              <a:cxn ang="0">
                <a:pos x="T4" y="T5"/>
              </a:cxn>
              <a:cxn ang="0">
                <a:pos x="T6" y="T7"/>
              </a:cxn>
              <a:cxn ang="0">
                <a:pos x="T8" y="T9"/>
              </a:cxn>
              <a:cxn ang="0">
                <a:pos x="T10" y="T11"/>
              </a:cxn>
            </a:cxnLst>
            <a:rect l="0" t="0" r="r" b="b"/>
            <a:pathLst>
              <a:path w="26" h="106">
                <a:moveTo>
                  <a:pt x="17" y="106"/>
                </a:moveTo>
                <a:lnTo>
                  <a:pt x="0" y="2"/>
                </a:lnTo>
                <a:lnTo>
                  <a:pt x="9" y="0"/>
                </a:lnTo>
                <a:lnTo>
                  <a:pt x="26" y="105"/>
                </a:lnTo>
                <a:lnTo>
                  <a:pt x="17" y="106"/>
                </a:lnTo>
                <a:lnTo>
                  <a:pt x="17" y="106"/>
                </a:ln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112" dirty="0">
              <a:solidFill>
                <a:prstClr val="black"/>
              </a:solidFill>
              <a:latin typeface="Arial" panose="020B0604020202020204" pitchFamily="34" charset="0"/>
              <a:cs typeface="Arial" panose="020B0604020202020204" pitchFamily="34" charset="0"/>
            </a:endParaRPr>
          </a:p>
        </p:txBody>
      </p:sp>
      <p:sp>
        <p:nvSpPr>
          <p:cNvPr id="16" name="Freeform 13">
            <a:extLst>
              <a:ext uri="{FF2B5EF4-FFF2-40B4-BE49-F238E27FC236}">
                <a16:creationId xmlns:a16="http://schemas.microsoft.com/office/drawing/2014/main" id="{A774F7DC-BCFD-9290-1CBA-5E315220BEA3}"/>
              </a:ext>
            </a:extLst>
          </p:cNvPr>
          <p:cNvSpPr>
            <a:spLocks/>
          </p:cNvSpPr>
          <p:nvPr/>
        </p:nvSpPr>
        <p:spPr bwMode="auto">
          <a:xfrm>
            <a:off x="5929348" y="2374741"/>
            <a:ext cx="132288" cy="27643"/>
          </a:xfrm>
          <a:custGeom>
            <a:avLst/>
            <a:gdLst>
              <a:gd name="T0" fmla="*/ 486 w 486"/>
              <a:gd name="T1" fmla="*/ 102 h 102"/>
              <a:gd name="T2" fmla="*/ 440 w 486"/>
              <a:gd name="T3" fmla="*/ 58 h 102"/>
              <a:gd name="T4" fmla="*/ 425 w 486"/>
              <a:gd name="T5" fmla="*/ 34 h 102"/>
              <a:gd name="T6" fmla="*/ 410 w 486"/>
              <a:gd name="T7" fmla="*/ 58 h 102"/>
              <a:gd name="T8" fmla="*/ 364 w 486"/>
              <a:gd name="T9" fmla="*/ 102 h 102"/>
              <a:gd name="T10" fmla="*/ 318 w 486"/>
              <a:gd name="T11" fmla="*/ 58 h 102"/>
              <a:gd name="T12" fmla="*/ 304 w 486"/>
              <a:gd name="T13" fmla="*/ 34 h 102"/>
              <a:gd name="T14" fmla="*/ 289 w 486"/>
              <a:gd name="T15" fmla="*/ 58 h 102"/>
              <a:gd name="T16" fmla="*/ 243 w 486"/>
              <a:gd name="T17" fmla="*/ 102 h 102"/>
              <a:gd name="T18" fmla="*/ 197 w 486"/>
              <a:gd name="T19" fmla="*/ 58 h 102"/>
              <a:gd name="T20" fmla="*/ 182 w 486"/>
              <a:gd name="T21" fmla="*/ 34 h 102"/>
              <a:gd name="T22" fmla="*/ 167 w 486"/>
              <a:gd name="T23" fmla="*/ 58 h 102"/>
              <a:gd name="T24" fmla="*/ 121 w 486"/>
              <a:gd name="T25" fmla="*/ 102 h 102"/>
              <a:gd name="T26" fmla="*/ 76 w 486"/>
              <a:gd name="T27" fmla="*/ 58 h 102"/>
              <a:gd name="T28" fmla="*/ 61 w 486"/>
              <a:gd name="T29" fmla="*/ 34 h 102"/>
              <a:gd name="T30" fmla="*/ 46 w 486"/>
              <a:gd name="T31" fmla="*/ 58 h 102"/>
              <a:gd name="T32" fmla="*/ 0 w 486"/>
              <a:gd name="T33" fmla="*/ 102 h 102"/>
              <a:gd name="T34" fmla="*/ 0 w 486"/>
              <a:gd name="T35" fmla="*/ 68 h 102"/>
              <a:gd name="T36" fmla="*/ 15 w 486"/>
              <a:gd name="T37" fmla="*/ 44 h 102"/>
              <a:gd name="T38" fmla="*/ 61 w 486"/>
              <a:gd name="T39" fmla="*/ 0 h 102"/>
              <a:gd name="T40" fmla="*/ 107 w 486"/>
              <a:gd name="T41" fmla="*/ 44 h 102"/>
              <a:gd name="T42" fmla="*/ 121 w 486"/>
              <a:gd name="T43" fmla="*/ 68 h 102"/>
              <a:gd name="T44" fmla="*/ 136 w 486"/>
              <a:gd name="T45" fmla="*/ 44 h 102"/>
              <a:gd name="T46" fmla="*/ 182 w 486"/>
              <a:gd name="T47" fmla="*/ 0 h 102"/>
              <a:gd name="T48" fmla="*/ 228 w 486"/>
              <a:gd name="T49" fmla="*/ 44 h 102"/>
              <a:gd name="T50" fmla="*/ 243 w 486"/>
              <a:gd name="T51" fmla="*/ 68 h 102"/>
              <a:gd name="T52" fmla="*/ 258 w 486"/>
              <a:gd name="T53" fmla="*/ 44 h 102"/>
              <a:gd name="T54" fmla="*/ 304 w 486"/>
              <a:gd name="T55" fmla="*/ 0 h 102"/>
              <a:gd name="T56" fmla="*/ 349 w 486"/>
              <a:gd name="T57" fmla="*/ 44 h 102"/>
              <a:gd name="T58" fmla="*/ 364 w 486"/>
              <a:gd name="T59" fmla="*/ 68 h 102"/>
              <a:gd name="T60" fmla="*/ 379 w 486"/>
              <a:gd name="T61" fmla="*/ 44 h 102"/>
              <a:gd name="T62" fmla="*/ 425 w 486"/>
              <a:gd name="T63" fmla="*/ 0 h 102"/>
              <a:gd name="T64" fmla="*/ 471 w 486"/>
              <a:gd name="T65" fmla="*/ 44 h 102"/>
              <a:gd name="T66" fmla="*/ 486 w 486"/>
              <a:gd name="T67" fmla="*/ 68 h 102"/>
              <a:gd name="T68" fmla="*/ 486 w 486"/>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 h="102">
                <a:moveTo>
                  <a:pt x="486" y="102"/>
                </a:moveTo>
                <a:cubicBezTo>
                  <a:pt x="459" y="102"/>
                  <a:pt x="448" y="77"/>
                  <a:pt x="440" y="58"/>
                </a:cubicBezTo>
                <a:cubicBezTo>
                  <a:pt x="436" y="50"/>
                  <a:pt x="429" y="34"/>
                  <a:pt x="425" y="34"/>
                </a:cubicBezTo>
                <a:cubicBezTo>
                  <a:pt x="421" y="34"/>
                  <a:pt x="414" y="50"/>
                  <a:pt x="410" y="58"/>
                </a:cubicBezTo>
                <a:cubicBezTo>
                  <a:pt x="402" y="77"/>
                  <a:pt x="390" y="102"/>
                  <a:pt x="364" y="102"/>
                </a:cubicBezTo>
                <a:cubicBezTo>
                  <a:pt x="338" y="102"/>
                  <a:pt x="327" y="77"/>
                  <a:pt x="318" y="58"/>
                </a:cubicBezTo>
                <a:cubicBezTo>
                  <a:pt x="315" y="50"/>
                  <a:pt x="308" y="34"/>
                  <a:pt x="304" y="34"/>
                </a:cubicBezTo>
                <a:cubicBezTo>
                  <a:pt x="299" y="34"/>
                  <a:pt x="292" y="50"/>
                  <a:pt x="289" y="58"/>
                </a:cubicBezTo>
                <a:cubicBezTo>
                  <a:pt x="281" y="77"/>
                  <a:pt x="269" y="102"/>
                  <a:pt x="243" y="102"/>
                </a:cubicBezTo>
                <a:cubicBezTo>
                  <a:pt x="217" y="102"/>
                  <a:pt x="205" y="77"/>
                  <a:pt x="197" y="58"/>
                </a:cubicBezTo>
                <a:cubicBezTo>
                  <a:pt x="193" y="50"/>
                  <a:pt x="186" y="34"/>
                  <a:pt x="182" y="34"/>
                </a:cubicBezTo>
                <a:cubicBezTo>
                  <a:pt x="178" y="34"/>
                  <a:pt x="171" y="50"/>
                  <a:pt x="167" y="58"/>
                </a:cubicBezTo>
                <a:cubicBezTo>
                  <a:pt x="159" y="77"/>
                  <a:pt x="148" y="102"/>
                  <a:pt x="121" y="102"/>
                </a:cubicBezTo>
                <a:cubicBezTo>
                  <a:pt x="95" y="102"/>
                  <a:pt x="84" y="77"/>
                  <a:pt x="76" y="58"/>
                </a:cubicBezTo>
                <a:cubicBezTo>
                  <a:pt x="72" y="50"/>
                  <a:pt x="65" y="34"/>
                  <a:pt x="61" y="34"/>
                </a:cubicBezTo>
                <a:cubicBezTo>
                  <a:pt x="57" y="34"/>
                  <a:pt x="49" y="50"/>
                  <a:pt x="46" y="58"/>
                </a:cubicBezTo>
                <a:cubicBezTo>
                  <a:pt x="38" y="77"/>
                  <a:pt x="26" y="102"/>
                  <a:pt x="0" y="102"/>
                </a:cubicBezTo>
                <a:cubicBezTo>
                  <a:pt x="0" y="68"/>
                  <a:pt x="0" y="68"/>
                  <a:pt x="0" y="68"/>
                </a:cubicBezTo>
                <a:cubicBezTo>
                  <a:pt x="4" y="68"/>
                  <a:pt x="11" y="52"/>
                  <a:pt x="15" y="44"/>
                </a:cubicBezTo>
                <a:cubicBezTo>
                  <a:pt x="23" y="25"/>
                  <a:pt x="34" y="0"/>
                  <a:pt x="61" y="0"/>
                </a:cubicBezTo>
                <a:cubicBezTo>
                  <a:pt x="87" y="0"/>
                  <a:pt x="98" y="25"/>
                  <a:pt x="107" y="44"/>
                </a:cubicBezTo>
                <a:cubicBezTo>
                  <a:pt x="110" y="52"/>
                  <a:pt x="117" y="68"/>
                  <a:pt x="121" y="68"/>
                </a:cubicBezTo>
                <a:cubicBezTo>
                  <a:pt x="126" y="68"/>
                  <a:pt x="133" y="52"/>
                  <a:pt x="136" y="44"/>
                </a:cubicBezTo>
                <a:cubicBezTo>
                  <a:pt x="145" y="25"/>
                  <a:pt x="156" y="0"/>
                  <a:pt x="182" y="0"/>
                </a:cubicBezTo>
                <a:cubicBezTo>
                  <a:pt x="208" y="0"/>
                  <a:pt x="220" y="25"/>
                  <a:pt x="228" y="44"/>
                </a:cubicBezTo>
                <a:cubicBezTo>
                  <a:pt x="232" y="52"/>
                  <a:pt x="239" y="68"/>
                  <a:pt x="243" y="68"/>
                </a:cubicBezTo>
                <a:cubicBezTo>
                  <a:pt x="247" y="68"/>
                  <a:pt x="254" y="52"/>
                  <a:pt x="258" y="44"/>
                </a:cubicBezTo>
                <a:cubicBezTo>
                  <a:pt x="266" y="25"/>
                  <a:pt x="277" y="0"/>
                  <a:pt x="304" y="0"/>
                </a:cubicBezTo>
                <a:cubicBezTo>
                  <a:pt x="330" y="0"/>
                  <a:pt x="341" y="25"/>
                  <a:pt x="349" y="44"/>
                </a:cubicBezTo>
                <a:cubicBezTo>
                  <a:pt x="353" y="52"/>
                  <a:pt x="360" y="68"/>
                  <a:pt x="364" y="68"/>
                </a:cubicBezTo>
                <a:cubicBezTo>
                  <a:pt x="368" y="68"/>
                  <a:pt x="376" y="52"/>
                  <a:pt x="379" y="44"/>
                </a:cubicBezTo>
                <a:cubicBezTo>
                  <a:pt x="387" y="25"/>
                  <a:pt x="399" y="0"/>
                  <a:pt x="425" y="0"/>
                </a:cubicBezTo>
                <a:cubicBezTo>
                  <a:pt x="451" y="0"/>
                  <a:pt x="463" y="25"/>
                  <a:pt x="471" y="44"/>
                </a:cubicBezTo>
                <a:cubicBezTo>
                  <a:pt x="474" y="52"/>
                  <a:pt x="481" y="68"/>
                  <a:pt x="486" y="68"/>
                </a:cubicBezTo>
                <a:cubicBezTo>
                  <a:pt x="486" y="102"/>
                  <a:pt x="486" y="102"/>
                  <a:pt x="486" y="102"/>
                </a:cubicBez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112" dirty="0">
              <a:solidFill>
                <a:prstClr val="black"/>
              </a:solidFill>
              <a:latin typeface="Arial" panose="020B0604020202020204" pitchFamily="34" charset="0"/>
              <a:cs typeface="Arial" panose="020B0604020202020204" pitchFamily="34" charset="0"/>
            </a:endParaRPr>
          </a:p>
        </p:txBody>
      </p:sp>
      <p:sp>
        <p:nvSpPr>
          <p:cNvPr id="17" name="Freeform 14">
            <a:extLst>
              <a:ext uri="{FF2B5EF4-FFF2-40B4-BE49-F238E27FC236}">
                <a16:creationId xmlns:a16="http://schemas.microsoft.com/office/drawing/2014/main" id="{9A52A227-508B-8725-5B8A-025B85AB2900}"/>
              </a:ext>
            </a:extLst>
          </p:cNvPr>
          <p:cNvSpPr>
            <a:spLocks/>
          </p:cNvSpPr>
          <p:nvPr/>
        </p:nvSpPr>
        <p:spPr bwMode="auto">
          <a:xfrm>
            <a:off x="5980684" y="1889028"/>
            <a:ext cx="23693" cy="142160"/>
          </a:xfrm>
          <a:custGeom>
            <a:avLst/>
            <a:gdLst>
              <a:gd name="T0" fmla="*/ 42 w 84"/>
              <a:gd name="T1" fmla="*/ 524 h 524"/>
              <a:gd name="T2" fmla="*/ 0 w 84"/>
              <a:gd name="T3" fmla="*/ 482 h 524"/>
              <a:gd name="T4" fmla="*/ 0 w 84"/>
              <a:gd name="T5" fmla="*/ 42 h 524"/>
              <a:gd name="T6" fmla="*/ 42 w 84"/>
              <a:gd name="T7" fmla="*/ 0 h 524"/>
              <a:gd name="T8" fmla="*/ 84 w 84"/>
              <a:gd name="T9" fmla="*/ 42 h 524"/>
              <a:gd name="T10" fmla="*/ 84 w 84"/>
              <a:gd name="T11" fmla="*/ 482 h 524"/>
              <a:gd name="T12" fmla="*/ 42 w 84"/>
              <a:gd name="T13" fmla="*/ 524 h 524"/>
            </a:gdLst>
            <a:ahLst/>
            <a:cxnLst>
              <a:cxn ang="0">
                <a:pos x="T0" y="T1"/>
              </a:cxn>
              <a:cxn ang="0">
                <a:pos x="T2" y="T3"/>
              </a:cxn>
              <a:cxn ang="0">
                <a:pos x="T4" y="T5"/>
              </a:cxn>
              <a:cxn ang="0">
                <a:pos x="T6" y="T7"/>
              </a:cxn>
              <a:cxn ang="0">
                <a:pos x="T8" y="T9"/>
              </a:cxn>
              <a:cxn ang="0">
                <a:pos x="T10" y="T11"/>
              </a:cxn>
              <a:cxn ang="0">
                <a:pos x="T12" y="T13"/>
              </a:cxn>
            </a:cxnLst>
            <a:rect l="0" t="0" r="r" b="b"/>
            <a:pathLst>
              <a:path w="84" h="524">
                <a:moveTo>
                  <a:pt x="42" y="524"/>
                </a:moveTo>
                <a:cubicBezTo>
                  <a:pt x="19" y="524"/>
                  <a:pt x="0" y="505"/>
                  <a:pt x="0" y="482"/>
                </a:cubicBezTo>
                <a:cubicBezTo>
                  <a:pt x="0" y="42"/>
                  <a:pt x="0" y="42"/>
                  <a:pt x="0" y="42"/>
                </a:cubicBezTo>
                <a:cubicBezTo>
                  <a:pt x="0" y="19"/>
                  <a:pt x="19" y="0"/>
                  <a:pt x="42" y="0"/>
                </a:cubicBezTo>
                <a:cubicBezTo>
                  <a:pt x="66" y="0"/>
                  <a:pt x="84" y="19"/>
                  <a:pt x="84" y="42"/>
                </a:cubicBezTo>
                <a:cubicBezTo>
                  <a:pt x="84" y="482"/>
                  <a:pt x="84" y="482"/>
                  <a:pt x="84" y="482"/>
                </a:cubicBezTo>
                <a:cubicBezTo>
                  <a:pt x="84" y="505"/>
                  <a:pt x="66" y="524"/>
                  <a:pt x="42" y="524"/>
                </a:cubicBez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112" dirty="0">
              <a:solidFill>
                <a:prstClr val="black"/>
              </a:solidFill>
              <a:latin typeface="Arial" panose="020B0604020202020204" pitchFamily="34" charset="0"/>
              <a:cs typeface="Arial" panose="020B0604020202020204" pitchFamily="34" charset="0"/>
            </a:endParaRPr>
          </a:p>
        </p:txBody>
      </p:sp>
      <p:sp>
        <p:nvSpPr>
          <p:cNvPr id="18" name="Freeform 15">
            <a:extLst>
              <a:ext uri="{FF2B5EF4-FFF2-40B4-BE49-F238E27FC236}">
                <a16:creationId xmlns:a16="http://schemas.microsoft.com/office/drawing/2014/main" id="{9CEB421F-029C-DB13-144C-048DA1AF5C35}"/>
              </a:ext>
            </a:extLst>
          </p:cNvPr>
          <p:cNvSpPr>
            <a:spLocks/>
          </p:cNvSpPr>
          <p:nvPr/>
        </p:nvSpPr>
        <p:spPr bwMode="auto">
          <a:xfrm>
            <a:off x="6116920" y="1940364"/>
            <a:ext cx="84901" cy="128340"/>
          </a:xfrm>
          <a:custGeom>
            <a:avLst/>
            <a:gdLst>
              <a:gd name="T0" fmla="*/ 48 w 316"/>
              <a:gd name="T1" fmla="*/ 471 h 471"/>
              <a:gd name="T2" fmla="*/ 27 w 316"/>
              <a:gd name="T3" fmla="*/ 465 h 471"/>
              <a:gd name="T4" fmla="*/ 12 w 316"/>
              <a:gd name="T5" fmla="*/ 408 h 471"/>
              <a:gd name="T6" fmla="*/ 232 w 316"/>
              <a:gd name="T7" fmla="*/ 27 h 471"/>
              <a:gd name="T8" fmla="*/ 289 w 316"/>
              <a:gd name="T9" fmla="*/ 11 h 471"/>
              <a:gd name="T10" fmla="*/ 304 w 316"/>
              <a:gd name="T11" fmla="*/ 69 h 471"/>
              <a:gd name="T12" fmla="*/ 84 w 316"/>
              <a:gd name="T13" fmla="*/ 450 h 471"/>
              <a:gd name="T14" fmla="*/ 48 w 316"/>
              <a:gd name="T15" fmla="*/ 471 h 4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 h="471">
                <a:moveTo>
                  <a:pt x="48" y="471"/>
                </a:moveTo>
                <a:cubicBezTo>
                  <a:pt x="41" y="471"/>
                  <a:pt x="34" y="469"/>
                  <a:pt x="27" y="465"/>
                </a:cubicBezTo>
                <a:cubicBezTo>
                  <a:pt x="7" y="454"/>
                  <a:pt x="0" y="428"/>
                  <a:pt x="12" y="408"/>
                </a:cubicBezTo>
                <a:cubicBezTo>
                  <a:pt x="232" y="27"/>
                  <a:pt x="232" y="27"/>
                  <a:pt x="232" y="27"/>
                </a:cubicBezTo>
                <a:cubicBezTo>
                  <a:pt x="243" y="7"/>
                  <a:pt x="269" y="0"/>
                  <a:pt x="289" y="11"/>
                </a:cubicBezTo>
                <a:cubicBezTo>
                  <a:pt x="309" y="23"/>
                  <a:pt x="316" y="49"/>
                  <a:pt x="304" y="69"/>
                </a:cubicBezTo>
                <a:cubicBezTo>
                  <a:pt x="84" y="450"/>
                  <a:pt x="84" y="450"/>
                  <a:pt x="84" y="450"/>
                </a:cubicBezTo>
                <a:cubicBezTo>
                  <a:pt x="77" y="463"/>
                  <a:pt x="63" y="471"/>
                  <a:pt x="48" y="471"/>
                </a:cubicBez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112" dirty="0">
              <a:solidFill>
                <a:prstClr val="black"/>
              </a:solidFill>
              <a:latin typeface="Arial" panose="020B0604020202020204" pitchFamily="34" charset="0"/>
              <a:cs typeface="Arial" panose="020B0604020202020204" pitchFamily="34" charset="0"/>
            </a:endParaRPr>
          </a:p>
        </p:txBody>
      </p:sp>
      <p:sp>
        <p:nvSpPr>
          <p:cNvPr id="19" name="Freeform 16">
            <a:extLst>
              <a:ext uri="{FF2B5EF4-FFF2-40B4-BE49-F238E27FC236}">
                <a16:creationId xmlns:a16="http://schemas.microsoft.com/office/drawing/2014/main" id="{F0C1C18F-4D98-FA87-9567-644922B7082D}"/>
              </a:ext>
            </a:extLst>
          </p:cNvPr>
          <p:cNvSpPr>
            <a:spLocks/>
          </p:cNvSpPr>
          <p:nvPr/>
        </p:nvSpPr>
        <p:spPr bwMode="auto">
          <a:xfrm>
            <a:off x="6217617" y="2084499"/>
            <a:ext cx="128340" cy="82927"/>
          </a:xfrm>
          <a:custGeom>
            <a:avLst/>
            <a:gdLst>
              <a:gd name="T0" fmla="*/ 48 w 477"/>
              <a:gd name="T1" fmla="*/ 309 h 309"/>
              <a:gd name="T2" fmla="*/ 12 w 477"/>
              <a:gd name="T3" fmla="*/ 289 h 309"/>
              <a:gd name="T4" fmla="*/ 27 w 477"/>
              <a:gd name="T5" fmla="*/ 231 h 309"/>
              <a:gd name="T6" fmla="*/ 408 w 477"/>
              <a:gd name="T7" fmla="*/ 11 h 309"/>
              <a:gd name="T8" fmla="*/ 466 w 477"/>
              <a:gd name="T9" fmla="*/ 27 h 309"/>
              <a:gd name="T10" fmla="*/ 450 w 477"/>
              <a:gd name="T11" fmla="*/ 84 h 309"/>
              <a:gd name="T12" fmla="*/ 69 w 477"/>
              <a:gd name="T13" fmla="*/ 304 h 309"/>
              <a:gd name="T14" fmla="*/ 48 w 477"/>
              <a:gd name="T15" fmla="*/ 309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7" h="309">
                <a:moveTo>
                  <a:pt x="48" y="309"/>
                </a:moveTo>
                <a:cubicBezTo>
                  <a:pt x="34" y="309"/>
                  <a:pt x="20" y="302"/>
                  <a:pt x="12" y="289"/>
                </a:cubicBezTo>
                <a:cubicBezTo>
                  <a:pt x="0" y="268"/>
                  <a:pt x="7" y="243"/>
                  <a:pt x="27" y="231"/>
                </a:cubicBezTo>
                <a:cubicBezTo>
                  <a:pt x="408" y="11"/>
                  <a:pt x="408" y="11"/>
                  <a:pt x="408" y="11"/>
                </a:cubicBezTo>
                <a:cubicBezTo>
                  <a:pt x="428" y="0"/>
                  <a:pt x="454" y="7"/>
                  <a:pt x="466" y="27"/>
                </a:cubicBezTo>
                <a:cubicBezTo>
                  <a:pt x="477" y="47"/>
                  <a:pt x="470" y="72"/>
                  <a:pt x="450" y="84"/>
                </a:cubicBezTo>
                <a:cubicBezTo>
                  <a:pt x="69" y="304"/>
                  <a:pt x="69" y="304"/>
                  <a:pt x="69" y="304"/>
                </a:cubicBezTo>
                <a:cubicBezTo>
                  <a:pt x="63" y="308"/>
                  <a:pt x="55" y="309"/>
                  <a:pt x="48" y="309"/>
                </a:cubicBez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112" dirty="0">
              <a:solidFill>
                <a:prstClr val="black"/>
              </a:solidFill>
              <a:latin typeface="Arial" panose="020B0604020202020204" pitchFamily="34" charset="0"/>
              <a:cs typeface="Arial" panose="020B0604020202020204" pitchFamily="34" charset="0"/>
            </a:endParaRPr>
          </a:p>
        </p:txBody>
      </p:sp>
      <p:sp>
        <p:nvSpPr>
          <p:cNvPr id="20" name="Freeform 17">
            <a:extLst>
              <a:ext uri="{FF2B5EF4-FFF2-40B4-BE49-F238E27FC236}">
                <a16:creationId xmlns:a16="http://schemas.microsoft.com/office/drawing/2014/main" id="{574FEB16-6783-23D0-B9FB-4E0297C45AC8}"/>
              </a:ext>
            </a:extLst>
          </p:cNvPr>
          <p:cNvSpPr>
            <a:spLocks/>
          </p:cNvSpPr>
          <p:nvPr/>
        </p:nvSpPr>
        <p:spPr bwMode="auto">
          <a:xfrm>
            <a:off x="6255131" y="2281943"/>
            <a:ext cx="146109" cy="23693"/>
          </a:xfrm>
          <a:custGeom>
            <a:avLst/>
            <a:gdLst>
              <a:gd name="T0" fmla="*/ 496 w 538"/>
              <a:gd name="T1" fmla="*/ 84 h 84"/>
              <a:gd name="T2" fmla="*/ 42 w 538"/>
              <a:gd name="T3" fmla="*/ 84 h 84"/>
              <a:gd name="T4" fmla="*/ 0 w 538"/>
              <a:gd name="T5" fmla="*/ 42 h 84"/>
              <a:gd name="T6" fmla="*/ 42 w 538"/>
              <a:gd name="T7" fmla="*/ 0 h 84"/>
              <a:gd name="T8" fmla="*/ 496 w 538"/>
              <a:gd name="T9" fmla="*/ 0 h 84"/>
              <a:gd name="T10" fmla="*/ 538 w 538"/>
              <a:gd name="T11" fmla="*/ 42 h 84"/>
              <a:gd name="T12" fmla="*/ 496 w 538"/>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538" h="84">
                <a:moveTo>
                  <a:pt x="496" y="84"/>
                </a:moveTo>
                <a:cubicBezTo>
                  <a:pt x="42" y="84"/>
                  <a:pt x="42" y="84"/>
                  <a:pt x="42" y="84"/>
                </a:cubicBezTo>
                <a:cubicBezTo>
                  <a:pt x="19" y="84"/>
                  <a:pt x="0" y="65"/>
                  <a:pt x="0" y="42"/>
                </a:cubicBezTo>
                <a:cubicBezTo>
                  <a:pt x="0" y="19"/>
                  <a:pt x="19" y="0"/>
                  <a:pt x="42" y="0"/>
                </a:cubicBezTo>
                <a:cubicBezTo>
                  <a:pt x="496" y="0"/>
                  <a:pt x="496" y="0"/>
                  <a:pt x="496" y="0"/>
                </a:cubicBezTo>
                <a:cubicBezTo>
                  <a:pt x="519" y="0"/>
                  <a:pt x="538" y="19"/>
                  <a:pt x="538" y="42"/>
                </a:cubicBezTo>
                <a:cubicBezTo>
                  <a:pt x="538" y="65"/>
                  <a:pt x="519" y="84"/>
                  <a:pt x="496" y="84"/>
                </a:cubicBez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112" dirty="0">
              <a:solidFill>
                <a:prstClr val="black"/>
              </a:solidFill>
              <a:latin typeface="Arial" panose="020B0604020202020204" pitchFamily="34" charset="0"/>
              <a:cs typeface="Arial" panose="020B0604020202020204" pitchFamily="34" charset="0"/>
            </a:endParaRPr>
          </a:p>
        </p:txBody>
      </p:sp>
      <p:sp>
        <p:nvSpPr>
          <p:cNvPr id="21" name="Freeform 18">
            <a:extLst>
              <a:ext uri="{FF2B5EF4-FFF2-40B4-BE49-F238E27FC236}">
                <a16:creationId xmlns:a16="http://schemas.microsoft.com/office/drawing/2014/main" id="{3EE32BC6-30AA-1495-9637-0A86AF8DEFC0}"/>
              </a:ext>
            </a:extLst>
          </p:cNvPr>
          <p:cNvSpPr>
            <a:spLocks/>
          </p:cNvSpPr>
          <p:nvPr/>
        </p:nvSpPr>
        <p:spPr bwMode="auto">
          <a:xfrm>
            <a:off x="6217617" y="2416205"/>
            <a:ext cx="128340" cy="84901"/>
          </a:xfrm>
          <a:custGeom>
            <a:avLst/>
            <a:gdLst>
              <a:gd name="T0" fmla="*/ 430 w 477"/>
              <a:gd name="T1" fmla="*/ 310 h 310"/>
              <a:gd name="T2" fmla="*/ 409 w 477"/>
              <a:gd name="T3" fmla="*/ 304 h 310"/>
              <a:gd name="T4" fmla="*/ 27 w 477"/>
              <a:gd name="T5" fmla="*/ 84 h 310"/>
              <a:gd name="T6" fmla="*/ 12 w 477"/>
              <a:gd name="T7" fmla="*/ 27 h 310"/>
              <a:gd name="T8" fmla="*/ 69 w 477"/>
              <a:gd name="T9" fmla="*/ 12 h 310"/>
              <a:gd name="T10" fmla="*/ 451 w 477"/>
              <a:gd name="T11" fmla="*/ 231 h 310"/>
              <a:gd name="T12" fmla="*/ 466 w 477"/>
              <a:gd name="T13" fmla="*/ 289 h 310"/>
              <a:gd name="T14" fmla="*/ 430 w 477"/>
              <a:gd name="T15" fmla="*/ 310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7" h="310">
                <a:moveTo>
                  <a:pt x="430" y="310"/>
                </a:moveTo>
                <a:cubicBezTo>
                  <a:pt x="422" y="310"/>
                  <a:pt x="415" y="308"/>
                  <a:pt x="409" y="304"/>
                </a:cubicBezTo>
                <a:cubicBezTo>
                  <a:pt x="27" y="84"/>
                  <a:pt x="27" y="84"/>
                  <a:pt x="27" y="84"/>
                </a:cubicBezTo>
                <a:cubicBezTo>
                  <a:pt x="7" y="73"/>
                  <a:pt x="0" y="47"/>
                  <a:pt x="12" y="27"/>
                </a:cubicBezTo>
                <a:cubicBezTo>
                  <a:pt x="24" y="7"/>
                  <a:pt x="49" y="0"/>
                  <a:pt x="69" y="12"/>
                </a:cubicBezTo>
                <a:cubicBezTo>
                  <a:pt x="451" y="231"/>
                  <a:pt x="451" y="231"/>
                  <a:pt x="451" y="231"/>
                </a:cubicBezTo>
                <a:cubicBezTo>
                  <a:pt x="471" y="243"/>
                  <a:pt x="477" y="269"/>
                  <a:pt x="466" y="289"/>
                </a:cubicBezTo>
                <a:cubicBezTo>
                  <a:pt x="458" y="302"/>
                  <a:pt x="444" y="310"/>
                  <a:pt x="430" y="310"/>
                </a:cubicBez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112" dirty="0">
              <a:solidFill>
                <a:prstClr val="black"/>
              </a:solidFill>
              <a:latin typeface="Arial" panose="020B0604020202020204" pitchFamily="34" charset="0"/>
              <a:cs typeface="Arial" panose="020B0604020202020204" pitchFamily="34" charset="0"/>
            </a:endParaRPr>
          </a:p>
        </p:txBody>
      </p:sp>
      <p:sp>
        <p:nvSpPr>
          <p:cNvPr id="22" name="Freeform 19">
            <a:extLst>
              <a:ext uri="{FF2B5EF4-FFF2-40B4-BE49-F238E27FC236}">
                <a16:creationId xmlns:a16="http://schemas.microsoft.com/office/drawing/2014/main" id="{6D4E328D-90D1-1542-FD7D-04EC27D2D384}"/>
              </a:ext>
            </a:extLst>
          </p:cNvPr>
          <p:cNvSpPr>
            <a:spLocks/>
          </p:cNvSpPr>
          <p:nvPr/>
        </p:nvSpPr>
        <p:spPr bwMode="auto">
          <a:xfrm>
            <a:off x="5783240" y="1940364"/>
            <a:ext cx="84901" cy="128340"/>
          </a:xfrm>
          <a:custGeom>
            <a:avLst/>
            <a:gdLst>
              <a:gd name="T0" fmla="*/ 268 w 316"/>
              <a:gd name="T1" fmla="*/ 471 h 471"/>
              <a:gd name="T2" fmla="*/ 231 w 316"/>
              <a:gd name="T3" fmla="*/ 450 h 471"/>
              <a:gd name="T4" fmla="*/ 11 w 316"/>
              <a:gd name="T5" fmla="*/ 69 h 471"/>
              <a:gd name="T6" fmla="*/ 27 w 316"/>
              <a:gd name="T7" fmla="*/ 12 h 471"/>
              <a:gd name="T8" fmla="*/ 84 w 316"/>
              <a:gd name="T9" fmla="*/ 27 h 471"/>
              <a:gd name="T10" fmla="*/ 304 w 316"/>
              <a:gd name="T11" fmla="*/ 408 h 471"/>
              <a:gd name="T12" fmla="*/ 289 w 316"/>
              <a:gd name="T13" fmla="*/ 465 h 471"/>
              <a:gd name="T14" fmla="*/ 268 w 316"/>
              <a:gd name="T15" fmla="*/ 471 h 4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 h="471">
                <a:moveTo>
                  <a:pt x="268" y="471"/>
                </a:moveTo>
                <a:cubicBezTo>
                  <a:pt x="253" y="471"/>
                  <a:pt x="239" y="463"/>
                  <a:pt x="231" y="450"/>
                </a:cubicBezTo>
                <a:cubicBezTo>
                  <a:pt x="11" y="69"/>
                  <a:pt x="11" y="69"/>
                  <a:pt x="11" y="69"/>
                </a:cubicBezTo>
                <a:cubicBezTo>
                  <a:pt x="0" y="49"/>
                  <a:pt x="7" y="23"/>
                  <a:pt x="27" y="12"/>
                </a:cubicBezTo>
                <a:cubicBezTo>
                  <a:pt x="47" y="0"/>
                  <a:pt x="73" y="7"/>
                  <a:pt x="84" y="27"/>
                </a:cubicBezTo>
                <a:cubicBezTo>
                  <a:pt x="304" y="408"/>
                  <a:pt x="304" y="408"/>
                  <a:pt x="304" y="408"/>
                </a:cubicBezTo>
                <a:cubicBezTo>
                  <a:pt x="316" y="428"/>
                  <a:pt x="309" y="454"/>
                  <a:pt x="289" y="465"/>
                </a:cubicBezTo>
                <a:cubicBezTo>
                  <a:pt x="282" y="469"/>
                  <a:pt x="275" y="471"/>
                  <a:pt x="268" y="471"/>
                </a:cubicBez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112" dirty="0">
              <a:solidFill>
                <a:prstClr val="black"/>
              </a:solidFill>
              <a:latin typeface="Arial" panose="020B0604020202020204" pitchFamily="34" charset="0"/>
              <a:cs typeface="Arial" panose="020B0604020202020204" pitchFamily="34" charset="0"/>
            </a:endParaRPr>
          </a:p>
        </p:txBody>
      </p:sp>
      <p:sp>
        <p:nvSpPr>
          <p:cNvPr id="23" name="Freeform 20">
            <a:extLst>
              <a:ext uri="{FF2B5EF4-FFF2-40B4-BE49-F238E27FC236}">
                <a16:creationId xmlns:a16="http://schemas.microsoft.com/office/drawing/2014/main" id="{3AF93C5B-D55E-B846-5D20-E2B9DD96F8FB}"/>
              </a:ext>
            </a:extLst>
          </p:cNvPr>
          <p:cNvSpPr>
            <a:spLocks/>
          </p:cNvSpPr>
          <p:nvPr/>
        </p:nvSpPr>
        <p:spPr bwMode="auto">
          <a:xfrm>
            <a:off x="5639105" y="2084499"/>
            <a:ext cx="130313" cy="82927"/>
          </a:xfrm>
          <a:custGeom>
            <a:avLst/>
            <a:gdLst>
              <a:gd name="T0" fmla="*/ 429 w 477"/>
              <a:gd name="T1" fmla="*/ 310 h 310"/>
              <a:gd name="T2" fmla="*/ 408 w 477"/>
              <a:gd name="T3" fmla="*/ 304 h 310"/>
              <a:gd name="T4" fmla="*/ 27 w 477"/>
              <a:gd name="T5" fmla="*/ 84 h 310"/>
              <a:gd name="T6" fmla="*/ 12 w 477"/>
              <a:gd name="T7" fmla="*/ 27 h 310"/>
              <a:gd name="T8" fmla="*/ 69 w 477"/>
              <a:gd name="T9" fmla="*/ 12 h 310"/>
              <a:gd name="T10" fmla="*/ 450 w 477"/>
              <a:gd name="T11" fmla="*/ 232 h 310"/>
              <a:gd name="T12" fmla="*/ 465 w 477"/>
              <a:gd name="T13" fmla="*/ 289 h 310"/>
              <a:gd name="T14" fmla="*/ 429 w 477"/>
              <a:gd name="T15" fmla="*/ 310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7" h="310">
                <a:moveTo>
                  <a:pt x="429" y="310"/>
                </a:moveTo>
                <a:cubicBezTo>
                  <a:pt x="422" y="310"/>
                  <a:pt x="415" y="308"/>
                  <a:pt x="408" y="304"/>
                </a:cubicBezTo>
                <a:cubicBezTo>
                  <a:pt x="27" y="84"/>
                  <a:pt x="27" y="84"/>
                  <a:pt x="27" y="84"/>
                </a:cubicBezTo>
                <a:cubicBezTo>
                  <a:pt x="7" y="73"/>
                  <a:pt x="0" y="47"/>
                  <a:pt x="12" y="27"/>
                </a:cubicBezTo>
                <a:cubicBezTo>
                  <a:pt x="23" y="7"/>
                  <a:pt x="49" y="0"/>
                  <a:pt x="69" y="12"/>
                </a:cubicBezTo>
                <a:cubicBezTo>
                  <a:pt x="450" y="232"/>
                  <a:pt x="450" y="232"/>
                  <a:pt x="450" y="232"/>
                </a:cubicBezTo>
                <a:cubicBezTo>
                  <a:pt x="470" y="243"/>
                  <a:pt x="477" y="269"/>
                  <a:pt x="465" y="289"/>
                </a:cubicBezTo>
                <a:cubicBezTo>
                  <a:pt x="458" y="303"/>
                  <a:pt x="443" y="310"/>
                  <a:pt x="429" y="310"/>
                </a:cubicBez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112" dirty="0">
              <a:solidFill>
                <a:prstClr val="black"/>
              </a:solidFill>
              <a:latin typeface="Arial" panose="020B0604020202020204" pitchFamily="34" charset="0"/>
              <a:cs typeface="Arial" panose="020B0604020202020204" pitchFamily="34" charset="0"/>
            </a:endParaRPr>
          </a:p>
        </p:txBody>
      </p:sp>
      <p:sp>
        <p:nvSpPr>
          <p:cNvPr id="24" name="Freeform 21">
            <a:extLst>
              <a:ext uri="{FF2B5EF4-FFF2-40B4-BE49-F238E27FC236}">
                <a16:creationId xmlns:a16="http://schemas.microsoft.com/office/drawing/2014/main" id="{28B94D6F-6F9B-F0F9-51F7-0D7BC10D0303}"/>
              </a:ext>
            </a:extLst>
          </p:cNvPr>
          <p:cNvSpPr>
            <a:spLocks/>
          </p:cNvSpPr>
          <p:nvPr/>
        </p:nvSpPr>
        <p:spPr bwMode="auto">
          <a:xfrm>
            <a:off x="5587769" y="2281943"/>
            <a:ext cx="142160" cy="23693"/>
          </a:xfrm>
          <a:custGeom>
            <a:avLst/>
            <a:gdLst>
              <a:gd name="T0" fmla="*/ 481 w 524"/>
              <a:gd name="T1" fmla="*/ 84 h 84"/>
              <a:gd name="T2" fmla="*/ 42 w 524"/>
              <a:gd name="T3" fmla="*/ 84 h 84"/>
              <a:gd name="T4" fmla="*/ 0 w 524"/>
              <a:gd name="T5" fmla="*/ 42 h 84"/>
              <a:gd name="T6" fmla="*/ 42 w 524"/>
              <a:gd name="T7" fmla="*/ 0 h 84"/>
              <a:gd name="T8" fmla="*/ 481 w 524"/>
              <a:gd name="T9" fmla="*/ 0 h 84"/>
              <a:gd name="T10" fmla="*/ 524 w 524"/>
              <a:gd name="T11" fmla="*/ 42 h 84"/>
              <a:gd name="T12" fmla="*/ 481 w 524"/>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524" h="84">
                <a:moveTo>
                  <a:pt x="481" y="84"/>
                </a:moveTo>
                <a:cubicBezTo>
                  <a:pt x="42" y="84"/>
                  <a:pt x="42" y="84"/>
                  <a:pt x="42" y="84"/>
                </a:cubicBezTo>
                <a:cubicBezTo>
                  <a:pt x="18" y="84"/>
                  <a:pt x="0" y="65"/>
                  <a:pt x="0" y="42"/>
                </a:cubicBezTo>
                <a:cubicBezTo>
                  <a:pt x="0" y="19"/>
                  <a:pt x="18" y="0"/>
                  <a:pt x="42" y="0"/>
                </a:cubicBezTo>
                <a:cubicBezTo>
                  <a:pt x="481" y="0"/>
                  <a:pt x="481" y="0"/>
                  <a:pt x="481" y="0"/>
                </a:cubicBezTo>
                <a:cubicBezTo>
                  <a:pt x="505" y="0"/>
                  <a:pt x="524" y="19"/>
                  <a:pt x="524" y="42"/>
                </a:cubicBezTo>
                <a:cubicBezTo>
                  <a:pt x="524" y="65"/>
                  <a:pt x="505" y="84"/>
                  <a:pt x="481" y="84"/>
                </a:cubicBez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112" dirty="0">
              <a:solidFill>
                <a:prstClr val="black"/>
              </a:solidFill>
              <a:latin typeface="Arial" panose="020B0604020202020204" pitchFamily="34" charset="0"/>
              <a:cs typeface="Arial" panose="020B0604020202020204" pitchFamily="34" charset="0"/>
            </a:endParaRPr>
          </a:p>
        </p:txBody>
      </p:sp>
      <p:sp>
        <p:nvSpPr>
          <p:cNvPr id="25" name="Freeform 22">
            <a:extLst>
              <a:ext uri="{FF2B5EF4-FFF2-40B4-BE49-F238E27FC236}">
                <a16:creationId xmlns:a16="http://schemas.microsoft.com/office/drawing/2014/main" id="{D43F8D16-87AC-8FA3-8021-2497111523A1}"/>
              </a:ext>
            </a:extLst>
          </p:cNvPr>
          <p:cNvSpPr>
            <a:spLocks/>
          </p:cNvSpPr>
          <p:nvPr/>
        </p:nvSpPr>
        <p:spPr bwMode="auto">
          <a:xfrm>
            <a:off x="5639105" y="2416205"/>
            <a:ext cx="130313" cy="84901"/>
          </a:xfrm>
          <a:custGeom>
            <a:avLst/>
            <a:gdLst>
              <a:gd name="T0" fmla="*/ 48 w 477"/>
              <a:gd name="T1" fmla="*/ 310 h 310"/>
              <a:gd name="T2" fmla="*/ 12 w 477"/>
              <a:gd name="T3" fmla="*/ 289 h 310"/>
              <a:gd name="T4" fmla="*/ 27 w 477"/>
              <a:gd name="T5" fmla="*/ 232 h 310"/>
              <a:gd name="T6" fmla="*/ 408 w 477"/>
              <a:gd name="T7" fmla="*/ 12 h 310"/>
              <a:gd name="T8" fmla="*/ 466 w 477"/>
              <a:gd name="T9" fmla="*/ 27 h 310"/>
              <a:gd name="T10" fmla="*/ 450 w 477"/>
              <a:gd name="T11" fmla="*/ 85 h 310"/>
              <a:gd name="T12" fmla="*/ 69 w 477"/>
              <a:gd name="T13" fmla="*/ 305 h 310"/>
              <a:gd name="T14" fmla="*/ 48 w 477"/>
              <a:gd name="T15" fmla="*/ 310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7" h="310">
                <a:moveTo>
                  <a:pt x="48" y="310"/>
                </a:moveTo>
                <a:cubicBezTo>
                  <a:pt x="34" y="310"/>
                  <a:pt x="20" y="303"/>
                  <a:pt x="12" y="289"/>
                </a:cubicBezTo>
                <a:cubicBezTo>
                  <a:pt x="0" y="269"/>
                  <a:pt x="7" y="244"/>
                  <a:pt x="27" y="232"/>
                </a:cubicBezTo>
                <a:cubicBezTo>
                  <a:pt x="408" y="12"/>
                  <a:pt x="408" y="12"/>
                  <a:pt x="408" y="12"/>
                </a:cubicBezTo>
                <a:cubicBezTo>
                  <a:pt x="428" y="0"/>
                  <a:pt x="454" y="7"/>
                  <a:pt x="466" y="27"/>
                </a:cubicBezTo>
                <a:cubicBezTo>
                  <a:pt x="477" y="48"/>
                  <a:pt x="470" y="73"/>
                  <a:pt x="450" y="85"/>
                </a:cubicBezTo>
                <a:cubicBezTo>
                  <a:pt x="69" y="305"/>
                  <a:pt x="69" y="305"/>
                  <a:pt x="69" y="305"/>
                </a:cubicBezTo>
                <a:cubicBezTo>
                  <a:pt x="63" y="308"/>
                  <a:pt x="55" y="310"/>
                  <a:pt x="48" y="310"/>
                </a:cubicBez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112" dirty="0">
              <a:solidFill>
                <a:prstClr val="black"/>
              </a:solidFill>
              <a:latin typeface="Arial" panose="020B0604020202020204" pitchFamily="34" charset="0"/>
              <a:cs typeface="Arial" panose="020B0604020202020204" pitchFamily="34" charset="0"/>
            </a:endParaRPr>
          </a:p>
        </p:txBody>
      </p:sp>
      <p:sp>
        <p:nvSpPr>
          <p:cNvPr id="26" name="Freeform 23">
            <a:extLst>
              <a:ext uri="{FF2B5EF4-FFF2-40B4-BE49-F238E27FC236}">
                <a16:creationId xmlns:a16="http://schemas.microsoft.com/office/drawing/2014/main" id="{7BAABEE7-EAEB-D9E8-914B-3A9FDE9FA285}"/>
              </a:ext>
            </a:extLst>
          </p:cNvPr>
          <p:cNvSpPr>
            <a:spLocks noEditPoints="1"/>
          </p:cNvSpPr>
          <p:nvPr/>
        </p:nvSpPr>
        <p:spPr bwMode="auto">
          <a:xfrm>
            <a:off x="5775342" y="2066728"/>
            <a:ext cx="436352" cy="519278"/>
          </a:xfrm>
          <a:custGeom>
            <a:avLst/>
            <a:gdLst>
              <a:gd name="T0" fmla="*/ 1173 w 1602"/>
              <a:gd name="T1" fmla="*/ 1910 h 1910"/>
              <a:gd name="T2" fmla="*/ 1172 w 1602"/>
              <a:gd name="T3" fmla="*/ 1910 h 1910"/>
              <a:gd name="T4" fmla="*/ 427 w 1602"/>
              <a:gd name="T5" fmla="*/ 1910 h 1910"/>
              <a:gd name="T6" fmla="*/ 357 w 1602"/>
              <a:gd name="T7" fmla="*/ 1840 h 1910"/>
              <a:gd name="T8" fmla="*/ 358 w 1602"/>
              <a:gd name="T9" fmla="*/ 1831 h 1910"/>
              <a:gd name="T10" fmla="*/ 307 w 1602"/>
              <a:gd name="T11" fmla="*/ 1560 h 1910"/>
              <a:gd name="T12" fmla="*/ 0 w 1602"/>
              <a:gd name="T13" fmla="*/ 801 h 1910"/>
              <a:gd name="T14" fmla="*/ 801 w 1602"/>
              <a:gd name="T15" fmla="*/ 0 h 1910"/>
              <a:gd name="T16" fmla="*/ 1602 w 1602"/>
              <a:gd name="T17" fmla="*/ 801 h 1910"/>
              <a:gd name="T18" fmla="*/ 1294 w 1602"/>
              <a:gd name="T19" fmla="*/ 1561 h 1910"/>
              <a:gd name="T20" fmla="*/ 1242 w 1602"/>
              <a:gd name="T21" fmla="*/ 1828 h 1910"/>
              <a:gd name="T22" fmla="*/ 1243 w 1602"/>
              <a:gd name="T23" fmla="*/ 1840 h 1910"/>
              <a:gd name="T24" fmla="*/ 1173 w 1602"/>
              <a:gd name="T25" fmla="*/ 1910 h 1910"/>
              <a:gd name="T26" fmla="*/ 427 w 1602"/>
              <a:gd name="T27" fmla="*/ 1770 h 1910"/>
              <a:gd name="T28" fmla="*/ 358 w 1602"/>
              <a:gd name="T29" fmla="*/ 1830 h 1910"/>
              <a:gd name="T30" fmla="*/ 427 w 1602"/>
              <a:gd name="T31" fmla="*/ 1770 h 1910"/>
              <a:gd name="T32" fmla="*/ 1184 w 1602"/>
              <a:gd name="T33" fmla="*/ 1771 h 1910"/>
              <a:gd name="T34" fmla="*/ 1211 w 1602"/>
              <a:gd name="T35" fmla="*/ 1782 h 1910"/>
              <a:gd name="T36" fmla="*/ 1184 w 1602"/>
              <a:gd name="T37" fmla="*/ 1771 h 1910"/>
              <a:gd name="T38" fmla="*/ 498 w 1602"/>
              <a:gd name="T39" fmla="*/ 1770 h 1910"/>
              <a:gd name="T40" fmla="*/ 1102 w 1602"/>
              <a:gd name="T41" fmla="*/ 1770 h 1910"/>
              <a:gd name="T42" fmla="*/ 1106 w 1602"/>
              <a:gd name="T43" fmla="*/ 1711 h 1910"/>
              <a:gd name="T44" fmla="*/ 1183 w 1602"/>
              <a:gd name="T45" fmla="*/ 1476 h 1910"/>
              <a:gd name="T46" fmla="*/ 1462 w 1602"/>
              <a:gd name="T47" fmla="*/ 801 h 1910"/>
              <a:gd name="T48" fmla="*/ 801 w 1602"/>
              <a:gd name="T49" fmla="*/ 140 h 1910"/>
              <a:gd name="T50" fmla="*/ 139 w 1602"/>
              <a:gd name="T51" fmla="*/ 801 h 1910"/>
              <a:gd name="T52" fmla="*/ 418 w 1602"/>
              <a:gd name="T53" fmla="*/ 1475 h 1910"/>
              <a:gd name="T54" fmla="*/ 495 w 1602"/>
              <a:gd name="T55" fmla="*/ 1712 h 1910"/>
              <a:gd name="T56" fmla="*/ 498 w 1602"/>
              <a:gd name="T57" fmla="*/ 1770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2" h="1910">
                <a:moveTo>
                  <a:pt x="1173" y="1910"/>
                </a:moveTo>
                <a:cubicBezTo>
                  <a:pt x="1173" y="1910"/>
                  <a:pt x="1172" y="1910"/>
                  <a:pt x="1172" y="1910"/>
                </a:cubicBezTo>
                <a:cubicBezTo>
                  <a:pt x="427" y="1910"/>
                  <a:pt x="427" y="1910"/>
                  <a:pt x="427" y="1910"/>
                </a:cubicBezTo>
                <a:cubicBezTo>
                  <a:pt x="389" y="1910"/>
                  <a:pt x="357" y="1879"/>
                  <a:pt x="357" y="1840"/>
                </a:cubicBezTo>
                <a:cubicBezTo>
                  <a:pt x="357" y="1837"/>
                  <a:pt x="358" y="1834"/>
                  <a:pt x="358" y="1831"/>
                </a:cubicBezTo>
                <a:cubicBezTo>
                  <a:pt x="362" y="1781"/>
                  <a:pt x="358" y="1628"/>
                  <a:pt x="307" y="1560"/>
                </a:cubicBezTo>
                <a:cubicBezTo>
                  <a:pt x="8" y="1175"/>
                  <a:pt x="0" y="805"/>
                  <a:pt x="0" y="801"/>
                </a:cubicBezTo>
                <a:cubicBezTo>
                  <a:pt x="0" y="359"/>
                  <a:pt x="359" y="0"/>
                  <a:pt x="801" y="0"/>
                </a:cubicBezTo>
                <a:cubicBezTo>
                  <a:pt x="1243" y="0"/>
                  <a:pt x="1602" y="359"/>
                  <a:pt x="1602" y="801"/>
                </a:cubicBezTo>
                <a:cubicBezTo>
                  <a:pt x="1602" y="805"/>
                  <a:pt x="1594" y="1175"/>
                  <a:pt x="1294" y="1561"/>
                </a:cubicBezTo>
                <a:cubicBezTo>
                  <a:pt x="1241" y="1631"/>
                  <a:pt x="1239" y="1784"/>
                  <a:pt x="1242" y="1828"/>
                </a:cubicBezTo>
                <a:cubicBezTo>
                  <a:pt x="1242" y="1832"/>
                  <a:pt x="1243" y="1836"/>
                  <a:pt x="1243" y="1840"/>
                </a:cubicBezTo>
                <a:cubicBezTo>
                  <a:pt x="1243" y="1879"/>
                  <a:pt x="1211" y="1910"/>
                  <a:pt x="1173" y="1910"/>
                </a:cubicBezTo>
                <a:close/>
                <a:moveTo>
                  <a:pt x="427" y="1770"/>
                </a:moveTo>
                <a:cubicBezTo>
                  <a:pt x="388" y="1770"/>
                  <a:pt x="362" y="1800"/>
                  <a:pt x="358" y="1830"/>
                </a:cubicBezTo>
                <a:cubicBezTo>
                  <a:pt x="363" y="1796"/>
                  <a:pt x="392" y="1770"/>
                  <a:pt x="427" y="1770"/>
                </a:cubicBezTo>
                <a:close/>
                <a:moveTo>
                  <a:pt x="1184" y="1771"/>
                </a:moveTo>
                <a:cubicBezTo>
                  <a:pt x="1194" y="1773"/>
                  <a:pt x="1203" y="1777"/>
                  <a:pt x="1211" y="1782"/>
                </a:cubicBezTo>
                <a:cubicBezTo>
                  <a:pt x="1203" y="1777"/>
                  <a:pt x="1194" y="1773"/>
                  <a:pt x="1184" y="1771"/>
                </a:cubicBezTo>
                <a:close/>
                <a:moveTo>
                  <a:pt x="498" y="1770"/>
                </a:moveTo>
                <a:cubicBezTo>
                  <a:pt x="1102" y="1770"/>
                  <a:pt x="1102" y="1770"/>
                  <a:pt x="1102" y="1770"/>
                </a:cubicBezTo>
                <a:cubicBezTo>
                  <a:pt x="1103" y="1739"/>
                  <a:pt x="1106" y="1712"/>
                  <a:pt x="1106" y="1711"/>
                </a:cubicBezTo>
                <a:cubicBezTo>
                  <a:pt x="1116" y="1610"/>
                  <a:pt x="1142" y="1530"/>
                  <a:pt x="1183" y="1476"/>
                </a:cubicBezTo>
                <a:cubicBezTo>
                  <a:pt x="1452" y="1130"/>
                  <a:pt x="1462" y="804"/>
                  <a:pt x="1462" y="801"/>
                </a:cubicBezTo>
                <a:cubicBezTo>
                  <a:pt x="1462" y="436"/>
                  <a:pt x="1166" y="140"/>
                  <a:pt x="801" y="140"/>
                </a:cubicBezTo>
                <a:cubicBezTo>
                  <a:pt x="436" y="140"/>
                  <a:pt x="139" y="436"/>
                  <a:pt x="139" y="801"/>
                </a:cubicBezTo>
                <a:cubicBezTo>
                  <a:pt x="139" y="804"/>
                  <a:pt x="149" y="1129"/>
                  <a:pt x="418" y="1475"/>
                </a:cubicBezTo>
                <a:cubicBezTo>
                  <a:pt x="459" y="1531"/>
                  <a:pt x="485" y="1610"/>
                  <a:pt x="495" y="1712"/>
                </a:cubicBezTo>
                <a:cubicBezTo>
                  <a:pt x="495" y="1712"/>
                  <a:pt x="497" y="1739"/>
                  <a:pt x="498" y="1770"/>
                </a:cubicBez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112" dirty="0">
              <a:solidFill>
                <a:prstClr val="black"/>
              </a:solidFill>
              <a:latin typeface="Arial" panose="020B0604020202020204" pitchFamily="34" charset="0"/>
              <a:cs typeface="Arial" panose="020B0604020202020204" pitchFamily="34" charset="0"/>
            </a:endParaRPr>
          </a:p>
        </p:txBody>
      </p:sp>
      <p:sp>
        <p:nvSpPr>
          <p:cNvPr id="27" name="Freeform 24">
            <a:extLst>
              <a:ext uri="{FF2B5EF4-FFF2-40B4-BE49-F238E27FC236}">
                <a16:creationId xmlns:a16="http://schemas.microsoft.com/office/drawing/2014/main" id="{6AFB6784-441C-A1ED-EDD1-8F98D995E432}"/>
              </a:ext>
            </a:extLst>
          </p:cNvPr>
          <p:cNvSpPr>
            <a:spLocks/>
          </p:cNvSpPr>
          <p:nvPr/>
        </p:nvSpPr>
        <p:spPr bwMode="auto">
          <a:xfrm>
            <a:off x="5879986" y="2591820"/>
            <a:ext cx="227061" cy="37516"/>
          </a:xfrm>
          <a:custGeom>
            <a:avLst/>
            <a:gdLst>
              <a:gd name="T0" fmla="*/ 766 w 836"/>
              <a:gd name="T1" fmla="*/ 140 h 140"/>
              <a:gd name="T2" fmla="*/ 70 w 836"/>
              <a:gd name="T3" fmla="*/ 140 h 140"/>
              <a:gd name="T4" fmla="*/ 0 w 836"/>
              <a:gd name="T5" fmla="*/ 70 h 140"/>
              <a:gd name="T6" fmla="*/ 70 w 836"/>
              <a:gd name="T7" fmla="*/ 0 h 140"/>
              <a:gd name="T8" fmla="*/ 766 w 836"/>
              <a:gd name="T9" fmla="*/ 0 h 140"/>
              <a:gd name="T10" fmla="*/ 836 w 836"/>
              <a:gd name="T11" fmla="*/ 70 h 140"/>
              <a:gd name="T12" fmla="*/ 766 w 836"/>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836" h="140">
                <a:moveTo>
                  <a:pt x="766" y="140"/>
                </a:moveTo>
                <a:cubicBezTo>
                  <a:pt x="70" y="140"/>
                  <a:pt x="70" y="140"/>
                  <a:pt x="70" y="140"/>
                </a:cubicBezTo>
                <a:cubicBezTo>
                  <a:pt x="31" y="140"/>
                  <a:pt x="0" y="108"/>
                  <a:pt x="0" y="70"/>
                </a:cubicBezTo>
                <a:cubicBezTo>
                  <a:pt x="0" y="31"/>
                  <a:pt x="31" y="0"/>
                  <a:pt x="70" y="0"/>
                </a:cubicBezTo>
                <a:cubicBezTo>
                  <a:pt x="766" y="0"/>
                  <a:pt x="766" y="0"/>
                  <a:pt x="766" y="0"/>
                </a:cubicBezTo>
                <a:cubicBezTo>
                  <a:pt x="804" y="0"/>
                  <a:pt x="836" y="31"/>
                  <a:pt x="836" y="70"/>
                </a:cubicBezTo>
                <a:cubicBezTo>
                  <a:pt x="836" y="108"/>
                  <a:pt x="804" y="140"/>
                  <a:pt x="766" y="140"/>
                </a:cubicBez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112" dirty="0">
              <a:solidFill>
                <a:prstClr val="black"/>
              </a:solidFill>
              <a:latin typeface="Arial" panose="020B0604020202020204" pitchFamily="34" charset="0"/>
              <a:cs typeface="Arial" panose="020B0604020202020204" pitchFamily="34" charset="0"/>
            </a:endParaRPr>
          </a:p>
        </p:txBody>
      </p:sp>
      <p:sp>
        <p:nvSpPr>
          <p:cNvPr id="28" name="Freeform 25">
            <a:extLst>
              <a:ext uri="{FF2B5EF4-FFF2-40B4-BE49-F238E27FC236}">
                <a16:creationId xmlns:a16="http://schemas.microsoft.com/office/drawing/2014/main" id="{92E25AAB-3F97-4BDF-5993-70646D249844}"/>
              </a:ext>
            </a:extLst>
          </p:cNvPr>
          <p:cNvSpPr>
            <a:spLocks/>
          </p:cNvSpPr>
          <p:nvPr/>
        </p:nvSpPr>
        <p:spPr bwMode="auto">
          <a:xfrm>
            <a:off x="5893809" y="2640085"/>
            <a:ext cx="199420" cy="37516"/>
          </a:xfrm>
          <a:custGeom>
            <a:avLst/>
            <a:gdLst>
              <a:gd name="T0" fmla="*/ 663 w 733"/>
              <a:gd name="T1" fmla="*/ 140 h 140"/>
              <a:gd name="T2" fmla="*/ 70 w 733"/>
              <a:gd name="T3" fmla="*/ 140 h 140"/>
              <a:gd name="T4" fmla="*/ 0 w 733"/>
              <a:gd name="T5" fmla="*/ 70 h 140"/>
              <a:gd name="T6" fmla="*/ 70 w 733"/>
              <a:gd name="T7" fmla="*/ 0 h 140"/>
              <a:gd name="T8" fmla="*/ 663 w 733"/>
              <a:gd name="T9" fmla="*/ 0 h 140"/>
              <a:gd name="T10" fmla="*/ 733 w 733"/>
              <a:gd name="T11" fmla="*/ 70 h 140"/>
              <a:gd name="T12" fmla="*/ 663 w 733"/>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733" h="140">
                <a:moveTo>
                  <a:pt x="663" y="140"/>
                </a:moveTo>
                <a:cubicBezTo>
                  <a:pt x="70" y="140"/>
                  <a:pt x="70" y="140"/>
                  <a:pt x="70" y="140"/>
                </a:cubicBezTo>
                <a:cubicBezTo>
                  <a:pt x="32" y="140"/>
                  <a:pt x="0" y="109"/>
                  <a:pt x="0" y="70"/>
                </a:cubicBezTo>
                <a:cubicBezTo>
                  <a:pt x="0" y="32"/>
                  <a:pt x="32" y="0"/>
                  <a:pt x="70" y="0"/>
                </a:cubicBezTo>
                <a:cubicBezTo>
                  <a:pt x="663" y="0"/>
                  <a:pt x="663" y="0"/>
                  <a:pt x="663" y="0"/>
                </a:cubicBezTo>
                <a:cubicBezTo>
                  <a:pt x="702" y="0"/>
                  <a:pt x="733" y="32"/>
                  <a:pt x="733" y="70"/>
                </a:cubicBezTo>
                <a:cubicBezTo>
                  <a:pt x="733" y="109"/>
                  <a:pt x="702" y="140"/>
                  <a:pt x="663" y="140"/>
                </a:cubicBez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112" dirty="0">
              <a:solidFill>
                <a:prstClr val="black"/>
              </a:solidFill>
              <a:latin typeface="Arial" panose="020B0604020202020204" pitchFamily="34" charset="0"/>
              <a:cs typeface="Arial" panose="020B0604020202020204" pitchFamily="34" charset="0"/>
            </a:endParaRPr>
          </a:p>
        </p:txBody>
      </p:sp>
      <p:sp>
        <p:nvSpPr>
          <p:cNvPr id="29" name="Freeform 26">
            <a:extLst>
              <a:ext uri="{FF2B5EF4-FFF2-40B4-BE49-F238E27FC236}">
                <a16:creationId xmlns:a16="http://schemas.microsoft.com/office/drawing/2014/main" id="{7B559508-7D1D-AA0A-4031-A19F808EB4C9}"/>
              </a:ext>
            </a:extLst>
          </p:cNvPr>
          <p:cNvSpPr>
            <a:spLocks/>
          </p:cNvSpPr>
          <p:nvPr/>
        </p:nvSpPr>
        <p:spPr bwMode="auto">
          <a:xfrm>
            <a:off x="5917501" y="2684617"/>
            <a:ext cx="152032" cy="37516"/>
          </a:xfrm>
          <a:custGeom>
            <a:avLst/>
            <a:gdLst>
              <a:gd name="T0" fmla="*/ 489 w 559"/>
              <a:gd name="T1" fmla="*/ 140 h 140"/>
              <a:gd name="T2" fmla="*/ 70 w 559"/>
              <a:gd name="T3" fmla="*/ 140 h 140"/>
              <a:gd name="T4" fmla="*/ 0 w 559"/>
              <a:gd name="T5" fmla="*/ 70 h 140"/>
              <a:gd name="T6" fmla="*/ 70 w 559"/>
              <a:gd name="T7" fmla="*/ 0 h 140"/>
              <a:gd name="T8" fmla="*/ 489 w 559"/>
              <a:gd name="T9" fmla="*/ 0 h 140"/>
              <a:gd name="T10" fmla="*/ 559 w 559"/>
              <a:gd name="T11" fmla="*/ 70 h 140"/>
              <a:gd name="T12" fmla="*/ 489 w 559"/>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559" h="140">
                <a:moveTo>
                  <a:pt x="489" y="140"/>
                </a:moveTo>
                <a:cubicBezTo>
                  <a:pt x="70" y="140"/>
                  <a:pt x="70" y="140"/>
                  <a:pt x="70" y="140"/>
                </a:cubicBezTo>
                <a:cubicBezTo>
                  <a:pt x="32" y="140"/>
                  <a:pt x="0" y="108"/>
                  <a:pt x="0" y="70"/>
                </a:cubicBezTo>
                <a:cubicBezTo>
                  <a:pt x="0" y="31"/>
                  <a:pt x="32" y="0"/>
                  <a:pt x="70" y="0"/>
                </a:cubicBezTo>
                <a:cubicBezTo>
                  <a:pt x="489" y="0"/>
                  <a:pt x="489" y="0"/>
                  <a:pt x="489" y="0"/>
                </a:cubicBezTo>
                <a:cubicBezTo>
                  <a:pt x="528" y="0"/>
                  <a:pt x="559" y="31"/>
                  <a:pt x="559" y="70"/>
                </a:cubicBezTo>
                <a:cubicBezTo>
                  <a:pt x="559" y="108"/>
                  <a:pt x="528" y="140"/>
                  <a:pt x="489" y="140"/>
                </a:cubicBezTo>
                <a:close/>
              </a:path>
            </a:pathLst>
          </a:custGeom>
          <a:solidFill>
            <a:schemeClr val="accent5">
              <a:lumMod val="50000"/>
            </a:schemeClr>
          </a:solidFill>
          <a:ln>
            <a:noFill/>
          </a:ln>
        </p:spPr>
        <p:txBody>
          <a:bodyPr vert="horz" wrap="square" lIns="121920" tIns="60960" rIns="121920" bIns="60960" numCol="1" anchor="t" anchorCtr="0" compatLnSpc="1">
            <a:prstTxWarp prst="textNoShape">
              <a:avLst/>
            </a:prstTxWarp>
          </a:bodyPr>
          <a:lstStyle/>
          <a:p>
            <a:endParaRPr lang="en-US" sz="2112" dirty="0">
              <a:solidFill>
                <a:prstClr val="black"/>
              </a:solidFill>
              <a:latin typeface="Arial" panose="020B0604020202020204" pitchFamily="34" charset="0"/>
              <a:cs typeface="Arial" panose="020B0604020202020204" pitchFamily="34" charset="0"/>
            </a:endParaRPr>
          </a:p>
        </p:txBody>
      </p:sp>
      <p:sp>
        <p:nvSpPr>
          <p:cNvPr id="30" name="Text Placeholder 2">
            <a:extLst>
              <a:ext uri="{FF2B5EF4-FFF2-40B4-BE49-F238E27FC236}">
                <a16:creationId xmlns:a16="http://schemas.microsoft.com/office/drawing/2014/main" id="{60ED5C03-F96A-CDE9-3E68-09F3BDD879F8}"/>
              </a:ext>
            </a:extLst>
          </p:cNvPr>
          <p:cNvSpPr txBox="1">
            <a:spLocks/>
          </p:cNvSpPr>
          <p:nvPr/>
        </p:nvSpPr>
        <p:spPr>
          <a:xfrm>
            <a:off x="7578463" y="1540769"/>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600" b="1" dirty="0">
                <a:solidFill>
                  <a:srgbClr val="262626"/>
                </a:solidFill>
                <a:latin typeface="Arial" panose="020B0604020202020204" pitchFamily="34" charset="0"/>
                <a:ea typeface="微软雅黑" panose="020B0503020204020204" pitchFamily="34" charset="-122"/>
                <a:cs typeface="Arial" panose="020B0604020202020204" pitchFamily="34" charset="0"/>
              </a:rPr>
              <a:t>Gear shift</a:t>
            </a:r>
            <a:endParaRPr lang="en-US" altLang="zh-CN" sz="1800" dirty="0">
              <a:solidFill>
                <a:srgbClr val="262626"/>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TextBox 61">
            <a:extLst>
              <a:ext uri="{FF2B5EF4-FFF2-40B4-BE49-F238E27FC236}">
                <a16:creationId xmlns:a16="http://schemas.microsoft.com/office/drawing/2014/main" id="{18CCE3FD-090F-0745-1A49-655B9B78C54C}"/>
              </a:ext>
            </a:extLst>
          </p:cNvPr>
          <p:cNvSpPr txBox="1"/>
          <p:nvPr/>
        </p:nvSpPr>
        <p:spPr>
          <a:xfrm>
            <a:off x="7650690" y="1865480"/>
            <a:ext cx="3958924" cy="476477"/>
          </a:xfrm>
          <a:prstGeom prst="rect">
            <a:avLst/>
          </a:prstGeom>
          <a:noFill/>
        </p:spPr>
        <p:txBody>
          <a:bodyPr wrap="square" lIns="0" tIns="0" rIns="0" bIns="0" rtlCol="0">
            <a:spAutoFit/>
          </a:bodyPr>
          <a:lstStyle/>
          <a:p>
            <a:pPr algn="just">
              <a:lnSpc>
                <a:spcPct val="150000"/>
              </a:lnSpc>
            </a:pPr>
            <a:r>
              <a:rPr lang="en-US" altLang="zh-CN" sz="1100" dirty="0">
                <a:solidFill>
                  <a:srgbClr val="262626"/>
                </a:solidFill>
                <a:latin typeface="Arial" panose="020B0604020202020204" pitchFamily="34" charset="0"/>
                <a:ea typeface="微软雅黑" panose="020B0503020204020204" pitchFamily="34" charset="-122"/>
                <a:cs typeface="Arial" panose="020B0604020202020204" pitchFamily="34" charset="0"/>
              </a:rPr>
              <a:t>Vehicles with energy-saving driving instructions can shift gears according to the corresponding instructions.</a:t>
            </a:r>
            <a:endParaRPr lang="en-US" sz="1100" dirty="0">
              <a:solidFill>
                <a:srgbClr val="262626"/>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Text Placeholder 2">
            <a:extLst>
              <a:ext uri="{FF2B5EF4-FFF2-40B4-BE49-F238E27FC236}">
                <a16:creationId xmlns:a16="http://schemas.microsoft.com/office/drawing/2014/main" id="{DAD0393C-1712-7F65-F719-D97EDBFFCBCA}"/>
              </a:ext>
            </a:extLst>
          </p:cNvPr>
          <p:cNvSpPr txBox="1">
            <a:spLocks/>
          </p:cNvSpPr>
          <p:nvPr/>
        </p:nvSpPr>
        <p:spPr>
          <a:xfrm>
            <a:off x="2051796" y="1555283"/>
            <a:ext cx="2426491" cy="32470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600" b="1" dirty="0">
                <a:solidFill>
                  <a:srgbClr val="262626"/>
                </a:solidFill>
                <a:latin typeface="Arial" panose="020B0604020202020204" pitchFamily="34" charset="0"/>
                <a:ea typeface="微软雅黑" panose="020B0503020204020204" pitchFamily="34" charset="-122"/>
                <a:cs typeface="Arial" panose="020B0604020202020204" pitchFamily="34" charset="0"/>
              </a:rPr>
              <a:t>Test methods</a:t>
            </a:r>
            <a:endParaRPr lang="en-US" altLang="zh-CN" sz="1800" dirty="0">
              <a:solidFill>
                <a:srgbClr val="262626"/>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TextBox 70">
            <a:extLst>
              <a:ext uri="{FF2B5EF4-FFF2-40B4-BE49-F238E27FC236}">
                <a16:creationId xmlns:a16="http://schemas.microsoft.com/office/drawing/2014/main" id="{48BF33EC-C5EC-C69B-F62F-56AD02062F35}"/>
              </a:ext>
            </a:extLst>
          </p:cNvPr>
          <p:cNvSpPr txBox="1"/>
          <p:nvPr/>
        </p:nvSpPr>
        <p:spPr>
          <a:xfrm>
            <a:off x="780539" y="1889994"/>
            <a:ext cx="3706476" cy="730393"/>
          </a:xfrm>
          <a:prstGeom prst="rect">
            <a:avLst/>
          </a:prstGeom>
          <a:noFill/>
        </p:spPr>
        <p:txBody>
          <a:bodyPr wrap="square" lIns="0" tIns="0" rIns="0" bIns="0" rtlCol="0">
            <a:spAutoFit/>
          </a:bodyPr>
          <a:lstStyle/>
          <a:p>
            <a:pPr algn="just">
              <a:lnSpc>
                <a:spcPct val="150000"/>
              </a:lnSpc>
            </a:pPr>
            <a:r>
              <a:rPr lang="en-US" altLang="zh-CN" sz="1100" dirty="0">
                <a:solidFill>
                  <a:srgbClr val="262626"/>
                </a:solidFill>
                <a:latin typeface="Arial" panose="020B0604020202020204" pitchFamily="34" charset="0"/>
                <a:ea typeface="微软雅黑" panose="020B0503020204020204" pitchFamily="34" charset="-122"/>
                <a:cs typeface="Arial" panose="020B0604020202020204" pitchFamily="34" charset="0"/>
              </a:rPr>
              <a:t>Basic vehicles should use </a:t>
            </a:r>
            <a:r>
              <a:rPr lang="en-US" altLang="zh-CN" sz="1100" dirty="0">
                <a:latin typeface="Arial" panose="020B0604020202020204" pitchFamily="34" charset="0"/>
                <a:ea typeface="微软雅黑" panose="020B0503020204020204" pitchFamily="34" charset="-122"/>
                <a:cs typeface="Arial" panose="020B0604020202020204" pitchFamily="34" charset="0"/>
              </a:rPr>
              <a:t>chassis dynamometer method; </a:t>
            </a:r>
            <a:r>
              <a:rPr lang="en-US" altLang="zh-CN" sz="1100" dirty="0">
                <a:solidFill>
                  <a:srgbClr val="262626"/>
                </a:solidFill>
                <a:latin typeface="Arial" panose="020B0604020202020204" pitchFamily="34" charset="0"/>
                <a:ea typeface="微软雅黑" panose="020B0503020204020204" pitchFamily="34" charset="-122"/>
                <a:cs typeface="Arial" panose="020B0604020202020204" pitchFamily="34" charset="0"/>
              </a:rPr>
              <a:t>Variant vehicles should have the option to use chassis dynamometer method or simulation method</a:t>
            </a:r>
          </a:p>
        </p:txBody>
      </p:sp>
      <p:sp>
        <p:nvSpPr>
          <p:cNvPr id="34" name="Text Placeholder 2">
            <a:extLst>
              <a:ext uri="{FF2B5EF4-FFF2-40B4-BE49-F238E27FC236}">
                <a16:creationId xmlns:a16="http://schemas.microsoft.com/office/drawing/2014/main" id="{AC5BDBB8-C855-8BB7-C4CF-AE9106156E45}"/>
              </a:ext>
            </a:extLst>
          </p:cNvPr>
          <p:cNvSpPr txBox="1">
            <a:spLocks/>
          </p:cNvSpPr>
          <p:nvPr/>
        </p:nvSpPr>
        <p:spPr>
          <a:xfrm>
            <a:off x="7578463" y="2750154"/>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600" b="1" dirty="0">
                <a:solidFill>
                  <a:srgbClr val="262626"/>
                </a:solidFill>
                <a:latin typeface="Arial" panose="020B0604020202020204" pitchFamily="34" charset="0"/>
                <a:ea typeface="微软雅黑" panose="020B0503020204020204" pitchFamily="34" charset="-122"/>
                <a:cs typeface="Arial" panose="020B0604020202020204" pitchFamily="34" charset="0"/>
              </a:rPr>
              <a:t>Test procedure</a:t>
            </a:r>
          </a:p>
        </p:txBody>
      </p:sp>
      <p:sp>
        <p:nvSpPr>
          <p:cNvPr id="35" name="TextBox 61">
            <a:extLst>
              <a:ext uri="{FF2B5EF4-FFF2-40B4-BE49-F238E27FC236}">
                <a16:creationId xmlns:a16="http://schemas.microsoft.com/office/drawing/2014/main" id="{5DF5A299-5D70-0B0E-41AF-BA4F7FDFDF2C}"/>
              </a:ext>
            </a:extLst>
          </p:cNvPr>
          <p:cNvSpPr txBox="1"/>
          <p:nvPr/>
        </p:nvSpPr>
        <p:spPr>
          <a:xfrm>
            <a:off x="7650690" y="3074865"/>
            <a:ext cx="3958924" cy="222561"/>
          </a:xfrm>
          <a:prstGeom prst="rect">
            <a:avLst/>
          </a:prstGeom>
          <a:noFill/>
        </p:spPr>
        <p:txBody>
          <a:bodyPr wrap="square" lIns="0" tIns="0" rIns="0" bIns="0" rtlCol="0">
            <a:spAutoFit/>
          </a:bodyPr>
          <a:lstStyle/>
          <a:p>
            <a:pPr algn="just">
              <a:lnSpc>
                <a:spcPct val="150000"/>
              </a:lnSpc>
            </a:pPr>
            <a:r>
              <a:rPr lang="en-US" altLang="zh-CN" sz="1100" dirty="0">
                <a:solidFill>
                  <a:srgbClr val="262626"/>
                </a:solidFill>
                <a:latin typeface="Arial" panose="020B0604020202020204" pitchFamily="34" charset="0"/>
                <a:ea typeface="微软雅黑" panose="020B0503020204020204" pitchFamily="34" charset="-122"/>
                <a:cs typeface="Arial" panose="020B0604020202020204" pitchFamily="34" charset="0"/>
              </a:rPr>
              <a:t>The vehicle test should run 3 complete test cycles</a:t>
            </a:r>
            <a:endParaRPr lang="en-US" sz="1100" dirty="0">
              <a:solidFill>
                <a:srgbClr val="262626"/>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Text Placeholder 2">
            <a:extLst>
              <a:ext uri="{FF2B5EF4-FFF2-40B4-BE49-F238E27FC236}">
                <a16:creationId xmlns:a16="http://schemas.microsoft.com/office/drawing/2014/main" id="{BF54AEBB-ADA9-7EC9-167C-D1B83F4B3AA8}"/>
              </a:ext>
            </a:extLst>
          </p:cNvPr>
          <p:cNvSpPr txBox="1">
            <a:spLocks/>
          </p:cNvSpPr>
          <p:nvPr/>
        </p:nvSpPr>
        <p:spPr>
          <a:xfrm>
            <a:off x="2112585" y="2750920"/>
            <a:ext cx="2426491" cy="32470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600" b="1" dirty="0">
                <a:solidFill>
                  <a:srgbClr val="262626"/>
                </a:solidFill>
                <a:latin typeface="Arial" panose="020B0604020202020204" pitchFamily="34" charset="0"/>
                <a:ea typeface="微软雅黑" panose="020B0503020204020204" pitchFamily="34" charset="-122"/>
                <a:cs typeface="Arial" panose="020B0604020202020204" pitchFamily="34" charset="0"/>
              </a:rPr>
              <a:t>Road load</a:t>
            </a:r>
            <a:endParaRPr lang="en-US" altLang="zh-CN" sz="1800" dirty="0">
              <a:solidFill>
                <a:srgbClr val="262626"/>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TextBox 70">
            <a:extLst>
              <a:ext uri="{FF2B5EF4-FFF2-40B4-BE49-F238E27FC236}">
                <a16:creationId xmlns:a16="http://schemas.microsoft.com/office/drawing/2014/main" id="{83BB1032-0E39-D45C-EEB5-E0A9732B7F78}"/>
              </a:ext>
            </a:extLst>
          </p:cNvPr>
          <p:cNvSpPr txBox="1"/>
          <p:nvPr/>
        </p:nvSpPr>
        <p:spPr>
          <a:xfrm>
            <a:off x="762938" y="3075631"/>
            <a:ext cx="3706476" cy="476477"/>
          </a:xfrm>
          <a:prstGeom prst="rect">
            <a:avLst/>
          </a:prstGeom>
          <a:noFill/>
        </p:spPr>
        <p:txBody>
          <a:bodyPr wrap="square" lIns="0" tIns="0" rIns="0" bIns="0" rtlCol="0">
            <a:spAutoFit/>
          </a:bodyPr>
          <a:lstStyle/>
          <a:p>
            <a:pPr algn="just">
              <a:lnSpc>
                <a:spcPct val="150000"/>
              </a:lnSpc>
            </a:pPr>
            <a:r>
              <a:rPr lang="en-US" altLang="zh-CN" sz="1100" dirty="0" err="1">
                <a:solidFill>
                  <a:srgbClr val="262626"/>
                </a:solidFill>
                <a:latin typeface="Arial" panose="020B0604020202020204" pitchFamily="34" charset="0"/>
                <a:ea typeface="微软雅黑" panose="020B0503020204020204" pitchFamily="34" charset="-122"/>
                <a:cs typeface="Arial" panose="020B0604020202020204" pitchFamily="34" charset="0"/>
              </a:rPr>
              <a:t>Coastdown</a:t>
            </a:r>
            <a:r>
              <a:rPr lang="en-US" altLang="zh-CN" sz="1100" dirty="0">
                <a:solidFill>
                  <a:srgbClr val="262626"/>
                </a:solidFill>
                <a:latin typeface="Arial" panose="020B0604020202020204" pitchFamily="34" charset="0"/>
                <a:ea typeface="微软雅黑" panose="020B0503020204020204" pitchFamily="34" charset="-122"/>
                <a:cs typeface="Arial" panose="020B0604020202020204" pitchFamily="34" charset="0"/>
              </a:rPr>
              <a:t> method, torque meter method, lookup table method</a:t>
            </a:r>
          </a:p>
        </p:txBody>
      </p:sp>
      <p:sp>
        <p:nvSpPr>
          <p:cNvPr id="38" name="Text Placeholder 2">
            <a:extLst>
              <a:ext uri="{FF2B5EF4-FFF2-40B4-BE49-F238E27FC236}">
                <a16:creationId xmlns:a16="http://schemas.microsoft.com/office/drawing/2014/main" id="{28E7C160-BF78-BE9B-76E4-72AC22482723}"/>
              </a:ext>
            </a:extLst>
          </p:cNvPr>
          <p:cNvSpPr txBox="1">
            <a:spLocks/>
          </p:cNvSpPr>
          <p:nvPr/>
        </p:nvSpPr>
        <p:spPr>
          <a:xfrm>
            <a:off x="7568048" y="3695988"/>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600" b="1" dirty="0">
                <a:solidFill>
                  <a:srgbClr val="262626"/>
                </a:solidFill>
                <a:latin typeface="Arial" panose="020B0604020202020204" pitchFamily="34" charset="0"/>
                <a:ea typeface="微软雅黑" panose="020B0503020204020204" pitchFamily="34" charset="-122"/>
                <a:cs typeface="Arial" panose="020B0604020202020204" pitchFamily="34" charset="0"/>
              </a:rPr>
              <a:t>Speed requirements</a:t>
            </a:r>
            <a:endParaRPr lang="en-US" altLang="zh-CN" sz="1800" dirty="0">
              <a:solidFill>
                <a:srgbClr val="262626"/>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TextBox 61">
            <a:extLst>
              <a:ext uri="{FF2B5EF4-FFF2-40B4-BE49-F238E27FC236}">
                <a16:creationId xmlns:a16="http://schemas.microsoft.com/office/drawing/2014/main" id="{6C3E0016-AA20-1499-2101-C647D83DDB00}"/>
              </a:ext>
            </a:extLst>
          </p:cNvPr>
          <p:cNvSpPr txBox="1"/>
          <p:nvPr/>
        </p:nvSpPr>
        <p:spPr>
          <a:xfrm>
            <a:off x="7640275" y="4020699"/>
            <a:ext cx="3958924" cy="730393"/>
          </a:xfrm>
          <a:prstGeom prst="rect">
            <a:avLst/>
          </a:prstGeom>
          <a:noFill/>
        </p:spPr>
        <p:txBody>
          <a:bodyPr wrap="square" lIns="0" tIns="0" rIns="0" bIns="0" rtlCol="0">
            <a:spAutoFit/>
          </a:bodyPr>
          <a:lstStyle/>
          <a:p>
            <a:pPr algn="just">
              <a:lnSpc>
                <a:spcPct val="150000"/>
              </a:lnSpc>
            </a:pPr>
            <a:r>
              <a:rPr lang="en-US" altLang="zh-CN" sz="1100" dirty="0">
                <a:solidFill>
                  <a:srgbClr val="262626"/>
                </a:solidFill>
                <a:latin typeface="Arial" panose="020B0604020202020204" pitchFamily="34" charset="0"/>
                <a:ea typeface="微软雅黑" panose="020B0503020204020204" pitchFamily="34" charset="-122"/>
                <a:cs typeface="Arial" panose="020B0604020202020204" pitchFamily="34" charset="0"/>
              </a:rPr>
              <a:t>The speed deviation is ± 3km/h. The single time exceeding the speed deviation should not exceed 2s, and the cumulative time should not exceed 15s</a:t>
            </a:r>
            <a:endParaRPr lang="en-US" sz="1100" b="1" dirty="0">
              <a:solidFill>
                <a:schemeClr val="accent5">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Text Placeholder 2">
            <a:extLst>
              <a:ext uri="{FF2B5EF4-FFF2-40B4-BE49-F238E27FC236}">
                <a16:creationId xmlns:a16="http://schemas.microsoft.com/office/drawing/2014/main" id="{3E76ADB2-494A-A987-B211-63A80CB9FC77}"/>
              </a:ext>
            </a:extLst>
          </p:cNvPr>
          <p:cNvSpPr txBox="1">
            <a:spLocks/>
          </p:cNvSpPr>
          <p:nvPr/>
        </p:nvSpPr>
        <p:spPr>
          <a:xfrm>
            <a:off x="1567543" y="3701340"/>
            <a:ext cx="2966923" cy="32470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600" b="1" dirty="0">
                <a:solidFill>
                  <a:srgbClr val="262626"/>
                </a:solidFill>
                <a:latin typeface="Arial" panose="020B0604020202020204" pitchFamily="34" charset="0"/>
                <a:ea typeface="微软雅黑" panose="020B0503020204020204" pitchFamily="34" charset="-122"/>
                <a:cs typeface="Arial" panose="020B0604020202020204" pitchFamily="34" charset="0"/>
              </a:rPr>
              <a:t>Atmospheric temperature</a:t>
            </a:r>
            <a:endParaRPr lang="en-US" altLang="zh-CN" sz="1800" dirty="0">
              <a:solidFill>
                <a:srgbClr val="262626"/>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TextBox 70">
            <a:extLst>
              <a:ext uri="{FF2B5EF4-FFF2-40B4-BE49-F238E27FC236}">
                <a16:creationId xmlns:a16="http://schemas.microsoft.com/office/drawing/2014/main" id="{4F0B5572-080E-20C7-FDF0-CE981DF704CD}"/>
              </a:ext>
            </a:extLst>
          </p:cNvPr>
          <p:cNvSpPr txBox="1"/>
          <p:nvPr/>
        </p:nvSpPr>
        <p:spPr>
          <a:xfrm>
            <a:off x="758325" y="4026051"/>
            <a:ext cx="3706476" cy="223716"/>
          </a:xfrm>
          <a:prstGeom prst="rect">
            <a:avLst/>
          </a:prstGeom>
          <a:noFill/>
        </p:spPr>
        <p:txBody>
          <a:bodyPr wrap="square" lIns="0" tIns="0" rIns="0" bIns="0" rtlCol="0">
            <a:spAutoFit/>
          </a:bodyPr>
          <a:lstStyle/>
          <a:p>
            <a:pPr algn="just">
              <a:lnSpc>
                <a:spcPct val="150000"/>
              </a:lnSpc>
            </a:pPr>
            <a:r>
              <a:rPr lang="en-US" altLang="zh-CN" sz="1100" dirty="0">
                <a:solidFill>
                  <a:srgbClr val="262626"/>
                </a:solidFill>
                <a:latin typeface="Arial" panose="020B0604020202020204" pitchFamily="34" charset="0"/>
                <a:ea typeface="微软雅黑" panose="020B0503020204020204" pitchFamily="34" charset="-122"/>
                <a:cs typeface="Arial" panose="020B0604020202020204" pitchFamily="34" charset="0"/>
              </a:rPr>
              <a:t>The recommended atmospheric temperature is </a:t>
            </a:r>
            <a:r>
              <a:rPr lang="en-US" altLang="zh-CN" sz="1100" dirty="0">
                <a:latin typeface="Arial" panose="020B0604020202020204" pitchFamily="34" charset="0"/>
                <a:ea typeface="微软雅黑" panose="020B0503020204020204" pitchFamily="34" charset="-122"/>
                <a:cs typeface="Arial" panose="020B0604020202020204" pitchFamily="34" charset="0"/>
              </a:rPr>
              <a:t>23 ℃± 5 ℃</a:t>
            </a:r>
            <a:endParaRPr lang="en-US" sz="1100" dirty="0">
              <a:latin typeface="Arial" panose="020B0604020202020204" pitchFamily="34" charset="0"/>
              <a:ea typeface="微软雅黑" panose="020B0503020204020204" pitchFamily="34" charset="-122"/>
              <a:cs typeface="Arial" panose="020B0604020202020204" pitchFamily="34" charset="0"/>
            </a:endParaRPr>
          </a:p>
        </p:txBody>
      </p:sp>
      <p:grpSp>
        <p:nvGrpSpPr>
          <p:cNvPr id="42" name="组合 41">
            <a:extLst>
              <a:ext uri="{FF2B5EF4-FFF2-40B4-BE49-F238E27FC236}">
                <a16:creationId xmlns:a16="http://schemas.microsoft.com/office/drawing/2014/main" id="{19149507-82AC-5F85-E3B9-DF17C3DA8216}"/>
              </a:ext>
            </a:extLst>
          </p:cNvPr>
          <p:cNvGrpSpPr/>
          <p:nvPr/>
        </p:nvGrpSpPr>
        <p:grpSpPr>
          <a:xfrm>
            <a:off x="4504192" y="1538216"/>
            <a:ext cx="504000" cy="504000"/>
            <a:chOff x="4793647" y="3090277"/>
            <a:chExt cx="504000" cy="504000"/>
          </a:xfrm>
        </p:grpSpPr>
        <p:sp>
          <p:nvSpPr>
            <p:cNvPr id="43" name="Oval 69">
              <a:extLst>
                <a:ext uri="{FF2B5EF4-FFF2-40B4-BE49-F238E27FC236}">
                  <a16:creationId xmlns:a16="http://schemas.microsoft.com/office/drawing/2014/main" id="{8E1C48E1-207E-8598-91AD-BB2382EAAB69}"/>
                </a:ext>
              </a:extLst>
            </p:cNvPr>
            <p:cNvSpPr/>
            <p:nvPr/>
          </p:nvSpPr>
          <p:spPr>
            <a:xfrm>
              <a:off x="4793647" y="3090277"/>
              <a:ext cx="504000" cy="504000"/>
            </a:xfrm>
            <a:prstGeom prst="ellipse">
              <a:avLst/>
            </a:prstGeom>
            <a:solidFill>
              <a:schemeClr val="accent5">
                <a:lumMod val="50000"/>
              </a:schemeClr>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4" name="文本框 43">
              <a:extLst>
                <a:ext uri="{FF2B5EF4-FFF2-40B4-BE49-F238E27FC236}">
                  <a16:creationId xmlns:a16="http://schemas.microsoft.com/office/drawing/2014/main" id="{F92C220A-D53C-B438-DB78-86624CBE69D3}"/>
                </a:ext>
              </a:extLst>
            </p:cNvPr>
            <p:cNvSpPr txBox="1"/>
            <p:nvPr/>
          </p:nvSpPr>
          <p:spPr>
            <a:xfrm>
              <a:off x="4802765" y="3157611"/>
              <a:ext cx="485764" cy="369332"/>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5" name="组合 44">
            <a:extLst>
              <a:ext uri="{FF2B5EF4-FFF2-40B4-BE49-F238E27FC236}">
                <a16:creationId xmlns:a16="http://schemas.microsoft.com/office/drawing/2014/main" id="{E362F8BC-0868-A815-2FF0-A232D9CEDE6F}"/>
              </a:ext>
            </a:extLst>
          </p:cNvPr>
          <p:cNvGrpSpPr/>
          <p:nvPr/>
        </p:nvGrpSpPr>
        <p:grpSpPr>
          <a:xfrm>
            <a:off x="7076673" y="3701365"/>
            <a:ext cx="504000" cy="504000"/>
            <a:chOff x="4793647" y="3090277"/>
            <a:chExt cx="504000" cy="504000"/>
          </a:xfrm>
        </p:grpSpPr>
        <p:sp>
          <p:nvSpPr>
            <p:cNvPr id="46" name="Oval 69">
              <a:extLst>
                <a:ext uri="{FF2B5EF4-FFF2-40B4-BE49-F238E27FC236}">
                  <a16:creationId xmlns:a16="http://schemas.microsoft.com/office/drawing/2014/main" id="{2E781805-4FD4-0189-58C6-B85DCE204D04}"/>
                </a:ext>
              </a:extLst>
            </p:cNvPr>
            <p:cNvSpPr/>
            <p:nvPr/>
          </p:nvSpPr>
          <p:spPr>
            <a:xfrm>
              <a:off x="4793647" y="3090277"/>
              <a:ext cx="504000" cy="504000"/>
            </a:xfrm>
            <a:prstGeom prst="ellipse">
              <a:avLst/>
            </a:prstGeom>
            <a:solidFill>
              <a:schemeClr val="accent5">
                <a:lumMod val="50000"/>
              </a:schemeClr>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7" name="文本框 46">
              <a:extLst>
                <a:ext uri="{FF2B5EF4-FFF2-40B4-BE49-F238E27FC236}">
                  <a16:creationId xmlns:a16="http://schemas.microsoft.com/office/drawing/2014/main" id="{2975E670-528E-786E-223B-01E999323A7A}"/>
                </a:ext>
              </a:extLst>
            </p:cNvPr>
            <p:cNvSpPr txBox="1"/>
            <p:nvPr/>
          </p:nvSpPr>
          <p:spPr>
            <a:xfrm>
              <a:off x="4802765" y="3157611"/>
              <a:ext cx="485764" cy="369332"/>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rPr>
                <a:t>07</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8" name="组合 47">
            <a:extLst>
              <a:ext uri="{FF2B5EF4-FFF2-40B4-BE49-F238E27FC236}">
                <a16:creationId xmlns:a16="http://schemas.microsoft.com/office/drawing/2014/main" id="{0E7720A4-6738-CB00-A7FB-480EFD4FF989}"/>
              </a:ext>
            </a:extLst>
          </p:cNvPr>
          <p:cNvGrpSpPr/>
          <p:nvPr/>
        </p:nvGrpSpPr>
        <p:grpSpPr>
          <a:xfrm>
            <a:off x="7074463" y="2743652"/>
            <a:ext cx="504000" cy="504000"/>
            <a:chOff x="4793647" y="3090277"/>
            <a:chExt cx="504000" cy="504000"/>
          </a:xfrm>
        </p:grpSpPr>
        <p:sp>
          <p:nvSpPr>
            <p:cNvPr id="49" name="Oval 69">
              <a:extLst>
                <a:ext uri="{FF2B5EF4-FFF2-40B4-BE49-F238E27FC236}">
                  <a16:creationId xmlns:a16="http://schemas.microsoft.com/office/drawing/2014/main" id="{D9B3B3F0-9E3D-5A58-2002-2129CC3C317C}"/>
                </a:ext>
              </a:extLst>
            </p:cNvPr>
            <p:cNvSpPr/>
            <p:nvPr/>
          </p:nvSpPr>
          <p:spPr>
            <a:xfrm>
              <a:off x="4793647" y="3090277"/>
              <a:ext cx="504000" cy="504000"/>
            </a:xfrm>
            <a:prstGeom prst="ellipse">
              <a:avLst/>
            </a:prstGeom>
            <a:solidFill>
              <a:schemeClr val="accent5">
                <a:lumMod val="50000"/>
              </a:schemeClr>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0" name="文本框 49">
              <a:extLst>
                <a:ext uri="{FF2B5EF4-FFF2-40B4-BE49-F238E27FC236}">
                  <a16:creationId xmlns:a16="http://schemas.microsoft.com/office/drawing/2014/main" id="{EDEED917-D260-3511-CF8F-4186B8ADCB17}"/>
                </a:ext>
              </a:extLst>
            </p:cNvPr>
            <p:cNvSpPr txBox="1"/>
            <p:nvPr/>
          </p:nvSpPr>
          <p:spPr>
            <a:xfrm>
              <a:off x="4802765" y="3157611"/>
              <a:ext cx="485764" cy="369332"/>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1" name="组合 50">
            <a:extLst>
              <a:ext uri="{FF2B5EF4-FFF2-40B4-BE49-F238E27FC236}">
                <a16:creationId xmlns:a16="http://schemas.microsoft.com/office/drawing/2014/main" id="{C7A7581C-A10C-ACA2-7F25-31D38E2604CD}"/>
              </a:ext>
            </a:extLst>
          </p:cNvPr>
          <p:cNvGrpSpPr/>
          <p:nvPr/>
        </p:nvGrpSpPr>
        <p:grpSpPr>
          <a:xfrm>
            <a:off x="4504192" y="2734937"/>
            <a:ext cx="504000" cy="504000"/>
            <a:chOff x="4793647" y="3090277"/>
            <a:chExt cx="504000" cy="504000"/>
          </a:xfrm>
        </p:grpSpPr>
        <p:sp>
          <p:nvSpPr>
            <p:cNvPr id="52" name="Oval 69">
              <a:extLst>
                <a:ext uri="{FF2B5EF4-FFF2-40B4-BE49-F238E27FC236}">
                  <a16:creationId xmlns:a16="http://schemas.microsoft.com/office/drawing/2014/main" id="{1DEFD747-B96E-9072-F529-80157CB2EA16}"/>
                </a:ext>
              </a:extLst>
            </p:cNvPr>
            <p:cNvSpPr/>
            <p:nvPr/>
          </p:nvSpPr>
          <p:spPr>
            <a:xfrm>
              <a:off x="4793647" y="3090277"/>
              <a:ext cx="504000" cy="504000"/>
            </a:xfrm>
            <a:prstGeom prst="ellipse">
              <a:avLst/>
            </a:prstGeom>
            <a:solidFill>
              <a:schemeClr val="accent5">
                <a:lumMod val="50000"/>
              </a:schemeClr>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3" name="文本框 52">
              <a:extLst>
                <a:ext uri="{FF2B5EF4-FFF2-40B4-BE49-F238E27FC236}">
                  <a16:creationId xmlns:a16="http://schemas.microsoft.com/office/drawing/2014/main" id="{FACA3F8C-151A-0A5A-DD29-B656BC4DE062}"/>
                </a:ext>
              </a:extLst>
            </p:cNvPr>
            <p:cNvSpPr txBox="1"/>
            <p:nvPr/>
          </p:nvSpPr>
          <p:spPr>
            <a:xfrm>
              <a:off x="4802765" y="3157611"/>
              <a:ext cx="485764" cy="369332"/>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4" name="组合 53">
            <a:extLst>
              <a:ext uri="{FF2B5EF4-FFF2-40B4-BE49-F238E27FC236}">
                <a16:creationId xmlns:a16="http://schemas.microsoft.com/office/drawing/2014/main" id="{69889DCB-608B-6C98-DC40-49CA73CED86B}"/>
              </a:ext>
            </a:extLst>
          </p:cNvPr>
          <p:cNvGrpSpPr/>
          <p:nvPr/>
        </p:nvGrpSpPr>
        <p:grpSpPr>
          <a:xfrm>
            <a:off x="4504192" y="3698750"/>
            <a:ext cx="504000" cy="504000"/>
            <a:chOff x="4793647" y="3090277"/>
            <a:chExt cx="504000" cy="504000"/>
          </a:xfrm>
        </p:grpSpPr>
        <p:sp>
          <p:nvSpPr>
            <p:cNvPr id="55" name="Oval 69">
              <a:extLst>
                <a:ext uri="{FF2B5EF4-FFF2-40B4-BE49-F238E27FC236}">
                  <a16:creationId xmlns:a16="http://schemas.microsoft.com/office/drawing/2014/main" id="{210E7B93-B088-6F3A-95B1-DA9A82B7BAC0}"/>
                </a:ext>
              </a:extLst>
            </p:cNvPr>
            <p:cNvSpPr/>
            <p:nvPr/>
          </p:nvSpPr>
          <p:spPr>
            <a:xfrm>
              <a:off x="4793647" y="3090277"/>
              <a:ext cx="504000" cy="504000"/>
            </a:xfrm>
            <a:prstGeom prst="ellipse">
              <a:avLst/>
            </a:prstGeom>
            <a:solidFill>
              <a:schemeClr val="accent5">
                <a:lumMod val="50000"/>
              </a:schemeClr>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6" name="文本框 55">
              <a:extLst>
                <a:ext uri="{FF2B5EF4-FFF2-40B4-BE49-F238E27FC236}">
                  <a16:creationId xmlns:a16="http://schemas.microsoft.com/office/drawing/2014/main" id="{3C6EBEB4-9C9A-B0A2-227D-6BD96E8180E0}"/>
                </a:ext>
              </a:extLst>
            </p:cNvPr>
            <p:cNvSpPr txBox="1"/>
            <p:nvPr/>
          </p:nvSpPr>
          <p:spPr>
            <a:xfrm>
              <a:off x="4802765" y="3157611"/>
              <a:ext cx="485764" cy="369332"/>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a:extLst>
              <a:ext uri="{FF2B5EF4-FFF2-40B4-BE49-F238E27FC236}">
                <a16:creationId xmlns:a16="http://schemas.microsoft.com/office/drawing/2014/main" id="{A9EA7720-D6F4-5121-CCBE-1895AA609EC1}"/>
              </a:ext>
            </a:extLst>
          </p:cNvPr>
          <p:cNvGrpSpPr/>
          <p:nvPr/>
        </p:nvGrpSpPr>
        <p:grpSpPr>
          <a:xfrm>
            <a:off x="4504192" y="4809517"/>
            <a:ext cx="504000" cy="504000"/>
            <a:chOff x="4793647" y="3090277"/>
            <a:chExt cx="504000" cy="504000"/>
          </a:xfrm>
        </p:grpSpPr>
        <p:sp>
          <p:nvSpPr>
            <p:cNvPr id="58" name="Oval 69">
              <a:extLst>
                <a:ext uri="{FF2B5EF4-FFF2-40B4-BE49-F238E27FC236}">
                  <a16:creationId xmlns:a16="http://schemas.microsoft.com/office/drawing/2014/main" id="{4BE9C3B5-E624-98FD-384E-CF4AC44EC9F6}"/>
                </a:ext>
              </a:extLst>
            </p:cNvPr>
            <p:cNvSpPr/>
            <p:nvPr/>
          </p:nvSpPr>
          <p:spPr>
            <a:xfrm>
              <a:off x="4793647" y="3090277"/>
              <a:ext cx="504000" cy="504000"/>
            </a:xfrm>
            <a:prstGeom prst="ellipse">
              <a:avLst/>
            </a:prstGeom>
            <a:solidFill>
              <a:schemeClr val="accent5">
                <a:lumMod val="50000"/>
              </a:schemeClr>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9" name="文本框 58">
              <a:extLst>
                <a:ext uri="{FF2B5EF4-FFF2-40B4-BE49-F238E27FC236}">
                  <a16:creationId xmlns:a16="http://schemas.microsoft.com/office/drawing/2014/main" id="{45FACDC1-9BB9-4911-0E6F-68A3BF4449A5}"/>
                </a:ext>
              </a:extLst>
            </p:cNvPr>
            <p:cNvSpPr txBox="1"/>
            <p:nvPr/>
          </p:nvSpPr>
          <p:spPr>
            <a:xfrm>
              <a:off x="4802765" y="3157611"/>
              <a:ext cx="485764" cy="369332"/>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a:extLst>
              <a:ext uri="{FF2B5EF4-FFF2-40B4-BE49-F238E27FC236}">
                <a16:creationId xmlns:a16="http://schemas.microsoft.com/office/drawing/2014/main" id="{323323BD-571E-6DA1-5FF6-112EE975998C}"/>
              </a:ext>
            </a:extLst>
          </p:cNvPr>
          <p:cNvGrpSpPr/>
          <p:nvPr/>
        </p:nvGrpSpPr>
        <p:grpSpPr>
          <a:xfrm>
            <a:off x="7077649" y="1538216"/>
            <a:ext cx="504000" cy="504000"/>
            <a:chOff x="4793647" y="3090277"/>
            <a:chExt cx="504000" cy="504000"/>
          </a:xfrm>
        </p:grpSpPr>
        <p:sp>
          <p:nvSpPr>
            <p:cNvPr id="61" name="Oval 69">
              <a:extLst>
                <a:ext uri="{FF2B5EF4-FFF2-40B4-BE49-F238E27FC236}">
                  <a16:creationId xmlns:a16="http://schemas.microsoft.com/office/drawing/2014/main" id="{5D948954-A824-746A-54DF-1F124E213296}"/>
                </a:ext>
              </a:extLst>
            </p:cNvPr>
            <p:cNvSpPr/>
            <p:nvPr/>
          </p:nvSpPr>
          <p:spPr>
            <a:xfrm>
              <a:off x="4793647" y="3090277"/>
              <a:ext cx="504000" cy="504000"/>
            </a:xfrm>
            <a:prstGeom prst="ellipse">
              <a:avLst/>
            </a:prstGeom>
            <a:solidFill>
              <a:schemeClr val="accent5">
                <a:lumMod val="50000"/>
              </a:schemeClr>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2" name="文本框 61">
              <a:extLst>
                <a:ext uri="{FF2B5EF4-FFF2-40B4-BE49-F238E27FC236}">
                  <a16:creationId xmlns:a16="http://schemas.microsoft.com/office/drawing/2014/main" id="{714BDCAA-B107-D2F9-C6F3-9E50447B7995}"/>
                </a:ext>
              </a:extLst>
            </p:cNvPr>
            <p:cNvSpPr txBox="1"/>
            <p:nvPr/>
          </p:nvSpPr>
          <p:spPr>
            <a:xfrm>
              <a:off x="4802765" y="3157611"/>
              <a:ext cx="485764" cy="369332"/>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a:extLst>
              <a:ext uri="{FF2B5EF4-FFF2-40B4-BE49-F238E27FC236}">
                <a16:creationId xmlns:a16="http://schemas.microsoft.com/office/drawing/2014/main" id="{ACE883BF-D818-83BE-FD96-0C103752D927}"/>
              </a:ext>
            </a:extLst>
          </p:cNvPr>
          <p:cNvGrpSpPr/>
          <p:nvPr/>
        </p:nvGrpSpPr>
        <p:grpSpPr>
          <a:xfrm>
            <a:off x="7067182" y="4803248"/>
            <a:ext cx="504000" cy="504000"/>
            <a:chOff x="4793647" y="3090277"/>
            <a:chExt cx="504000" cy="504000"/>
          </a:xfrm>
        </p:grpSpPr>
        <p:sp>
          <p:nvSpPr>
            <p:cNvPr id="64" name="Oval 69">
              <a:extLst>
                <a:ext uri="{FF2B5EF4-FFF2-40B4-BE49-F238E27FC236}">
                  <a16:creationId xmlns:a16="http://schemas.microsoft.com/office/drawing/2014/main" id="{E3EC8558-CCEE-3FF1-E4F1-9C8F62E7BB43}"/>
                </a:ext>
              </a:extLst>
            </p:cNvPr>
            <p:cNvSpPr/>
            <p:nvPr/>
          </p:nvSpPr>
          <p:spPr>
            <a:xfrm>
              <a:off x="4793647" y="3090277"/>
              <a:ext cx="504000" cy="504000"/>
            </a:xfrm>
            <a:prstGeom prst="ellipse">
              <a:avLst/>
            </a:prstGeom>
            <a:solidFill>
              <a:schemeClr val="accent5">
                <a:lumMod val="50000"/>
              </a:schemeClr>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5" name="文本框 64">
              <a:extLst>
                <a:ext uri="{FF2B5EF4-FFF2-40B4-BE49-F238E27FC236}">
                  <a16:creationId xmlns:a16="http://schemas.microsoft.com/office/drawing/2014/main" id="{B2341A30-CD5D-2BD6-2264-729073DABD1A}"/>
                </a:ext>
              </a:extLst>
            </p:cNvPr>
            <p:cNvSpPr txBox="1"/>
            <p:nvPr/>
          </p:nvSpPr>
          <p:spPr>
            <a:xfrm>
              <a:off x="4802765" y="3157611"/>
              <a:ext cx="485764" cy="369332"/>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rPr>
                <a:t>08</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66" name="Text Placeholder 2">
            <a:extLst>
              <a:ext uri="{FF2B5EF4-FFF2-40B4-BE49-F238E27FC236}">
                <a16:creationId xmlns:a16="http://schemas.microsoft.com/office/drawing/2014/main" id="{81897917-3138-EFA4-9C01-BD5F3B3C7E23}"/>
              </a:ext>
            </a:extLst>
          </p:cNvPr>
          <p:cNvSpPr txBox="1">
            <a:spLocks/>
          </p:cNvSpPr>
          <p:nvPr/>
        </p:nvSpPr>
        <p:spPr>
          <a:xfrm>
            <a:off x="2117093" y="4784820"/>
            <a:ext cx="2426491" cy="324709"/>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600" b="1" dirty="0">
                <a:solidFill>
                  <a:srgbClr val="262626"/>
                </a:solidFill>
                <a:latin typeface="Arial" panose="020B0604020202020204" pitchFamily="34" charset="0"/>
                <a:ea typeface="微软雅黑" panose="020B0503020204020204" pitchFamily="34" charset="-122"/>
                <a:cs typeface="Arial" panose="020B0604020202020204" pitchFamily="34" charset="0"/>
              </a:rPr>
              <a:t>Preconditioning</a:t>
            </a:r>
            <a:endParaRPr lang="en-US" altLang="zh-CN" sz="1800" dirty="0">
              <a:solidFill>
                <a:srgbClr val="262626"/>
              </a:solidFill>
              <a:latin typeface="Arial" panose="020B0604020202020204" pitchFamily="34" charset="0"/>
              <a:ea typeface="微软雅黑" panose="020B0503020204020204" pitchFamily="34" charset="-122"/>
              <a:cs typeface="Arial" panose="020B0604020202020204" pitchFamily="34" charset="0"/>
            </a:endParaRPr>
          </a:p>
        </p:txBody>
      </p:sp>
      <p:sp>
        <p:nvSpPr>
          <p:cNvPr id="67" name="TextBox 70">
            <a:extLst>
              <a:ext uri="{FF2B5EF4-FFF2-40B4-BE49-F238E27FC236}">
                <a16:creationId xmlns:a16="http://schemas.microsoft.com/office/drawing/2014/main" id="{5C081DE3-C6B8-B974-1551-F0486399184B}"/>
              </a:ext>
            </a:extLst>
          </p:cNvPr>
          <p:cNvSpPr txBox="1"/>
          <p:nvPr/>
        </p:nvSpPr>
        <p:spPr>
          <a:xfrm>
            <a:off x="767443" y="5109531"/>
            <a:ext cx="3706476" cy="730393"/>
          </a:xfrm>
          <a:prstGeom prst="rect">
            <a:avLst/>
          </a:prstGeom>
          <a:noFill/>
        </p:spPr>
        <p:txBody>
          <a:bodyPr wrap="square" lIns="0" tIns="0" rIns="0" bIns="0" rtlCol="0">
            <a:spAutoFit/>
          </a:bodyPr>
          <a:lstStyle/>
          <a:p>
            <a:pPr algn="just">
              <a:lnSpc>
                <a:spcPct val="150000"/>
              </a:lnSpc>
            </a:pPr>
            <a:r>
              <a:rPr lang="en-US" altLang="zh-CN" sz="1100" dirty="0">
                <a:solidFill>
                  <a:srgbClr val="262626"/>
                </a:solidFill>
                <a:latin typeface="Arial" panose="020B0604020202020204" pitchFamily="34" charset="0"/>
                <a:ea typeface="微软雅黑" panose="020B0503020204020204" pitchFamily="34" charset="-122"/>
                <a:cs typeface="Arial" panose="020B0604020202020204" pitchFamily="34" charset="0"/>
              </a:rPr>
              <a:t>It is advisable to conduct 1-2 complete test cycles or use other methods to fully preheat the test vehicle and chassis dynamometer</a:t>
            </a:r>
            <a:endParaRPr lang="en-US" sz="1100" dirty="0">
              <a:solidFill>
                <a:srgbClr val="262626"/>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Text Placeholder 2">
            <a:extLst>
              <a:ext uri="{FF2B5EF4-FFF2-40B4-BE49-F238E27FC236}">
                <a16:creationId xmlns:a16="http://schemas.microsoft.com/office/drawing/2014/main" id="{C480976D-36A7-DBEE-0A2D-D80E21E0A264}"/>
              </a:ext>
            </a:extLst>
          </p:cNvPr>
          <p:cNvSpPr txBox="1">
            <a:spLocks/>
          </p:cNvSpPr>
          <p:nvPr/>
        </p:nvSpPr>
        <p:spPr>
          <a:xfrm>
            <a:off x="7588856" y="4787559"/>
            <a:ext cx="2382516" cy="32471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600" b="1" dirty="0">
                <a:solidFill>
                  <a:srgbClr val="262626"/>
                </a:solidFill>
                <a:latin typeface="Arial" panose="020B0604020202020204" pitchFamily="34" charset="0"/>
                <a:ea typeface="微软雅黑" panose="020B0503020204020204" pitchFamily="34" charset="-122"/>
                <a:cs typeface="Arial" panose="020B0604020202020204" pitchFamily="34" charset="0"/>
              </a:rPr>
              <a:t>Special treatment</a:t>
            </a:r>
            <a:endParaRPr lang="en-US" altLang="zh-CN" sz="1800" dirty="0">
              <a:solidFill>
                <a:srgbClr val="262626"/>
              </a:solidFill>
              <a:latin typeface="Arial" panose="020B0604020202020204" pitchFamily="34" charset="0"/>
              <a:ea typeface="微软雅黑" panose="020B0503020204020204" pitchFamily="34" charset="-122"/>
              <a:cs typeface="Arial" panose="020B0604020202020204" pitchFamily="34" charset="0"/>
            </a:endParaRPr>
          </a:p>
        </p:txBody>
      </p:sp>
      <p:sp>
        <p:nvSpPr>
          <p:cNvPr id="69" name="TextBox 61">
            <a:extLst>
              <a:ext uri="{FF2B5EF4-FFF2-40B4-BE49-F238E27FC236}">
                <a16:creationId xmlns:a16="http://schemas.microsoft.com/office/drawing/2014/main" id="{16010CC7-6393-EC25-C8B0-E5620C2E1C1B}"/>
              </a:ext>
            </a:extLst>
          </p:cNvPr>
          <p:cNvSpPr txBox="1"/>
          <p:nvPr/>
        </p:nvSpPr>
        <p:spPr>
          <a:xfrm>
            <a:off x="7661083" y="5112270"/>
            <a:ext cx="3958924" cy="984308"/>
          </a:xfrm>
          <a:prstGeom prst="rect">
            <a:avLst/>
          </a:prstGeom>
          <a:noFill/>
        </p:spPr>
        <p:txBody>
          <a:bodyPr wrap="square" lIns="0" tIns="0" rIns="0" bIns="0" rtlCol="0">
            <a:spAutoFit/>
          </a:bodyPr>
          <a:lstStyle/>
          <a:p>
            <a:pPr algn="just">
              <a:lnSpc>
                <a:spcPct val="150000"/>
              </a:lnSpc>
            </a:pPr>
            <a:r>
              <a:rPr lang="en-US" altLang="zh-CN" sz="1100" dirty="0">
                <a:solidFill>
                  <a:srgbClr val="262626"/>
                </a:solidFill>
                <a:latin typeface="Arial" panose="020B0604020202020204" pitchFamily="34" charset="0"/>
                <a:ea typeface="微软雅黑" panose="020B0503020204020204" pitchFamily="34" charset="-122"/>
                <a:cs typeface="Arial" panose="020B0604020202020204" pitchFamily="34" charset="0"/>
              </a:rPr>
              <a:t>When the test vehicle cannot reach the acceleration or test speed required by the test cycles, the accelerator pedal should be fully pressed to the bottom, and this operation is not counted as a single or cumulative time exceeding the speed deviation</a:t>
            </a:r>
            <a:endParaRPr lang="en-US" sz="1100" dirty="0">
              <a:solidFill>
                <a:srgbClr val="262626"/>
              </a:solidFill>
              <a:latin typeface="Arial" panose="020B0604020202020204" pitchFamily="34" charset="0"/>
              <a:ea typeface="微软雅黑" panose="020B0503020204020204" pitchFamily="34" charset="-122"/>
              <a:cs typeface="Arial" panose="020B0604020202020204" pitchFamily="34" charset="0"/>
            </a:endParaRPr>
          </a:p>
        </p:txBody>
      </p:sp>
      <p:sp>
        <p:nvSpPr>
          <p:cNvPr id="70" name="标题 1">
            <a:extLst>
              <a:ext uri="{FF2B5EF4-FFF2-40B4-BE49-F238E27FC236}">
                <a16:creationId xmlns:a16="http://schemas.microsoft.com/office/drawing/2014/main" id="{92061F13-96C6-08F3-3BF9-0BABFA3E8E48}"/>
              </a:ext>
            </a:extLst>
          </p:cNvPr>
          <p:cNvSpPr>
            <a:spLocks noGrp="1"/>
          </p:cNvSpPr>
          <p:nvPr/>
        </p:nvSpPr>
        <p:spPr>
          <a:xfrm>
            <a:off x="346710" y="146813"/>
            <a:ext cx="8176505" cy="49914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000" kern="1200">
                <a:solidFill>
                  <a:schemeClr val="tx1"/>
                </a:solidFill>
                <a:latin typeface="黑体" panose="02010609060101010101" pitchFamily="49" charset="-122"/>
                <a:ea typeface="黑体" panose="02010609060101010101" pitchFamily="49" charset="-122"/>
                <a:cs typeface="+mj-cs"/>
              </a:defRPr>
            </a:lvl1pPr>
          </a:lstStyle>
          <a:p>
            <a:pPr defTabSz="914400">
              <a:buNone/>
            </a:pPr>
            <a:r>
              <a:rPr lang="en-US" altLang="zh-CN" sz="2400" b="1" kern="1200" dirty="0">
                <a:latin typeface="Arial" panose="020B0604020202020204" pitchFamily="34" charset="0"/>
                <a:ea typeface="华文中宋" panose="02010600040101010101" pitchFamily="2" charset="-122"/>
                <a:cs typeface="Arial" panose="020B0604020202020204" pitchFamily="34" charset="0"/>
              </a:rPr>
              <a:t>1. Traditional fuel vehicles</a:t>
            </a:r>
            <a:endParaRPr lang="zh-CN" sz="2400" b="1" kern="1200" dirty="0">
              <a:latin typeface="Arial" panose="020B0604020202020204" pitchFamily="34" charset="0"/>
              <a:ea typeface="华文中宋" panose="02010600040101010101" pitchFamily="2" charset="-122"/>
              <a:cs typeface="Arial" panose="020B0604020202020204" pitchFamily="34" charset="0"/>
            </a:endParaRPr>
          </a:p>
        </p:txBody>
      </p:sp>
    </p:spTree>
    <p:extLst>
      <p:ext uri="{BB962C8B-B14F-4D97-AF65-F5344CB8AC3E}">
        <p14:creationId xmlns:p14="http://schemas.microsoft.com/office/powerpoint/2010/main" val="3862452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11319672" y="6507843"/>
            <a:ext cx="410215" cy="233779"/>
          </a:xfrm>
        </p:spPr>
        <p:txBody>
          <a:bodyPr/>
          <a:lstStyle/>
          <a:p>
            <a:fld id="{F9954841-DDB9-4D98-80F0-B7611239509B}" type="slidenum">
              <a:rPr lang="zh-CN" altLang="en-US" smtClean="0">
                <a:latin typeface="Arial" panose="020B0604020202020204" pitchFamily="34" charset="0"/>
                <a:cs typeface="Arial" panose="020B0604020202020204" pitchFamily="34" charset="0"/>
              </a:rPr>
              <a:t>5</a:t>
            </a:fld>
            <a:endParaRPr lang="zh-CN" altLang="en-US" dirty="0">
              <a:latin typeface="Arial" panose="020B0604020202020204" pitchFamily="34" charset="0"/>
              <a:cs typeface="Arial" panose="020B0604020202020204" pitchFamily="34" charset="0"/>
            </a:endParaRPr>
          </a:p>
        </p:txBody>
      </p:sp>
      <p:sp>
        <p:nvSpPr>
          <p:cNvPr id="10" name="文本占位符 1">
            <a:extLst>
              <a:ext uri="{FF2B5EF4-FFF2-40B4-BE49-F238E27FC236}">
                <a16:creationId xmlns:a16="http://schemas.microsoft.com/office/drawing/2014/main" id="{36082C06-D2BB-CEB6-BEFF-4215737C9BC0}"/>
              </a:ext>
            </a:extLst>
          </p:cNvPr>
          <p:cNvSpPr>
            <a:spLocks noGrp="1"/>
          </p:cNvSpPr>
          <p:nvPr/>
        </p:nvSpPr>
        <p:spPr>
          <a:xfrm>
            <a:off x="378682" y="759929"/>
            <a:ext cx="11483117" cy="458908"/>
          </a:xfrm>
          <a:prstGeom prst="rect">
            <a:avLst/>
          </a:prstGeom>
          <a:noFill/>
          <a:ln w="9525">
            <a:noFill/>
            <a:miter lim="800000"/>
          </a:ln>
        </p:spPr>
        <p:txBody>
          <a:bodyPr vert="horz" wrap="square" lIns="91440" tIns="45720" rIns="91440" bIns="45720" numCol="1"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1800" b="1" kern="1200">
                <a:solidFill>
                  <a:srgbClr val="164B77"/>
                </a:solidFill>
                <a:latin typeface="微软雅黑" panose="020B0503020204020204" pitchFamily="34" charset="-122"/>
                <a:ea typeface="微软雅黑" panose="020B0503020204020204" pitchFamily="34" charset="-122"/>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ct val="150000"/>
              </a:lnSpc>
              <a:spcBef>
                <a:spcPts val="0"/>
              </a:spcBef>
              <a:buFont typeface="Wingdings" panose="05000000000000000000" pitchFamily="2" charset="2"/>
              <a:buChar char="n"/>
            </a:pPr>
            <a:r>
              <a:rPr lang="en-US" altLang="zh-CN" b="0" dirty="0">
                <a:solidFill>
                  <a:schemeClr val="tx1"/>
                </a:solidFill>
                <a:latin typeface="Arial" panose="020B0604020202020204" pitchFamily="34" charset="0"/>
                <a:cs typeface="Arial" panose="020B0604020202020204" pitchFamily="34" charset="0"/>
              </a:rPr>
              <a:t>The road load</a:t>
            </a:r>
          </a:p>
        </p:txBody>
      </p:sp>
      <p:pic>
        <p:nvPicPr>
          <p:cNvPr id="4" name="图片 3">
            <a:extLst>
              <a:ext uri="{FF2B5EF4-FFF2-40B4-BE49-F238E27FC236}">
                <a16:creationId xmlns:a16="http://schemas.microsoft.com/office/drawing/2014/main" id="{C9EAB8CF-58B2-57FF-906E-6A3536D898BF}"/>
              </a:ext>
            </a:extLst>
          </p:cNvPr>
          <p:cNvPicPr>
            <a:picLocks noChangeAspect="1"/>
          </p:cNvPicPr>
          <p:nvPr/>
        </p:nvPicPr>
        <p:blipFill>
          <a:blip r:embed="rId3"/>
          <a:stretch>
            <a:fillRect/>
          </a:stretch>
        </p:blipFill>
        <p:spPr>
          <a:xfrm>
            <a:off x="567361" y="3043120"/>
            <a:ext cx="5400000" cy="3318814"/>
          </a:xfrm>
          <a:prstGeom prst="rect">
            <a:avLst/>
          </a:prstGeom>
          <a:ln>
            <a:solidFill>
              <a:schemeClr val="accent5">
                <a:lumMod val="50000"/>
              </a:schemeClr>
            </a:solidFill>
            <a:prstDash val="sysDot"/>
          </a:ln>
        </p:spPr>
      </p:pic>
      <p:pic>
        <p:nvPicPr>
          <p:cNvPr id="5" name="图片 4">
            <a:extLst>
              <a:ext uri="{FF2B5EF4-FFF2-40B4-BE49-F238E27FC236}">
                <a16:creationId xmlns:a16="http://schemas.microsoft.com/office/drawing/2014/main" id="{24436CA0-64DE-C520-652D-7B0165AA92EA}"/>
              </a:ext>
            </a:extLst>
          </p:cNvPr>
          <p:cNvPicPr>
            <a:picLocks noChangeAspect="1"/>
          </p:cNvPicPr>
          <p:nvPr/>
        </p:nvPicPr>
        <p:blipFill>
          <a:blip r:embed="rId4"/>
          <a:stretch>
            <a:fillRect/>
          </a:stretch>
        </p:blipFill>
        <p:spPr>
          <a:xfrm>
            <a:off x="6224641" y="4214133"/>
            <a:ext cx="5400000" cy="1556036"/>
          </a:xfrm>
          <a:prstGeom prst="rect">
            <a:avLst/>
          </a:prstGeom>
        </p:spPr>
      </p:pic>
      <p:sp>
        <p:nvSpPr>
          <p:cNvPr id="8" name="文本框 7">
            <a:extLst>
              <a:ext uri="{FF2B5EF4-FFF2-40B4-BE49-F238E27FC236}">
                <a16:creationId xmlns:a16="http://schemas.microsoft.com/office/drawing/2014/main" id="{F4A3C8A9-64FD-7AA7-ACDD-8C023C51EB57}"/>
              </a:ext>
            </a:extLst>
          </p:cNvPr>
          <p:cNvSpPr txBox="1"/>
          <p:nvPr/>
        </p:nvSpPr>
        <p:spPr>
          <a:xfrm>
            <a:off x="955504" y="1350693"/>
            <a:ext cx="10280991" cy="1293175"/>
          </a:xfrm>
          <a:prstGeom prst="rect">
            <a:avLst/>
          </a:prstGeom>
          <a:noFill/>
        </p:spPr>
        <p:txBody>
          <a:bodyPr wrap="square">
            <a:spAutoFit/>
          </a:bodyPr>
          <a:lstStyle/>
          <a:p>
            <a:pPr>
              <a:lnSpc>
                <a:spcPct val="125000"/>
              </a:lnSpc>
            </a:pPr>
            <a:r>
              <a:rPr lang="en-US" altLang="zh-CN" sz="1600" dirty="0">
                <a:latin typeface="Arial" panose="020B0604020202020204" pitchFamily="34" charset="0"/>
                <a:ea typeface="微软雅黑" panose="020B0503020204020204" pitchFamily="34" charset="-122"/>
                <a:cs typeface="Arial" panose="020B0604020202020204" pitchFamily="34" charset="0"/>
              </a:rPr>
              <a:t>The determination of the road load of a test vehicle and the transfer of that road load to a chassis dynamometer:</a:t>
            </a:r>
          </a:p>
          <a:p>
            <a:pPr marL="285750" indent="-285750">
              <a:lnSpc>
                <a:spcPct val="125000"/>
              </a:lnSpc>
              <a:buFont typeface="Wingdings" panose="05000000000000000000" pitchFamily="2" charset="2"/>
              <a:buChar char="Ø"/>
            </a:pPr>
            <a:r>
              <a:rPr lang="en-US" altLang="zh-CN" sz="1600" dirty="0" err="1">
                <a:latin typeface="Arial" panose="020B0604020202020204" pitchFamily="34" charset="0"/>
                <a:ea typeface="微软雅黑" panose="020B0503020204020204" pitchFamily="34" charset="-122"/>
                <a:cs typeface="Arial" panose="020B0604020202020204" pitchFamily="34" charset="0"/>
              </a:rPr>
              <a:t>Coastdown</a:t>
            </a:r>
            <a:r>
              <a:rPr lang="en-US" altLang="zh-CN" sz="1600" dirty="0">
                <a:latin typeface="Arial" panose="020B0604020202020204" pitchFamily="34" charset="0"/>
                <a:ea typeface="微软雅黑" panose="020B0503020204020204" pitchFamily="34" charset="-122"/>
                <a:cs typeface="Arial" panose="020B0604020202020204" pitchFamily="34" charset="0"/>
              </a:rPr>
              <a:t> method</a:t>
            </a:r>
          </a:p>
          <a:p>
            <a:pPr marL="285750" indent="-285750">
              <a:lnSpc>
                <a:spcPct val="125000"/>
              </a:lnSpc>
              <a:buFont typeface="Wingdings" panose="05000000000000000000" pitchFamily="2" charset="2"/>
              <a:buChar char="Ø"/>
            </a:pPr>
            <a:r>
              <a:rPr lang="en-US" altLang="zh-CN" sz="1600" dirty="0">
                <a:latin typeface="Arial" panose="020B0604020202020204" pitchFamily="34" charset="0"/>
                <a:ea typeface="微软雅黑" panose="020B0503020204020204" pitchFamily="34" charset="-122"/>
                <a:cs typeface="Arial" panose="020B0604020202020204" pitchFamily="34" charset="0"/>
              </a:rPr>
              <a:t>Torque meter method</a:t>
            </a:r>
          </a:p>
          <a:p>
            <a:pPr marL="285750" indent="-285750">
              <a:lnSpc>
                <a:spcPct val="125000"/>
              </a:lnSpc>
              <a:buFont typeface="Wingdings" panose="05000000000000000000" pitchFamily="2" charset="2"/>
              <a:buChar char="Ø"/>
            </a:pPr>
            <a:r>
              <a:rPr lang="en-US" altLang="zh-CN" sz="1600" dirty="0">
                <a:latin typeface="Arial" panose="020B0604020202020204" pitchFamily="34" charset="0"/>
                <a:ea typeface="微软雅黑" panose="020B0503020204020204" pitchFamily="34" charset="-122"/>
                <a:cs typeface="Arial" panose="020B0604020202020204" pitchFamily="34" charset="0"/>
              </a:rPr>
              <a:t>Lookup table method</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sp>
        <p:nvSpPr>
          <p:cNvPr id="11" name="标题 1">
            <a:extLst>
              <a:ext uri="{FF2B5EF4-FFF2-40B4-BE49-F238E27FC236}">
                <a16:creationId xmlns:a16="http://schemas.microsoft.com/office/drawing/2014/main" id="{BD372796-6B66-0EAC-AD03-4089384C9215}"/>
              </a:ext>
            </a:extLst>
          </p:cNvPr>
          <p:cNvSpPr>
            <a:spLocks noGrp="1"/>
          </p:cNvSpPr>
          <p:nvPr/>
        </p:nvSpPr>
        <p:spPr>
          <a:xfrm>
            <a:off x="346710" y="146813"/>
            <a:ext cx="8176505" cy="49914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000" kern="1200">
                <a:solidFill>
                  <a:schemeClr val="tx1"/>
                </a:solidFill>
                <a:latin typeface="黑体" panose="02010609060101010101" pitchFamily="49" charset="-122"/>
                <a:ea typeface="黑体" panose="02010609060101010101" pitchFamily="49" charset="-122"/>
                <a:cs typeface="+mj-cs"/>
              </a:defRPr>
            </a:lvl1pPr>
          </a:lstStyle>
          <a:p>
            <a:pPr defTabSz="914400">
              <a:buNone/>
            </a:pPr>
            <a:r>
              <a:rPr lang="en-US" altLang="zh-CN" sz="2400" b="1" kern="1200" dirty="0">
                <a:latin typeface="Arial" panose="020B0604020202020204" pitchFamily="34" charset="0"/>
                <a:ea typeface="华文中宋" panose="02010600040101010101" pitchFamily="2" charset="-122"/>
                <a:cs typeface="Arial" panose="020B0604020202020204" pitchFamily="34" charset="0"/>
              </a:rPr>
              <a:t>1. Traditional fuel vehicles</a:t>
            </a:r>
            <a:endParaRPr lang="zh-CN" sz="2400" b="1" kern="1200" dirty="0">
              <a:latin typeface="Arial" panose="020B0604020202020204" pitchFamily="34" charset="0"/>
              <a:ea typeface="华文中宋" panose="02010600040101010101" pitchFamily="2" charset="-122"/>
              <a:cs typeface="Arial" panose="020B0604020202020204" pitchFamily="34" charset="0"/>
            </a:endParaRPr>
          </a:p>
        </p:txBody>
      </p:sp>
      <p:sp>
        <p:nvSpPr>
          <p:cNvPr id="12" name="文本框 11">
            <a:extLst>
              <a:ext uri="{FF2B5EF4-FFF2-40B4-BE49-F238E27FC236}">
                <a16:creationId xmlns:a16="http://schemas.microsoft.com/office/drawing/2014/main" id="{2171CC3B-65FB-07DE-DB03-15159499A8AC}"/>
              </a:ext>
            </a:extLst>
          </p:cNvPr>
          <p:cNvSpPr txBox="1"/>
          <p:nvPr/>
        </p:nvSpPr>
        <p:spPr>
          <a:xfrm>
            <a:off x="6224641" y="3476459"/>
            <a:ext cx="5504399" cy="604461"/>
          </a:xfrm>
          <a:prstGeom prst="rect">
            <a:avLst/>
          </a:prstGeom>
          <a:noFill/>
        </p:spPr>
        <p:txBody>
          <a:bodyPr wrap="square">
            <a:spAutoFit/>
          </a:bodyPr>
          <a:lstStyle>
            <a:defPPr>
              <a:defRPr lang="zh-CN"/>
            </a:defPPr>
            <a:lvl1pPr>
              <a:lnSpc>
                <a:spcPct val="125000"/>
              </a:lnSpc>
              <a:defRPr sz="1600">
                <a:latin typeface="Arial" panose="020B0604020202020204" pitchFamily="34" charset="0"/>
                <a:ea typeface="微软雅黑" panose="020B0503020204020204" pitchFamily="34" charset="-122"/>
                <a:cs typeface="Arial" panose="020B0604020202020204" pitchFamily="34" charset="0"/>
              </a:defRPr>
            </a:lvl1pPr>
          </a:lstStyle>
          <a:p>
            <a:pPr algn="just"/>
            <a:r>
              <a:rPr lang="en-US" altLang="zh-CN" sz="1400" dirty="0"/>
              <a:t>For vehicles with other </a:t>
            </a:r>
            <a:r>
              <a:rPr lang="en-US" altLang="zh-CN" sz="1400" b="0" i="0" dirty="0">
                <a:solidFill>
                  <a:srgbClr val="333333"/>
                </a:solidFill>
                <a:effectLst/>
                <a:highlight>
                  <a:srgbClr val="FFFFFF"/>
                </a:highlight>
                <a:latin typeface="Arial" panose="020B0604020202020204" pitchFamily="34" charset="0"/>
              </a:rPr>
              <a:t>gross vehicle weight, </a:t>
            </a:r>
            <a:r>
              <a:rPr lang="en-US" altLang="zh-CN" sz="1400" dirty="0"/>
              <a:t>the interpolation method should be used.</a:t>
            </a:r>
            <a:endParaRPr lang="zh-CN" altLang="en-US" sz="1400" dirty="0"/>
          </a:p>
        </p:txBody>
      </p:sp>
      <p:sp>
        <p:nvSpPr>
          <p:cNvPr id="13" name="矩形 12">
            <a:extLst>
              <a:ext uri="{FF2B5EF4-FFF2-40B4-BE49-F238E27FC236}">
                <a16:creationId xmlns:a16="http://schemas.microsoft.com/office/drawing/2014/main" id="{B629F1E6-5CF6-E1E4-F9DC-15AE0C938428}"/>
              </a:ext>
            </a:extLst>
          </p:cNvPr>
          <p:cNvSpPr/>
          <p:nvPr/>
        </p:nvSpPr>
        <p:spPr>
          <a:xfrm>
            <a:off x="6155871" y="3429000"/>
            <a:ext cx="5705928" cy="2505959"/>
          </a:xfrm>
          <a:prstGeom prst="rect">
            <a:avLst/>
          </a:prstGeom>
          <a:noFill/>
          <a:ln w="9525">
            <a:solidFill>
              <a:schemeClr val="accent5">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58466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11319672" y="6507843"/>
            <a:ext cx="410215" cy="233779"/>
          </a:xfrm>
        </p:spPr>
        <p:txBody>
          <a:bodyPr/>
          <a:lstStyle/>
          <a:p>
            <a:fld id="{F9954841-DDB9-4D98-80F0-B7611239509B}" type="slidenum">
              <a:rPr lang="zh-CN" altLang="en-US" smtClean="0">
                <a:latin typeface="Arial" panose="020B0604020202020204" pitchFamily="34" charset="0"/>
                <a:cs typeface="Arial" panose="020B0604020202020204" pitchFamily="34" charset="0"/>
              </a:rPr>
              <a:t>6</a:t>
            </a:fld>
            <a:endParaRPr lang="zh-CN" altLang="en-US" dirty="0">
              <a:latin typeface="Arial" panose="020B0604020202020204" pitchFamily="34" charset="0"/>
              <a:cs typeface="Arial" panose="020B0604020202020204" pitchFamily="34" charset="0"/>
            </a:endParaRPr>
          </a:p>
        </p:txBody>
      </p:sp>
      <p:sp>
        <p:nvSpPr>
          <p:cNvPr id="10" name="文本占位符 1">
            <a:extLst>
              <a:ext uri="{FF2B5EF4-FFF2-40B4-BE49-F238E27FC236}">
                <a16:creationId xmlns:a16="http://schemas.microsoft.com/office/drawing/2014/main" id="{36082C06-D2BB-CEB6-BEFF-4215737C9BC0}"/>
              </a:ext>
            </a:extLst>
          </p:cNvPr>
          <p:cNvSpPr>
            <a:spLocks noGrp="1"/>
          </p:cNvSpPr>
          <p:nvPr/>
        </p:nvSpPr>
        <p:spPr>
          <a:xfrm>
            <a:off x="378682" y="759929"/>
            <a:ext cx="11483117" cy="456535"/>
          </a:xfrm>
          <a:prstGeom prst="rect">
            <a:avLst/>
          </a:prstGeom>
          <a:noFill/>
          <a:ln w="9525">
            <a:noFill/>
            <a:miter lim="800000"/>
          </a:ln>
        </p:spPr>
        <p:txBody>
          <a:bodyPr vert="horz" wrap="square" lIns="91440" tIns="45720" rIns="91440" bIns="45720" numCol="1"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1800" b="1" kern="1200">
                <a:solidFill>
                  <a:srgbClr val="164B77"/>
                </a:solidFill>
                <a:latin typeface="微软雅黑" panose="020B0503020204020204" pitchFamily="34" charset="-122"/>
                <a:ea typeface="微软雅黑" panose="020B0503020204020204" pitchFamily="34" charset="-122"/>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ct val="150000"/>
              </a:lnSpc>
              <a:spcBef>
                <a:spcPts val="0"/>
              </a:spcBef>
              <a:buFont typeface="Wingdings" panose="05000000000000000000" pitchFamily="2" charset="2"/>
              <a:buChar char="n"/>
            </a:pPr>
            <a:r>
              <a:rPr lang="en-US" altLang="zh-CN" b="0" dirty="0">
                <a:solidFill>
                  <a:schemeClr val="tx1"/>
                </a:solidFill>
                <a:latin typeface="Arial" panose="020B0604020202020204" pitchFamily="34" charset="0"/>
                <a:cs typeface="Arial" panose="020B0604020202020204" pitchFamily="34" charset="0"/>
              </a:rPr>
              <a:t>Test results</a:t>
            </a:r>
          </a:p>
        </p:txBody>
      </p:sp>
      <p:sp>
        <p:nvSpPr>
          <p:cNvPr id="8" name="文本框 7">
            <a:extLst>
              <a:ext uri="{FF2B5EF4-FFF2-40B4-BE49-F238E27FC236}">
                <a16:creationId xmlns:a16="http://schemas.microsoft.com/office/drawing/2014/main" id="{AFC6D93A-7DC6-07CE-51BC-09126DE896B9}"/>
              </a:ext>
            </a:extLst>
          </p:cNvPr>
          <p:cNvSpPr txBox="1"/>
          <p:nvPr/>
        </p:nvSpPr>
        <p:spPr>
          <a:xfrm>
            <a:off x="546206" y="1356417"/>
            <a:ext cx="6491407" cy="417743"/>
          </a:xfrm>
          <a:prstGeom prst="rect">
            <a:avLst/>
          </a:prstGeom>
          <a:noFill/>
          <a:ln w="19050">
            <a:noFill/>
            <a:prstDash val="dash"/>
          </a:ln>
        </p:spPr>
        <p:txBody>
          <a:bodyPr wrap="square" rtlCol="0">
            <a:spAutoFit/>
          </a:bodyPr>
          <a:lstStyle/>
          <a:p>
            <a:pPr marL="285750" indent="-285750">
              <a:lnSpc>
                <a:spcPct val="150000"/>
              </a:lnSpc>
              <a:spcAft>
                <a:spcPts val="1200"/>
              </a:spcAft>
              <a:buFont typeface="Wingdings" panose="05000000000000000000" pitchFamily="2" charset="2"/>
              <a:buChar char="Ø"/>
            </a:pPr>
            <a:r>
              <a:rPr lang="en-US" altLang="zh-CN" sz="1600" b="1" dirty="0">
                <a:solidFill>
                  <a:schemeClr val="accent5">
                    <a:lumMod val="50000"/>
                  </a:schemeClr>
                </a:solidFill>
                <a:latin typeface="Arial" panose="020B0604020202020204" pitchFamily="34" charset="0"/>
                <a:ea typeface="微软雅黑" panose="020B0503020204020204" pitchFamily="34" charset="-122"/>
                <a:cs typeface="Arial" panose="020B0604020202020204" pitchFamily="34" charset="0"/>
              </a:rPr>
              <a:t>Use one of the following three method</a:t>
            </a:r>
            <a:r>
              <a:rPr lang="zh-CN" altLang="en-US" sz="1600" b="1" dirty="0">
                <a:solidFill>
                  <a:schemeClr val="accent5">
                    <a:lumMod val="50000"/>
                  </a:schemeClr>
                </a:solidFill>
                <a:latin typeface="Arial" panose="020B0604020202020204" pitchFamily="34" charset="0"/>
                <a:ea typeface="微软雅黑" panose="020B0503020204020204" pitchFamily="34" charset="-122"/>
                <a:cs typeface="Arial" panose="020B0604020202020204" pitchFamily="34" charset="0"/>
              </a:rPr>
              <a:t>：</a:t>
            </a:r>
            <a:endParaRPr lang="en-US" altLang="zh-CN" sz="1600" b="1" dirty="0">
              <a:solidFill>
                <a:schemeClr val="accent5">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标题 1">
            <a:extLst>
              <a:ext uri="{FF2B5EF4-FFF2-40B4-BE49-F238E27FC236}">
                <a16:creationId xmlns:a16="http://schemas.microsoft.com/office/drawing/2014/main" id="{B68DDEB4-836A-5BE6-E7E0-74AA35BE0868}"/>
              </a:ext>
            </a:extLst>
          </p:cNvPr>
          <p:cNvSpPr>
            <a:spLocks noGrp="1"/>
          </p:cNvSpPr>
          <p:nvPr/>
        </p:nvSpPr>
        <p:spPr>
          <a:xfrm>
            <a:off x="346710" y="146813"/>
            <a:ext cx="8176505" cy="49914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000" kern="1200">
                <a:solidFill>
                  <a:schemeClr val="tx1"/>
                </a:solidFill>
                <a:latin typeface="黑体" panose="02010609060101010101" pitchFamily="49" charset="-122"/>
                <a:ea typeface="黑体" panose="02010609060101010101" pitchFamily="49" charset="-122"/>
                <a:cs typeface="+mj-cs"/>
              </a:defRPr>
            </a:lvl1pPr>
          </a:lstStyle>
          <a:p>
            <a:pPr defTabSz="914400">
              <a:buNone/>
            </a:pPr>
            <a:r>
              <a:rPr lang="en-US" altLang="zh-CN" sz="2400" b="1" kern="1200" dirty="0">
                <a:latin typeface="Arial" panose="020B0604020202020204" pitchFamily="34" charset="0"/>
                <a:ea typeface="华文中宋" panose="02010600040101010101" pitchFamily="2" charset="-122"/>
                <a:cs typeface="Arial" panose="020B0604020202020204" pitchFamily="34" charset="0"/>
              </a:rPr>
              <a:t>1. Traditional fuel vehicles</a:t>
            </a:r>
            <a:endParaRPr lang="zh-CN" sz="2400" b="1" kern="1200" dirty="0">
              <a:latin typeface="Arial" panose="020B0604020202020204" pitchFamily="34" charset="0"/>
              <a:ea typeface="华文中宋" panose="02010600040101010101" pitchFamily="2" charset="-122"/>
              <a:cs typeface="Arial" panose="020B0604020202020204" pitchFamily="34" charset="0"/>
            </a:endParaRPr>
          </a:p>
        </p:txBody>
      </p:sp>
      <p:sp>
        <p:nvSpPr>
          <p:cNvPr id="4" name="矩形 10">
            <a:extLst>
              <a:ext uri="{FF2B5EF4-FFF2-40B4-BE49-F238E27FC236}">
                <a16:creationId xmlns:a16="http://schemas.microsoft.com/office/drawing/2014/main" id="{CFB94718-B07E-87A3-471C-9858E5831C6D}"/>
              </a:ext>
            </a:extLst>
          </p:cNvPr>
          <p:cNvSpPr>
            <a:spLocks noChangeAspect="1"/>
          </p:cNvSpPr>
          <p:nvPr/>
        </p:nvSpPr>
        <p:spPr>
          <a:xfrm>
            <a:off x="982213" y="2292529"/>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03366"/>
          </a:solidFill>
          <a:ln w="12700" cap="flat" cmpd="sng" algn="ctr">
            <a:noFill/>
            <a:prstDash val="solid"/>
            <a:miter lim="800000"/>
          </a:ln>
          <a:effectLst>
            <a:innerShdw blurRad="152400" dist="50800" dir="18900000">
              <a:prstClr val="black">
                <a:alpha val="40000"/>
              </a:prstClr>
            </a:inn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Impact" panose="020B0806030902050204" pitchFamily="34" charset="0"/>
              <a:ea typeface="宋体" panose="02010600030101010101" pitchFamily="2" charset="-122"/>
              <a:cs typeface="+mn-cs"/>
            </a:endParaRPr>
          </a:p>
        </p:txBody>
      </p:sp>
      <p:sp>
        <p:nvSpPr>
          <p:cNvPr id="9" name="矩形 10">
            <a:extLst>
              <a:ext uri="{FF2B5EF4-FFF2-40B4-BE49-F238E27FC236}">
                <a16:creationId xmlns:a16="http://schemas.microsoft.com/office/drawing/2014/main" id="{BE524018-B1B5-BC51-2298-FF1521949F98}"/>
              </a:ext>
            </a:extLst>
          </p:cNvPr>
          <p:cNvSpPr>
            <a:spLocks noChangeAspect="1"/>
          </p:cNvSpPr>
          <p:nvPr/>
        </p:nvSpPr>
        <p:spPr>
          <a:xfrm>
            <a:off x="982213" y="3696141"/>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03366"/>
          </a:solidFill>
          <a:ln w="12700" cap="flat" cmpd="sng" algn="ctr">
            <a:noFill/>
            <a:prstDash val="solid"/>
            <a:miter lim="800000"/>
          </a:ln>
          <a:effectLst>
            <a:innerShdw blurRad="152400" dist="50800" dir="18900000">
              <a:prstClr val="black">
                <a:alpha val="40000"/>
              </a:prstClr>
            </a:inn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 name="矩形 10">
            <a:extLst>
              <a:ext uri="{FF2B5EF4-FFF2-40B4-BE49-F238E27FC236}">
                <a16:creationId xmlns:a16="http://schemas.microsoft.com/office/drawing/2014/main" id="{7AF0B0AB-9BFB-58C8-CF10-27AEF26B8FF3}"/>
              </a:ext>
            </a:extLst>
          </p:cNvPr>
          <p:cNvSpPr>
            <a:spLocks noChangeAspect="1"/>
          </p:cNvSpPr>
          <p:nvPr/>
        </p:nvSpPr>
        <p:spPr>
          <a:xfrm>
            <a:off x="950937" y="5262912"/>
            <a:ext cx="915567"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003366"/>
          </a:solidFill>
          <a:ln w="12700" cap="flat" cmpd="sng" algn="ctr">
            <a:noFill/>
            <a:prstDash val="solid"/>
            <a:miter lim="800000"/>
          </a:ln>
          <a:effectLst>
            <a:innerShdw blurRad="152400" dist="50800" dir="18900000">
              <a:prstClr val="black">
                <a:alpha val="40000"/>
              </a:prstClr>
            </a:inn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nvGrpSpPr>
          <p:cNvPr id="12" name="组合 11">
            <a:extLst>
              <a:ext uri="{FF2B5EF4-FFF2-40B4-BE49-F238E27FC236}">
                <a16:creationId xmlns:a16="http://schemas.microsoft.com/office/drawing/2014/main" id="{E3D7F57D-DFD7-42B9-32AF-0C528E69B2F8}"/>
              </a:ext>
            </a:extLst>
          </p:cNvPr>
          <p:cNvGrpSpPr/>
          <p:nvPr/>
        </p:nvGrpSpPr>
        <p:grpSpPr>
          <a:xfrm>
            <a:off x="2349077" y="2507188"/>
            <a:ext cx="4137658" cy="641095"/>
            <a:chOff x="2426429" y="2175502"/>
            <a:chExt cx="4616970" cy="817165"/>
          </a:xfrm>
        </p:grpSpPr>
        <p:sp>
          <p:nvSpPr>
            <p:cNvPr id="13" name="圆角矩形 44">
              <a:extLst>
                <a:ext uri="{FF2B5EF4-FFF2-40B4-BE49-F238E27FC236}">
                  <a16:creationId xmlns:a16="http://schemas.microsoft.com/office/drawing/2014/main" id="{909F62A1-9970-31CC-AE08-2A17D698D953}"/>
                </a:ext>
              </a:extLst>
            </p:cNvPr>
            <p:cNvSpPr/>
            <p:nvPr/>
          </p:nvSpPr>
          <p:spPr bwMode="auto">
            <a:xfrm flipH="1">
              <a:off x="2590726" y="2175502"/>
              <a:ext cx="4288376" cy="817165"/>
            </a:xfrm>
            <a:prstGeom prst="roundRect">
              <a:avLst>
                <a:gd name="adj" fmla="val 50000"/>
              </a:avLst>
            </a:prstGeom>
            <a:gradFill flip="none" rotWithShape="1">
              <a:gsLst>
                <a:gs pos="0">
                  <a:sysClr val="window" lastClr="FFFFFF"/>
                </a:gs>
                <a:gs pos="100000">
                  <a:srgbClr val="E0E0E0"/>
                </a:gs>
              </a:gsLst>
              <a:lin ang="5400000" scaled="1"/>
              <a:tileRect/>
            </a:gradFill>
            <a:ln w="12700" cap="flat" cmpd="sng" algn="ctr">
              <a:gradFill>
                <a:gsLst>
                  <a:gs pos="0">
                    <a:sysClr val="window" lastClr="FFFFFF">
                      <a:lumMod val="85000"/>
                    </a:sysClr>
                  </a:gs>
                  <a:gs pos="50000">
                    <a:sysClr val="window" lastClr="FFFFFF">
                      <a:lumMod val="95000"/>
                    </a:sysClr>
                  </a:gs>
                  <a:gs pos="100000">
                    <a:sysClr val="window" lastClr="FFFFFF"/>
                  </a:gs>
                </a:gsLst>
                <a:lin ang="8100000" scaled="0"/>
              </a:gradFill>
              <a:prstDash val="solid"/>
              <a:miter lim="800000"/>
            </a:ln>
            <a:effectLst>
              <a:outerShdw blurRad="279400" dist="254000" dir="8100000" algn="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文本框 13">
              <a:extLst>
                <a:ext uri="{FF2B5EF4-FFF2-40B4-BE49-F238E27FC236}">
                  <a16:creationId xmlns:a16="http://schemas.microsoft.com/office/drawing/2014/main" id="{BB0396C5-B3CC-DF91-BEF4-5B037674E46C}"/>
                </a:ext>
              </a:extLst>
            </p:cNvPr>
            <p:cNvSpPr txBox="1"/>
            <p:nvPr/>
          </p:nvSpPr>
          <p:spPr>
            <a:xfrm>
              <a:off x="2426429" y="2322474"/>
              <a:ext cx="461697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rgbClr val="003366"/>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2000" b="1" i="0" u="none" strike="noStrike" kern="0" cap="none" spc="0" normalizeH="0" baseline="0" noProof="0" dirty="0">
                  <a:ln>
                    <a:noFill/>
                  </a:ln>
                  <a:solidFill>
                    <a:srgbClr val="003366"/>
                  </a:solidFill>
                  <a:effectLst/>
                  <a:uLnTx/>
                  <a:uFillTx/>
                  <a:latin typeface="Arial" panose="020B0604020202020204" pitchFamily="34" charset="0"/>
                  <a:ea typeface="微软雅黑" panose="020B0503020204020204" pitchFamily="34" charset="-122"/>
                  <a:cs typeface="Arial" panose="020B0604020202020204" pitchFamily="34" charset="0"/>
                </a:rPr>
                <a:t>Carbon balance method</a:t>
              </a:r>
              <a:endParaRPr kumimoji="0" lang="zh-CN" altLang="en-US" sz="2000" b="1" i="0" u="none" strike="noStrike" kern="0" cap="none" spc="0" normalizeH="0" baseline="0" noProof="0" dirty="0">
                <a:ln>
                  <a:noFill/>
                </a:ln>
                <a:solidFill>
                  <a:srgbClr val="003366"/>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5" name="组合 14">
            <a:extLst>
              <a:ext uri="{FF2B5EF4-FFF2-40B4-BE49-F238E27FC236}">
                <a16:creationId xmlns:a16="http://schemas.microsoft.com/office/drawing/2014/main" id="{CDC59218-5F8A-C136-12AA-537D60DF796E}"/>
              </a:ext>
            </a:extLst>
          </p:cNvPr>
          <p:cNvGrpSpPr/>
          <p:nvPr/>
        </p:nvGrpSpPr>
        <p:grpSpPr>
          <a:xfrm>
            <a:off x="2513373" y="3922513"/>
            <a:ext cx="3843177" cy="641095"/>
            <a:chOff x="2590726" y="3745949"/>
            <a:chExt cx="4288376" cy="817165"/>
          </a:xfrm>
        </p:grpSpPr>
        <p:sp>
          <p:nvSpPr>
            <p:cNvPr id="16" name="圆角矩形 47">
              <a:extLst>
                <a:ext uri="{FF2B5EF4-FFF2-40B4-BE49-F238E27FC236}">
                  <a16:creationId xmlns:a16="http://schemas.microsoft.com/office/drawing/2014/main" id="{D1D1D07E-D3D5-F89F-893A-62EE7EEF285C}"/>
                </a:ext>
              </a:extLst>
            </p:cNvPr>
            <p:cNvSpPr/>
            <p:nvPr/>
          </p:nvSpPr>
          <p:spPr bwMode="auto">
            <a:xfrm flipH="1">
              <a:off x="2590726" y="3745949"/>
              <a:ext cx="4288376" cy="817165"/>
            </a:xfrm>
            <a:prstGeom prst="roundRect">
              <a:avLst>
                <a:gd name="adj" fmla="val 50000"/>
              </a:avLst>
            </a:prstGeom>
            <a:gradFill flip="none" rotWithShape="1">
              <a:gsLst>
                <a:gs pos="0">
                  <a:sysClr val="window" lastClr="FFFFFF"/>
                </a:gs>
                <a:gs pos="100000">
                  <a:srgbClr val="E0E0E0"/>
                </a:gs>
              </a:gsLst>
              <a:lin ang="5400000" scaled="1"/>
              <a:tileRect/>
            </a:gradFill>
            <a:ln w="12700" cap="flat" cmpd="sng" algn="ctr">
              <a:gradFill>
                <a:gsLst>
                  <a:gs pos="0">
                    <a:sysClr val="window" lastClr="FFFFFF">
                      <a:lumMod val="85000"/>
                    </a:sysClr>
                  </a:gs>
                  <a:gs pos="50000">
                    <a:sysClr val="window" lastClr="FFFFFF">
                      <a:lumMod val="95000"/>
                    </a:sysClr>
                  </a:gs>
                  <a:gs pos="100000">
                    <a:sysClr val="window" lastClr="FFFFFF"/>
                  </a:gs>
                </a:gsLst>
                <a:lin ang="8100000" scaled="0"/>
              </a:gradFill>
              <a:prstDash val="solid"/>
              <a:miter lim="800000"/>
            </a:ln>
            <a:effectLst>
              <a:outerShdw blurRad="279400" dist="254000" dir="8100000" algn="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 name="文本框 16">
              <a:extLst>
                <a:ext uri="{FF2B5EF4-FFF2-40B4-BE49-F238E27FC236}">
                  <a16:creationId xmlns:a16="http://schemas.microsoft.com/office/drawing/2014/main" id="{247B91E7-9152-169A-9CB8-BBBEEB922503}"/>
                </a:ext>
              </a:extLst>
            </p:cNvPr>
            <p:cNvSpPr txBox="1"/>
            <p:nvPr/>
          </p:nvSpPr>
          <p:spPr>
            <a:xfrm>
              <a:off x="2824847" y="3862144"/>
              <a:ext cx="3820132"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rgbClr val="003366"/>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2000" b="1" i="0" u="none" strike="noStrike" kern="0" cap="none" spc="0" normalizeH="0" baseline="0" noProof="0" dirty="0">
                  <a:ln>
                    <a:noFill/>
                  </a:ln>
                  <a:solidFill>
                    <a:srgbClr val="003366"/>
                  </a:solidFill>
                  <a:effectLst/>
                  <a:uLnTx/>
                  <a:uFillTx/>
                  <a:latin typeface="Arial" panose="020B0604020202020204" pitchFamily="34" charset="0"/>
                  <a:ea typeface="微软雅黑" panose="020B0503020204020204" pitchFamily="34" charset="-122"/>
                  <a:cs typeface="Arial" panose="020B0604020202020204" pitchFamily="34" charset="0"/>
                </a:rPr>
                <a:t>Weighing method</a:t>
              </a:r>
              <a:endParaRPr kumimoji="0" lang="zh-CN" altLang="en-US" sz="2000" b="1" i="0" u="none" strike="noStrike" kern="0" cap="none" spc="0" normalizeH="0" baseline="0" noProof="0" dirty="0">
                <a:ln>
                  <a:noFill/>
                </a:ln>
                <a:solidFill>
                  <a:srgbClr val="003366"/>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8" name="组合 17">
            <a:extLst>
              <a:ext uri="{FF2B5EF4-FFF2-40B4-BE49-F238E27FC236}">
                <a16:creationId xmlns:a16="http://schemas.microsoft.com/office/drawing/2014/main" id="{79E53132-6FA1-571F-B0E5-FDEE81D6E30F}"/>
              </a:ext>
            </a:extLst>
          </p:cNvPr>
          <p:cNvGrpSpPr/>
          <p:nvPr/>
        </p:nvGrpSpPr>
        <p:grpSpPr>
          <a:xfrm>
            <a:off x="2513373" y="5456976"/>
            <a:ext cx="3843177" cy="641095"/>
            <a:chOff x="2590726" y="5264084"/>
            <a:chExt cx="4288376" cy="817165"/>
          </a:xfrm>
        </p:grpSpPr>
        <p:sp>
          <p:nvSpPr>
            <p:cNvPr id="19" name="圆角矩形 50">
              <a:extLst>
                <a:ext uri="{FF2B5EF4-FFF2-40B4-BE49-F238E27FC236}">
                  <a16:creationId xmlns:a16="http://schemas.microsoft.com/office/drawing/2014/main" id="{0C46075B-EA82-0046-3261-ADB9357EC514}"/>
                </a:ext>
              </a:extLst>
            </p:cNvPr>
            <p:cNvSpPr/>
            <p:nvPr/>
          </p:nvSpPr>
          <p:spPr bwMode="auto">
            <a:xfrm flipH="1">
              <a:off x="2590726" y="5264084"/>
              <a:ext cx="4288376" cy="817165"/>
            </a:xfrm>
            <a:prstGeom prst="roundRect">
              <a:avLst>
                <a:gd name="adj" fmla="val 50000"/>
              </a:avLst>
            </a:prstGeom>
            <a:gradFill flip="none" rotWithShape="1">
              <a:gsLst>
                <a:gs pos="0">
                  <a:sysClr val="window" lastClr="FFFFFF"/>
                </a:gs>
                <a:gs pos="100000">
                  <a:srgbClr val="E0E0E0"/>
                </a:gs>
              </a:gsLst>
              <a:lin ang="5400000" scaled="1"/>
              <a:tileRect/>
            </a:gradFill>
            <a:ln w="12700" cap="flat" cmpd="sng" algn="ctr">
              <a:gradFill>
                <a:gsLst>
                  <a:gs pos="0">
                    <a:sysClr val="window" lastClr="FFFFFF">
                      <a:lumMod val="85000"/>
                    </a:sysClr>
                  </a:gs>
                  <a:gs pos="50000">
                    <a:sysClr val="window" lastClr="FFFFFF">
                      <a:lumMod val="95000"/>
                    </a:sysClr>
                  </a:gs>
                  <a:gs pos="100000">
                    <a:sysClr val="window" lastClr="FFFFFF"/>
                  </a:gs>
                </a:gsLst>
                <a:lin ang="8100000" scaled="0"/>
              </a:gradFill>
              <a:prstDash val="solid"/>
              <a:miter lim="800000"/>
            </a:ln>
            <a:effectLst>
              <a:outerShdw blurRad="279400" dist="254000" dir="8100000" algn="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 name="文本框 19">
              <a:extLst>
                <a:ext uri="{FF2B5EF4-FFF2-40B4-BE49-F238E27FC236}">
                  <a16:creationId xmlns:a16="http://schemas.microsoft.com/office/drawing/2014/main" id="{4CC13DB5-0698-1C7E-C317-B397D1EFBE85}"/>
                </a:ext>
              </a:extLst>
            </p:cNvPr>
            <p:cNvSpPr txBox="1"/>
            <p:nvPr/>
          </p:nvSpPr>
          <p:spPr>
            <a:xfrm>
              <a:off x="2824848" y="5380279"/>
              <a:ext cx="3820132"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003366"/>
                  </a:solidFill>
                  <a:effectLst/>
                  <a:uLnTx/>
                  <a:uFillTx/>
                  <a:latin typeface="Arial" panose="020B0604020202020204" pitchFamily="34" charset="0"/>
                  <a:ea typeface="微软雅黑" panose="020B0503020204020204" pitchFamily="34" charset="-122"/>
                  <a:cs typeface="Arial" panose="020B0604020202020204" pitchFamily="34" charset="0"/>
                </a:rPr>
                <a:t>Volumetric method</a:t>
              </a:r>
              <a:endParaRPr kumimoji="0" lang="zh-CN" altLang="en-US" sz="2000" b="1" i="0" u="none" strike="noStrike" kern="0" cap="none" spc="0" normalizeH="0" baseline="0" noProof="0" dirty="0">
                <a:ln>
                  <a:noFill/>
                </a:ln>
                <a:solidFill>
                  <a:srgbClr val="003366"/>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21" name="组合 20">
            <a:extLst>
              <a:ext uri="{FF2B5EF4-FFF2-40B4-BE49-F238E27FC236}">
                <a16:creationId xmlns:a16="http://schemas.microsoft.com/office/drawing/2014/main" id="{2AFFF5C2-1F94-BC49-ADFE-3C92911D5149}"/>
              </a:ext>
            </a:extLst>
          </p:cNvPr>
          <p:cNvGrpSpPr/>
          <p:nvPr/>
        </p:nvGrpSpPr>
        <p:grpSpPr>
          <a:xfrm>
            <a:off x="1153636" y="2310441"/>
            <a:ext cx="1030514" cy="997315"/>
            <a:chOff x="1230988" y="2199194"/>
            <a:chExt cx="1030514" cy="997315"/>
          </a:xfrm>
        </p:grpSpPr>
        <p:sp>
          <p:nvSpPr>
            <p:cNvPr id="22" name="矩形 10">
              <a:extLst>
                <a:ext uri="{FF2B5EF4-FFF2-40B4-BE49-F238E27FC236}">
                  <a16:creationId xmlns:a16="http://schemas.microsoft.com/office/drawing/2014/main" id="{9C37A6F3-188F-A7AF-72F6-9A67AE117F73}"/>
                </a:ext>
              </a:extLst>
            </p:cNvPr>
            <p:cNvSpPr>
              <a:spLocks noChangeAspect="1"/>
            </p:cNvSpPr>
            <p:nvPr/>
          </p:nvSpPr>
          <p:spPr>
            <a:xfrm>
              <a:off x="1288854" y="2199194"/>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 name="文本框 22">
              <a:extLst>
                <a:ext uri="{FF2B5EF4-FFF2-40B4-BE49-F238E27FC236}">
                  <a16:creationId xmlns:a16="http://schemas.microsoft.com/office/drawing/2014/main" id="{DAC637F4-BF5B-CACB-3B52-F2172511BEBF}"/>
                </a:ext>
              </a:extLst>
            </p:cNvPr>
            <p:cNvSpPr txBox="1"/>
            <p:nvPr/>
          </p:nvSpPr>
          <p:spPr>
            <a:xfrm>
              <a:off x="1230988" y="2356103"/>
              <a:ext cx="103051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rPr>
                <a:t>01</a:t>
              </a:r>
              <a:endParaRPr kumimoji="0" lang="zh-CN" altLang="en-US" sz="4000" b="1" i="0" u="none" strike="noStrike" kern="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24" name="组合 23">
            <a:extLst>
              <a:ext uri="{FF2B5EF4-FFF2-40B4-BE49-F238E27FC236}">
                <a16:creationId xmlns:a16="http://schemas.microsoft.com/office/drawing/2014/main" id="{60052C78-BBA9-7AEC-5217-FC4670D0A599}"/>
              </a:ext>
            </a:extLst>
          </p:cNvPr>
          <p:cNvGrpSpPr/>
          <p:nvPr/>
        </p:nvGrpSpPr>
        <p:grpSpPr>
          <a:xfrm>
            <a:off x="1159581" y="3714057"/>
            <a:ext cx="1030514" cy="997315"/>
            <a:chOff x="1236933" y="3602810"/>
            <a:chExt cx="1030514" cy="997315"/>
          </a:xfrm>
        </p:grpSpPr>
        <p:sp>
          <p:nvSpPr>
            <p:cNvPr id="25" name="矩形 10">
              <a:extLst>
                <a:ext uri="{FF2B5EF4-FFF2-40B4-BE49-F238E27FC236}">
                  <a16:creationId xmlns:a16="http://schemas.microsoft.com/office/drawing/2014/main" id="{9CFF0022-1D34-B6F9-3453-D2AEEF508C71}"/>
                </a:ext>
              </a:extLst>
            </p:cNvPr>
            <p:cNvSpPr>
              <a:spLocks noChangeAspect="1"/>
            </p:cNvSpPr>
            <p:nvPr/>
          </p:nvSpPr>
          <p:spPr>
            <a:xfrm>
              <a:off x="1288843" y="3602810"/>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6" name="文本框 25">
              <a:extLst>
                <a:ext uri="{FF2B5EF4-FFF2-40B4-BE49-F238E27FC236}">
                  <a16:creationId xmlns:a16="http://schemas.microsoft.com/office/drawing/2014/main" id="{4335D672-56B4-F6B9-CDB8-C57968D9E138}"/>
                </a:ext>
              </a:extLst>
            </p:cNvPr>
            <p:cNvSpPr txBox="1"/>
            <p:nvPr/>
          </p:nvSpPr>
          <p:spPr>
            <a:xfrm>
              <a:off x="1236933" y="3732845"/>
              <a:ext cx="103051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rPr>
                <a:t>02</a:t>
              </a:r>
              <a:endParaRPr kumimoji="0" lang="zh-CN" altLang="en-US" sz="4000" b="1" i="0" u="none" strike="noStrike" kern="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27" name="组合 26">
            <a:extLst>
              <a:ext uri="{FF2B5EF4-FFF2-40B4-BE49-F238E27FC236}">
                <a16:creationId xmlns:a16="http://schemas.microsoft.com/office/drawing/2014/main" id="{A53E7283-4132-1AEA-9D71-4B700E5A7B54}"/>
              </a:ext>
            </a:extLst>
          </p:cNvPr>
          <p:cNvGrpSpPr/>
          <p:nvPr/>
        </p:nvGrpSpPr>
        <p:grpSpPr>
          <a:xfrm>
            <a:off x="1122358" y="5280828"/>
            <a:ext cx="1030514" cy="997315"/>
            <a:chOff x="1199710" y="5169581"/>
            <a:chExt cx="1030514" cy="997315"/>
          </a:xfrm>
        </p:grpSpPr>
        <p:sp>
          <p:nvSpPr>
            <p:cNvPr id="28" name="矩形 10">
              <a:extLst>
                <a:ext uri="{FF2B5EF4-FFF2-40B4-BE49-F238E27FC236}">
                  <a16:creationId xmlns:a16="http://schemas.microsoft.com/office/drawing/2014/main" id="{C68A76DE-CC76-3979-86FB-4E83078FB938}"/>
                </a:ext>
              </a:extLst>
            </p:cNvPr>
            <p:cNvSpPr>
              <a:spLocks noChangeAspect="1"/>
            </p:cNvSpPr>
            <p:nvPr/>
          </p:nvSpPr>
          <p:spPr>
            <a:xfrm>
              <a:off x="1257565" y="5169581"/>
              <a:ext cx="914805" cy="997315"/>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ysClr val="window" lastClr="FFFFFF">
                    <a:lumMod val="95000"/>
                  </a:sysClr>
                </a:gs>
                <a:gs pos="100000">
                  <a:sysClr val="window" lastClr="FFFFFF">
                    <a:lumMod val="75000"/>
                  </a:sysClr>
                </a:gs>
                <a:gs pos="0">
                  <a:sysClr val="window" lastClr="FFFFFF"/>
                </a:gs>
              </a:gsLst>
              <a:lin ang="18900000" scaled="0"/>
              <a:tileRect/>
            </a:gradFill>
            <a:ln w="15875" cap="flat" cmpd="sng" algn="ctr">
              <a:gradFill>
                <a:gsLst>
                  <a:gs pos="100000">
                    <a:sysClr val="window" lastClr="FFFFFF">
                      <a:lumMod val="85000"/>
                    </a:sysClr>
                  </a:gs>
                  <a:gs pos="0">
                    <a:sysClr val="window" lastClr="FFFFFF"/>
                  </a:gs>
                </a:gsLst>
                <a:lin ang="8100000" scaled="0"/>
              </a:gradFill>
              <a:prstDash val="solid"/>
              <a:miter lim="800000"/>
            </a:ln>
            <a:effectLst>
              <a:outerShdw blurRad="444500" dist="254000" dir="8100000" algn="tr" rotWithShape="0">
                <a:prstClr val="black">
                  <a:alpha val="5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 name="文本框 28">
              <a:extLst>
                <a:ext uri="{FF2B5EF4-FFF2-40B4-BE49-F238E27FC236}">
                  <a16:creationId xmlns:a16="http://schemas.microsoft.com/office/drawing/2014/main" id="{8AC094C8-9EE3-3A00-59F4-783BF4908BC8}"/>
                </a:ext>
              </a:extLst>
            </p:cNvPr>
            <p:cNvSpPr txBox="1"/>
            <p:nvPr/>
          </p:nvSpPr>
          <p:spPr>
            <a:xfrm>
              <a:off x="1199710" y="5314295"/>
              <a:ext cx="103051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rPr>
                <a:t>03</a:t>
              </a:r>
              <a:endParaRPr kumimoji="0" lang="zh-CN" altLang="en-US" sz="4000" b="1" i="0" u="none" strike="noStrike" kern="0" cap="none" spc="0" normalizeH="0" baseline="0" noProof="0" dirty="0">
                <a:ln>
                  <a:noFill/>
                </a:ln>
                <a:solidFill>
                  <a:srgbClr val="003366"/>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31" name="文本框 30">
            <a:extLst>
              <a:ext uri="{FF2B5EF4-FFF2-40B4-BE49-F238E27FC236}">
                <a16:creationId xmlns:a16="http://schemas.microsoft.com/office/drawing/2014/main" id="{454E66B6-79F1-EAB3-CCA1-CD05035485FD}"/>
              </a:ext>
            </a:extLst>
          </p:cNvPr>
          <p:cNvSpPr txBox="1"/>
          <p:nvPr/>
        </p:nvSpPr>
        <p:spPr>
          <a:xfrm>
            <a:off x="7258011" y="2507188"/>
            <a:ext cx="4266768" cy="1908728"/>
          </a:xfrm>
          <a:prstGeom prst="rect">
            <a:avLst/>
          </a:prstGeom>
          <a:noFill/>
          <a:ln>
            <a:solidFill>
              <a:schemeClr val="accent5">
                <a:lumMod val="50000"/>
              </a:schemeClr>
            </a:solidFill>
            <a:prstDash val="sysDot"/>
          </a:ln>
        </p:spPr>
        <p:txBody>
          <a:bodyPr wrap="square">
            <a:spAutoFit/>
          </a:bodyPr>
          <a:lstStyle/>
          <a:p>
            <a:pPr algn="just">
              <a:lnSpc>
                <a:spcPct val="125000"/>
              </a:lnSpc>
            </a:pPr>
            <a:r>
              <a:rPr lang="en-US" altLang="zh-CN" sz="1600" dirty="0">
                <a:latin typeface="Arial" panose="020B0604020202020204" pitchFamily="34" charset="0"/>
                <a:cs typeface="Arial" panose="020B0604020202020204" pitchFamily="34" charset="0"/>
              </a:rPr>
              <a:t>It should be noted that, the National VI emission standard released in 2018 added vehicle emission testing. To achieve simultaneous test of fuel consumption and emissions, currently, the carbon balance method is commonly used</a:t>
            </a:r>
            <a:endParaRPr lang="zh-CN" altLang="en-US" sz="1600" dirty="0">
              <a:latin typeface="Arial" panose="020B0604020202020204" pitchFamily="34" charset="0"/>
              <a:cs typeface="Arial" panose="020B0604020202020204" pitchFamily="34" charset="0"/>
            </a:endParaRPr>
          </a:p>
        </p:txBody>
      </p:sp>
      <p:sp>
        <p:nvSpPr>
          <p:cNvPr id="32" name="等腰三角形 31">
            <a:extLst>
              <a:ext uri="{FF2B5EF4-FFF2-40B4-BE49-F238E27FC236}">
                <a16:creationId xmlns:a16="http://schemas.microsoft.com/office/drawing/2014/main" id="{8ED87B6D-60EC-CFB1-ED2E-8D0D59E208B4}"/>
              </a:ext>
            </a:extLst>
          </p:cNvPr>
          <p:cNvSpPr/>
          <p:nvPr/>
        </p:nvSpPr>
        <p:spPr>
          <a:xfrm rot="5400000">
            <a:off x="6708752" y="2791186"/>
            <a:ext cx="180000" cy="180000"/>
          </a:xfrm>
          <a:prstGeom prst="triangl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99336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11319672" y="6507843"/>
            <a:ext cx="410215" cy="233779"/>
          </a:xfrm>
        </p:spPr>
        <p:txBody>
          <a:bodyPr/>
          <a:lstStyle/>
          <a:p>
            <a:fld id="{F9954841-DDB9-4D98-80F0-B7611239509B}" type="slidenum">
              <a:rPr lang="zh-CN" altLang="en-US" smtClean="0">
                <a:latin typeface="Arial" panose="020B0604020202020204" pitchFamily="34" charset="0"/>
                <a:cs typeface="Arial" panose="020B0604020202020204" pitchFamily="34" charset="0"/>
              </a:rPr>
              <a:t>7</a:t>
            </a:fld>
            <a:endParaRPr lang="zh-CN" altLang="en-US" dirty="0">
              <a:latin typeface="Arial" panose="020B0604020202020204" pitchFamily="34" charset="0"/>
              <a:cs typeface="Arial" panose="020B0604020202020204" pitchFamily="34" charset="0"/>
            </a:endParaRPr>
          </a:p>
        </p:txBody>
      </p:sp>
      <p:sp>
        <p:nvSpPr>
          <p:cNvPr id="9" name="标题 1">
            <a:extLst>
              <a:ext uri="{FF2B5EF4-FFF2-40B4-BE49-F238E27FC236}">
                <a16:creationId xmlns:a16="http://schemas.microsoft.com/office/drawing/2014/main" id="{2B778EFA-BEBC-4179-B226-D4F1A1F8F665}"/>
              </a:ext>
            </a:extLst>
          </p:cNvPr>
          <p:cNvSpPr>
            <a:spLocks noGrp="1"/>
          </p:cNvSpPr>
          <p:nvPr/>
        </p:nvSpPr>
        <p:spPr>
          <a:xfrm>
            <a:off x="346710" y="146813"/>
            <a:ext cx="8176505" cy="49914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000" kern="1200">
                <a:solidFill>
                  <a:schemeClr val="tx1"/>
                </a:solidFill>
                <a:latin typeface="黑体" panose="02010609060101010101" pitchFamily="49" charset="-122"/>
                <a:ea typeface="黑体" panose="02010609060101010101" pitchFamily="49" charset="-122"/>
                <a:cs typeface="+mj-cs"/>
              </a:defRPr>
            </a:lvl1pPr>
          </a:lstStyle>
          <a:p>
            <a:pPr defTabSz="914400">
              <a:buNone/>
            </a:pPr>
            <a:r>
              <a:rPr lang="en-US" altLang="zh-CN" sz="2400" b="1" kern="1200" dirty="0">
                <a:latin typeface="Arial" panose="020B0604020202020204" pitchFamily="34" charset="0"/>
                <a:ea typeface="华文中宋" panose="02010600040101010101" pitchFamily="2" charset="-122"/>
                <a:cs typeface="Arial" panose="020B0604020202020204" pitchFamily="34" charset="0"/>
              </a:rPr>
              <a:t>2. Hybrid electric vehicles</a:t>
            </a:r>
            <a:endParaRPr lang="zh-CN" sz="2400" b="1" kern="1200" dirty="0">
              <a:latin typeface="Arial" panose="020B0604020202020204" pitchFamily="34" charset="0"/>
              <a:ea typeface="华文中宋" panose="02010600040101010101" pitchFamily="2" charset="-122"/>
              <a:cs typeface="Arial" panose="020B0604020202020204" pitchFamily="34" charset="0"/>
            </a:endParaRPr>
          </a:p>
        </p:txBody>
      </p:sp>
      <p:sp>
        <p:nvSpPr>
          <p:cNvPr id="10" name="文本占位符 1">
            <a:extLst>
              <a:ext uri="{FF2B5EF4-FFF2-40B4-BE49-F238E27FC236}">
                <a16:creationId xmlns:a16="http://schemas.microsoft.com/office/drawing/2014/main" id="{36082C06-D2BB-CEB6-BEFF-4215737C9BC0}"/>
              </a:ext>
            </a:extLst>
          </p:cNvPr>
          <p:cNvSpPr>
            <a:spLocks noGrp="1"/>
          </p:cNvSpPr>
          <p:nvPr/>
        </p:nvSpPr>
        <p:spPr>
          <a:xfrm>
            <a:off x="378682" y="759929"/>
            <a:ext cx="11483117" cy="1287532"/>
          </a:xfrm>
          <a:prstGeom prst="rect">
            <a:avLst/>
          </a:prstGeom>
          <a:noFill/>
          <a:ln w="9525">
            <a:noFill/>
            <a:miter lim="800000"/>
          </a:ln>
        </p:spPr>
        <p:txBody>
          <a:bodyPr vert="horz" wrap="square" lIns="91440" tIns="45720" rIns="91440" bIns="45720" numCol="1"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1800" b="1" kern="1200">
                <a:solidFill>
                  <a:srgbClr val="164B77"/>
                </a:solidFill>
                <a:latin typeface="微软雅黑" panose="020B0503020204020204" pitchFamily="34" charset="-122"/>
                <a:ea typeface="微软雅黑" panose="020B0503020204020204" pitchFamily="34" charset="-122"/>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ct val="150000"/>
              </a:lnSpc>
              <a:spcBef>
                <a:spcPts val="0"/>
              </a:spcBef>
              <a:buFont typeface="Wingdings" panose="05000000000000000000" pitchFamily="2" charset="2"/>
              <a:buChar char="n"/>
            </a:pPr>
            <a:r>
              <a:rPr lang="en-US" altLang="zh-CN" b="0" dirty="0">
                <a:solidFill>
                  <a:schemeClr val="tx1"/>
                </a:solidFill>
                <a:latin typeface="Arial" panose="020B0604020202020204" pitchFamily="34" charset="0"/>
                <a:cs typeface="Arial" panose="020B0604020202020204" pitchFamily="34" charset="0"/>
              </a:rPr>
              <a:t>The test cycles, road load setting, etc. are consistent with traditional fuel vehicles. For vehicles with a maximum speed lower than the base test cycle, the base cycle shall be modified in order to achieve the same cycle distance for the capped speed cycle as for the base cycle.</a:t>
            </a:r>
          </a:p>
        </p:txBody>
      </p:sp>
      <p:sp>
        <p:nvSpPr>
          <p:cNvPr id="3" name="矩形 2">
            <a:extLst>
              <a:ext uri="{FF2B5EF4-FFF2-40B4-BE49-F238E27FC236}">
                <a16:creationId xmlns:a16="http://schemas.microsoft.com/office/drawing/2014/main" id="{799988B5-B568-181B-9DFE-8D2F0508A6CF}"/>
              </a:ext>
            </a:extLst>
          </p:cNvPr>
          <p:cNvSpPr/>
          <p:nvPr/>
        </p:nvSpPr>
        <p:spPr>
          <a:xfrm>
            <a:off x="587665" y="2144543"/>
            <a:ext cx="2514764" cy="338554"/>
          </a:xfrm>
          <a:prstGeom prst="rect">
            <a:avLst/>
          </a:prstGeom>
          <a:solidFill>
            <a:schemeClr val="accent5">
              <a:lumMod val="50000"/>
            </a:schemeClr>
          </a:solidFill>
        </p:spPr>
        <p:txBody>
          <a:bodyPr wrap="square">
            <a:spAutoFit/>
          </a:bodyPr>
          <a:lstStyle/>
          <a:p>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Example: City buses</a:t>
            </a:r>
            <a:endPar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7" name="对象 6">
            <a:extLst>
              <a:ext uri="{FF2B5EF4-FFF2-40B4-BE49-F238E27FC236}">
                <a16:creationId xmlns:a16="http://schemas.microsoft.com/office/drawing/2014/main" id="{5A78BB0E-D479-206F-143E-F4FD36AF57A6}"/>
              </a:ext>
            </a:extLst>
          </p:cNvPr>
          <p:cNvGraphicFramePr>
            <a:graphicFrameLocks noChangeAspect="1"/>
          </p:cNvGraphicFramePr>
          <p:nvPr>
            <p:extLst>
              <p:ext uri="{D42A27DB-BD31-4B8C-83A1-F6EECF244321}">
                <p14:modId xmlns:p14="http://schemas.microsoft.com/office/powerpoint/2010/main" val="506546305"/>
              </p:ext>
            </p:extLst>
          </p:nvPr>
        </p:nvGraphicFramePr>
        <p:xfrm>
          <a:off x="6359328" y="2714840"/>
          <a:ext cx="5040000" cy="3637404"/>
        </p:xfrm>
        <a:graphic>
          <a:graphicData uri="http://schemas.openxmlformats.org/presentationml/2006/ole">
            <mc:AlternateContent xmlns:mc="http://schemas.openxmlformats.org/markup-compatibility/2006">
              <mc:Choice xmlns:v="urn:schemas-microsoft-com:vml" Requires="v">
                <p:oleObj name="Graph" r:id="rId3" imgW="5319120" imgH="3741149" progId="Origin50.Graph">
                  <p:embed/>
                </p:oleObj>
              </mc:Choice>
              <mc:Fallback>
                <p:oleObj name="Graph" r:id="rId3" imgW="5319120" imgH="3741149" progId="Origin50.Graph">
                  <p:embed/>
                  <p:pic>
                    <p:nvPicPr>
                      <p:cNvPr id="7" name="对象 6"/>
                      <p:cNvPicPr/>
                      <p:nvPr/>
                    </p:nvPicPr>
                    <p:blipFill>
                      <a:blip r:embed="rId4"/>
                      <a:stretch>
                        <a:fillRect/>
                      </a:stretch>
                    </p:blipFill>
                    <p:spPr>
                      <a:xfrm>
                        <a:off x="6359328" y="2714840"/>
                        <a:ext cx="5040000" cy="3637404"/>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B267DCE3-DBDB-F10D-D162-A74C6649F001}"/>
              </a:ext>
            </a:extLst>
          </p:cNvPr>
          <p:cNvGraphicFramePr>
            <a:graphicFrameLocks noChangeAspect="1"/>
          </p:cNvGraphicFramePr>
          <p:nvPr>
            <p:extLst>
              <p:ext uri="{D42A27DB-BD31-4B8C-83A1-F6EECF244321}">
                <p14:modId xmlns:p14="http://schemas.microsoft.com/office/powerpoint/2010/main" val="2761975991"/>
              </p:ext>
            </p:extLst>
          </p:nvPr>
        </p:nvGraphicFramePr>
        <p:xfrm>
          <a:off x="792672" y="2714839"/>
          <a:ext cx="5040000" cy="3637403"/>
        </p:xfrm>
        <a:graphic>
          <a:graphicData uri="http://schemas.openxmlformats.org/presentationml/2006/ole">
            <mc:AlternateContent xmlns:mc="http://schemas.openxmlformats.org/markup-compatibility/2006">
              <mc:Choice xmlns:v="urn:schemas-microsoft-com:vml" Requires="v">
                <p:oleObj name="Graph" r:id="rId5" imgW="5347386" imgH="3741149" progId="Origin50.Graph">
                  <p:embed/>
                </p:oleObj>
              </mc:Choice>
              <mc:Fallback>
                <p:oleObj name="Graph" r:id="rId5" imgW="5347386" imgH="3741149" progId="Origin50.Graph">
                  <p:embed/>
                  <p:pic>
                    <p:nvPicPr>
                      <p:cNvPr id="8" name="对象 7"/>
                      <p:cNvPicPr/>
                      <p:nvPr/>
                    </p:nvPicPr>
                    <p:blipFill>
                      <a:blip r:embed="rId6"/>
                      <a:stretch>
                        <a:fillRect/>
                      </a:stretch>
                    </p:blipFill>
                    <p:spPr>
                      <a:xfrm>
                        <a:off x="792672" y="2714839"/>
                        <a:ext cx="5040000" cy="3637403"/>
                      </a:xfrm>
                      <a:prstGeom prst="rect">
                        <a:avLst/>
                      </a:prstGeom>
                    </p:spPr>
                  </p:pic>
                </p:oleObj>
              </mc:Fallback>
            </mc:AlternateContent>
          </a:graphicData>
        </a:graphic>
      </p:graphicFrame>
    </p:spTree>
    <p:extLst>
      <p:ext uri="{BB962C8B-B14F-4D97-AF65-F5344CB8AC3E}">
        <p14:creationId xmlns:p14="http://schemas.microsoft.com/office/powerpoint/2010/main" val="3111814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11319672" y="6507843"/>
            <a:ext cx="410215" cy="233779"/>
          </a:xfrm>
        </p:spPr>
        <p:txBody>
          <a:bodyPr/>
          <a:lstStyle/>
          <a:p>
            <a:fld id="{F9954841-DDB9-4D98-80F0-B7611239509B}" type="slidenum">
              <a:rPr lang="zh-CN" altLang="en-US" smtClean="0">
                <a:latin typeface="Arial" panose="020B0604020202020204" pitchFamily="34" charset="0"/>
                <a:cs typeface="Arial" panose="020B0604020202020204" pitchFamily="34" charset="0"/>
              </a:rPr>
              <a:t>8</a:t>
            </a:fld>
            <a:endParaRPr lang="zh-CN" altLang="en-US" dirty="0">
              <a:latin typeface="Arial" panose="020B0604020202020204" pitchFamily="34" charset="0"/>
              <a:cs typeface="Arial" panose="020B0604020202020204" pitchFamily="34" charset="0"/>
            </a:endParaRPr>
          </a:p>
        </p:txBody>
      </p:sp>
      <p:pic>
        <p:nvPicPr>
          <p:cNvPr id="29" name="图片 28">
            <a:extLst>
              <a:ext uri="{FF2B5EF4-FFF2-40B4-BE49-F238E27FC236}">
                <a16:creationId xmlns:a16="http://schemas.microsoft.com/office/drawing/2014/main" id="{767A0E90-4565-B2A6-CC20-96F2A3B0712D}"/>
              </a:ext>
            </a:extLst>
          </p:cNvPr>
          <p:cNvPicPr>
            <a:picLocks noChangeAspect="1"/>
          </p:cNvPicPr>
          <p:nvPr/>
        </p:nvPicPr>
        <p:blipFill>
          <a:blip r:embed="rId3"/>
          <a:stretch>
            <a:fillRect/>
          </a:stretch>
        </p:blipFill>
        <p:spPr>
          <a:xfrm>
            <a:off x="1065492" y="1709845"/>
            <a:ext cx="3960000" cy="2230708"/>
          </a:xfrm>
          <a:prstGeom prst="rect">
            <a:avLst/>
          </a:prstGeom>
        </p:spPr>
      </p:pic>
      <p:pic>
        <p:nvPicPr>
          <p:cNvPr id="28" name="图片 27">
            <a:extLst>
              <a:ext uri="{FF2B5EF4-FFF2-40B4-BE49-F238E27FC236}">
                <a16:creationId xmlns:a16="http://schemas.microsoft.com/office/drawing/2014/main" id="{DB7BA14B-2348-97CF-5BEC-983AD37907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63215" y="3602859"/>
            <a:ext cx="4320000" cy="2673781"/>
          </a:xfrm>
          <a:prstGeom prst="rect">
            <a:avLst/>
          </a:prstGeom>
          <a:noFill/>
          <a:ln>
            <a:solidFill>
              <a:schemeClr val="tx1"/>
            </a:solidFill>
          </a:ln>
        </p:spPr>
      </p:pic>
      <p:sp>
        <p:nvSpPr>
          <p:cNvPr id="32" name="矩形 31">
            <a:extLst>
              <a:ext uri="{FF2B5EF4-FFF2-40B4-BE49-F238E27FC236}">
                <a16:creationId xmlns:a16="http://schemas.microsoft.com/office/drawing/2014/main" id="{0EDEBBBD-82B0-3C2C-7E72-E4A19D623E2F}"/>
              </a:ext>
            </a:extLst>
          </p:cNvPr>
          <p:cNvSpPr/>
          <p:nvPr/>
        </p:nvSpPr>
        <p:spPr>
          <a:xfrm>
            <a:off x="6441622" y="4180114"/>
            <a:ext cx="163286" cy="12491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1" name="文本框 30">
            <a:extLst>
              <a:ext uri="{FF2B5EF4-FFF2-40B4-BE49-F238E27FC236}">
                <a16:creationId xmlns:a16="http://schemas.microsoft.com/office/drawing/2014/main" id="{FD7EACA1-C668-3E42-0C6F-D51198A24FEF}"/>
              </a:ext>
            </a:extLst>
          </p:cNvPr>
          <p:cNvSpPr txBox="1"/>
          <p:nvPr/>
        </p:nvSpPr>
        <p:spPr>
          <a:xfrm flipV="1">
            <a:off x="6373224" y="3775982"/>
            <a:ext cx="323165" cy="2057399"/>
          </a:xfrm>
          <a:prstGeom prst="rect">
            <a:avLst/>
          </a:prstGeom>
          <a:noFill/>
        </p:spPr>
        <p:txBody>
          <a:bodyPr vert="eaVert" wrap="square" rtlCol="0">
            <a:spAutoFit/>
          </a:bodyPr>
          <a:lstStyle/>
          <a:p>
            <a:pPr algn="ctr"/>
            <a:r>
              <a:rPr lang="en-US" altLang="zh-CN" sz="900" b="1" dirty="0">
                <a:latin typeface="Arial" panose="020B0604020202020204" pitchFamily="34" charset="0"/>
                <a:ea typeface="宋体" panose="02010600030101010101" pitchFamily="2" charset="-122"/>
                <a:cs typeface="Arial" panose="020B0604020202020204" pitchFamily="34" charset="0"/>
              </a:rPr>
              <a:t>Fuel consumption (L/100km)</a:t>
            </a:r>
            <a:endParaRPr lang="zh-CN" altLang="en-US" sz="900" b="1" dirty="0">
              <a:latin typeface="Arial" panose="020B0604020202020204" pitchFamily="34" charset="0"/>
              <a:ea typeface="宋体" panose="02010600030101010101" pitchFamily="2" charset="-122"/>
              <a:cs typeface="Arial" panose="020B0604020202020204" pitchFamily="34" charset="0"/>
            </a:endParaRPr>
          </a:p>
        </p:txBody>
      </p:sp>
      <p:sp>
        <p:nvSpPr>
          <p:cNvPr id="44" name="矩形 43">
            <a:extLst>
              <a:ext uri="{FF2B5EF4-FFF2-40B4-BE49-F238E27FC236}">
                <a16:creationId xmlns:a16="http://schemas.microsoft.com/office/drawing/2014/main" id="{78C9B269-674C-415E-8DB6-95011D2ABBD0}"/>
              </a:ext>
            </a:extLst>
          </p:cNvPr>
          <p:cNvSpPr/>
          <p:nvPr/>
        </p:nvSpPr>
        <p:spPr>
          <a:xfrm>
            <a:off x="6275572" y="1863612"/>
            <a:ext cx="4495285" cy="1295988"/>
          </a:xfrm>
          <a:prstGeom prst="rect">
            <a:avLst/>
          </a:prstGeom>
          <a:noFill/>
          <a:ln w="9525">
            <a:solidFill>
              <a:schemeClr val="accent5">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spcAft>
                <a:spcPts val="2400"/>
              </a:spcAft>
            </a:pPr>
            <a:r>
              <a:rPr lang="en-US" altLang="zh-CN" sz="1400" b="1" dirty="0">
                <a:solidFill>
                  <a:schemeClr val="accent5">
                    <a:lumMod val="50000"/>
                  </a:schemeClr>
                </a:solidFill>
                <a:latin typeface="Arial" panose="020B0604020202020204" pitchFamily="34" charset="0"/>
                <a:ea typeface="微软雅黑" panose="020B0503020204020204" pitchFamily="34" charset="-122"/>
                <a:cs typeface="Arial" panose="020B0604020202020204" pitchFamily="34" charset="0"/>
              </a:rPr>
              <a:t>The test should be conducted at least 3 times. For the vehicles that can achieve charge sustaining, the test results only include fuel consumption, which is obtained through linear regression</a:t>
            </a:r>
          </a:p>
        </p:txBody>
      </p:sp>
      <p:sp>
        <p:nvSpPr>
          <p:cNvPr id="45" name="矩形 44">
            <a:extLst>
              <a:ext uri="{FF2B5EF4-FFF2-40B4-BE49-F238E27FC236}">
                <a16:creationId xmlns:a16="http://schemas.microsoft.com/office/drawing/2014/main" id="{2B2E496F-8319-3E33-5E70-26929233AE3A}"/>
              </a:ext>
            </a:extLst>
          </p:cNvPr>
          <p:cNvSpPr/>
          <p:nvPr/>
        </p:nvSpPr>
        <p:spPr>
          <a:xfrm>
            <a:off x="1065492" y="4349734"/>
            <a:ext cx="4181720" cy="1180030"/>
          </a:xfrm>
          <a:prstGeom prst="rect">
            <a:avLst/>
          </a:prstGeom>
          <a:noFill/>
          <a:ln w="9525">
            <a:solidFill>
              <a:schemeClr val="accent5">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spcAft>
                <a:spcPts val="2400"/>
              </a:spcAft>
            </a:pPr>
            <a:r>
              <a:rPr lang="en-US" altLang="zh-CN" sz="1400" b="1" dirty="0">
                <a:solidFill>
                  <a:schemeClr val="accent5">
                    <a:lumMod val="50000"/>
                  </a:schemeClr>
                </a:solidFill>
                <a:latin typeface="Arial" panose="020B0604020202020204" pitchFamily="34" charset="0"/>
                <a:ea typeface="微软雅黑" panose="020B0503020204020204" pitchFamily="34" charset="-122"/>
                <a:cs typeface="Arial" panose="020B0604020202020204" pitchFamily="34" charset="0"/>
              </a:rPr>
              <a:t>For the vehicles that cannot achieve charge sustaining, a maximum number of test cycles has been set, and the test results shall include fuel consumption and energy consumption.</a:t>
            </a:r>
            <a:endParaRPr lang="zh-CN" altLang="en-US" sz="1400" b="1" dirty="0">
              <a:solidFill>
                <a:schemeClr val="accent5">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标题 1">
            <a:extLst>
              <a:ext uri="{FF2B5EF4-FFF2-40B4-BE49-F238E27FC236}">
                <a16:creationId xmlns:a16="http://schemas.microsoft.com/office/drawing/2014/main" id="{0B80E864-F08F-A376-A2FA-F811A2546F99}"/>
              </a:ext>
            </a:extLst>
          </p:cNvPr>
          <p:cNvSpPr>
            <a:spLocks noGrp="1"/>
          </p:cNvSpPr>
          <p:nvPr/>
        </p:nvSpPr>
        <p:spPr>
          <a:xfrm>
            <a:off x="346710" y="146813"/>
            <a:ext cx="8176505" cy="49914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000" kern="1200">
                <a:solidFill>
                  <a:schemeClr val="tx1"/>
                </a:solidFill>
                <a:latin typeface="黑体" panose="02010609060101010101" pitchFamily="49" charset="-122"/>
                <a:ea typeface="黑体" panose="02010609060101010101" pitchFamily="49" charset="-122"/>
                <a:cs typeface="+mj-cs"/>
              </a:defRPr>
            </a:lvl1pPr>
          </a:lstStyle>
          <a:p>
            <a:pPr defTabSz="914400">
              <a:buNone/>
            </a:pPr>
            <a:r>
              <a:rPr lang="en-US" altLang="zh-CN" sz="2400" b="1" kern="1200" dirty="0">
                <a:latin typeface="Arial" panose="020B0604020202020204" pitchFamily="34" charset="0"/>
                <a:ea typeface="华文中宋" panose="02010600040101010101" pitchFamily="2" charset="-122"/>
                <a:cs typeface="Arial" panose="020B0604020202020204" pitchFamily="34" charset="0"/>
              </a:rPr>
              <a:t>2. Hybrid electric vehicles</a:t>
            </a:r>
            <a:endParaRPr lang="zh-CN" sz="2400" b="1" kern="1200" dirty="0">
              <a:latin typeface="Arial" panose="020B0604020202020204" pitchFamily="34" charset="0"/>
              <a:ea typeface="华文中宋" panose="02010600040101010101" pitchFamily="2" charset="-122"/>
              <a:cs typeface="Arial" panose="020B0604020202020204" pitchFamily="34" charset="0"/>
            </a:endParaRPr>
          </a:p>
        </p:txBody>
      </p:sp>
      <p:sp>
        <p:nvSpPr>
          <p:cNvPr id="47" name="文本占位符 1">
            <a:extLst>
              <a:ext uri="{FF2B5EF4-FFF2-40B4-BE49-F238E27FC236}">
                <a16:creationId xmlns:a16="http://schemas.microsoft.com/office/drawing/2014/main" id="{4395AA0F-B9BD-9032-DF9F-1BAB2312F598}"/>
              </a:ext>
            </a:extLst>
          </p:cNvPr>
          <p:cNvSpPr>
            <a:spLocks noGrp="1"/>
          </p:cNvSpPr>
          <p:nvPr/>
        </p:nvSpPr>
        <p:spPr>
          <a:xfrm>
            <a:off x="378682" y="759929"/>
            <a:ext cx="11483117" cy="458908"/>
          </a:xfrm>
          <a:prstGeom prst="rect">
            <a:avLst/>
          </a:prstGeom>
          <a:noFill/>
          <a:ln w="9525">
            <a:noFill/>
            <a:miter lim="800000"/>
          </a:ln>
        </p:spPr>
        <p:txBody>
          <a:bodyPr vert="horz" wrap="square" lIns="91440" tIns="45720" rIns="91440" bIns="45720" numCol="1"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1800" b="1" kern="1200">
                <a:solidFill>
                  <a:srgbClr val="164B77"/>
                </a:solidFill>
                <a:latin typeface="微软雅黑" panose="020B0503020204020204" pitchFamily="34" charset="-122"/>
                <a:ea typeface="微软雅黑" panose="020B0503020204020204" pitchFamily="34" charset="-122"/>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ct val="150000"/>
              </a:lnSpc>
              <a:spcBef>
                <a:spcPts val="0"/>
              </a:spcBef>
              <a:buFont typeface="Wingdings" panose="05000000000000000000" pitchFamily="2" charset="2"/>
              <a:buChar char="n"/>
            </a:pPr>
            <a:r>
              <a:rPr lang="en-US" altLang="zh-CN" b="0" dirty="0">
                <a:solidFill>
                  <a:schemeClr val="tx1"/>
                </a:solidFill>
                <a:latin typeface="Arial" panose="020B0604020202020204" pitchFamily="34" charset="0"/>
                <a:cs typeface="Arial" panose="020B0604020202020204" pitchFamily="34" charset="0"/>
              </a:rPr>
              <a:t>Test procedure and test results for NOVC-HEV</a:t>
            </a:r>
          </a:p>
        </p:txBody>
      </p:sp>
      <p:sp>
        <p:nvSpPr>
          <p:cNvPr id="3" name="等腰三角形 2">
            <a:extLst>
              <a:ext uri="{FF2B5EF4-FFF2-40B4-BE49-F238E27FC236}">
                <a16:creationId xmlns:a16="http://schemas.microsoft.com/office/drawing/2014/main" id="{1A4DFE8E-8A53-91A9-CBDB-DF6C7D0686B2}"/>
              </a:ext>
            </a:extLst>
          </p:cNvPr>
          <p:cNvSpPr/>
          <p:nvPr/>
        </p:nvSpPr>
        <p:spPr>
          <a:xfrm rot="5400000">
            <a:off x="5738786" y="2421606"/>
            <a:ext cx="180000" cy="180000"/>
          </a:xfrm>
          <a:prstGeom prst="triangl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a:extLst>
              <a:ext uri="{FF2B5EF4-FFF2-40B4-BE49-F238E27FC236}">
                <a16:creationId xmlns:a16="http://schemas.microsoft.com/office/drawing/2014/main" id="{26929877-0778-4A03-2BF4-207C7615AE3A}"/>
              </a:ext>
            </a:extLst>
          </p:cNvPr>
          <p:cNvSpPr/>
          <p:nvPr/>
        </p:nvSpPr>
        <p:spPr>
          <a:xfrm rot="16200000" flipH="1">
            <a:off x="5738786" y="4849749"/>
            <a:ext cx="180000" cy="180000"/>
          </a:xfrm>
          <a:prstGeom prst="triangl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id="{8C2AAB9F-110F-D31D-E118-DE2D5334368C}"/>
              </a:ext>
            </a:extLst>
          </p:cNvPr>
          <p:cNvSpPr/>
          <p:nvPr/>
        </p:nvSpPr>
        <p:spPr>
          <a:xfrm rot="10800000" flipH="1">
            <a:off x="8433214" y="3291229"/>
            <a:ext cx="180000" cy="180000"/>
          </a:xfrm>
          <a:prstGeom prst="triangl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829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D3081BC6-12C4-9935-5069-B29CBA0E3272}"/>
              </a:ext>
            </a:extLst>
          </p:cNvPr>
          <p:cNvSpPr/>
          <p:nvPr/>
        </p:nvSpPr>
        <p:spPr>
          <a:xfrm>
            <a:off x="6964821" y="2977298"/>
            <a:ext cx="4896978" cy="2190695"/>
          </a:xfrm>
          <a:prstGeom prst="rect">
            <a:avLst/>
          </a:prstGeom>
          <a:noFill/>
          <a:ln w="9525">
            <a:solidFill>
              <a:schemeClr val="accent5">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latin typeface="Arial" panose="020B0604020202020204" pitchFamily="34" charset="0"/>
                <a:cs typeface="Arial" panose="020B0604020202020204" pitchFamily="34" charset="0"/>
              </a:rPr>
              <a:t>IF |</a:t>
            </a:r>
            <a:r>
              <a:rPr lang="en-US" altLang="zh-CN" i="1" dirty="0" err="1">
                <a:solidFill>
                  <a:schemeClr val="tx1"/>
                </a:solidFill>
                <a:latin typeface="Arial" panose="020B0604020202020204" pitchFamily="34" charset="0"/>
                <a:cs typeface="Arial" panose="020B0604020202020204" pitchFamily="34" charset="0"/>
              </a:rPr>
              <a:t>NEC</a:t>
            </a:r>
            <a:r>
              <a:rPr lang="en-US" altLang="zh-CN" baseline="-25000" dirty="0" err="1">
                <a:solidFill>
                  <a:schemeClr val="tx1"/>
                </a:solidFill>
                <a:latin typeface="Arial" panose="020B0604020202020204" pitchFamily="34" charset="0"/>
                <a:cs typeface="Arial" panose="020B0604020202020204" pitchFamily="34" charset="0"/>
              </a:rPr>
              <a:t>re</a:t>
            </a:r>
            <a:r>
              <a:rPr lang="en-US" altLang="zh-CN" dirty="0">
                <a:solidFill>
                  <a:schemeClr val="tx1"/>
                </a:solidFill>
                <a:latin typeface="Arial" panose="020B0604020202020204" pitchFamily="34" charset="0"/>
                <a:cs typeface="Arial" panose="020B0604020202020204" pitchFamily="34" charset="0"/>
              </a:rPr>
              <a:t>|</a:t>
            </a:r>
            <a:r>
              <a:rPr lang="zh-CN" altLang="en-US" dirty="0">
                <a:solidFill>
                  <a:schemeClr val="tx1"/>
                </a:solidFill>
                <a:latin typeface="Arial" panose="020B0604020202020204" pitchFamily="34" charset="0"/>
                <a:cs typeface="Arial" panose="020B0604020202020204" pitchFamily="34" charset="0"/>
              </a:rPr>
              <a:t>≤</a:t>
            </a:r>
            <a:r>
              <a:rPr lang="en-US" altLang="zh-CN" dirty="0">
                <a:solidFill>
                  <a:schemeClr val="tx1"/>
                </a:solidFill>
                <a:latin typeface="Arial" panose="020B0604020202020204" pitchFamily="34" charset="0"/>
                <a:cs typeface="Arial" panose="020B0604020202020204" pitchFamily="34" charset="0"/>
              </a:rPr>
              <a:t>1%,</a:t>
            </a:r>
            <a:r>
              <a:rPr lang="zh-CN" altLang="en-US" dirty="0">
                <a:solidFill>
                  <a:schemeClr val="tx1"/>
                </a:solidFill>
                <a:latin typeface="Arial" panose="020B0604020202020204" pitchFamily="34" charset="0"/>
                <a:cs typeface="Arial" panose="020B0604020202020204" pitchFamily="34" charset="0"/>
              </a:rPr>
              <a:t> </a:t>
            </a:r>
            <a:r>
              <a:rPr lang="en-US" altLang="zh-CN" dirty="0">
                <a:solidFill>
                  <a:schemeClr val="tx1"/>
                </a:solidFill>
                <a:latin typeface="Arial" panose="020B0604020202020204" pitchFamily="34" charset="0"/>
                <a:cs typeface="Arial" panose="020B0604020202020204" pitchFamily="34" charset="0"/>
              </a:rPr>
              <a:t>take the average of three test results as the fuel consumption;</a:t>
            </a:r>
          </a:p>
          <a:p>
            <a:endParaRPr lang="en-US" altLang="zh-CN" dirty="0">
              <a:solidFill>
                <a:schemeClr val="tx1"/>
              </a:solidFill>
              <a:latin typeface="Arial" panose="020B0604020202020204" pitchFamily="34" charset="0"/>
              <a:cs typeface="Arial" panose="020B0604020202020204" pitchFamily="34" charset="0"/>
            </a:endParaRPr>
          </a:p>
          <a:p>
            <a:r>
              <a:rPr lang="en-US" altLang="zh-CN" dirty="0">
                <a:solidFill>
                  <a:schemeClr val="tx1"/>
                </a:solidFill>
                <a:latin typeface="Arial" panose="020B0604020202020204" pitchFamily="34" charset="0"/>
                <a:cs typeface="Arial" panose="020B0604020202020204" pitchFamily="34" charset="0"/>
              </a:rPr>
              <a:t>IF 1%&lt;|</a:t>
            </a:r>
            <a:r>
              <a:rPr lang="en-US" altLang="zh-CN" i="1" dirty="0" err="1">
                <a:solidFill>
                  <a:schemeClr val="tx1"/>
                </a:solidFill>
                <a:latin typeface="Arial" panose="020B0604020202020204" pitchFamily="34" charset="0"/>
                <a:cs typeface="Arial" panose="020B0604020202020204" pitchFamily="34" charset="0"/>
              </a:rPr>
              <a:t>NEC</a:t>
            </a:r>
            <a:r>
              <a:rPr lang="en-US" altLang="zh-CN" baseline="-25000" dirty="0" err="1">
                <a:solidFill>
                  <a:schemeClr val="tx1"/>
                </a:solidFill>
                <a:latin typeface="Arial" panose="020B0604020202020204" pitchFamily="34" charset="0"/>
                <a:cs typeface="Arial" panose="020B0604020202020204" pitchFamily="34" charset="0"/>
              </a:rPr>
              <a:t>re</a:t>
            </a:r>
            <a:r>
              <a:rPr lang="en-US" altLang="zh-CN" dirty="0">
                <a:solidFill>
                  <a:schemeClr val="tx1"/>
                </a:solidFill>
                <a:latin typeface="Arial" panose="020B0604020202020204" pitchFamily="34" charset="0"/>
                <a:cs typeface="Arial" panose="020B0604020202020204" pitchFamily="34" charset="0"/>
              </a:rPr>
              <a:t>|</a:t>
            </a:r>
            <a:r>
              <a:rPr lang="zh-CN" altLang="en-US" dirty="0">
                <a:solidFill>
                  <a:schemeClr val="tx1"/>
                </a:solidFill>
                <a:latin typeface="Arial" panose="020B0604020202020204" pitchFamily="34" charset="0"/>
                <a:cs typeface="Arial" panose="020B0604020202020204" pitchFamily="34" charset="0"/>
              </a:rPr>
              <a:t>≤</a:t>
            </a:r>
            <a:r>
              <a:rPr lang="en-US" altLang="zh-CN" dirty="0">
                <a:solidFill>
                  <a:schemeClr val="tx1"/>
                </a:solidFill>
                <a:latin typeface="Arial" panose="020B0604020202020204" pitchFamily="34" charset="0"/>
                <a:cs typeface="Arial" panose="020B0604020202020204" pitchFamily="34" charset="0"/>
              </a:rPr>
              <a:t>5%,</a:t>
            </a:r>
            <a:r>
              <a:rPr lang="zh-CN" altLang="en-US" dirty="0">
                <a:solidFill>
                  <a:schemeClr val="tx1"/>
                </a:solidFill>
                <a:latin typeface="Arial" panose="020B0604020202020204" pitchFamily="34" charset="0"/>
                <a:cs typeface="Arial" panose="020B0604020202020204" pitchFamily="34" charset="0"/>
              </a:rPr>
              <a:t> </a:t>
            </a:r>
            <a:r>
              <a:rPr lang="en-US" altLang="zh-CN" dirty="0">
                <a:solidFill>
                  <a:schemeClr val="tx1"/>
                </a:solidFill>
                <a:latin typeface="Arial" panose="020B0604020202020204" pitchFamily="34" charset="0"/>
                <a:cs typeface="Arial" panose="020B0604020202020204" pitchFamily="34" charset="0"/>
              </a:rPr>
              <a:t>using linear regression to calculate fuel consumption;</a:t>
            </a:r>
          </a:p>
          <a:p>
            <a:endParaRPr lang="en-US" altLang="zh-CN" dirty="0">
              <a:solidFill>
                <a:schemeClr val="tx1"/>
              </a:solidFill>
              <a:latin typeface="Arial" panose="020B0604020202020204" pitchFamily="34" charset="0"/>
              <a:cs typeface="Arial" panose="020B0604020202020204" pitchFamily="34" charset="0"/>
            </a:endParaRPr>
          </a:p>
          <a:p>
            <a:r>
              <a:rPr lang="en-US" altLang="zh-CN" dirty="0">
                <a:solidFill>
                  <a:schemeClr val="tx1"/>
                </a:solidFill>
                <a:latin typeface="Arial" panose="020B0604020202020204" pitchFamily="34" charset="0"/>
                <a:cs typeface="Arial" panose="020B0604020202020204" pitchFamily="34" charset="0"/>
              </a:rPr>
              <a:t>IF |</a:t>
            </a:r>
            <a:r>
              <a:rPr lang="en-US" altLang="zh-CN" i="1" dirty="0" err="1">
                <a:solidFill>
                  <a:schemeClr val="tx1"/>
                </a:solidFill>
                <a:latin typeface="Arial" panose="020B0604020202020204" pitchFamily="34" charset="0"/>
                <a:cs typeface="Arial" panose="020B0604020202020204" pitchFamily="34" charset="0"/>
              </a:rPr>
              <a:t>NEC</a:t>
            </a:r>
            <a:r>
              <a:rPr lang="en-US" altLang="zh-CN" baseline="-25000" dirty="0" err="1">
                <a:solidFill>
                  <a:schemeClr val="tx1"/>
                </a:solidFill>
                <a:latin typeface="Arial" panose="020B0604020202020204" pitchFamily="34" charset="0"/>
                <a:cs typeface="Arial" panose="020B0604020202020204" pitchFamily="34" charset="0"/>
              </a:rPr>
              <a:t>re</a:t>
            </a:r>
            <a:r>
              <a:rPr lang="en-US" altLang="zh-CN" dirty="0">
                <a:solidFill>
                  <a:schemeClr val="tx1"/>
                </a:solidFill>
                <a:latin typeface="Arial" panose="020B0604020202020204" pitchFamily="34" charset="0"/>
                <a:cs typeface="Arial" panose="020B0604020202020204" pitchFamily="34" charset="0"/>
              </a:rPr>
              <a:t>|&gt;5%,</a:t>
            </a:r>
            <a:r>
              <a:rPr lang="zh-CN" altLang="en-US" dirty="0">
                <a:solidFill>
                  <a:schemeClr val="tx1"/>
                </a:solidFill>
                <a:latin typeface="Arial" panose="020B0604020202020204" pitchFamily="34" charset="0"/>
                <a:cs typeface="Arial" panose="020B0604020202020204" pitchFamily="34" charset="0"/>
              </a:rPr>
              <a:t> </a:t>
            </a:r>
            <a:r>
              <a:rPr lang="en-US" altLang="zh-CN" dirty="0">
                <a:solidFill>
                  <a:schemeClr val="tx1"/>
                </a:solidFill>
                <a:latin typeface="Arial" panose="020B0604020202020204" pitchFamily="34" charset="0"/>
                <a:cs typeface="Arial" panose="020B0604020202020204" pitchFamily="34" charset="0"/>
              </a:rPr>
              <a:t>additional tests are required.</a:t>
            </a:r>
          </a:p>
        </p:txBody>
      </p:sp>
      <p:sp>
        <p:nvSpPr>
          <p:cNvPr id="2" name="灯片编号占位符 1"/>
          <p:cNvSpPr>
            <a:spLocks noGrp="1"/>
          </p:cNvSpPr>
          <p:nvPr>
            <p:ph type="sldNum" sz="quarter" idx="4"/>
          </p:nvPr>
        </p:nvSpPr>
        <p:spPr>
          <a:xfrm>
            <a:off x="11319672" y="6507843"/>
            <a:ext cx="410215" cy="233779"/>
          </a:xfrm>
        </p:spPr>
        <p:txBody>
          <a:bodyPr/>
          <a:lstStyle/>
          <a:p>
            <a:fld id="{F9954841-DDB9-4D98-80F0-B7611239509B}" type="slidenum">
              <a:rPr lang="zh-CN" altLang="en-US" smtClean="0">
                <a:latin typeface="Arial" panose="020B0604020202020204" pitchFamily="34" charset="0"/>
                <a:cs typeface="Arial" panose="020B0604020202020204" pitchFamily="34" charset="0"/>
              </a:rPr>
              <a:t>9</a:t>
            </a:fld>
            <a:endParaRPr lang="zh-CN" altLang="en-US" dirty="0">
              <a:latin typeface="Arial" panose="020B0604020202020204" pitchFamily="34" charset="0"/>
              <a:cs typeface="Arial" panose="020B0604020202020204" pitchFamily="34" charset="0"/>
            </a:endParaRPr>
          </a:p>
        </p:txBody>
      </p:sp>
      <p:sp>
        <p:nvSpPr>
          <p:cNvPr id="36" name="文本框 35">
            <a:extLst>
              <a:ext uri="{FF2B5EF4-FFF2-40B4-BE49-F238E27FC236}">
                <a16:creationId xmlns:a16="http://schemas.microsoft.com/office/drawing/2014/main" id="{16C3CA1B-E002-CDC1-C25E-6551BD29A26E}"/>
              </a:ext>
            </a:extLst>
          </p:cNvPr>
          <p:cNvSpPr txBox="1"/>
          <p:nvPr/>
        </p:nvSpPr>
        <p:spPr>
          <a:xfrm>
            <a:off x="650192" y="1428539"/>
            <a:ext cx="9293908" cy="369332"/>
          </a:xfrm>
          <a:prstGeom prst="rect">
            <a:avLst/>
          </a:prstGeom>
          <a:noFill/>
        </p:spPr>
        <p:txBody>
          <a:bodyPr wrap="square">
            <a:spAutoFit/>
          </a:bodyPr>
          <a:lstStyle/>
          <a:p>
            <a:r>
              <a:rPr lang="en-US" altLang="zh-CN" sz="1800" dirty="0">
                <a:solidFill>
                  <a:srgbClr val="000000"/>
                </a:solidFill>
                <a:effectLst/>
                <a:latin typeface="Arial" panose="020B0604020202020204" pitchFamily="34" charset="0"/>
                <a:cs typeface="Arial" panose="020B0604020202020204" pitchFamily="34" charset="0"/>
              </a:rPr>
              <a:t>Calculate the experimental results based on the energy changes of REESS</a:t>
            </a:r>
            <a:endParaRPr lang="zh-CN" altLang="en-US" dirty="0">
              <a:latin typeface="Arial" panose="020B0604020202020204" pitchFamily="34" charset="0"/>
              <a:cs typeface="Arial" panose="020B0604020202020204" pitchFamily="34" charset="0"/>
            </a:endParaRPr>
          </a:p>
        </p:txBody>
      </p:sp>
      <p:graphicFrame>
        <p:nvGraphicFramePr>
          <p:cNvPr id="39" name="对象 38">
            <a:extLst>
              <a:ext uri="{FF2B5EF4-FFF2-40B4-BE49-F238E27FC236}">
                <a16:creationId xmlns:a16="http://schemas.microsoft.com/office/drawing/2014/main" id="{CF672241-118F-3438-CD55-692CB7851403}"/>
              </a:ext>
            </a:extLst>
          </p:cNvPr>
          <p:cNvGraphicFramePr>
            <a:graphicFrameLocks noChangeAspect="1"/>
          </p:cNvGraphicFramePr>
          <p:nvPr>
            <p:extLst>
              <p:ext uri="{D42A27DB-BD31-4B8C-83A1-F6EECF244321}">
                <p14:modId xmlns:p14="http://schemas.microsoft.com/office/powerpoint/2010/main" val="2620253350"/>
              </p:ext>
            </p:extLst>
          </p:nvPr>
        </p:nvGraphicFramePr>
        <p:xfrm>
          <a:off x="2704995" y="3911634"/>
          <a:ext cx="1441115" cy="1331465"/>
        </p:xfrm>
        <a:graphic>
          <a:graphicData uri="http://schemas.openxmlformats.org/presentationml/2006/ole">
            <mc:AlternateContent xmlns:mc="http://schemas.openxmlformats.org/markup-compatibility/2006">
              <mc:Choice xmlns:v="urn:schemas-microsoft-com:vml" Requires="v">
                <p:oleObj name="Equation" r:id="rId2" imgW="21031200" imgH="19812000" progId="Equation.DSMT4">
                  <p:embed/>
                </p:oleObj>
              </mc:Choice>
              <mc:Fallback>
                <p:oleObj name="Equation" r:id="rId2" imgW="21031200" imgH="19812000" progId="Equation.DSMT4">
                  <p:embed/>
                  <p:pic>
                    <p:nvPicPr>
                      <p:cNvPr id="39" name="对象 38">
                        <a:extLst>
                          <a:ext uri="{FF2B5EF4-FFF2-40B4-BE49-F238E27FC236}">
                            <a16:creationId xmlns:a16="http://schemas.microsoft.com/office/drawing/2014/main" id="{CF672241-118F-3438-CD55-692CB7851403}"/>
                          </a:ext>
                        </a:extLst>
                      </p:cNvPr>
                      <p:cNvPicPr>
                        <a:picLocks noChangeAspect="1" noChangeArrowheads="1"/>
                      </p:cNvPicPr>
                      <p:nvPr/>
                    </p:nvPicPr>
                    <p:blipFill>
                      <a:blip r:embed="rId3"/>
                      <a:srcRect/>
                      <a:stretch>
                        <a:fillRect/>
                      </a:stretch>
                    </p:blipFill>
                    <p:spPr bwMode="auto">
                      <a:xfrm>
                        <a:off x="2704995" y="3911634"/>
                        <a:ext cx="1441115" cy="1331465"/>
                      </a:xfrm>
                      <a:prstGeom prst="rect">
                        <a:avLst/>
                      </a:prstGeom>
                      <a:noFill/>
                    </p:spPr>
                  </p:pic>
                </p:oleObj>
              </mc:Fallback>
            </mc:AlternateContent>
          </a:graphicData>
        </a:graphic>
      </p:graphicFrame>
      <p:sp>
        <p:nvSpPr>
          <p:cNvPr id="3" name="矩形 2">
            <a:extLst>
              <a:ext uri="{FF2B5EF4-FFF2-40B4-BE49-F238E27FC236}">
                <a16:creationId xmlns:a16="http://schemas.microsoft.com/office/drawing/2014/main" id="{5C546887-2A62-44D2-EA43-A4054FD90634}"/>
              </a:ext>
            </a:extLst>
          </p:cNvPr>
          <p:cNvSpPr/>
          <p:nvPr/>
        </p:nvSpPr>
        <p:spPr>
          <a:xfrm>
            <a:off x="696000" y="2144541"/>
            <a:ext cx="5400000" cy="1493229"/>
          </a:xfrm>
          <a:prstGeom prst="rect">
            <a:avLst/>
          </a:prstGeom>
          <a:ln>
            <a:solidFill>
              <a:schemeClr val="accent5">
                <a:lumMod val="50000"/>
              </a:schemeClr>
            </a:solidFill>
            <a:prstDash val="sysDot"/>
          </a:ln>
        </p:spPr>
        <p:txBody>
          <a:bodyPr>
            <a:spAutoFit/>
          </a:bodyPr>
          <a:lstStyle/>
          <a:p>
            <a:pPr>
              <a:lnSpc>
                <a:spcPct val="200000"/>
              </a:lnSpc>
            </a:pPr>
            <a:endParaRPr lang="en-US" altLang="zh-CN"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a:p>
            <a:pPr>
              <a:lnSpc>
                <a:spcPct val="200000"/>
              </a:lnSpc>
            </a:pPr>
            <a:r>
              <a:rPr lang="en-US" altLang="zh-CN"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1600" b="1" i="1" dirty="0" err="1">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E</a:t>
            </a:r>
            <a:r>
              <a:rPr lang="en-US" altLang="zh-CN" sz="1600" b="1" baseline="-25000" dirty="0" err="1">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cycle</a:t>
            </a:r>
            <a:r>
              <a:rPr lang="en-US" altLang="zh-CN"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 is cycle energy demand,</a:t>
            </a:r>
            <a:r>
              <a:rPr lang="zh-CN" altLang="en-US"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 </a:t>
            </a:r>
            <a:r>
              <a:rPr lang="en-US" altLang="zh-CN"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same</a:t>
            </a:r>
            <a:r>
              <a:rPr lang="zh-CN" altLang="en-US"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 </a:t>
            </a:r>
            <a:r>
              <a:rPr lang="en-US" altLang="zh-CN"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with UN R154 and GTR 15</a:t>
            </a:r>
            <a:endParaRPr lang="en-US" altLang="zh-CN" sz="1600" dirty="0">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4" name="对象 3">
            <a:extLst>
              <a:ext uri="{FF2B5EF4-FFF2-40B4-BE49-F238E27FC236}">
                <a16:creationId xmlns:a16="http://schemas.microsoft.com/office/drawing/2014/main" id="{FF656C48-9716-921C-8BF8-8353C398F88D}"/>
              </a:ext>
            </a:extLst>
          </p:cNvPr>
          <p:cNvGraphicFramePr>
            <a:graphicFrameLocks noChangeAspect="1"/>
          </p:cNvGraphicFramePr>
          <p:nvPr>
            <p:extLst>
              <p:ext uri="{D42A27DB-BD31-4B8C-83A1-F6EECF244321}">
                <p14:modId xmlns:p14="http://schemas.microsoft.com/office/powerpoint/2010/main" val="3560299882"/>
              </p:ext>
            </p:extLst>
          </p:nvPr>
        </p:nvGraphicFramePr>
        <p:xfrm>
          <a:off x="2184873" y="2220263"/>
          <a:ext cx="2422253" cy="633598"/>
        </p:xfrm>
        <a:graphic>
          <a:graphicData uri="http://schemas.openxmlformats.org/presentationml/2006/ole">
            <mc:AlternateContent xmlns:mc="http://schemas.openxmlformats.org/markup-compatibility/2006">
              <mc:Choice xmlns:v="urn:schemas-microsoft-com:vml" Requires="v">
                <p:oleObj name="Equation" r:id="rId4" imgW="1384300" imgH="393700" progId="Equation.DSMT4">
                  <p:embed/>
                </p:oleObj>
              </mc:Choice>
              <mc:Fallback>
                <p:oleObj name="Equation" r:id="rId4" imgW="1384300" imgH="393700" progId="Equation.DSMT4">
                  <p:embed/>
                  <p:pic>
                    <p:nvPicPr>
                      <p:cNvPr id="13" name="对象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4873" y="2220263"/>
                        <a:ext cx="2422253" cy="633598"/>
                      </a:xfrm>
                      <a:prstGeom prst="rect">
                        <a:avLst/>
                      </a:prstGeom>
                      <a:noFill/>
                    </p:spPr>
                  </p:pic>
                </p:oleObj>
              </mc:Fallback>
            </mc:AlternateContent>
          </a:graphicData>
        </a:graphic>
      </p:graphicFrame>
      <p:sp>
        <p:nvSpPr>
          <p:cNvPr id="5" name="矩形 4">
            <a:extLst>
              <a:ext uri="{FF2B5EF4-FFF2-40B4-BE49-F238E27FC236}">
                <a16:creationId xmlns:a16="http://schemas.microsoft.com/office/drawing/2014/main" id="{5313D0ED-3D06-201F-B643-F7785B9A0E2A}"/>
              </a:ext>
            </a:extLst>
          </p:cNvPr>
          <p:cNvSpPr/>
          <p:nvPr/>
        </p:nvSpPr>
        <p:spPr>
          <a:xfrm>
            <a:off x="3152830" y="2559223"/>
            <a:ext cx="545446" cy="2687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标题 1">
            <a:extLst>
              <a:ext uri="{FF2B5EF4-FFF2-40B4-BE49-F238E27FC236}">
                <a16:creationId xmlns:a16="http://schemas.microsoft.com/office/drawing/2014/main" id="{76254466-56A5-0744-3E98-8357A6295DD6}"/>
              </a:ext>
            </a:extLst>
          </p:cNvPr>
          <p:cNvSpPr>
            <a:spLocks noGrp="1"/>
          </p:cNvSpPr>
          <p:nvPr/>
        </p:nvSpPr>
        <p:spPr>
          <a:xfrm>
            <a:off x="346710" y="146813"/>
            <a:ext cx="8176505" cy="49914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2000" kern="1200">
                <a:solidFill>
                  <a:schemeClr val="tx1"/>
                </a:solidFill>
                <a:latin typeface="黑体" panose="02010609060101010101" pitchFamily="49" charset="-122"/>
                <a:ea typeface="黑体" panose="02010609060101010101" pitchFamily="49" charset="-122"/>
                <a:cs typeface="+mj-cs"/>
              </a:defRPr>
            </a:lvl1pPr>
          </a:lstStyle>
          <a:p>
            <a:pPr defTabSz="914400">
              <a:buNone/>
            </a:pPr>
            <a:r>
              <a:rPr lang="en-US" altLang="zh-CN" sz="2400" b="1" kern="1200" dirty="0">
                <a:latin typeface="Arial" panose="020B0604020202020204" pitchFamily="34" charset="0"/>
                <a:ea typeface="华文中宋" panose="02010600040101010101" pitchFamily="2" charset="-122"/>
                <a:cs typeface="Arial" panose="020B0604020202020204" pitchFamily="34" charset="0"/>
              </a:rPr>
              <a:t>2. Hybrid electric vehicles</a:t>
            </a:r>
            <a:endParaRPr lang="zh-CN" sz="2400" b="1" kern="1200" dirty="0">
              <a:latin typeface="Arial" panose="020B0604020202020204" pitchFamily="34" charset="0"/>
              <a:ea typeface="华文中宋" panose="02010600040101010101" pitchFamily="2" charset="-122"/>
              <a:cs typeface="Arial" panose="020B0604020202020204" pitchFamily="34" charset="0"/>
            </a:endParaRPr>
          </a:p>
        </p:txBody>
      </p:sp>
      <p:sp>
        <p:nvSpPr>
          <p:cNvPr id="12" name="文本占位符 1">
            <a:extLst>
              <a:ext uri="{FF2B5EF4-FFF2-40B4-BE49-F238E27FC236}">
                <a16:creationId xmlns:a16="http://schemas.microsoft.com/office/drawing/2014/main" id="{B07D7C17-BB5A-B60F-0893-8BA7EFB395F4}"/>
              </a:ext>
            </a:extLst>
          </p:cNvPr>
          <p:cNvSpPr>
            <a:spLocks noGrp="1"/>
          </p:cNvSpPr>
          <p:nvPr/>
        </p:nvSpPr>
        <p:spPr>
          <a:xfrm>
            <a:off x="378682" y="759929"/>
            <a:ext cx="11483117" cy="458908"/>
          </a:xfrm>
          <a:prstGeom prst="rect">
            <a:avLst/>
          </a:prstGeom>
          <a:noFill/>
          <a:ln w="9525">
            <a:noFill/>
            <a:miter lim="800000"/>
          </a:ln>
        </p:spPr>
        <p:txBody>
          <a:bodyPr vert="horz" wrap="square" lIns="91440" tIns="45720" rIns="91440" bIns="45720" numCol="1"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sz="1800" b="1" kern="1200">
                <a:solidFill>
                  <a:srgbClr val="164B77"/>
                </a:solidFill>
                <a:latin typeface="微软雅黑" panose="020B0503020204020204" pitchFamily="34" charset="-122"/>
                <a:ea typeface="微软雅黑" panose="020B0503020204020204" pitchFamily="34" charset="-122"/>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ct val="150000"/>
              </a:lnSpc>
              <a:spcBef>
                <a:spcPts val="0"/>
              </a:spcBef>
              <a:buFont typeface="Wingdings" panose="05000000000000000000" pitchFamily="2" charset="2"/>
              <a:buChar char="n"/>
            </a:pPr>
            <a:r>
              <a:rPr lang="en-US" altLang="zh-CN" b="0" dirty="0">
                <a:solidFill>
                  <a:schemeClr val="tx1"/>
                </a:solidFill>
                <a:latin typeface="Arial" panose="020B0604020202020204" pitchFamily="34" charset="0"/>
                <a:cs typeface="Arial" panose="020B0604020202020204" pitchFamily="34" charset="0"/>
              </a:rPr>
              <a:t>Test results for NOVC-HEV</a:t>
            </a:r>
          </a:p>
        </p:txBody>
      </p:sp>
      <p:sp>
        <p:nvSpPr>
          <p:cNvPr id="7" name="矩形 6">
            <a:extLst>
              <a:ext uri="{FF2B5EF4-FFF2-40B4-BE49-F238E27FC236}">
                <a16:creationId xmlns:a16="http://schemas.microsoft.com/office/drawing/2014/main" id="{C14BFD09-1C17-9B79-7A9A-E230C1676476}"/>
              </a:ext>
            </a:extLst>
          </p:cNvPr>
          <p:cNvSpPr/>
          <p:nvPr/>
        </p:nvSpPr>
        <p:spPr>
          <a:xfrm>
            <a:off x="696000" y="3830753"/>
            <a:ext cx="5400000" cy="1493229"/>
          </a:xfrm>
          <a:prstGeom prst="rect">
            <a:avLst/>
          </a:prstGeom>
          <a:ln>
            <a:solidFill>
              <a:schemeClr val="accent5">
                <a:lumMod val="50000"/>
              </a:schemeClr>
            </a:solidFill>
            <a:prstDash val="sysDot"/>
          </a:ln>
        </p:spPr>
        <p:txBody>
          <a:bodyPr>
            <a:spAutoFit/>
          </a:bodyPr>
          <a:lstStyle/>
          <a:p>
            <a:pPr>
              <a:lnSpc>
                <a:spcPct val="200000"/>
              </a:lnSpc>
            </a:pPr>
            <a:r>
              <a:rPr lang="en-US" altLang="zh-CN"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For the battery:</a:t>
            </a:r>
          </a:p>
          <a:p>
            <a:pPr>
              <a:lnSpc>
                <a:spcPct val="200000"/>
              </a:lnSpc>
            </a:pPr>
            <a:endParaRPr lang="en-US" altLang="zh-CN"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a:p>
            <a:pPr>
              <a:lnSpc>
                <a:spcPct val="200000"/>
              </a:lnSpc>
            </a:pPr>
            <a:endParaRPr lang="zh-CN" altLang="en-US"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10" name="对象 9">
            <a:extLst>
              <a:ext uri="{FF2B5EF4-FFF2-40B4-BE49-F238E27FC236}">
                <a16:creationId xmlns:a16="http://schemas.microsoft.com/office/drawing/2014/main" id="{AF641373-0027-9F7A-8A7F-926E26F60027}"/>
              </a:ext>
            </a:extLst>
          </p:cNvPr>
          <p:cNvGraphicFramePr>
            <a:graphicFrameLocks noChangeAspect="1"/>
          </p:cNvGraphicFramePr>
          <p:nvPr>
            <p:extLst>
              <p:ext uri="{D42A27DB-BD31-4B8C-83A1-F6EECF244321}">
                <p14:modId xmlns:p14="http://schemas.microsoft.com/office/powerpoint/2010/main" val="1418554253"/>
              </p:ext>
            </p:extLst>
          </p:nvPr>
        </p:nvGraphicFramePr>
        <p:xfrm>
          <a:off x="3234473" y="5558703"/>
          <a:ext cx="2520000" cy="374273"/>
        </p:xfrm>
        <a:graphic>
          <a:graphicData uri="http://schemas.openxmlformats.org/presentationml/2006/ole">
            <mc:AlternateContent xmlns:mc="http://schemas.openxmlformats.org/markup-compatibility/2006">
              <mc:Choice xmlns:v="urn:schemas-microsoft-com:vml" Requires="v">
                <p:oleObj name="Equation" r:id="rId6" imgW="1549080" imgH="241200" progId="Equation.DSMT4">
                  <p:embed/>
                </p:oleObj>
              </mc:Choice>
              <mc:Fallback>
                <p:oleObj name="Equation" r:id="rId6" imgW="1549080" imgH="241200" progId="Equation.DSMT4">
                  <p:embed/>
                  <p:pic>
                    <p:nvPicPr>
                      <p:cNvPr id="39" name="对象 38">
                        <a:extLst>
                          <a:ext uri="{FF2B5EF4-FFF2-40B4-BE49-F238E27FC236}">
                            <a16:creationId xmlns:a16="http://schemas.microsoft.com/office/drawing/2014/main" id="{CF672241-118F-3438-CD55-692CB7851403}"/>
                          </a:ext>
                        </a:extLst>
                      </p:cNvPr>
                      <p:cNvPicPr>
                        <a:picLocks noChangeAspect="1" noChangeArrowheads="1"/>
                      </p:cNvPicPr>
                      <p:nvPr/>
                    </p:nvPicPr>
                    <p:blipFill>
                      <a:blip r:embed="rId7"/>
                      <a:srcRect/>
                      <a:stretch>
                        <a:fillRect/>
                      </a:stretch>
                    </p:blipFill>
                    <p:spPr bwMode="auto">
                      <a:xfrm>
                        <a:off x="3234473" y="5558703"/>
                        <a:ext cx="2520000" cy="374273"/>
                      </a:xfrm>
                      <a:prstGeom prst="rect">
                        <a:avLst/>
                      </a:prstGeom>
                      <a:noFill/>
                    </p:spPr>
                  </p:pic>
                </p:oleObj>
              </mc:Fallback>
            </mc:AlternateContent>
          </a:graphicData>
        </a:graphic>
      </p:graphicFrame>
      <p:sp>
        <p:nvSpPr>
          <p:cNvPr id="13" name="矩形 12">
            <a:extLst>
              <a:ext uri="{FF2B5EF4-FFF2-40B4-BE49-F238E27FC236}">
                <a16:creationId xmlns:a16="http://schemas.microsoft.com/office/drawing/2014/main" id="{18A40AB9-61E0-BD18-6ECD-088D9D0F3E24}"/>
              </a:ext>
            </a:extLst>
          </p:cNvPr>
          <p:cNvSpPr/>
          <p:nvPr/>
        </p:nvSpPr>
        <p:spPr>
          <a:xfrm>
            <a:off x="696000" y="5516965"/>
            <a:ext cx="5400000" cy="416011"/>
          </a:xfrm>
          <a:prstGeom prst="rect">
            <a:avLst/>
          </a:prstGeom>
          <a:ln>
            <a:solidFill>
              <a:schemeClr val="accent5">
                <a:lumMod val="50000"/>
              </a:schemeClr>
            </a:solidFill>
            <a:prstDash val="sysDot"/>
          </a:ln>
        </p:spPr>
        <p:txBody>
          <a:bodyPr>
            <a:spAutoFit/>
          </a:bodyPr>
          <a:lstStyle/>
          <a:p>
            <a:pPr>
              <a:lnSpc>
                <a:spcPct val="150000"/>
              </a:lnSpc>
            </a:pPr>
            <a:r>
              <a:rPr lang="en-US" altLang="zh-CN"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rPr>
              <a:t>For the supercapacitor:</a:t>
            </a:r>
            <a:endParaRPr lang="zh-CN" altLang="en-US" sz="1600" b="1" dirty="0">
              <a:solidFill>
                <a:schemeClr val="accent1">
                  <a:lumMod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等腰三角形 14">
            <a:extLst>
              <a:ext uri="{FF2B5EF4-FFF2-40B4-BE49-F238E27FC236}">
                <a16:creationId xmlns:a16="http://schemas.microsoft.com/office/drawing/2014/main" id="{34CE2B2F-D4FE-6E56-59C5-6A96E853913B}"/>
              </a:ext>
            </a:extLst>
          </p:cNvPr>
          <p:cNvSpPr/>
          <p:nvPr/>
        </p:nvSpPr>
        <p:spPr>
          <a:xfrm rot="5400000">
            <a:off x="6440410" y="3982645"/>
            <a:ext cx="180000" cy="180000"/>
          </a:xfrm>
          <a:prstGeom prst="triangle">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3046369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9" ma:contentTypeDescription="Crée un document." ma:contentTypeScope="" ma:versionID="e18bef637d0f1ddca225288e0d432ec3">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a115814b681581b4d823fe6aeb4d21e0"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F90EFF-1FDC-44BB-A852-891F7C747983}"/>
</file>

<file path=customXml/itemProps2.xml><?xml version="1.0" encoding="utf-8"?>
<ds:datastoreItem xmlns:ds="http://schemas.openxmlformats.org/officeDocument/2006/customXml" ds:itemID="{7D4134E9-A559-4598-B7FF-A3D695AD2F80}"/>
</file>

<file path=docProps/app.xml><?xml version="1.0" encoding="utf-8"?>
<Properties xmlns="http://schemas.openxmlformats.org/officeDocument/2006/extended-properties" xmlns:vt="http://schemas.openxmlformats.org/officeDocument/2006/docPropsVTypes">
  <TotalTime>1372</TotalTime>
  <Words>1347</Words>
  <Application>Microsoft Office PowerPoint</Application>
  <PresentationFormat>宽屏</PresentationFormat>
  <Paragraphs>173</Paragraphs>
  <Slides>15</Slides>
  <Notes>6</Notes>
  <HiddenSlides>0</HiddenSlides>
  <MMClips>0</MMClips>
  <ScaleCrop>false</ScaleCrop>
  <HeadingPairs>
    <vt:vector size="8" baseType="variant">
      <vt:variant>
        <vt:lpstr>已用的字体</vt:lpstr>
      </vt:variant>
      <vt:variant>
        <vt:i4>5</vt:i4>
      </vt:variant>
      <vt:variant>
        <vt:lpstr>主题</vt:lpstr>
      </vt:variant>
      <vt:variant>
        <vt:i4>3</vt:i4>
      </vt:variant>
      <vt:variant>
        <vt:lpstr>嵌入 OLE 服务器</vt:lpstr>
      </vt:variant>
      <vt:variant>
        <vt:i4>2</vt:i4>
      </vt:variant>
      <vt:variant>
        <vt:lpstr>幻灯片标题</vt:lpstr>
      </vt:variant>
      <vt:variant>
        <vt:i4>15</vt:i4>
      </vt:variant>
    </vt:vector>
  </HeadingPairs>
  <TitlesOfParts>
    <vt:vector size="25" baseType="lpstr">
      <vt:lpstr>等线</vt:lpstr>
      <vt:lpstr>黑体</vt:lpstr>
      <vt:lpstr>Arial</vt:lpstr>
      <vt:lpstr>Impact</vt:lpstr>
      <vt:lpstr>Wingdings</vt:lpstr>
      <vt:lpstr>Office 主题​​</vt:lpstr>
      <vt:lpstr>1_自定义设计方案</vt:lpstr>
      <vt:lpstr>自定义设计方案</vt:lpstr>
      <vt:lpstr>Graph</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yehuimei</dc:creator>
  <cp:lastModifiedBy>刘志超</cp:lastModifiedBy>
  <cp:revision>103</cp:revision>
  <dcterms:created xsi:type="dcterms:W3CDTF">2020-09-07T03:59:00Z</dcterms:created>
  <dcterms:modified xsi:type="dcterms:W3CDTF">2024-05-23T05:25:44Z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2052-11.8.2.8808</vt:lpwstr>
  </property>
</Properties>
</file>