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9" r:id="rId6"/>
    <p:sldId id="262" r:id="rId7"/>
    <p:sldId id="258" r:id="rId8"/>
    <p:sldId id="263" r:id="rId9"/>
    <p:sldId id="259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2E5"/>
    <a:srgbClr val="70AD47"/>
    <a:srgbClr val="FFFF00"/>
    <a:srgbClr val="257CA7"/>
    <a:srgbClr val="ED7D31"/>
    <a:srgbClr val="C4A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A37628-0C63-4BE4-803B-503B9C041287}" v="4" dt="2024-05-23T03:49:28.9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92" d="100"/>
          <a:sy n="92" d="100"/>
        </p:scale>
        <p:origin x="33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34A37628-0C63-4BE4-803B-503B9C041287}"/>
    <pc:docChg chg="custSel modSld">
      <pc:chgData name="Francois Guichard" userId="b25862a6-b641-4ece-b9f9-9230f3cdb908" providerId="ADAL" clId="{34A37628-0C63-4BE4-803B-503B9C041287}" dt="2024-05-23T03:50:18.617" v="85" actId="113"/>
      <pc:docMkLst>
        <pc:docMk/>
      </pc:docMkLst>
      <pc:sldChg chg="addSp modSp mod">
        <pc:chgData name="Francois Guichard" userId="b25862a6-b641-4ece-b9f9-9230f3cdb908" providerId="ADAL" clId="{34A37628-0C63-4BE4-803B-503B9C041287}" dt="2024-05-23T03:50:18.617" v="85" actId="113"/>
        <pc:sldMkLst>
          <pc:docMk/>
          <pc:sldMk cId="258806595" sldId="256"/>
        </pc:sldMkLst>
        <pc:spChg chg="mod">
          <ac:chgData name="Francois Guichard" userId="b25862a6-b641-4ece-b9f9-9230f3cdb908" providerId="ADAL" clId="{34A37628-0C63-4BE4-803B-503B9C041287}" dt="2024-05-23T03:45:04.121" v="66" actId="20577"/>
          <ac:spMkLst>
            <pc:docMk/>
            <pc:sldMk cId="258806595" sldId="256"/>
            <ac:spMk id="3" creationId="{2B082FE5-9BA9-8BBC-C3F1-2BB8A3D4DB44}"/>
          </ac:spMkLst>
        </pc:spChg>
        <pc:spChg chg="add mod">
          <ac:chgData name="Francois Guichard" userId="b25862a6-b641-4ece-b9f9-9230f3cdb908" providerId="ADAL" clId="{34A37628-0C63-4BE4-803B-503B9C041287}" dt="2024-05-23T03:44:54.222" v="58" actId="20577"/>
          <ac:spMkLst>
            <pc:docMk/>
            <pc:sldMk cId="258806595" sldId="256"/>
            <ac:spMk id="5" creationId="{727AF4F9-BA18-3841-165A-23695E47BB87}"/>
          </ac:spMkLst>
        </pc:spChg>
        <pc:spChg chg="add mod">
          <ac:chgData name="Francois Guichard" userId="b25862a6-b641-4ece-b9f9-9230f3cdb908" providerId="ADAL" clId="{34A37628-0C63-4BE4-803B-503B9C041287}" dt="2024-05-23T03:50:18.617" v="85" actId="113"/>
          <ac:spMkLst>
            <pc:docMk/>
            <pc:sldMk cId="258806595" sldId="256"/>
            <ac:spMk id="6" creationId="{A6545D4A-462E-22F5-3C38-68E62DD06CCC}"/>
          </ac:spMkLst>
        </pc:spChg>
      </pc:sldChg>
      <pc:sldChg chg="modSp mod">
        <pc:chgData name="Francois Guichard" userId="b25862a6-b641-4ece-b9f9-9230f3cdb908" providerId="ADAL" clId="{34A37628-0C63-4BE4-803B-503B9C041287}" dt="2024-05-23T03:45:58.162" v="82" actId="20577"/>
        <pc:sldMkLst>
          <pc:docMk/>
          <pc:sldMk cId="3813077427" sldId="269"/>
        </pc:sldMkLst>
        <pc:spChg chg="mod">
          <ac:chgData name="Francois Guichard" userId="b25862a6-b641-4ece-b9f9-9230f3cdb908" providerId="ADAL" clId="{34A37628-0C63-4BE4-803B-503B9C041287}" dt="2024-05-23T03:45:58.162" v="82" actId="20577"/>
          <ac:spMkLst>
            <pc:docMk/>
            <pc:sldMk cId="3813077427" sldId="269"/>
            <ac:spMk id="3" creationId="{7160B206-D4A6-9DAA-305F-6FADCDE8CF4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5C903-6BE3-4D7F-A94F-FE4E88EF7C85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35CD3-A2B4-450B-8142-FDF4704DF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231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4EC3E43-E936-28B5-E705-FD62E2686A6C}"/>
              </a:ext>
            </a:extLst>
          </p:cNvPr>
          <p:cNvSpPr/>
          <p:nvPr userDrawn="1"/>
        </p:nvSpPr>
        <p:spPr>
          <a:xfrm>
            <a:off x="0" y="0"/>
            <a:ext cx="4929103" cy="6858000"/>
          </a:xfrm>
          <a:prstGeom prst="rect">
            <a:avLst/>
          </a:prstGeom>
          <a:solidFill>
            <a:srgbClr val="5B92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71E633-42A7-7F0B-CCE9-73034CCDF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996" y="914400"/>
            <a:ext cx="4333932" cy="3067840"/>
          </a:xfrm>
        </p:spPr>
        <p:txBody>
          <a:bodyPr anchor="b">
            <a:normAutofit/>
          </a:bodyPr>
          <a:lstStyle>
            <a:lvl1pPr algn="r">
              <a:defRPr sz="48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EEA05E-0BBC-4633-340D-6D43A472C7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68" y="4206240"/>
            <a:ext cx="4333932" cy="165576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BD2F5-9CEF-DDEB-EC74-5FA916F3D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CE71-182C-4764-A193-F90965B7E34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D5A11-E3F7-FA58-DDCA-68C9BAA46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801BF-3F84-F3AD-09FD-06A62C704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BEC5D-650B-45AB-8A82-D87DAB8534EE}" type="slidenum">
              <a:rPr lang="en-GB" smtClean="0"/>
              <a:t>‹#›</a:t>
            </a:fld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C0A3A1D-AF9E-87E9-D48A-FF790AB04E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7243" r="16262" b="20512"/>
          <a:stretch/>
        </p:blipFill>
        <p:spPr>
          <a:xfrm>
            <a:off x="6569296" y="1828800"/>
            <a:ext cx="2908383" cy="310896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7AF2806-FD7A-4026-B1CE-D4843246060E}"/>
              </a:ext>
            </a:extLst>
          </p:cNvPr>
          <p:cNvCxnSpPr/>
          <p:nvPr userDrawn="1"/>
        </p:nvCxnSpPr>
        <p:spPr>
          <a:xfrm>
            <a:off x="302996" y="4114800"/>
            <a:ext cx="43339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94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AB4E6-B7BA-1A92-6902-F20F5B55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2B674A-0DB7-60E7-7A35-63A8013AA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CF55E-2CA1-60C7-E9C1-3E88BF3F8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CE71-182C-4764-A193-F90965B7E34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695E2-13DB-6EF4-5CAA-22CB645CD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1A8C4-86AA-F152-91F8-3D1262772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BEC5D-650B-45AB-8A82-D87DAB853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30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1009AE-662B-EC86-52DF-6EEA4B6707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A3AB30-E195-0430-2C85-ED31B02D5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C0E1E-9D0C-7A15-8929-304F5A6F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CE71-182C-4764-A193-F90965B7E34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90212-5E98-50FF-B97D-DD631D926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A2F6A-4B8C-618A-0DB9-F9FF372AA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BEC5D-650B-45AB-8A82-D87DAB853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1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11928-1E91-E04C-6A8D-B9CC2E30D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5720"/>
            <a:ext cx="10515600" cy="1097280"/>
          </a:xfrm>
        </p:spPr>
        <p:txBody>
          <a:bodyPr anchor="b"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A3B4D-B39E-4081-B83B-D9CEB0BEC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3D391-EDA5-4E8D-E51D-B4A99639A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CE71-182C-4764-A193-F90965B7E34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D3C91-840F-BB04-6DB9-460E86104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5DAB1-E3BF-956C-7E2A-DA3AECC4B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BEC5D-650B-45AB-8A82-D87DAB853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72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7E8D5-80CA-3A36-E4AD-9D5FFDE36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BB05A6-84AF-14DA-9AF6-7BB0DEAF0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068B4-7DAD-6911-968D-521217E8C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CE71-182C-4764-A193-F90965B7E34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822AB-7082-1E32-9A9B-D53699396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B4A31-6CF2-54E7-CC4D-B9F1F2C96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BEC5D-650B-45AB-8A82-D87DAB853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86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85F1B-11FB-03BE-0DDA-58500B9FD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A7EF5-92DC-568D-8BA8-6624F83921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67E318-5F77-1257-73BF-5A3BEE707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F8C72-FA4D-AB27-A566-391A61CF7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CE71-182C-4764-A193-F90965B7E34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92C50A-9CE4-92E5-14D7-FF82ED6C1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AE6DA-C480-A258-F8DC-43D6B3BD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BEC5D-650B-45AB-8A82-D87DAB853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14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EE60F-DF86-049D-867B-185F0C4B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C5685-1F85-5A3E-AE8C-7475FC895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28B96F-15CD-49BA-E391-5C21897162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89A3EC-C217-B04A-810A-06803EB037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C00EC-46B3-10CE-47CB-8395543AC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3424EE-D0AD-246C-F9AC-E33287E6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CE71-182C-4764-A193-F90965B7E34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AC9192-8F6B-3401-7281-CB3008965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B502A4-A5F3-67BE-AFEF-655BFAA70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BEC5D-650B-45AB-8A82-D87DAB853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790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01C52-94C5-B353-F5F6-E2858950C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9ADCCB-0427-F296-6E55-10A60E6C3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CE71-182C-4764-A193-F90965B7E34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D4BA60-1574-FC9C-96E1-2F5FF44D2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51C6F5-7DCA-F3A3-23BB-0F11A271D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BEC5D-650B-45AB-8A82-D87DAB853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67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06FAF7-9181-9CC3-D041-F8DE21372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CE71-182C-4764-A193-F90965B7E34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C32C37-07B6-F576-6210-6CA7AE70E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20F2ED-689B-AC20-C098-7E361F3E2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BEC5D-650B-45AB-8A82-D87DAB853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55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E861-CF43-E13B-BC4F-E3D4F40AD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22015-39A4-059E-E399-9BCE651ED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3010AC-A78A-9773-018E-B87E4CB24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8DF38-FB55-99CB-252E-AD7C5B87E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CE71-182C-4764-A193-F90965B7E34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8BBFE-9131-2D42-3225-0162A68AF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ECF2C7-2E4D-4E12-3E45-008A6E17B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BEC5D-650B-45AB-8A82-D87DAB853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70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5EB49-EF4E-4EB9-C03B-1A68626B9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337048-FB90-2623-8F87-4CF9C4238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D79AA-DC1E-FE97-9594-C92540016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8EE57-D513-3396-8FBD-90E7B258A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CE71-182C-4764-A193-F90965B7E34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9D661A-B7F8-7801-C172-B72F1FD22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135DDD-C7D9-312B-0A37-5AAF08377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BEC5D-650B-45AB-8A82-D87DAB853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55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A9D34C-DD53-0A80-9C60-65DB6082D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486" y="24280"/>
            <a:ext cx="105156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43C9F-0F76-6D12-46EF-FE92D30EF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6486" y="1361326"/>
            <a:ext cx="10327314" cy="481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B7B69-A257-3B82-AEC0-40B18FBE5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E8CE71-182C-4764-A193-F90965B7E34D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3596F-F340-60D3-D0FA-18BC0E2914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69C6-8780-9D14-E790-84FFAA605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6BEC5D-650B-45AB-8A82-D87DAB8534EE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ADE6B1-A6D0-FCA2-FED8-2A8593FA16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17243" r="16262" b="20512"/>
          <a:stretch/>
        </p:blipFill>
        <p:spPr>
          <a:xfrm>
            <a:off x="-1" y="2943"/>
            <a:ext cx="1026487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64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5B92E5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pages/viewpage.action?pageId=23822336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display/trans/ADS+3rd+sess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BA91E-B657-3DA6-7296-C01477B8C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ADS IWG </a:t>
            </a:r>
            <a:br>
              <a:rPr lang="en-GB" dirty="0"/>
            </a:br>
            <a:r>
              <a:rPr lang="en-GB" dirty="0"/>
              <a:t>update for the 19</a:t>
            </a:r>
            <a:r>
              <a:rPr lang="en-GB" baseline="30000" dirty="0"/>
              <a:t>th</a:t>
            </a:r>
            <a:r>
              <a:rPr lang="en-GB" dirty="0"/>
              <a:t> GRVA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082FE5-9BA9-8BBC-C3F1-2BB8A3D4DB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May/June 2024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4E03FF-F071-0294-2C88-388AE33156B4}"/>
              </a:ext>
            </a:extLst>
          </p:cNvPr>
          <p:cNvSpPr txBox="1">
            <a:spLocks/>
          </p:cNvSpPr>
          <p:nvPr/>
        </p:nvSpPr>
        <p:spPr>
          <a:xfrm>
            <a:off x="4957281" y="6041204"/>
            <a:ext cx="7171362" cy="6678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GB" sz="1600" b="1" dirty="0">
                <a:solidFill>
                  <a:schemeClr val="tx1"/>
                </a:solidFill>
              </a:rPr>
              <a:t>Wiki Page: </a:t>
            </a:r>
            <a:r>
              <a:rPr lang="en-GB" sz="1600" b="1" dirty="0">
                <a:solidFill>
                  <a:schemeClr val="tx1"/>
                </a:solidFill>
                <a:hlinkClick r:id="rId2"/>
              </a:rPr>
              <a:t>https://wiki.unece.org/pages/viewpage.action?pageId=238223362</a:t>
            </a:r>
            <a:r>
              <a:rPr lang="en-GB" sz="1600" b="1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7AF4F9-BA18-3841-165A-23695E47BB87}"/>
              </a:ext>
            </a:extLst>
          </p:cNvPr>
          <p:cNvSpPr txBox="1"/>
          <p:nvPr/>
        </p:nvSpPr>
        <p:spPr>
          <a:xfrm>
            <a:off x="480291" y="228506"/>
            <a:ext cx="3257495" cy="542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3" dirty="0"/>
              <a:t>Submitted by the expert from Canada,</a:t>
            </a:r>
            <a:br>
              <a:rPr lang="en-US" sz="1463" dirty="0"/>
            </a:br>
            <a:r>
              <a:rPr lang="en-US" sz="1463" dirty="0"/>
              <a:t>Co-Chair of the IWG on ADS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545D4A-462E-22F5-3C38-68E62DD06CCC}"/>
              </a:ext>
            </a:extLst>
          </p:cNvPr>
          <p:cNvSpPr txBox="1"/>
          <p:nvPr/>
        </p:nvSpPr>
        <p:spPr>
          <a:xfrm>
            <a:off x="9114885" y="148975"/>
            <a:ext cx="2814488" cy="1217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63" u="sng" dirty="0"/>
              <a:t>Informal document</a:t>
            </a:r>
            <a:r>
              <a:rPr lang="en-US" sz="1463" dirty="0"/>
              <a:t> </a:t>
            </a:r>
            <a:r>
              <a:rPr lang="en-US" sz="1463" b="1" dirty="0"/>
              <a:t>GRVA-19-52</a:t>
            </a:r>
            <a:r>
              <a:rPr lang="en-US" sz="1463" dirty="0"/>
              <a:t> </a:t>
            </a:r>
            <a:br>
              <a:rPr lang="en-US" sz="1463" dirty="0"/>
            </a:br>
            <a:r>
              <a:rPr lang="en-US" sz="1463" dirty="0"/>
              <a:t>19</a:t>
            </a:r>
            <a:r>
              <a:rPr lang="en-US" sz="1463" baseline="30000" dirty="0"/>
              <a:t>th</a:t>
            </a:r>
            <a:r>
              <a:rPr lang="en-US" sz="1463" dirty="0"/>
              <a:t> GRVA,25 June 2024 </a:t>
            </a:r>
            <a:br>
              <a:rPr lang="en-US" sz="1463" dirty="0"/>
            </a:br>
            <a:r>
              <a:rPr lang="en-US" sz="1463" dirty="0"/>
              <a:t>(For review at the</a:t>
            </a:r>
            <a:br>
              <a:rPr lang="en-US" sz="1463" dirty="0"/>
            </a:br>
            <a:r>
              <a:rPr lang="en-US" sz="1463" dirty="0"/>
              <a:t>Troy meeting 20-24 May 2024 </a:t>
            </a:r>
            <a:br>
              <a:rPr lang="en-US" sz="1463" dirty="0"/>
            </a:br>
            <a:r>
              <a:rPr lang="en-US" sz="1463" b="1" dirty="0"/>
              <a:t>Agenda item 4(a)</a:t>
            </a:r>
          </a:p>
        </p:txBody>
      </p:sp>
    </p:spTree>
    <p:extLst>
      <p:ext uri="{BB962C8B-B14F-4D97-AF65-F5344CB8AC3E}">
        <p14:creationId xmlns:p14="http://schemas.microsoft.com/office/powerpoint/2010/main" val="25880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0B206-D4A6-9DAA-305F-6FADCDE8C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486" y="1361326"/>
            <a:ext cx="10327314" cy="513425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R</a:t>
            </a:r>
            <a:r>
              <a:rPr lang="en-GB" sz="2400" dirty="0"/>
              <a:t>eviewed initial deliberations and expectations</a:t>
            </a:r>
          </a:p>
          <a:p>
            <a:pPr lvl="1"/>
            <a:r>
              <a:rPr lang="en-GB" sz="2000" dirty="0"/>
              <a:t>WP.29 agreed to establish ADS informal group under GRVA to draft UN GTR and UN Regulation on ADS safety.</a:t>
            </a:r>
          </a:p>
          <a:p>
            <a:pPr lvl="1"/>
            <a:r>
              <a:rPr lang="en-GB" sz="2000" dirty="0"/>
              <a:t>WP.29 directed GRVA to hold workshops for development of aspects specific to GTR and UNR.</a:t>
            </a:r>
          </a:p>
          <a:p>
            <a:pPr lvl="1"/>
            <a:r>
              <a:rPr lang="en-GB" dirty="0"/>
              <a:t>Set June 2026 session for concurrent adoption of GTR and UNR (effectively sets deadline of 31 October 2025 for IWG completion of proposals)</a:t>
            </a:r>
          </a:p>
          <a:p>
            <a:pPr lvl="1"/>
            <a:r>
              <a:rPr lang="en-GB" sz="2000" dirty="0"/>
              <a:t>GTR </a:t>
            </a:r>
            <a:r>
              <a:rPr lang="en-GB" sz="2000"/>
              <a:t>and UN R </a:t>
            </a:r>
            <a:r>
              <a:rPr lang="en-GB" sz="2000" dirty="0"/>
              <a:t>to be based on the ADS guidelines and re</a:t>
            </a:r>
            <a:r>
              <a:rPr lang="en-GB" dirty="0"/>
              <a:t>commendations as approved by WP.29 during its June 2024 </a:t>
            </a:r>
            <a:r>
              <a:rPr lang="en-GB"/>
              <a:t>session (ECE/TRANS/WP</a:t>
            </a:r>
            <a:r>
              <a:rPr lang="en-GB" dirty="0"/>
              <a:t>.29/2024/39 subject to amendments/addendum)</a:t>
            </a:r>
          </a:p>
          <a:p>
            <a:r>
              <a:rPr lang="en-GB" dirty="0"/>
              <a:t>Introduced IWG leadership</a:t>
            </a:r>
          </a:p>
          <a:p>
            <a:pPr lvl="1"/>
            <a:r>
              <a:rPr lang="en-GB" dirty="0"/>
              <a:t>Chairs: Canada, China, European Commission, Japan, United Kingdom, United States of America</a:t>
            </a:r>
          </a:p>
          <a:p>
            <a:pPr lvl="1"/>
            <a:r>
              <a:rPr lang="en-GB" dirty="0"/>
              <a:t>Liaison ambassadors for IWG-GRVA workshop coordination: Australia, Netherlands</a:t>
            </a:r>
          </a:p>
          <a:p>
            <a:pPr lvl="1"/>
            <a:r>
              <a:rPr lang="en-GB" dirty="0"/>
              <a:t>Secretariat: AAPC, JASIC, OICA, SAE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562FEAE-C561-2A6C-68B0-9D37164D2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45720"/>
            <a:ext cx="11046775" cy="1097280"/>
          </a:xfrm>
        </p:spPr>
        <p:txBody>
          <a:bodyPr>
            <a:normAutofit fontScale="90000"/>
          </a:bodyPr>
          <a:lstStyle/>
          <a:p>
            <a:r>
              <a:rPr lang="en-GB" sz="4800" dirty="0"/>
              <a:t>Status of work </a:t>
            </a:r>
            <a:r>
              <a:rPr lang="en-GB" sz="3600" dirty="0"/>
              <a:t>(Virtual sessions 22 April / 17 May)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077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142DE-861F-2971-10CF-A1BFA280B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45720"/>
            <a:ext cx="11046775" cy="1097280"/>
          </a:xfrm>
        </p:spPr>
        <p:txBody>
          <a:bodyPr>
            <a:normAutofit fontScale="90000"/>
          </a:bodyPr>
          <a:lstStyle/>
          <a:p>
            <a:r>
              <a:rPr lang="en-GB" sz="4800" dirty="0"/>
              <a:t>Status of work </a:t>
            </a:r>
            <a:r>
              <a:rPr lang="en-GB" sz="3600" dirty="0"/>
              <a:t>(Virtual sessions 22 April / 17 May)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0B206-D4A6-9DAA-305F-6FADCDE8C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Presented draft structural framework</a:t>
            </a:r>
          </a:p>
          <a:p>
            <a:pPr lvl="1"/>
            <a:r>
              <a:rPr lang="en-GB" dirty="0"/>
              <a:t>Providing main elements of GTR and UNR and supporting documents (GTR appendix, guiding/interpretation document, etc.)</a:t>
            </a:r>
          </a:p>
          <a:p>
            <a:pPr lvl="1"/>
            <a:r>
              <a:rPr lang="en-GB" dirty="0"/>
              <a:t>Noting elements specific to GTR or UNR</a:t>
            </a:r>
          </a:p>
          <a:p>
            <a:pPr lvl="1"/>
            <a:r>
              <a:rPr lang="en-GB" dirty="0"/>
              <a:t>Indicating areas of primary responsibility between ADS IWG and GRVA workshops</a:t>
            </a:r>
          </a:p>
          <a:p>
            <a:pPr lvl="1"/>
            <a:r>
              <a:rPr lang="en-GB" dirty="0"/>
              <a:t>Noted sections on </a:t>
            </a:r>
            <a:r>
              <a:rPr lang="en-US" dirty="0"/>
              <a:t>“General requirements”, “Performance requirements/Test specifications”, and “Assessment/Test procedures” to be elaborated for 2</a:t>
            </a:r>
            <a:r>
              <a:rPr lang="en-US" baseline="30000" dirty="0"/>
              <a:t>nd</a:t>
            </a:r>
            <a:r>
              <a:rPr lang="en-US" dirty="0"/>
              <a:t> session.</a:t>
            </a:r>
          </a:p>
          <a:p>
            <a:r>
              <a:rPr lang="en-US" dirty="0"/>
              <a:t>Explained IWG internal methodology for completing work</a:t>
            </a:r>
          </a:p>
          <a:p>
            <a:pPr lvl="1"/>
            <a:r>
              <a:rPr lang="en-US" dirty="0"/>
              <a:t>IWG sessions roughly every 2-3 months</a:t>
            </a:r>
          </a:p>
          <a:p>
            <a:pPr lvl="1"/>
            <a:r>
              <a:rPr lang="en-US" dirty="0"/>
              <a:t>Volunteers to serve as “officers of principle interest” (OPI) to prepare draft content and act as points of contact to consolidate input from experts.</a:t>
            </a:r>
          </a:p>
          <a:p>
            <a:pPr lvl="1"/>
            <a:r>
              <a:rPr lang="en-US" dirty="0"/>
              <a:t>Phased development with defined OPI tasks for work between sessions.</a:t>
            </a:r>
          </a:p>
          <a:p>
            <a:pPr lvl="1"/>
            <a:r>
              <a:rPr lang="en-US" dirty="0"/>
              <a:t>Initial objective to transpose guidelines into draft regulatory requirements.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860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DCA4A-862F-9FCB-D1FC-F413C3EBD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Core document starting point</a:t>
            </a:r>
            <a:r>
              <a:rPr lang="en-GB" baseline="30000" dirty="0"/>
              <a:t>*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3F46E-7C07-5B93-65D6-C9521B588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486" y="1361327"/>
            <a:ext cx="10327314" cy="453018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Initial </a:t>
            </a:r>
            <a:r>
              <a:rPr lang="en-GB" b="1" dirty="0"/>
              <a:t>ADS GTR/UNR Content document </a:t>
            </a:r>
            <a:r>
              <a:rPr lang="en-GB" dirty="0"/>
              <a:t>(ADS-01-03) provides initial breakdown and allocation of GTR/UNR contents.</a:t>
            </a:r>
          </a:p>
          <a:p>
            <a:r>
              <a:rPr lang="en-GB" b="1" dirty="0"/>
              <a:t>Content development document </a:t>
            </a:r>
            <a:r>
              <a:rPr lang="en-GB" dirty="0"/>
              <a:t>(ADS-02-03) elaborates the main sections of concern to the IWG</a:t>
            </a:r>
          </a:p>
          <a:p>
            <a:pPr lvl="1"/>
            <a:r>
              <a:rPr lang="en-GB" dirty="0"/>
              <a:t>Safety Management System</a:t>
            </a:r>
          </a:p>
          <a:p>
            <a:pPr lvl="1"/>
            <a:r>
              <a:rPr lang="en-GB" dirty="0"/>
              <a:t>ADS performance of the DDT</a:t>
            </a:r>
          </a:p>
          <a:p>
            <a:pPr lvl="1"/>
            <a:r>
              <a:rPr lang="en-GB" dirty="0"/>
              <a:t>ADS interactions with user(s)</a:t>
            </a:r>
          </a:p>
          <a:p>
            <a:pPr lvl="1"/>
            <a:r>
              <a:rPr lang="en-GB" dirty="0"/>
              <a:t>Manufacturer’s Safety Assessment</a:t>
            </a:r>
          </a:p>
          <a:p>
            <a:pPr lvl="1"/>
            <a:r>
              <a:rPr lang="en-GB" dirty="0"/>
              <a:t>In-Service Monitoring and Reporting</a:t>
            </a:r>
          </a:p>
          <a:p>
            <a:r>
              <a:rPr lang="en-GB" dirty="0"/>
              <a:t>The general requirements correspond to more detailed requirements and specifications.</a:t>
            </a:r>
          </a:p>
          <a:p>
            <a:r>
              <a:rPr lang="en-GB" dirty="0"/>
              <a:t>The requirements are linked to the assessment/test methods and annexes.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0EF73E-3249-BC31-2676-7FCDFE7076B5}"/>
              </a:ext>
            </a:extLst>
          </p:cNvPr>
          <p:cNvSpPr txBox="1"/>
          <p:nvPr/>
        </p:nvSpPr>
        <p:spPr>
          <a:xfrm>
            <a:off x="1026486" y="6003903"/>
            <a:ext cx="10327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91440">
              <a:buFont typeface="Arial" panose="020B0604020202020204" pitchFamily="34" charset="0"/>
              <a:buChar char="•"/>
            </a:pPr>
            <a:r>
              <a:rPr lang="en-GB" sz="1200" dirty="0"/>
              <a:t>The deliverables are a GTR and UNR. The document is a tool for developing the provisions and identifying open issues and further needs before attempting to draft GTR and UNR proposals. It is a first phase of work to translate the guidelines into regulatory provisions and address any gaps or ambiguity to enable efficient transposition into GTR and UNR texts at a later stage.</a:t>
            </a:r>
          </a:p>
        </p:txBody>
      </p:sp>
    </p:spTree>
    <p:extLst>
      <p:ext uri="{BB962C8B-B14F-4D97-AF65-F5344CB8AC3E}">
        <p14:creationId xmlns:p14="http://schemas.microsoft.com/office/powerpoint/2010/main" val="2049947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36949-BDC5-48F4-A95D-E1F3054E1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OPI role and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FE89A-FE15-AD91-E159-1705B142D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486" y="1361326"/>
            <a:ext cx="10586394" cy="4983718"/>
          </a:xfrm>
        </p:spPr>
        <p:txBody>
          <a:bodyPr/>
          <a:lstStyle/>
          <a:p>
            <a:r>
              <a:rPr lang="en-US" dirty="0"/>
              <a:t>Temporary mandate linked to the duration of the task(s)</a:t>
            </a:r>
          </a:p>
          <a:p>
            <a:r>
              <a:rPr lang="en-US" dirty="0"/>
              <a:t>Free to organize the work (experts, meetings, etc.) </a:t>
            </a:r>
          </a:p>
          <a:p>
            <a:r>
              <a:rPr lang="en-US" dirty="0"/>
              <a:t>Editorial translation of guidelines into draft requirements</a:t>
            </a:r>
          </a:p>
          <a:p>
            <a:pPr lvl="1"/>
            <a:r>
              <a:rPr lang="en-US" dirty="0"/>
              <a:t>Cosmetic changes so “recommendation” reads as “requirement”</a:t>
            </a:r>
          </a:p>
          <a:p>
            <a:pPr lvl="1"/>
            <a:r>
              <a:rPr lang="en-US" dirty="0"/>
              <a:t>Keep proposals for open issues or substantive changes separate from initial translation.</a:t>
            </a:r>
          </a:p>
          <a:p>
            <a:r>
              <a:rPr lang="en-US" dirty="0"/>
              <a:t>Provide proposals to open items for discussion, if any</a:t>
            </a:r>
          </a:p>
          <a:p>
            <a:pPr lvl="1"/>
            <a:r>
              <a:rPr lang="en-US" dirty="0"/>
              <a:t>Aim to consolidate an “open issues” list to guide future meetings and tasks</a:t>
            </a:r>
          </a:p>
          <a:p>
            <a:pPr lvl="1"/>
            <a:r>
              <a:rPr lang="en-US" dirty="0"/>
              <a:t>Particular attention to clarity (i.e., does text need clarification or further explanation?)</a:t>
            </a:r>
          </a:p>
          <a:p>
            <a:r>
              <a:rPr lang="en-US" dirty="0"/>
              <a:t>Provide proposals to amend draft requirements, if any.</a:t>
            </a:r>
          </a:p>
          <a:p>
            <a:r>
              <a:rPr lang="en-US" dirty="0"/>
              <a:t>Deliver draft text for requirements by 10 June.</a:t>
            </a:r>
          </a:p>
          <a:p>
            <a:r>
              <a:rPr lang="en-US" dirty="0"/>
              <a:t>Report back to co-chairs and ADS IWG during the 3</a:t>
            </a:r>
            <a:r>
              <a:rPr lang="en-US" baseline="30000" dirty="0"/>
              <a:t>rd</a:t>
            </a:r>
            <a:r>
              <a:rPr lang="en-US" dirty="0"/>
              <a:t> session.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0CFA2-A319-12AD-252C-9D63BB10B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objectives, tasks, and OPI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A1B7D-4169-B69F-0573-CDA3FABA8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486" y="1361326"/>
            <a:ext cx="10586394" cy="376625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List of existing standards, regulations, etc.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Monitor work for recommendations outside scope of the regulations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Safety Management System general and specific requirements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DDT performance general and specific requirements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ADS user interactions general and specific requirements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ADS Safety Assessment general and specific requirements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ISMR general and specific requirements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Testing: Virtual testing credibility assessment requirements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94CB8E-6221-A90D-4DCC-59947D9A767C}"/>
              </a:ext>
            </a:extLst>
          </p:cNvPr>
          <p:cNvSpPr txBox="1"/>
          <p:nvPr/>
        </p:nvSpPr>
        <p:spPr>
          <a:xfrm>
            <a:off x="868166" y="5679816"/>
            <a:ext cx="10515600" cy="830997"/>
          </a:xfrm>
          <a:prstGeom prst="rect">
            <a:avLst/>
          </a:prstGeom>
          <a:noFill/>
          <a:ln>
            <a:solidFill>
              <a:srgbClr val="5B92E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Coordination for provisions relevant to CS/OTA, EDR/DSSAD, AVC, FADS, etc., will be handled by the ADS IWG leadership.</a:t>
            </a:r>
          </a:p>
        </p:txBody>
      </p:sp>
    </p:spTree>
    <p:extLst>
      <p:ext uri="{BB962C8B-B14F-4D97-AF65-F5344CB8AC3E}">
        <p14:creationId xmlns:p14="http://schemas.microsoft.com/office/powerpoint/2010/main" val="3110938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1EB0E-CBA8-60D4-A68D-FF28BAFAD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Forward planning – Hybrid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C6B30-58B0-7B81-432C-E7ED2321E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486" y="1361326"/>
            <a:ext cx="10327314" cy="5050625"/>
          </a:xfrm>
        </p:spPr>
        <p:txBody>
          <a:bodyPr/>
          <a:lstStyle/>
          <a:p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ADS IWG session, 9-12 July, Brussels</a:t>
            </a:r>
          </a:p>
          <a:p>
            <a:pPr lvl="1"/>
            <a:r>
              <a:rPr lang="en-GB" dirty="0"/>
              <a:t>Review of consolidated requirements from initial transposition activities</a:t>
            </a:r>
          </a:p>
          <a:p>
            <a:pPr lvl="1"/>
            <a:r>
              <a:rPr lang="en-GB" dirty="0"/>
              <a:t>Identification of resulting open issues and further tasks</a:t>
            </a:r>
          </a:p>
          <a:p>
            <a:pPr lvl="1"/>
            <a:r>
              <a:rPr lang="en-GB" dirty="0"/>
              <a:t>OPI for work on transposing assessment/test methods from guidelines</a:t>
            </a:r>
          </a:p>
          <a:p>
            <a:r>
              <a:rPr lang="en-GB" dirty="0"/>
              <a:t>4</a:t>
            </a:r>
            <a:r>
              <a:rPr lang="en-GB" baseline="30000" dirty="0"/>
              <a:t>th</a:t>
            </a:r>
            <a:r>
              <a:rPr lang="en-GB" dirty="0"/>
              <a:t> ADS IWG session, 8-10 October, London</a:t>
            </a:r>
          </a:p>
          <a:p>
            <a:pPr lvl="1"/>
            <a:r>
              <a:rPr lang="en-GB" dirty="0"/>
              <a:t>Discussion of current open issues regarding requirements sections.</a:t>
            </a:r>
          </a:p>
          <a:p>
            <a:pPr lvl="1"/>
            <a:r>
              <a:rPr lang="en-GB" dirty="0"/>
              <a:t>Review of assessment/test method transpositions into working table.</a:t>
            </a:r>
          </a:p>
          <a:p>
            <a:pPr lvl="1"/>
            <a:r>
              <a:rPr lang="en-GB" dirty="0"/>
              <a:t>Identification of open issues and further tasks.</a:t>
            </a:r>
          </a:p>
          <a:p>
            <a:pPr lvl="1"/>
            <a:r>
              <a:rPr lang="en-GB" dirty="0"/>
              <a:t>Initial input/outcomes from GRVA workshops</a:t>
            </a:r>
          </a:p>
          <a:p>
            <a:r>
              <a:rPr lang="en-GB" dirty="0"/>
              <a:t>5</a:t>
            </a:r>
            <a:r>
              <a:rPr lang="en-GB" baseline="30000" dirty="0"/>
              <a:t>th</a:t>
            </a:r>
            <a:r>
              <a:rPr lang="en-GB" dirty="0"/>
              <a:t> ADS IWG session, 9-13 December, Seoul</a:t>
            </a:r>
          </a:p>
          <a:p>
            <a:pPr lvl="1"/>
            <a:r>
              <a:rPr lang="en-GB" dirty="0"/>
              <a:t>Complete core text based on transposition from guidelines.</a:t>
            </a:r>
          </a:p>
          <a:p>
            <a:pPr lvl="1"/>
            <a:r>
              <a:rPr lang="en-GB" dirty="0"/>
              <a:t>Status report for January GRVA session.</a:t>
            </a:r>
          </a:p>
          <a:p>
            <a:pPr lvl="1"/>
            <a:r>
              <a:rPr lang="en-GB" dirty="0"/>
              <a:t>Further discussion/resolution of open issues.</a:t>
            </a:r>
          </a:p>
          <a:p>
            <a:pPr lvl="1"/>
            <a:r>
              <a:rPr lang="en-GB" dirty="0"/>
              <a:t>2025 work plan: Major needs and development of GTR and UNR submissions.</a:t>
            </a:r>
          </a:p>
        </p:txBody>
      </p:sp>
    </p:spTree>
    <p:extLst>
      <p:ext uri="{BB962C8B-B14F-4D97-AF65-F5344CB8AC3E}">
        <p14:creationId xmlns:p14="http://schemas.microsoft.com/office/powerpoint/2010/main" val="1259874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C96A1-00A4-4895-9F1C-5BA1EE4D0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ADS informal group session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047D4E-2801-FE5B-C09A-F4F8A07CD6B1}"/>
              </a:ext>
            </a:extLst>
          </p:cNvPr>
          <p:cNvSpPr txBox="1"/>
          <p:nvPr/>
        </p:nvSpPr>
        <p:spPr>
          <a:xfrm>
            <a:off x="2493826" y="1812073"/>
            <a:ext cx="7338163" cy="3046988"/>
          </a:xfrm>
          <a:prstGeom prst="rect">
            <a:avLst/>
          </a:prstGeom>
          <a:noFill/>
          <a:ln>
            <a:solidFill>
              <a:srgbClr val="5B92E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/>
              <a:t>9-12 July 2024</a:t>
            </a:r>
          </a:p>
          <a:p>
            <a:pPr algn="ctr"/>
            <a:r>
              <a:rPr lang="en-GB" sz="2800" b="1" dirty="0"/>
              <a:t>Albert </a:t>
            </a:r>
            <a:r>
              <a:rPr lang="en-GB" sz="2800" b="1" dirty="0" err="1"/>
              <a:t>Borschette</a:t>
            </a:r>
            <a:r>
              <a:rPr lang="en-GB" sz="2800" b="1" dirty="0"/>
              <a:t> Congress </a:t>
            </a:r>
            <a:r>
              <a:rPr lang="en-GB" sz="2800" b="1" dirty="0" err="1"/>
              <a:t>Center</a:t>
            </a:r>
            <a:endParaRPr lang="en-GB" sz="2800" b="1" dirty="0"/>
          </a:p>
          <a:p>
            <a:pPr algn="ctr"/>
            <a:r>
              <a:rPr lang="en-GB" sz="2800" b="1" dirty="0"/>
              <a:t>Rue Froissart 36</a:t>
            </a:r>
          </a:p>
          <a:p>
            <a:pPr algn="ctr"/>
            <a:r>
              <a:rPr lang="en-GB" sz="2800" b="1" dirty="0"/>
              <a:t>1040 </a:t>
            </a:r>
            <a:r>
              <a:rPr lang="en-GB" sz="2800" b="1" dirty="0" err="1"/>
              <a:t>Etterbeek</a:t>
            </a:r>
            <a:r>
              <a:rPr lang="en-GB" sz="2800" b="1" dirty="0"/>
              <a:t> (Brussels)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800" dirty="0"/>
              <a:t>Further details will be posted as available:</a:t>
            </a:r>
          </a:p>
          <a:p>
            <a:pPr algn="ctr"/>
            <a:r>
              <a:rPr lang="en-GB" sz="2400" dirty="0">
                <a:hlinkClick r:id="rId2"/>
              </a:rPr>
              <a:t>https://wiki.unece.org/display/trans/ADS+3rd+session</a:t>
            </a: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6268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C5F0BF-5AB2-4136-948C-4B4E3CDEAE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90EBC7-95E3-45D4-9792-142EDF50347F}">
  <ds:schemaRefs>
    <ds:schemaRef ds:uri="http://schemas.microsoft.com/office/2006/metadata/properties"/>
    <ds:schemaRef ds:uri="http://schemas.microsoft.com/office/infopath/2007/PartnerControls"/>
    <ds:schemaRef ds:uri="acccb6d4-dbe5-46d2-b4d3-5733603d8cc6"/>
    <ds:schemaRef ds:uri="985ec44e-1bab-4c0b-9df0-6ba128686fc9"/>
  </ds:schemaRefs>
</ds:datastoreItem>
</file>

<file path=customXml/itemProps3.xml><?xml version="1.0" encoding="utf-8"?>
<ds:datastoreItem xmlns:ds="http://schemas.openxmlformats.org/officeDocument/2006/customXml" ds:itemID="{AB266DF2-88EC-41CD-8ABC-6B9B20FB5C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938</Words>
  <Application>Microsoft Office PowerPoint</Application>
  <PresentationFormat>Widescreen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Arial</vt:lpstr>
      <vt:lpstr>Roboto</vt:lpstr>
      <vt:lpstr>Roboto Light</vt:lpstr>
      <vt:lpstr>Office Theme</vt:lpstr>
      <vt:lpstr> ADS IWG  update for the 19th GRVA session</vt:lpstr>
      <vt:lpstr>Status of work (Virtual sessions 22 April / 17 May)</vt:lpstr>
      <vt:lpstr>Status of work (Virtual sessions 22 April / 17 May)</vt:lpstr>
      <vt:lpstr>Core document starting point*</vt:lpstr>
      <vt:lpstr>OPI role and responsibilities</vt:lpstr>
      <vt:lpstr>Initial objectives, tasks, and OPI</vt:lpstr>
      <vt:lpstr>Forward planning – Hybrid meetings</vt:lpstr>
      <vt:lpstr>3rd ADS informal group session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 deck</dc:title>
  <dc:creator>John Creamer</dc:creator>
  <cp:lastModifiedBy>Francois Guichard</cp:lastModifiedBy>
  <cp:revision>13</cp:revision>
  <dcterms:created xsi:type="dcterms:W3CDTF">2024-05-13T08:09:26Z</dcterms:created>
  <dcterms:modified xsi:type="dcterms:W3CDTF">2024-05-23T03:50:21Z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5bbdc02-cb35-4d29-b911-7fc063a80903_Enabled">
    <vt:lpwstr>true</vt:lpwstr>
  </property>
  <property fmtid="{D5CDD505-2E9C-101B-9397-08002B2CF9AE}" pid="3" name="MSIP_Label_b5bbdc02-cb35-4d29-b911-7fc063a80903_SetDate">
    <vt:lpwstr>2024-05-20T20:08:02Z</vt:lpwstr>
  </property>
  <property fmtid="{D5CDD505-2E9C-101B-9397-08002B2CF9AE}" pid="4" name="MSIP_Label_b5bbdc02-cb35-4d29-b911-7fc063a80903_Method">
    <vt:lpwstr>Privileged</vt:lpwstr>
  </property>
  <property fmtid="{D5CDD505-2E9C-101B-9397-08002B2CF9AE}" pid="5" name="MSIP_Label_b5bbdc02-cb35-4d29-b911-7fc063a80903_Name">
    <vt:lpwstr>Unclassified (No Marking)</vt:lpwstr>
  </property>
  <property fmtid="{D5CDD505-2E9C-101B-9397-08002B2CF9AE}" pid="6" name="MSIP_Label_b5bbdc02-cb35-4d29-b911-7fc063a80903_SiteId">
    <vt:lpwstr>2008ffa9-c9b2-4d97-9ad9-4ace25386be7</vt:lpwstr>
  </property>
  <property fmtid="{D5CDD505-2E9C-101B-9397-08002B2CF9AE}" pid="7" name="MSIP_Label_b5bbdc02-cb35-4d29-b911-7fc063a80903_ActionId">
    <vt:lpwstr>070e4ce5-a23c-4253-a7f8-58628ed1b677</vt:lpwstr>
  </property>
  <property fmtid="{D5CDD505-2E9C-101B-9397-08002B2CF9AE}" pid="8" name="MSIP_Label_b5bbdc02-cb35-4d29-b911-7fc063a80903_ContentBits">
    <vt:lpwstr>0</vt:lpwstr>
  </property>
  <property fmtid="{D5CDD505-2E9C-101B-9397-08002B2CF9AE}" pid="9" name="ContentTypeId">
    <vt:lpwstr>0x0101003B8422D08C252547BB1CFA7F78E2CB83</vt:lpwstr>
  </property>
  <property fmtid="{D5CDD505-2E9C-101B-9397-08002B2CF9AE}" pid="10" name="MediaServiceImageTags">
    <vt:lpwstr/>
  </property>
  <property fmtid="{D5CDD505-2E9C-101B-9397-08002B2CF9AE}" pid="11" name="Office of Origin">
    <vt:lpwstr/>
  </property>
  <property fmtid="{D5CDD505-2E9C-101B-9397-08002B2CF9AE}" pid="12" name="gba66df640194346a5267c50f24d4797">
    <vt:lpwstr/>
  </property>
  <property fmtid="{D5CDD505-2E9C-101B-9397-08002B2CF9AE}" pid="13" name="Office_x0020_of_x0020_Origin">
    <vt:lpwstr/>
  </property>
</Properties>
</file>