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61" r:id="rId6"/>
    <p:sldId id="260" r:id="rId7"/>
    <p:sldId id="264" r:id="rId8"/>
    <p:sldId id="270" r:id="rId9"/>
    <p:sldId id="263" r:id="rId10"/>
    <p:sldId id="267" r:id="rId11"/>
    <p:sldId id="266" r:id="rId12"/>
    <p:sldId id="268" r:id="rId13"/>
    <p:sldId id="269" r:id="rId14"/>
    <p:sldId id="272" r:id="rId15"/>
    <p:sldId id="273" r:id="rId16"/>
    <p:sldId id="274" r:id="rId17"/>
    <p:sldId id="276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15EBA-FEFA-4D3A-8870-90A68D1D1B83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47060-DFEB-42C3-BA30-4A8A4C3C0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7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747060-DFEB-42C3-BA30-4A8A4C3C0EF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9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F9E5-8560-09EC-9108-17043A33F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77264-8CDC-06E9-4A2B-577F01E15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4A28C-2AE9-1424-BFB8-B816F746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8D0D-1464-1C0A-943E-E607BAC9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840D1-E058-55AA-7FAD-34F09685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D184-808C-45C3-159E-CFC0D770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74D41-642D-57BE-7417-1A4450413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F645C-DD16-D34D-5D4F-C5B8ECC4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C745B-E8BF-0EE5-EEEB-1275F24A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97B1-619F-33C2-055E-A90B70AC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83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C488D-F9F9-7146-8660-41F5621FD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5160A-0EA6-063B-0DD1-B75A83F51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78442-69E3-11C3-A274-F55FD8AB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DFA8-E496-AC02-437C-E9C3BE67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A9986-B973-AF93-F6C3-EF895C62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4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AB53-DBFD-658B-F4D6-C026B1FE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5B82A-D09E-E635-B377-4693AD6DE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6D18-C45E-44C2-7761-A359FC8D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B5EFE-1E03-FF4C-EDAD-D79A38C3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E588-52AF-6432-50AD-C58EC400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4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AEEA-4CE1-9AB9-20E6-A88230A0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8520B-5DD0-5912-E477-B47394982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4944F-4C91-A1D9-0403-371A2AE0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F49EA-DEAD-40CC-1FDD-E8A0D081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69028-24FE-4B25-3D3A-74988343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3E2B5-5959-682C-707A-7DFF48D2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96AA-226B-22E6-2688-F84E65F53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49B61-7FFD-4FCD-D450-585E2BE56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104F-EEDB-52ED-FB86-11BB22D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825E1-FB86-53B5-214C-AF2893291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30FBE-6ABF-1E83-22D5-D6458095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DDCD1-6344-6EED-605B-AD4C4D80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83599-B430-85AF-8AE7-113E22215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DC8BF-181D-D0F9-2650-E05C01409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26D15-DA32-039C-CE10-B990CCA82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D2BEA-AD6C-40F9-928B-6D41C645A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04951-CED0-DCA9-5C6F-EE962554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DEFC9-FCD9-FD03-5213-E49D5A13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60EBC3-654A-2078-27EF-330A5E83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2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7AD1-0B44-5144-EA74-8B0348A5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7E371-3771-5649-12AB-BB47F6D3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DEDD1-F131-C1C8-281A-14607303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A5A3D-A101-668C-59AA-787F3065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0E233-E5D5-A8B4-B386-67C16091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7FA32-C1AF-F337-DB6A-D812FECD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3D8C1-3924-2390-9335-114E228F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3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4DAE-CA84-73D6-7B46-F8473A2C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E86D-F21A-62FA-0927-70BC879EB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4B150-2452-615F-9A55-517B5CD29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D234-FAC1-04D3-DE42-C2C60B16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863CA-1B3F-7FED-BACC-73C3A3F4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720A5-3D1F-B4B0-EE2B-E95A796F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2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8261-9630-3254-9450-E73FA35A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4D6AC-625A-1E6E-585D-14AF3651E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4F752-16F7-C4C6-57E8-1CA77A020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29338-7612-5E14-3437-438A8803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1F8F-2CC7-BA1F-C11B-AF02C93D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E27B3-AD70-AA6B-7D6B-C0569BA9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9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F0BA1-A9D1-18C7-DA02-AB67D5CA9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013AE-F5F3-0F03-8A3F-8CCD3AFD5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0042D-B53B-B86D-1B42-126412F6F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5237CF-52E5-4211-8879-F50269ED4F4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7C254-4ACB-47E6-6F13-65393E690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FDA1-BEA1-BCB9-87B5-65478CB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B3E51E-3ABF-45EF-BAF7-1E226AF6C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0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9867531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0349679-5398-9FA4-A4F1-D99BB2A69AE8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1CE97F-8A14-C73D-D73B-8665D039723C}"/>
                </a:ext>
              </a:extLst>
            </p:cNvPr>
            <p:cNvGrpSpPr/>
            <p:nvPr/>
          </p:nvGrpSpPr>
          <p:grpSpPr>
            <a:xfrm>
              <a:off x="115330" y="115331"/>
              <a:ext cx="11969577" cy="6742669"/>
              <a:chOff x="115330" y="115331"/>
              <a:chExt cx="11969577" cy="6742669"/>
            </a:xfrm>
          </p:grpSpPr>
          <p:sp>
            <p:nvSpPr>
              <p:cNvPr id="8" name="Rectangle: Diagonal Corners Rounded 7">
                <a:extLst>
                  <a:ext uri="{FF2B5EF4-FFF2-40B4-BE49-F238E27FC236}">
                    <a16:creationId xmlns:a16="http://schemas.microsoft.com/office/drawing/2014/main" id="{02DD8FB0-2C9E-0C3F-189A-E7FED1C72341}"/>
                  </a:ext>
                </a:extLst>
              </p:cNvPr>
              <p:cNvSpPr/>
              <p:nvPr/>
            </p:nvSpPr>
            <p:spPr>
              <a:xfrm>
                <a:off x="115330" y="115331"/>
                <a:ext cx="11969577" cy="6631458"/>
              </a:xfrm>
              <a:prstGeom prst="round2DiagRect">
                <a:avLst/>
              </a:prstGeom>
              <a:noFill/>
              <a:ln w="85725" cap="flat" cmpd="thickThin" algn="ctr">
                <a:solidFill>
                  <a:srgbClr val="70AD47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B203CB-2CC0-0DCD-AC0C-0930831E26E5}"/>
                  </a:ext>
                </a:extLst>
              </p:cNvPr>
              <p:cNvSpPr txBox="1"/>
              <p:nvPr/>
            </p:nvSpPr>
            <p:spPr>
              <a:xfrm>
                <a:off x="778213" y="6581001"/>
                <a:ext cx="2666756" cy="276999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Electrical Braking Special Interest Group</a:t>
                </a:r>
              </a:p>
            </p:txBody>
          </p:sp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23F173D3-A82E-B68F-62D3-50CBB37B45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7928" y="2398209"/>
                <a:ext cx="10515600" cy="864493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+mj-ea"/>
                    <a:cs typeface="+mj-cs"/>
                  </a:rPr>
                  <a:t>Electrical Braking Special Interest Group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genial Black" panose="02000503040000020004" pitchFamily="2" charset="0"/>
                  <a:ea typeface="+mj-ea"/>
                  <a:cs typeface="+mj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genial Black" panose="02000503040000020004" pitchFamily="2" charset="0"/>
                  <a:ea typeface="+mj-ea"/>
                  <a:cs typeface="+mj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genial Black" panose="02000503040000020004" pitchFamily="2" charset="0"/>
                  <a:ea typeface="+mj-ea"/>
                  <a:cs typeface="+mj-cs"/>
                </a:endParaRPr>
              </a:p>
            </p:txBody>
          </p:sp>
        </p:grpSp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66CD644-D994-4D12-31CE-51B7BB6B9D82}"/>
                </a:ext>
              </a:extLst>
            </p:cNvPr>
            <p:cNvSpPr txBox="1">
              <a:spLocks/>
            </p:cNvSpPr>
            <p:nvPr/>
          </p:nvSpPr>
          <p:spPr>
            <a:xfrm>
              <a:off x="844684" y="3084568"/>
              <a:ext cx="10515600" cy="50091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(</a:t>
              </a: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Electrical Transmission Braking Systems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genial Black" panose="02000503040000020004" pitchFamily="2" charset="0"/>
                <a:ea typeface="+mj-ea"/>
                <a:cs typeface="+mj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1AE8992-6616-6459-963E-301B819FFE2E}"/>
                </a:ext>
              </a:extLst>
            </p:cNvPr>
            <p:cNvSpPr txBox="1"/>
            <p:nvPr/>
          </p:nvSpPr>
          <p:spPr>
            <a:xfrm>
              <a:off x="8389398" y="379998"/>
              <a:ext cx="322395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Informal document</a:t>
              </a:r>
              <a:r>
                <a:rPr kumimoji="0" lang="en-GB" sz="18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GRVA-19-48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19</a:t>
              </a:r>
              <a:r>
                <a:rPr kumimoji="0" lang="en-GB" sz="18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th</a:t>
              </a: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GRVA session, 25 June 2024</a:t>
              </a:r>
              <a:b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</a:b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(For review during the </a:t>
              </a:r>
              <a:b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</a:b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Troy Meeting 20-24 May 2024)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b="1" kern="0" dirty="0">
                  <a:solidFill>
                    <a:prstClr val="black"/>
                  </a:solidFill>
                  <a:latin typeface="Calibri" panose="020F0502020204030204"/>
                </a:rPr>
                <a:t>Agenda item 8(b)</a:t>
              </a: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C2B6FB1-F1BD-4613-3144-90648E7316B1}"/>
              </a:ext>
            </a:extLst>
          </p:cNvPr>
          <p:cNvSpPr txBox="1"/>
          <p:nvPr/>
        </p:nvSpPr>
        <p:spPr>
          <a:xfrm>
            <a:off x="2412852" y="4000998"/>
            <a:ext cx="7379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Proposals to amend Regulation 13 and Regulation 13H</a:t>
            </a:r>
          </a:p>
        </p:txBody>
      </p:sp>
    </p:spTree>
    <p:extLst>
      <p:ext uri="{BB962C8B-B14F-4D97-AF65-F5344CB8AC3E}">
        <p14:creationId xmlns:p14="http://schemas.microsoft.com/office/powerpoint/2010/main" val="288906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B365B14-3E0E-1DD5-AD3C-88E9B9E3E1E0}"/>
              </a:ext>
            </a:extLst>
          </p:cNvPr>
          <p:cNvSpPr txBox="1"/>
          <p:nvPr/>
        </p:nvSpPr>
        <p:spPr>
          <a:xfrm>
            <a:off x="547687" y="245539"/>
            <a:ext cx="11096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Special requirements to be applied to the safety aspects of electronic control systems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D64C69-DBEB-E1A4-B622-3BC0EBFB496D}"/>
              </a:ext>
            </a:extLst>
          </p:cNvPr>
          <p:cNvSpPr txBox="1"/>
          <p:nvPr/>
        </p:nvSpPr>
        <p:spPr>
          <a:xfrm>
            <a:off x="2613475" y="1114411"/>
            <a:ext cx="6965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 R.13 these changes are contained in document GRVA/2023/10.</a:t>
            </a:r>
          </a:p>
          <a:p>
            <a:r>
              <a:rPr lang="en-GB" dirty="0"/>
              <a:t>GRVA/2024/25 includes adjustments to the implementation dates.</a:t>
            </a:r>
          </a:p>
          <a:p>
            <a:endParaRPr lang="en-GB" dirty="0"/>
          </a:p>
          <a:p>
            <a:r>
              <a:rPr lang="en-GB" dirty="0"/>
              <a:t>For R.13H they are integrated into the ETBS proposal GRVA-2024-26.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08050F-303C-49E4-20C9-645641ADB607}"/>
              </a:ext>
            </a:extLst>
          </p:cNvPr>
          <p:cNvSpPr txBox="1"/>
          <p:nvPr/>
        </p:nvSpPr>
        <p:spPr>
          <a:xfrm>
            <a:off x="301816" y="2648280"/>
            <a:ext cx="115883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changes are based upon the latest provisions for Regulation 79.</a:t>
            </a:r>
          </a:p>
          <a:p>
            <a:endParaRPr lang="en-GB" dirty="0"/>
          </a:p>
          <a:p>
            <a:r>
              <a:rPr lang="en-GB" dirty="0"/>
              <a:t>They: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Extend the system assessment to all electric control systems not just those that are identified as “complex”.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They clarify the amount of system detail required from the manufacturer.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They clarify the tasks that the Technical Service is required to undertake.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A8553C-BCE9-CAC6-63E2-1E72B419766F}"/>
              </a:ext>
            </a:extLst>
          </p:cNvPr>
          <p:cNvSpPr txBox="1"/>
          <p:nvPr/>
        </p:nvSpPr>
        <p:spPr>
          <a:xfrm>
            <a:off x="461122" y="5252250"/>
            <a:ext cx="1126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changes have the added intention of providing greater alignment across the appropriate regulations with the </a:t>
            </a:r>
          </a:p>
          <a:p>
            <a:r>
              <a:rPr lang="en-GB" dirty="0"/>
              <a:t>objective of avoiding regulation specific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322992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78E1BC9-C595-BDEB-4C26-7D319953B05E}"/>
              </a:ext>
            </a:extLst>
          </p:cNvPr>
          <p:cNvSpPr txBox="1"/>
          <p:nvPr/>
        </p:nvSpPr>
        <p:spPr>
          <a:xfrm>
            <a:off x="547687" y="245539"/>
            <a:ext cx="11096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Amendments to GRVA/2024/25 (Regulation 13): GRVA-19-23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99CF6-0CBF-42C4-07DB-28EB4EA25D6F}"/>
              </a:ext>
            </a:extLst>
          </p:cNvPr>
          <p:cNvSpPr txBox="1"/>
          <p:nvPr/>
        </p:nvSpPr>
        <p:spPr>
          <a:xfrm>
            <a:off x="2223304" y="1582340"/>
            <a:ext cx="774539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11 amendments can be split into 3 groups:</a:t>
            </a:r>
          </a:p>
          <a:p>
            <a:endParaRPr lang="en-GB" dirty="0"/>
          </a:p>
          <a:p>
            <a:r>
              <a:rPr lang="en-GB" b="1" dirty="0"/>
              <a:t>1 – Editorial/Clarification (7)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Paragraphs: 2.44., 2.5.3., 5.2.1.13.1., 5.2.1.13.1.2., 5.2.1.35., 5.2.1.35.17.2.,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Annex 13, Appendix 2, Para. 1.1.3.</a:t>
            </a:r>
          </a:p>
          <a:p>
            <a:endParaRPr lang="en-GB" dirty="0"/>
          </a:p>
          <a:p>
            <a:r>
              <a:rPr lang="en-GB" b="1" dirty="0"/>
              <a:t>2 – Performance Related (3)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Paragraphs: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5.2.1.35.1., 5.2.1.35.11., and 5.2.1.35.13.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endParaRPr lang="en-GB" dirty="0"/>
          </a:p>
          <a:p>
            <a:r>
              <a:rPr lang="en-GB" b="1" dirty="0"/>
              <a:t>3 – PTI (1)</a:t>
            </a:r>
          </a:p>
          <a:p>
            <a:r>
              <a:rPr lang="en-GB" dirty="0"/>
              <a:t>Paragraph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5.1.4.6.2.1.</a:t>
            </a:r>
            <a:r>
              <a:rPr lang="en-GB" dirty="0"/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673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E70EB6-D4D1-4994-5C7D-DAAB849BA315}"/>
              </a:ext>
            </a:extLst>
          </p:cNvPr>
          <p:cNvSpPr txBox="1"/>
          <p:nvPr/>
        </p:nvSpPr>
        <p:spPr>
          <a:xfrm>
            <a:off x="294906" y="1272619"/>
            <a:ext cx="116021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Performance – </a:t>
            </a:r>
          </a:p>
          <a:p>
            <a:pPr>
              <a:spcAft>
                <a:spcPts val="1200"/>
              </a:spcAft>
            </a:pPr>
            <a:r>
              <a:rPr lang="en-GB" dirty="0"/>
              <a:t>5.2.1.35.1.     Ensures that secondary braking performance is available before the parking brake can be released.</a:t>
            </a:r>
          </a:p>
          <a:p>
            <a:r>
              <a:rPr lang="en-GB" dirty="0"/>
              <a:t>5.2.1.35.11.  Ensures that a red warning signal is activated if at any time there are not at least two independent </a:t>
            </a:r>
          </a:p>
          <a:p>
            <a:pPr lvl="3">
              <a:spcAft>
                <a:spcPts val="1200"/>
              </a:spcAft>
            </a:pPr>
            <a:r>
              <a:rPr lang="en-GB" dirty="0"/>
              <a:t>circuits each able to provide secondary braking performance.</a:t>
            </a:r>
          </a:p>
          <a:p>
            <a:r>
              <a:rPr lang="en-GB" dirty="0"/>
              <a:t>5.2.1.35.13.   Ensures that, in the event of a failure in a braking circuit, secondary braking performance can still be </a:t>
            </a:r>
          </a:p>
          <a:p>
            <a:pPr lvl="3"/>
            <a:r>
              <a:rPr lang="en-GB" dirty="0"/>
              <a:t>achieved.  As is the case today, this may be by use of the service brake control or by a separate control.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b="1" dirty="0"/>
              <a:t>PTI –</a:t>
            </a:r>
          </a:p>
          <a:p>
            <a:r>
              <a:rPr lang="en-GB" dirty="0">
                <a:solidFill>
                  <a:prstClr val="black"/>
                </a:solidFill>
              </a:rPr>
              <a:t>5.2.1.35.13.   </a:t>
            </a:r>
            <a:r>
              <a:rPr lang="en-GB" dirty="0"/>
              <a:t>The existing requirements for brake reference values were adapted to ensure that an ETBS braking 		          system could provide a brake input value that was equivalent to measuring the pressure in an                       	          actuator of a compressed-air braking system. </a:t>
            </a:r>
          </a:p>
          <a:p>
            <a:endParaRPr lang="en-GB" sz="1000" dirty="0"/>
          </a:p>
          <a:p>
            <a:r>
              <a:rPr lang="en-GB" dirty="0"/>
              <a:t>	           The amendment goes further than the current requirements for compressed-air braking systems.  It 	           requires that the manufacturer displays the brake input values (brake demand values) so that they can 	           be read from the driving position.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E14E67-D477-8C41-46FB-B306CE7A7159}"/>
              </a:ext>
            </a:extLst>
          </p:cNvPr>
          <p:cNvSpPr txBox="1"/>
          <p:nvPr/>
        </p:nvSpPr>
        <p:spPr>
          <a:xfrm>
            <a:off x="547687" y="245539"/>
            <a:ext cx="11096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GRVA/2024/25 - Significant Amendments (4)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66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B42BFED-0E33-6F06-1E36-D1D047083F0C}"/>
              </a:ext>
            </a:extLst>
          </p:cNvPr>
          <p:cNvSpPr txBox="1"/>
          <p:nvPr/>
        </p:nvSpPr>
        <p:spPr>
          <a:xfrm>
            <a:off x="547687" y="245539"/>
            <a:ext cx="11096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Amendments to GRVA/2024/26 (Regulation 13H): GRVA-19-24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B9C853-13EC-385B-3548-E7D7178096FC}"/>
              </a:ext>
            </a:extLst>
          </p:cNvPr>
          <p:cNvSpPr txBox="1"/>
          <p:nvPr/>
        </p:nvSpPr>
        <p:spPr>
          <a:xfrm>
            <a:off x="3046751" y="1616069"/>
            <a:ext cx="60935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8 amendments can be split into 3 groups: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 – Editorial/Clarification (6)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Paragraphs: 2.26., 2.34., 5.2.14.1., 5.2.14.1.2., Renumbering paragraphs (5.2.24.16., 5.2.1.24.17., and 5.2.1.24.17.1.)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Annex 6, Appendix 2, Para. 1.1.3.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 – Performance Related (1)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Paragraphs: 5.2.4.4.1.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 – PTI (1)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Paragraph 5.1.4.4.1.1.  </a:t>
            </a:r>
          </a:p>
        </p:txBody>
      </p:sp>
    </p:spTree>
    <p:extLst>
      <p:ext uri="{BB962C8B-B14F-4D97-AF65-F5344CB8AC3E}">
        <p14:creationId xmlns:p14="http://schemas.microsoft.com/office/powerpoint/2010/main" val="89952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94A535-3196-528A-E33F-79C80F796209}"/>
              </a:ext>
            </a:extLst>
          </p:cNvPr>
          <p:cNvSpPr txBox="1"/>
          <p:nvPr/>
        </p:nvSpPr>
        <p:spPr>
          <a:xfrm>
            <a:off x="294906" y="1272619"/>
            <a:ext cx="116021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Performance – </a:t>
            </a:r>
          </a:p>
          <a:p>
            <a:pPr>
              <a:spcAft>
                <a:spcPts val="1200"/>
              </a:spcAft>
            </a:pPr>
            <a:r>
              <a:rPr lang="en-GB" dirty="0"/>
              <a:t>5.2.4.4.1.       This paragraph mirrors paragraph 5.2.1.5.4.1. for Regulation 13.  However, passenger cars must ensure 	         secondary braking using the service brake control and therefore the option provided for a separate 		         control is not valid in Regulation 13H.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b="1" dirty="0"/>
              <a:t>PTI –</a:t>
            </a:r>
          </a:p>
          <a:p>
            <a:r>
              <a:rPr lang="en-GB" dirty="0">
                <a:solidFill>
                  <a:prstClr val="black"/>
                </a:solidFill>
              </a:rPr>
              <a:t>5.1.4.4.1.1.   As for Regulation 13.  </a:t>
            </a:r>
          </a:p>
          <a:p>
            <a:r>
              <a:rPr lang="en-GB" dirty="0">
                <a:solidFill>
                  <a:prstClr val="black"/>
                </a:solidFill>
              </a:rPr>
              <a:t>	         </a:t>
            </a:r>
            <a:r>
              <a:rPr lang="en-GB" dirty="0"/>
              <a:t>The existing requirements for brake reference values were adapted to ensure that an ETBS braking 		         system could provide a brake input value that was equivalent to measuring the pressure in an                       	         actuator of a compressed-air braking system. </a:t>
            </a:r>
          </a:p>
          <a:p>
            <a:endParaRPr lang="en-GB" sz="1000" dirty="0"/>
          </a:p>
          <a:p>
            <a:r>
              <a:rPr lang="en-GB" dirty="0"/>
              <a:t>	         The amendment goes further than the current requirements for compressed-air braking systems.  It 	          requires that the manufacturer displays the brake input values (brake demand values) so that they can 	          be read from the driving position.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D139A-4E47-B135-30C2-5F17367C8BF1}"/>
              </a:ext>
            </a:extLst>
          </p:cNvPr>
          <p:cNvSpPr txBox="1"/>
          <p:nvPr/>
        </p:nvSpPr>
        <p:spPr>
          <a:xfrm>
            <a:off x="547687" y="245539"/>
            <a:ext cx="1109662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GRVA/2024/26 - Significant Amendments (2)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08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B213B6A-6C62-5BE4-D258-444483BCC1DC}"/>
              </a:ext>
            </a:extLst>
          </p:cNvPr>
          <p:cNvSpPr txBox="1"/>
          <p:nvPr/>
        </p:nvSpPr>
        <p:spPr>
          <a:xfrm>
            <a:off x="5171837" y="3198167"/>
            <a:ext cx="1848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9586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58F3514-858D-0E60-5236-77DE7F57F9AE}"/>
              </a:ext>
            </a:extLst>
          </p:cNvPr>
          <p:cNvSpPr txBox="1"/>
          <p:nvPr/>
        </p:nvSpPr>
        <p:spPr>
          <a:xfrm>
            <a:off x="4044099" y="235665"/>
            <a:ext cx="373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Documents for Consideration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35D008-67DB-20FF-BB80-10498E476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62651"/>
              </p:ext>
            </p:extLst>
          </p:nvPr>
        </p:nvGraphicFramePr>
        <p:xfrm>
          <a:off x="1785855" y="1484489"/>
          <a:ext cx="862029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145">
                  <a:extLst>
                    <a:ext uri="{9D8B030D-6E8A-4147-A177-3AD203B41FA5}">
                      <a16:colId xmlns:a16="http://schemas.microsoft.com/office/drawing/2014/main" val="662754456"/>
                    </a:ext>
                  </a:extLst>
                </a:gridCol>
                <a:gridCol w="4310145">
                  <a:extLst>
                    <a:ext uri="{9D8B030D-6E8A-4147-A177-3AD203B41FA5}">
                      <a16:colId xmlns:a16="http://schemas.microsoft.com/office/drawing/2014/main" val="1061916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Regulation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Regulation 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08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GRVA/2024/25 - Proposal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GRVA-19-23:  Amendments to the above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GRVA/2024/26 - Proposal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GRVA-19-24:  Amendments to the above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1729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GRVA-19-25 Workshop Presentation: Introduction of ETBS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10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87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graphicFrame>
        <p:nvGraphicFramePr>
          <p:cNvPr id="2" name="Tabelle 7">
            <a:extLst>
              <a:ext uri="{FF2B5EF4-FFF2-40B4-BE49-F238E27FC236}">
                <a16:creationId xmlns:a16="http://schemas.microsoft.com/office/drawing/2014/main" id="{4D9E1FBC-9044-7803-9E7A-392706983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30219"/>
              </p:ext>
            </p:extLst>
          </p:nvPr>
        </p:nvGraphicFramePr>
        <p:xfrm>
          <a:off x="904970" y="1662245"/>
          <a:ext cx="10515600" cy="2966720"/>
        </p:xfrm>
        <a:graphic>
          <a:graphicData uri="http://schemas.openxmlformats.org/drawingml/2006/table">
            <a:tbl>
              <a:tblPr firstRow="1" bandRow="1"/>
              <a:tblGrid>
                <a:gridCol w="5054009">
                  <a:extLst>
                    <a:ext uri="{9D8B030D-6E8A-4147-A177-3AD203B41FA5}">
                      <a16:colId xmlns:a16="http://schemas.microsoft.com/office/drawing/2014/main" val="1597650453"/>
                    </a:ext>
                  </a:extLst>
                </a:gridCol>
                <a:gridCol w="5461591">
                  <a:extLst>
                    <a:ext uri="{9D8B030D-6E8A-4147-A177-3AD203B41FA5}">
                      <a16:colId xmlns:a16="http://schemas.microsoft.com/office/drawing/2014/main" val="210281004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EBSIG´s Meetings</a:t>
                      </a:r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e-DE" dirty="0"/>
                        <a:t>EBSIG´s - Virtual Meetings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3043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EBSIG-01:   12-13 July 23,  Brussels(CLEPA)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noProof="0" dirty="0"/>
                        <a:t>EBSIG Virtual 01 : 16 February 24 (EMS)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1274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EBSIG-02:   24-26 August 23,  Paris (OICA)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 Virtual 02 : 23 February 24 (Auxiliary Equipment)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826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EBSIG-03:   10-12 October 23,  Brussels (CLEPA)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 Virtual 03 : 01 March 24 (Annex7, indicator)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8453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EBSIG-04:     7-9 November 23,  Paris (OICA)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 Virtual 04 : 08 March 24 (Outstanding issues)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751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EBSIG-05:   12-14 December 23,  Paris (OICA)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 Virtual 05 : 15 March 24 (EMS)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3532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EBSIG-06:     9-11 January 24,  Berlin (VDA)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 Virtual 06 : 21 March 24 (Remaining items)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77735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EBSIG-07:     6-8 February 24,  Berlin (VDA)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40470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ADFD126B-A9E1-9734-8747-42E32C1DF300}"/>
              </a:ext>
            </a:extLst>
          </p:cNvPr>
          <p:cNvSpPr txBox="1">
            <a:spLocks/>
          </p:cNvSpPr>
          <p:nvPr/>
        </p:nvSpPr>
        <p:spPr>
          <a:xfrm>
            <a:off x="838200" y="227128"/>
            <a:ext cx="10515600" cy="759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Meetings EBSIG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B777BD-9D02-8775-CF8B-FE6E81C58945}"/>
              </a:ext>
            </a:extLst>
          </p:cNvPr>
          <p:cNvSpPr txBox="1"/>
          <p:nvPr/>
        </p:nvSpPr>
        <p:spPr>
          <a:xfrm>
            <a:off x="1369244" y="5079142"/>
            <a:ext cx="921702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All documents from the EBSIG can be found on the UN Wiki:</a:t>
            </a:r>
            <a:endParaRPr lang="en-GB" dirty="0">
              <a:hlinkClick r:id="rId2"/>
            </a:endParaRPr>
          </a:p>
          <a:p>
            <a:r>
              <a:rPr lang="en-GB" b="1" dirty="0">
                <a:hlinkClick r:id="rId2"/>
              </a:rPr>
              <a:t>Electro-Mechanical Braking (EMB) - Transport - Vehicle Regulations - UNECE Wiki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7FD86-9891-9AC9-A7CA-B6916E0854EF}"/>
              </a:ext>
            </a:extLst>
          </p:cNvPr>
          <p:cNvSpPr txBox="1"/>
          <p:nvPr/>
        </p:nvSpPr>
        <p:spPr>
          <a:xfrm>
            <a:off x="2825766" y="1027402"/>
            <a:ext cx="6674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meetings followed the Terms of Reference agreed at GRVA 16.</a:t>
            </a:r>
          </a:p>
        </p:txBody>
      </p:sp>
    </p:spTree>
    <p:extLst>
      <p:ext uri="{BB962C8B-B14F-4D97-AF65-F5344CB8AC3E}">
        <p14:creationId xmlns:p14="http://schemas.microsoft.com/office/powerpoint/2010/main" val="413040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50F14E-6912-F0CE-B8B7-BFC3BD067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90149"/>
              </p:ext>
            </p:extLst>
          </p:nvPr>
        </p:nvGraphicFramePr>
        <p:xfrm>
          <a:off x="1142214" y="1102360"/>
          <a:ext cx="990757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786">
                  <a:extLst>
                    <a:ext uri="{9D8B030D-6E8A-4147-A177-3AD203B41FA5}">
                      <a16:colId xmlns:a16="http://schemas.microsoft.com/office/drawing/2014/main" val="3578781836"/>
                    </a:ext>
                  </a:extLst>
                </a:gridCol>
                <a:gridCol w="4953786">
                  <a:extLst>
                    <a:ext uri="{9D8B030D-6E8A-4147-A177-3AD203B41FA5}">
                      <a16:colId xmlns:a16="http://schemas.microsoft.com/office/drawing/2014/main" val="1525868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Regulation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Regulation 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6089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additional requirements for electrical transmission braking systems.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76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Regulation:</a:t>
                      </a:r>
                    </a:p>
                    <a:p>
                      <a:pPr lvl="1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Section 5.2.1.35.</a:t>
                      </a:r>
                    </a:p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Regulation: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 Section 5.2.24.</a:t>
                      </a:r>
                    </a:p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5261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Provisions relating to energy sources and energy storage devices (energy accumulators)</a:t>
                      </a:r>
                    </a:p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84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Annex 7: </a:t>
                      </a:r>
                    </a:p>
                    <a:p>
                      <a:pPr marL="457200" lvl="1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 Part D</a:t>
                      </a:r>
                    </a:p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Annex 4: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 Part B</a:t>
                      </a:r>
                    </a:p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377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Special requirements to be applied to the safety aspects of </a:t>
                      </a:r>
                      <a:r>
                        <a:rPr kumimoji="0" lang="en-GB" sz="18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complex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electronic </a:t>
                      </a:r>
                      <a:r>
                        <a:rPr kumimoji="0" lang="en-GB" sz="18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vehicle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control systems </a:t>
                      </a:r>
                    </a:p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Annex 18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Revised Requirements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1">
                        <a:spcAft>
                          <a:spcPts val="1200"/>
                        </a:spcAft>
                      </a:pP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Annex 8</a:t>
                      </a:r>
                    </a:p>
                    <a:p>
                      <a:pPr lvl="1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Revised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8260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A20BC0-E3B7-142D-1D23-A680ED344E03}"/>
              </a:ext>
            </a:extLst>
          </p:cNvPr>
          <p:cNvSpPr txBox="1"/>
          <p:nvPr/>
        </p:nvSpPr>
        <p:spPr>
          <a:xfrm>
            <a:off x="4936291" y="221432"/>
            <a:ext cx="2319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Principal Changes</a:t>
            </a:r>
          </a:p>
        </p:txBody>
      </p:sp>
    </p:spTree>
    <p:extLst>
      <p:ext uri="{BB962C8B-B14F-4D97-AF65-F5344CB8AC3E}">
        <p14:creationId xmlns:p14="http://schemas.microsoft.com/office/powerpoint/2010/main" val="418992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51C2620-38B5-05B5-F477-9B164656B9A3}"/>
              </a:ext>
            </a:extLst>
          </p:cNvPr>
          <p:cNvSpPr txBox="1"/>
          <p:nvPr/>
        </p:nvSpPr>
        <p:spPr>
          <a:xfrm>
            <a:off x="4936291" y="221432"/>
            <a:ext cx="2229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General Changes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CE46C4-5361-EF68-6F6E-3B659DBE6939}"/>
              </a:ext>
            </a:extLst>
          </p:cNvPr>
          <p:cNvSpPr txBox="1"/>
          <p:nvPr/>
        </p:nvSpPr>
        <p:spPr>
          <a:xfrm>
            <a:off x="1276924" y="1284254"/>
            <a:ext cx="97007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introduction of new definitions to aid understanding and interpretations of the requirements.</a:t>
            </a:r>
          </a:p>
          <a:p>
            <a:endParaRPr lang="en-GB" dirty="0"/>
          </a:p>
          <a:p>
            <a:r>
              <a:rPr lang="en-GB" dirty="0"/>
              <a:t>Adjustment of the existing general requirements to ensure that they remain applicable to this </a:t>
            </a:r>
          </a:p>
          <a:p>
            <a:r>
              <a:rPr lang="en-GB" dirty="0"/>
              <a:t>new technology, e.g.: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Two independent braking circuits with their own energy reserve.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Sufficient capacity of the energy reserves to ensure braking capability.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 least two circuits capable of providing secondary brake performance.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Appropriate brake performance from the specific brake controls.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Appropriate warning signals when braking performance cannot be ensured.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Brake reference values (brake demand values) for PTI.</a:t>
            </a:r>
          </a:p>
        </p:txBody>
      </p:sp>
    </p:spTree>
    <p:extLst>
      <p:ext uri="{BB962C8B-B14F-4D97-AF65-F5344CB8AC3E}">
        <p14:creationId xmlns:p14="http://schemas.microsoft.com/office/powerpoint/2010/main" val="21175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1ABF23F-2337-1237-D928-89C887703669}"/>
              </a:ext>
            </a:extLst>
          </p:cNvPr>
          <p:cNvSpPr txBox="1"/>
          <p:nvPr/>
        </p:nvSpPr>
        <p:spPr>
          <a:xfrm>
            <a:off x="1368458" y="226489"/>
            <a:ext cx="94550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Special additional requirements for electrical transmission braking systems.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72CBEF-E580-1574-D1C6-C576FE3E5E1A}"/>
              </a:ext>
            </a:extLst>
          </p:cNvPr>
          <p:cNvSpPr txBox="1"/>
          <p:nvPr/>
        </p:nvSpPr>
        <p:spPr>
          <a:xfrm>
            <a:off x="582214" y="2403836"/>
            <a:ext cx="112807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The existing provisions for electrically controlled braking systems were reviewed, adapted and supplemented.</a:t>
            </a:r>
          </a:p>
          <a:p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Provision of technical freedom for system architecture: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Systems with/without an energy source.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Systems with/without an energy supply.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Systems using a traction battery as a supply and/or storage.</a:t>
            </a:r>
          </a:p>
          <a:p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Special attention given to the security of the electrical storage devices.</a:t>
            </a:r>
          </a:p>
          <a:p>
            <a:endParaRPr lang="en-GB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dirty="0"/>
              <a:t>Recognition of the shared use of an electrical storage device for systems/equipment other than braking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Protection of the braking system.</a:t>
            </a:r>
          </a:p>
          <a:p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Automatic braking in the event of a low energy value (low state).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C4BBB-F092-AB7B-9E3C-D89A287B334F}"/>
              </a:ext>
            </a:extLst>
          </p:cNvPr>
          <p:cNvSpPr txBox="1"/>
          <p:nvPr/>
        </p:nvSpPr>
        <p:spPr>
          <a:xfrm>
            <a:off x="1368458" y="965153"/>
            <a:ext cx="571107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New Terminology</a:t>
            </a:r>
          </a:p>
          <a:p>
            <a:pPr lvl="1"/>
            <a:r>
              <a:rPr lang="en-GB" dirty="0"/>
              <a:t>Electrical Storage Device ≡ Energy Reservoir Performance ≡ Capacity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State ≡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61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grpSp>
        <p:nvGrpSpPr>
          <p:cNvPr id="2" name="Gruppieren 28">
            <a:extLst>
              <a:ext uri="{FF2B5EF4-FFF2-40B4-BE49-F238E27FC236}">
                <a16:creationId xmlns:a16="http://schemas.microsoft.com/office/drawing/2014/main" id="{6367722D-A68A-7E59-745B-2CC2F86D7AE1}"/>
              </a:ext>
            </a:extLst>
          </p:cNvPr>
          <p:cNvGrpSpPr>
            <a:grpSpLocks noChangeAspect="1"/>
          </p:cNvGrpSpPr>
          <p:nvPr/>
        </p:nvGrpSpPr>
        <p:grpSpPr>
          <a:xfrm>
            <a:off x="516000" y="1760243"/>
            <a:ext cx="11160000" cy="3435575"/>
            <a:chOff x="212701" y="1421484"/>
            <a:chExt cx="11774121" cy="3517825"/>
          </a:xfrm>
        </p:grpSpPr>
        <p:sp>
          <p:nvSpPr>
            <p:cNvPr id="4" name="Rectangle 11_">
              <a:extLst>
                <a:ext uri="{FF2B5EF4-FFF2-40B4-BE49-F238E27FC236}">
                  <a16:creationId xmlns:a16="http://schemas.microsoft.com/office/drawing/2014/main" id="{7F67BCC4-5E5B-DED0-43D3-F1F0D9C5C661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842454" y="1668574"/>
              <a:ext cx="3003713" cy="1688455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Ctr="1"/>
            <a:lstStyle/>
            <a:p>
              <a:pPr marL="0" marR="0" lvl="0" indent="0" algn="ctr" defTabSz="1129476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Estimator of battery states &amp; parameters</a:t>
              </a:r>
            </a:p>
          </p:txBody>
        </p: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39E28E2C-D368-1F98-9257-443F9192D04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395844" y="2046326"/>
              <a:ext cx="1911270" cy="596690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1129476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359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Model of the battery </a:t>
              </a:r>
            </a:p>
          </p:txBody>
        </p:sp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9516E6F2-DFFB-96D0-A32A-9306F8098B5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395844" y="2821712"/>
              <a:ext cx="1911270" cy="366715"/>
            </a:xfrm>
            <a:prstGeom prst="rect">
              <a:avLst/>
            </a:prstGeom>
            <a:solidFill>
              <a:srgbClr val="92A5C4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1129476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359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Adaption of parameters</a:t>
              </a:r>
            </a:p>
          </p:txBody>
        </p:sp>
        <p:sp>
          <p:nvSpPr>
            <p:cNvPr id="7" name="Rectangle 35">
              <a:extLst>
                <a:ext uri="{FF2B5EF4-FFF2-40B4-BE49-F238E27FC236}">
                  <a16:creationId xmlns:a16="http://schemas.microsoft.com/office/drawing/2014/main" id="{6308D591-13E6-9D53-33C4-544FE4C5F6AF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614945" y="1582431"/>
              <a:ext cx="3126074" cy="2014200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Ctr="1"/>
            <a:lstStyle/>
            <a:p>
              <a:pPr marL="0" marR="0" lvl="0" indent="0" algn="ctr" defTabSz="1129476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83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" name="Text Box 57">
              <a:extLst>
                <a:ext uri="{FF2B5EF4-FFF2-40B4-BE49-F238E27FC236}">
                  <a16:creationId xmlns:a16="http://schemas.microsoft.com/office/drawing/2014/main" id="{BB52F1E7-E153-2E15-F841-36C943556CB5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92529" y="1679321"/>
              <a:ext cx="2295821" cy="32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1129476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83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Examples of Predictors</a:t>
              </a:r>
              <a:endParaRPr kumimoji="0" lang="en-US" sz="197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1" name="Rectangle 43">
              <a:extLst>
                <a:ext uri="{FF2B5EF4-FFF2-40B4-BE49-F238E27FC236}">
                  <a16:creationId xmlns:a16="http://schemas.microsoft.com/office/drawing/2014/main" id="{7D131896-DFFA-FDAC-BDB4-F65D5A9EA905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67768" y="2310045"/>
              <a:ext cx="2658096" cy="392231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1229482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State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of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the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electrical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storage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device</a:t>
              </a:r>
              <a:endParaRPr kumimoji="0" sz="122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2" name="Rectangle 36">
              <a:extLst>
                <a:ext uri="{FF2B5EF4-FFF2-40B4-BE49-F238E27FC236}">
                  <a16:creationId xmlns:a16="http://schemas.microsoft.com/office/drawing/2014/main" id="{08A2D0E3-7974-46AB-25C8-E8BBF23734D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89529" y="4169136"/>
              <a:ext cx="2369437" cy="607599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 anchorCtr="1"/>
            <a:lstStyle/>
            <a:p>
              <a:pPr marL="0" marR="0" lvl="0" indent="0" algn="ctr" defTabSz="1129476" eaLnBrk="0" fontAlgn="auto" latinLnBrk="0" hangingPunct="0">
                <a:lnSpc>
                  <a:spcPts val="2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9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Load profiles</a:t>
              </a:r>
              <a:br>
                <a:rPr kumimoji="0" lang="en-US" sz="1359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</a:br>
              <a:r>
                <a:rPr kumimoji="0" lang="en-US" sz="1359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(number of brake applications)</a:t>
              </a:r>
              <a:endParaRPr kumimoji="0" lang="en-US" sz="148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6D1ECE4E-533C-8F9D-7288-845AA2C1C01B}"/>
                </a:ext>
              </a:extLst>
            </p:cNvPr>
            <p:cNvSpPr/>
            <p:nvPr/>
          </p:nvSpPr>
          <p:spPr>
            <a:xfrm rot="5400000">
              <a:off x="1124036" y="2545087"/>
              <a:ext cx="115569" cy="451812"/>
            </a:xfrm>
            <a:prstGeom prst="trapezoid">
              <a:avLst>
                <a:gd name="adj" fmla="val 11560"/>
              </a:avLst>
            </a:prstGeom>
            <a:solidFill>
              <a:srgbClr val="F9F9F9"/>
            </a:solidFill>
            <a:ln w="12700" cap="flat" cmpd="sng" algn="ctr">
              <a:solidFill>
                <a:srgbClr val="F7F7F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1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Pfeil: nach rechts 93">
              <a:extLst>
                <a:ext uri="{FF2B5EF4-FFF2-40B4-BE49-F238E27FC236}">
                  <a16:creationId xmlns:a16="http://schemas.microsoft.com/office/drawing/2014/main" id="{82EB66FC-8FA1-9A36-747B-F684C4D6CF3F}"/>
                </a:ext>
              </a:extLst>
            </p:cNvPr>
            <p:cNvSpPr/>
            <p:nvPr/>
          </p:nvSpPr>
          <p:spPr>
            <a:xfrm>
              <a:off x="2031001" y="2413337"/>
              <a:ext cx="604856" cy="367137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Sprechblase: rechteckig 94">
              <a:extLst>
                <a:ext uri="{FF2B5EF4-FFF2-40B4-BE49-F238E27FC236}">
                  <a16:creationId xmlns:a16="http://schemas.microsoft.com/office/drawing/2014/main" id="{26142802-C16A-3D61-26A2-AEF8C49A5F87}"/>
                </a:ext>
              </a:extLst>
            </p:cNvPr>
            <p:cNvSpPr/>
            <p:nvPr/>
          </p:nvSpPr>
          <p:spPr>
            <a:xfrm>
              <a:off x="212701" y="3943540"/>
              <a:ext cx="3832826" cy="984472"/>
            </a:xfrm>
            <a:prstGeom prst="wedgeRectCallout">
              <a:avLst>
                <a:gd name="adj1" fmla="val 8098"/>
                <a:gd name="adj2" fmla="val -166554"/>
              </a:avLst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Signals to be measured and given as an input for the “model of the battery” </a:t>
              </a:r>
              <a:b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 voltage ,current, temperature)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Pfeil: nach rechts 95">
              <a:extLst>
                <a:ext uri="{FF2B5EF4-FFF2-40B4-BE49-F238E27FC236}">
                  <a16:creationId xmlns:a16="http://schemas.microsoft.com/office/drawing/2014/main" id="{AF6F8B46-BA5F-4ED5-BF46-9A9F50B92B28}"/>
                </a:ext>
              </a:extLst>
            </p:cNvPr>
            <p:cNvSpPr/>
            <p:nvPr/>
          </p:nvSpPr>
          <p:spPr>
            <a:xfrm>
              <a:off x="5926243" y="2388622"/>
              <a:ext cx="580060" cy="367137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Sprechblase: rechteckig 96">
              <a:extLst>
                <a:ext uri="{FF2B5EF4-FFF2-40B4-BE49-F238E27FC236}">
                  <a16:creationId xmlns:a16="http://schemas.microsoft.com/office/drawing/2014/main" id="{EF1F3C02-15B4-BD86-BFED-CC31D537B6A3}"/>
                </a:ext>
              </a:extLst>
            </p:cNvPr>
            <p:cNvSpPr/>
            <p:nvPr/>
          </p:nvSpPr>
          <p:spPr>
            <a:xfrm>
              <a:off x="4378686" y="3968338"/>
              <a:ext cx="2055066" cy="954495"/>
            </a:xfrm>
            <a:prstGeom prst="wedgeRectCallout">
              <a:avLst>
                <a:gd name="adj1" fmla="val 43831"/>
                <a:gd name="adj2" fmla="val -171964"/>
              </a:avLst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State variables and model parameters as an input for the Predictors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43">
              <a:extLst>
                <a:ext uri="{FF2B5EF4-FFF2-40B4-BE49-F238E27FC236}">
                  <a16:creationId xmlns:a16="http://schemas.microsoft.com/office/drawing/2014/main" id="{139DC96A-F389-732B-4B7F-17C797BC51F7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87348" y="2826129"/>
              <a:ext cx="2658096" cy="392231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1229482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Determine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effect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of</a:t>
              </a:r>
              <a:r>
                <a:rPr kumimoji="0" lang="de-DE" sz="1223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 </a:t>
              </a:r>
              <a:r>
                <a:rPr kumimoji="0" lang="de-DE" sz="1223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</a:rPr>
                <a:t>ageing</a:t>
              </a:r>
              <a:endParaRPr kumimoji="0" sz="122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9" name="Pfeil: nach rechts 98">
              <a:extLst>
                <a:ext uri="{FF2B5EF4-FFF2-40B4-BE49-F238E27FC236}">
                  <a16:creationId xmlns:a16="http://schemas.microsoft.com/office/drawing/2014/main" id="{7A33F0D3-5AAF-28E3-E5B6-BE4A01C4099E}"/>
                </a:ext>
              </a:extLst>
            </p:cNvPr>
            <p:cNvSpPr/>
            <p:nvPr/>
          </p:nvSpPr>
          <p:spPr>
            <a:xfrm rot="16200000">
              <a:off x="7903174" y="3685913"/>
              <a:ext cx="483975" cy="367137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Pfeil: nach rechts 99">
              <a:extLst>
                <a:ext uri="{FF2B5EF4-FFF2-40B4-BE49-F238E27FC236}">
                  <a16:creationId xmlns:a16="http://schemas.microsoft.com/office/drawing/2014/main" id="{90AD2FAE-68AC-8939-24EA-9F76CDCC288F}"/>
                </a:ext>
              </a:extLst>
            </p:cNvPr>
            <p:cNvSpPr/>
            <p:nvPr/>
          </p:nvSpPr>
          <p:spPr>
            <a:xfrm>
              <a:off x="9902491" y="2454885"/>
              <a:ext cx="543837" cy="367137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Sprechblase: rechteckig 100">
              <a:extLst>
                <a:ext uri="{FF2B5EF4-FFF2-40B4-BE49-F238E27FC236}">
                  <a16:creationId xmlns:a16="http://schemas.microsoft.com/office/drawing/2014/main" id="{FECB3629-BB81-2224-1260-FCDAF8A7A50E}"/>
                </a:ext>
              </a:extLst>
            </p:cNvPr>
            <p:cNvSpPr/>
            <p:nvPr/>
          </p:nvSpPr>
          <p:spPr>
            <a:xfrm>
              <a:off x="9617385" y="3981668"/>
              <a:ext cx="2369437" cy="957641"/>
            </a:xfrm>
            <a:prstGeom prst="wedgeRectCallout">
              <a:avLst>
                <a:gd name="adj1" fmla="val -22960"/>
                <a:gd name="adj2" fmla="val -167523"/>
              </a:avLst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Warnings and Indicators are continuously triggered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uppieren 101">
              <a:extLst>
                <a:ext uri="{FF2B5EF4-FFF2-40B4-BE49-F238E27FC236}">
                  <a16:creationId xmlns:a16="http://schemas.microsoft.com/office/drawing/2014/main" id="{F100102D-DFEF-2597-A7BD-721E9A6EFEC9}"/>
                </a:ext>
              </a:extLst>
            </p:cNvPr>
            <p:cNvGrpSpPr/>
            <p:nvPr/>
          </p:nvGrpSpPr>
          <p:grpSpPr>
            <a:xfrm>
              <a:off x="10660766" y="1654756"/>
              <a:ext cx="584639" cy="339457"/>
              <a:chOff x="10095718" y="345983"/>
              <a:chExt cx="584639" cy="339457"/>
            </a:xfrm>
          </p:grpSpPr>
          <p:sp>
            <p:nvSpPr>
              <p:cNvPr id="51" name="Rechteck 130">
                <a:extLst>
                  <a:ext uri="{FF2B5EF4-FFF2-40B4-BE49-F238E27FC236}">
                    <a16:creationId xmlns:a16="http://schemas.microsoft.com/office/drawing/2014/main" id="{02328FCB-6A43-4D40-61FB-2D482EB6466A}"/>
                  </a:ext>
                </a:extLst>
              </p:cNvPr>
              <p:cNvSpPr/>
              <p:nvPr/>
            </p:nvSpPr>
            <p:spPr>
              <a:xfrm>
                <a:off x="10095718" y="345989"/>
                <a:ext cx="139549" cy="335048"/>
              </a:xfrm>
              <a:prstGeom prst="rect">
                <a:avLst/>
              </a:prstGeom>
              <a:solidFill>
                <a:srgbClr val="70AD47">
                  <a:lumMod val="5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hteck 131">
                <a:extLst>
                  <a:ext uri="{FF2B5EF4-FFF2-40B4-BE49-F238E27FC236}">
                    <a16:creationId xmlns:a16="http://schemas.microsoft.com/office/drawing/2014/main" id="{E281FDFB-4334-0312-F56C-B22A7670CA8A}"/>
                  </a:ext>
                </a:extLst>
              </p:cNvPr>
              <p:cNvSpPr/>
              <p:nvPr/>
            </p:nvSpPr>
            <p:spPr>
              <a:xfrm>
                <a:off x="10227275" y="350392"/>
                <a:ext cx="115330" cy="335048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hteck 132">
                <a:extLst>
                  <a:ext uri="{FF2B5EF4-FFF2-40B4-BE49-F238E27FC236}">
                    <a16:creationId xmlns:a16="http://schemas.microsoft.com/office/drawing/2014/main" id="{42043AED-5DC4-6462-020F-F0CC5304FE18}"/>
                  </a:ext>
                </a:extLst>
              </p:cNvPr>
              <p:cNvSpPr/>
              <p:nvPr/>
            </p:nvSpPr>
            <p:spPr>
              <a:xfrm>
                <a:off x="10334369" y="350392"/>
                <a:ext cx="115330" cy="335048"/>
              </a:xfrm>
              <a:prstGeom prst="rect">
                <a:avLst/>
              </a:prstGeom>
              <a:solidFill>
                <a:srgbClr val="70AD47">
                  <a:lumMod val="60000"/>
                  <a:lumOff val="4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Rechteck 133">
                <a:extLst>
                  <a:ext uri="{FF2B5EF4-FFF2-40B4-BE49-F238E27FC236}">
                    <a16:creationId xmlns:a16="http://schemas.microsoft.com/office/drawing/2014/main" id="{2A8B377C-A4B6-B05B-1548-4E6023B15B56}"/>
                  </a:ext>
                </a:extLst>
              </p:cNvPr>
              <p:cNvSpPr/>
              <p:nvPr/>
            </p:nvSpPr>
            <p:spPr>
              <a:xfrm>
                <a:off x="10445579" y="345983"/>
                <a:ext cx="115330" cy="335048"/>
              </a:xfrm>
              <a:prstGeom prst="rect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hteck 134">
                <a:extLst>
                  <a:ext uri="{FF2B5EF4-FFF2-40B4-BE49-F238E27FC236}">
                    <a16:creationId xmlns:a16="http://schemas.microsoft.com/office/drawing/2014/main" id="{2394F7B5-0910-FAF3-63D0-9A85C0CF221D}"/>
                  </a:ext>
                </a:extLst>
              </p:cNvPr>
              <p:cNvSpPr/>
              <p:nvPr/>
            </p:nvSpPr>
            <p:spPr>
              <a:xfrm>
                <a:off x="10565027" y="350386"/>
                <a:ext cx="115330" cy="335048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" name="Textfeld 102">
              <a:extLst>
                <a:ext uri="{FF2B5EF4-FFF2-40B4-BE49-F238E27FC236}">
                  <a16:creationId xmlns:a16="http://schemas.microsoft.com/office/drawing/2014/main" id="{6F52429D-869A-384E-D803-2141103E6AAF}"/>
                </a:ext>
              </a:extLst>
            </p:cNvPr>
            <p:cNvSpPr txBox="1"/>
            <p:nvPr/>
          </p:nvSpPr>
          <p:spPr>
            <a:xfrm>
              <a:off x="10552656" y="1969526"/>
              <a:ext cx="1330602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Indicator</a:t>
              </a:r>
              <a:br>
                <a:rPr kumimoji="0" lang="pt-B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</a:b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5.2.1.13.2. (UN R13)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5.2.14.4. (UN R13-H</a:t>
              </a:r>
              <a:r>
                <a:rPr kumimoji="0" lang="pt-B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)</a:t>
              </a:r>
            </a:p>
          </p:txBody>
        </p:sp>
        <p:sp>
          <p:nvSpPr>
            <p:cNvPr id="24" name="TextBox 39">
              <a:extLst>
                <a:ext uri="{FF2B5EF4-FFF2-40B4-BE49-F238E27FC236}">
                  <a16:creationId xmlns:a16="http://schemas.microsoft.com/office/drawing/2014/main" id="{05930E66-60A1-2D2C-FD4C-DD81126CD1DF}"/>
                </a:ext>
              </a:extLst>
            </p:cNvPr>
            <p:cNvSpPr txBox="1"/>
            <p:nvPr/>
          </p:nvSpPr>
          <p:spPr>
            <a:xfrm>
              <a:off x="10510922" y="2935357"/>
              <a:ext cx="133060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Warning light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5.2.1.35.6 (UN R13) </a:t>
              </a:r>
              <a:b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</a:br>
              <a:r>
                <a:rPr kumimoji="0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5.2.24.6   (UN R13-H) 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25" name="Group 57">
              <a:extLst>
                <a:ext uri="{FF2B5EF4-FFF2-40B4-BE49-F238E27FC236}">
                  <a16:creationId xmlns:a16="http://schemas.microsoft.com/office/drawing/2014/main" id="{58E5B827-71E6-2E51-7907-EDD3A839DEB8}"/>
                </a:ext>
              </a:extLst>
            </p:cNvPr>
            <p:cNvGrpSpPr/>
            <p:nvPr/>
          </p:nvGrpSpPr>
          <p:grpSpPr>
            <a:xfrm>
              <a:off x="10766233" y="2621018"/>
              <a:ext cx="398185" cy="369332"/>
              <a:chOff x="7440890" y="304800"/>
              <a:chExt cx="398185" cy="369332"/>
            </a:xfrm>
          </p:grpSpPr>
          <p:sp>
            <p:nvSpPr>
              <p:cNvPr id="48" name="Oval 58">
                <a:extLst>
                  <a:ext uri="{FF2B5EF4-FFF2-40B4-BE49-F238E27FC236}">
                    <a16:creationId xmlns:a16="http://schemas.microsoft.com/office/drawing/2014/main" id="{C6BC6581-6C9A-619B-96D2-060459D83E1D}"/>
                  </a:ext>
                </a:extLst>
              </p:cNvPr>
              <p:cNvSpPr/>
              <p:nvPr/>
            </p:nvSpPr>
            <p:spPr>
              <a:xfrm>
                <a:off x="7440890" y="304800"/>
                <a:ext cx="398185" cy="369332"/>
              </a:xfrm>
              <a:prstGeom prst="ellipse">
                <a:avLst/>
              </a:prstGeom>
              <a:solidFill>
                <a:srgbClr val="FFFF00"/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9" name="Straight Connector 59">
                <a:extLst>
                  <a:ext uri="{FF2B5EF4-FFF2-40B4-BE49-F238E27FC236}">
                    <a16:creationId xmlns:a16="http://schemas.microsoft.com/office/drawing/2014/main" id="{F175D96A-0E5B-327E-EBAA-79FEAB5EA24E}"/>
                  </a:ext>
                </a:extLst>
              </p:cNvPr>
              <p:cNvCxnSpPr>
                <a:stCxn id="48" idx="3"/>
                <a:endCxn id="48" idx="7"/>
              </p:cNvCxnSpPr>
              <p:nvPr/>
            </p:nvCxnSpPr>
            <p:spPr>
              <a:xfrm flipV="1">
                <a:off x="7499203" y="358887"/>
                <a:ext cx="281559" cy="261158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" name="Straight Connector 60">
                <a:extLst>
                  <a:ext uri="{FF2B5EF4-FFF2-40B4-BE49-F238E27FC236}">
                    <a16:creationId xmlns:a16="http://schemas.microsoft.com/office/drawing/2014/main" id="{44700384-AF0C-952A-30E7-D87EBE253591}"/>
                  </a:ext>
                </a:extLst>
              </p:cNvPr>
              <p:cNvCxnSpPr>
                <a:cxnSpLocks/>
                <a:stCxn id="48" idx="5"/>
                <a:endCxn id="48" idx="1"/>
              </p:cNvCxnSpPr>
              <p:nvPr/>
            </p:nvCxnSpPr>
            <p:spPr>
              <a:xfrm flipH="1" flipV="1">
                <a:off x="7499203" y="358887"/>
                <a:ext cx="281559" cy="261158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26" name="Gruppieren 105">
              <a:extLst>
                <a:ext uri="{FF2B5EF4-FFF2-40B4-BE49-F238E27FC236}">
                  <a16:creationId xmlns:a16="http://schemas.microsoft.com/office/drawing/2014/main" id="{ABFB8AE7-6F9E-39B8-549B-5D1A315C7223}"/>
                </a:ext>
              </a:extLst>
            </p:cNvPr>
            <p:cNvGrpSpPr/>
            <p:nvPr/>
          </p:nvGrpSpPr>
          <p:grpSpPr>
            <a:xfrm>
              <a:off x="889560" y="1421484"/>
              <a:ext cx="1938356" cy="2250609"/>
              <a:chOff x="1031304" y="1513126"/>
              <a:chExt cx="1938356" cy="2250609"/>
            </a:xfrm>
          </p:grpSpPr>
          <p:grpSp>
            <p:nvGrpSpPr>
              <p:cNvPr id="27" name="Group 4">
                <a:extLst>
                  <a:ext uri="{FF2B5EF4-FFF2-40B4-BE49-F238E27FC236}">
                    <a16:creationId xmlns:a16="http://schemas.microsoft.com/office/drawing/2014/main" id="{4DFA56F0-965A-7EE3-31B3-2BD4B79725AD}"/>
                  </a:ext>
                </a:extLst>
              </p:cNvPr>
              <p:cNvGrpSpPr/>
              <p:nvPr/>
            </p:nvGrpSpPr>
            <p:grpSpPr>
              <a:xfrm>
                <a:off x="1031304" y="2474127"/>
                <a:ext cx="906976" cy="1289608"/>
                <a:chOff x="6732888" y="2309467"/>
                <a:chExt cx="1458097" cy="2073234"/>
              </a:xfrm>
            </p:grpSpPr>
            <p:sp>
              <p:nvSpPr>
                <p:cNvPr id="43" name="Rectangle: Rounded Corners 19">
                  <a:extLst>
                    <a:ext uri="{FF2B5EF4-FFF2-40B4-BE49-F238E27FC236}">
                      <a16:creationId xmlns:a16="http://schemas.microsoft.com/office/drawing/2014/main" id="{ABD1007F-04A9-6074-838A-90916A1C7088}"/>
                    </a:ext>
                  </a:extLst>
                </p:cNvPr>
                <p:cNvSpPr/>
                <p:nvPr/>
              </p:nvSpPr>
              <p:spPr>
                <a:xfrm>
                  <a:off x="6732888" y="2500832"/>
                  <a:ext cx="1458097" cy="1881869"/>
                </a:xfrm>
                <a:prstGeom prst="round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Rectangle: Rounded Corners 20">
                  <a:extLst>
                    <a:ext uri="{FF2B5EF4-FFF2-40B4-BE49-F238E27FC236}">
                      <a16:creationId xmlns:a16="http://schemas.microsoft.com/office/drawing/2014/main" id="{CE6AC3C3-36A4-9EC3-BFC5-621F9BC1FAA7}"/>
                    </a:ext>
                  </a:extLst>
                </p:cNvPr>
                <p:cNvSpPr/>
                <p:nvPr/>
              </p:nvSpPr>
              <p:spPr>
                <a:xfrm>
                  <a:off x="6908800" y="2309467"/>
                  <a:ext cx="254000" cy="191363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Text" lastClr="000000">
                      <a:shade val="1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-</a:t>
                  </a:r>
                </a:p>
              </p:txBody>
            </p:sp>
            <p:sp>
              <p:nvSpPr>
                <p:cNvPr id="45" name="Rectangle: Rounded Corners 21">
                  <a:extLst>
                    <a:ext uri="{FF2B5EF4-FFF2-40B4-BE49-F238E27FC236}">
                      <a16:creationId xmlns:a16="http://schemas.microsoft.com/office/drawing/2014/main" id="{6CE0AF96-938E-5D62-B1EE-FB125F49C386}"/>
                    </a:ext>
                  </a:extLst>
                </p:cNvPr>
                <p:cNvSpPr/>
                <p:nvPr/>
              </p:nvSpPr>
              <p:spPr>
                <a:xfrm>
                  <a:off x="7772400" y="2309467"/>
                  <a:ext cx="254000" cy="191363"/>
                </a:xfrm>
                <a:prstGeom prst="roundRec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4472C4">
                      <a:shade val="1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+</a:t>
                  </a:r>
                </a:p>
              </p:txBody>
            </p:sp>
            <p:sp>
              <p:nvSpPr>
                <p:cNvPr id="46" name="Rectangle: Rounded Corners 22">
                  <a:extLst>
                    <a:ext uri="{FF2B5EF4-FFF2-40B4-BE49-F238E27FC236}">
                      <a16:creationId xmlns:a16="http://schemas.microsoft.com/office/drawing/2014/main" id="{229832F2-75D7-AA03-D494-D27396D497B5}"/>
                    </a:ext>
                  </a:extLst>
                </p:cNvPr>
                <p:cNvSpPr/>
                <p:nvPr/>
              </p:nvSpPr>
              <p:spPr>
                <a:xfrm>
                  <a:off x="6732888" y="2500830"/>
                  <a:ext cx="1458097" cy="341223"/>
                </a:xfrm>
                <a:prstGeom prst="roundRect">
                  <a:avLst>
                    <a:gd name="adj" fmla="val 0"/>
                  </a:avLst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Rectangle: Rounded Corners 23">
                  <a:extLst>
                    <a:ext uri="{FF2B5EF4-FFF2-40B4-BE49-F238E27FC236}">
                      <a16:creationId xmlns:a16="http://schemas.microsoft.com/office/drawing/2014/main" id="{25D63A0C-4D29-9F40-E4D4-68F7F6F15822}"/>
                    </a:ext>
                  </a:extLst>
                </p:cNvPr>
                <p:cNvSpPr/>
                <p:nvPr/>
              </p:nvSpPr>
              <p:spPr>
                <a:xfrm>
                  <a:off x="6732888" y="2500827"/>
                  <a:ext cx="1458097" cy="1881874"/>
                </a:xfrm>
                <a:prstGeom prst="roundRect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" name="Oval 24">
                <a:extLst>
                  <a:ext uri="{FF2B5EF4-FFF2-40B4-BE49-F238E27FC236}">
                    <a16:creationId xmlns:a16="http://schemas.microsoft.com/office/drawing/2014/main" id="{439A4F76-DE28-C2EF-7B61-0C22065845F6}"/>
                  </a:ext>
                </a:extLst>
              </p:cNvPr>
              <p:cNvSpPr/>
              <p:nvPr/>
            </p:nvSpPr>
            <p:spPr>
              <a:xfrm>
                <a:off x="1339802" y="2114550"/>
                <a:ext cx="289980" cy="289980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</a:t>
                </a:r>
              </a:p>
            </p:txBody>
          </p:sp>
          <p:sp>
            <p:nvSpPr>
              <p:cNvPr id="29" name="Rectangle 26">
                <a:extLst>
                  <a:ext uri="{FF2B5EF4-FFF2-40B4-BE49-F238E27FC236}">
                    <a16:creationId xmlns:a16="http://schemas.microsoft.com/office/drawing/2014/main" id="{5400DDBB-0839-4705-D0C4-6D7A653C899A}"/>
                  </a:ext>
                </a:extLst>
              </p:cNvPr>
              <p:cNvSpPr/>
              <p:nvPr/>
            </p:nvSpPr>
            <p:spPr>
              <a:xfrm>
                <a:off x="1219723" y="3012621"/>
                <a:ext cx="527434" cy="209188"/>
              </a:xfrm>
              <a:prstGeom prst="rect">
                <a:avLst/>
              </a:prstGeom>
              <a:solidFill>
                <a:sysClr val="window" lastClr="FFFFFF">
                  <a:lumMod val="65000"/>
                </a:sys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</a:p>
            </p:txBody>
          </p:sp>
          <p:sp>
            <p:nvSpPr>
              <p:cNvPr id="30" name="Oval 27">
                <a:extLst>
                  <a:ext uri="{FF2B5EF4-FFF2-40B4-BE49-F238E27FC236}">
                    <a16:creationId xmlns:a16="http://schemas.microsoft.com/office/drawing/2014/main" id="{02884DD1-D3AD-49A4-9EDB-6FEF4C84C2D4}"/>
                  </a:ext>
                </a:extLst>
              </p:cNvPr>
              <p:cNvSpPr/>
              <p:nvPr/>
            </p:nvSpPr>
            <p:spPr>
              <a:xfrm>
                <a:off x="1614867" y="1803789"/>
                <a:ext cx="289980" cy="289980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12700" cap="flat" cmpd="sng" algn="ctr">
                <a:solidFill>
                  <a:srgbClr val="4472C4">
                    <a:shade val="1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</a:p>
            </p:txBody>
          </p:sp>
          <p:cxnSp>
            <p:nvCxnSpPr>
              <p:cNvPr id="31" name="Straight Connector 29">
                <a:extLst>
                  <a:ext uri="{FF2B5EF4-FFF2-40B4-BE49-F238E27FC236}">
                    <a16:creationId xmlns:a16="http://schemas.microsoft.com/office/drawing/2014/main" id="{ABD14FEB-31A8-61C7-5E8A-D6AA02313AD8}"/>
                  </a:ext>
                </a:extLst>
              </p:cNvPr>
              <p:cNvCxnSpPr>
                <a:stCxn id="45" idx="0"/>
                <a:endCxn id="30" idx="4"/>
              </p:cNvCxnSpPr>
              <p:nvPr/>
            </p:nvCxnSpPr>
            <p:spPr>
              <a:xfrm flipV="1">
                <a:off x="1756907" y="2093769"/>
                <a:ext cx="2950" cy="38035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" name="Connector: Elbow 31">
                <a:extLst>
                  <a:ext uri="{FF2B5EF4-FFF2-40B4-BE49-F238E27FC236}">
                    <a16:creationId xmlns:a16="http://schemas.microsoft.com/office/drawing/2014/main" id="{A79C057B-F82F-F654-E228-EA31C412A311}"/>
                  </a:ext>
                </a:extLst>
              </p:cNvPr>
              <p:cNvCxnSpPr>
                <a:endCxn id="28" idx="6"/>
              </p:cNvCxnSpPr>
              <p:nvPr/>
            </p:nvCxnSpPr>
            <p:spPr>
              <a:xfrm rot="16200000" flipV="1">
                <a:off x="1620849" y="2268473"/>
                <a:ext cx="144990" cy="127124"/>
              </a:xfrm>
              <a:prstGeom prst="bentConnector2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" name="Connector: Elbow 33">
                <a:extLst>
                  <a:ext uri="{FF2B5EF4-FFF2-40B4-BE49-F238E27FC236}">
                    <a16:creationId xmlns:a16="http://schemas.microsoft.com/office/drawing/2014/main" id="{C34ABC2D-B137-0136-75EA-BC63FCDF88BC}"/>
                  </a:ext>
                </a:extLst>
              </p:cNvPr>
              <p:cNvCxnSpPr>
                <a:stCxn id="44" idx="0"/>
                <a:endCxn id="28" idx="2"/>
              </p:cNvCxnSpPr>
              <p:nvPr/>
            </p:nvCxnSpPr>
            <p:spPr>
              <a:xfrm rot="5400000" flipH="1" flipV="1">
                <a:off x="1172470" y="2306795"/>
                <a:ext cx="214587" cy="120078"/>
              </a:xfrm>
              <a:prstGeom prst="bentConnector2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" name="Straight Connector 35">
                <a:extLst>
                  <a:ext uri="{FF2B5EF4-FFF2-40B4-BE49-F238E27FC236}">
                    <a16:creationId xmlns:a16="http://schemas.microsoft.com/office/drawing/2014/main" id="{5BE3B462-EF45-D6A4-4DB8-27B7FFACB985}"/>
                  </a:ext>
                </a:extLst>
              </p:cNvPr>
              <p:cNvCxnSpPr>
                <a:cxnSpLocks/>
                <a:stCxn id="44" idx="0"/>
              </p:cNvCxnSpPr>
              <p:nvPr/>
            </p:nvCxnSpPr>
            <p:spPr>
              <a:xfrm flipV="1">
                <a:off x="1219724" y="1721840"/>
                <a:ext cx="0" cy="752287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" name="Straight Connector 37">
                <a:extLst>
                  <a:ext uri="{FF2B5EF4-FFF2-40B4-BE49-F238E27FC236}">
                    <a16:creationId xmlns:a16="http://schemas.microsoft.com/office/drawing/2014/main" id="{BA818EB3-64E4-85A8-A783-043826B3457E}"/>
                  </a:ext>
                </a:extLst>
              </p:cNvPr>
              <p:cNvCxnSpPr>
                <a:stCxn id="30" idx="0"/>
              </p:cNvCxnSpPr>
              <p:nvPr/>
            </p:nvCxnSpPr>
            <p:spPr>
              <a:xfrm flipV="1">
                <a:off x="1759857" y="1721840"/>
                <a:ext cx="0" cy="81949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" name="Straight Arrow Connector 39">
                <a:extLst>
                  <a:ext uri="{FF2B5EF4-FFF2-40B4-BE49-F238E27FC236}">
                    <a16:creationId xmlns:a16="http://schemas.microsoft.com/office/drawing/2014/main" id="{3BA44413-67EE-5CCF-7DA8-D760F858DA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39802" y="2930873"/>
                <a:ext cx="338107" cy="338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37" name="Connector: Elbow 45">
                <a:extLst>
                  <a:ext uri="{FF2B5EF4-FFF2-40B4-BE49-F238E27FC236}">
                    <a16:creationId xmlns:a16="http://schemas.microsoft.com/office/drawing/2014/main" id="{D17C485D-41F7-AF4F-D095-009334D9A6A5}"/>
                  </a:ext>
                </a:extLst>
              </p:cNvPr>
              <p:cNvCxnSpPr>
                <a:cxnSpLocks/>
                <a:stCxn id="28" idx="0"/>
              </p:cNvCxnSpPr>
              <p:nvPr/>
            </p:nvCxnSpPr>
            <p:spPr>
              <a:xfrm rot="5400000" flipH="1" flipV="1">
                <a:off x="1651081" y="1491827"/>
                <a:ext cx="456434" cy="789012"/>
              </a:xfrm>
              <a:prstGeom prst="bentConnector2">
                <a:avLst/>
              </a:prstGeom>
              <a:noFill/>
              <a:ln w="6350" cap="flat" cmpd="sng" algn="ctr">
                <a:solidFill>
                  <a:srgbClr val="4472C4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38" name="Connector: Elbow 47">
                <a:extLst>
                  <a:ext uri="{FF2B5EF4-FFF2-40B4-BE49-F238E27FC236}">
                    <a16:creationId xmlns:a16="http://schemas.microsoft.com/office/drawing/2014/main" id="{9783702C-7717-4FC5-80BC-9EA596E3EADA}"/>
                  </a:ext>
                </a:extLst>
              </p:cNvPr>
              <p:cNvCxnSpPr>
                <a:cxnSpLocks/>
                <a:stCxn id="30" idx="6"/>
              </p:cNvCxnSpPr>
              <p:nvPr/>
            </p:nvCxnSpPr>
            <p:spPr>
              <a:xfrm>
                <a:off x="1904847" y="1948779"/>
                <a:ext cx="366011" cy="226939"/>
              </a:xfrm>
              <a:prstGeom prst="bentConnector3">
                <a:avLst>
                  <a:gd name="adj1" fmla="val 50000"/>
                </a:avLst>
              </a:prstGeom>
              <a:noFill/>
              <a:ln w="6350" cap="flat" cmpd="sng" algn="ctr">
                <a:solidFill>
                  <a:srgbClr val="4472C4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39" name="Connector: Elbow 58">
                <a:extLst>
                  <a:ext uri="{FF2B5EF4-FFF2-40B4-BE49-F238E27FC236}">
                    <a16:creationId xmlns:a16="http://schemas.microsoft.com/office/drawing/2014/main" id="{1B597013-422F-1004-7F6B-8AF30A992F2F}"/>
                  </a:ext>
                </a:extLst>
              </p:cNvPr>
              <p:cNvCxnSpPr>
                <a:cxnSpLocks/>
                <a:endCxn id="42" idx="1"/>
              </p:cNvCxnSpPr>
              <p:nvPr/>
            </p:nvCxnSpPr>
            <p:spPr>
              <a:xfrm rot="5400000" flipH="1" flipV="1">
                <a:off x="1574954" y="2439176"/>
                <a:ext cx="567520" cy="485028"/>
              </a:xfrm>
              <a:prstGeom prst="bentConnector2">
                <a:avLst/>
              </a:prstGeom>
              <a:noFill/>
              <a:ln w="6350" cap="flat" cmpd="sng" algn="ctr">
                <a:solidFill>
                  <a:srgbClr val="4472C4"/>
                </a:solidFill>
                <a:prstDash val="dash"/>
                <a:miter lim="800000"/>
              </a:ln>
              <a:effectLst/>
            </p:spPr>
          </p:cxnSp>
          <p:sp>
            <p:nvSpPr>
              <p:cNvPr id="40" name="TextBox 66">
                <a:extLst>
                  <a:ext uri="{FF2B5EF4-FFF2-40B4-BE49-F238E27FC236}">
                    <a16:creationId xmlns:a16="http://schemas.microsoft.com/office/drawing/2014/main" id="{DC3C822E-B363-1ADE-F912-E167E93C3373}"/>
                  </a:ext>
                </a:extLst>
              </p:cNvPr>
              <p:cNvSpPr txBox="1"/>
              <p:nvPr/>
            </p:nvSpPr>
            <p:spPr>
              <a:xfrm>
                <a:off x="2238354" y="1513126"/>
                <a:ext cx="6210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Voltage</a:t>
                </a:r>
              </a:p>
            </p:txBody>
          </p:sp>
          <p:sp>
            <p:nvSpPr>
              <p:cNvPr id="41" name="TextBox 67">
                <a:extLst>
                  <a:ext uri="{FF2B5EF4-FFF2-40B4-BE49-F238E27FC236}">
                    <a16:creationId xmlns:a16="http://schemas.microsoft.com/office/drawing/2014/main" id="{B48A98D4-E260-D976-3D51-BCDC7CE73553}"/>
                  </a:ext>
                </a:extLst>
              </p:cNvPr>
              <p:cNvSpPr txBox="1"/>
              <p:nvPr/>
            </p:nvSpPr>
            <p:spPr>
              <a:xfrm>
                <a:off x="2238354" y="2034090"/>
                <a:ext cx="6210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Current</a:t>
                </a:r>
              </a:p>
            </p:txBody>
          </p:sp>
          <p:sp>
            <p:nvSpPr>
              <p:cNvPr id="42" name="TextBox 68">
                <a:extLst>
                  <a:ext uri="{FF2B5EF4-FFF2-40B4-BE49-F238E27FC236}">
                    <a16:creationId xmlns:a16="http://schemas.microsoft.com/office/drawing/2014/main" id="{8C2F58C5-DFDE-82BC-A778-D808FFE92BA0}"/>
                  </a:ext>
                </a:extLst>
              </p:cNvPr>
              <p:cNvSpPr txBox="1"/>
              <p:nvPr/>
            </p:nvSpPr>
            <p:spPr>
              <a:xfrm>
                <a:off x="2101228" y="2274819"/>
                <a:ext cx="868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Temperature</a:t>
                </a:r>
              </a:p>
            </p:txBody>
          </p:sp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0D1AAE44-5DAE-31F4-4868-99174DE854AD}"/>
              </a:ext>
            </a:extLst>
          </p:cNvPr>
          <p:cNvSpPr txBox="1"/>
          <p:nvPr/>
        </p:nvSpPr>
        <p:spPr>
          <a:xfrm>
            <a:off x="1368458" y="226489"/>
            <a:ext cx="94550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Energy Management System.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010359-C200-CDAF-FD1B-5812D0A0B937}"/>
              </a:ext>
            </a:extLst>
          </p:cNvPr>
          <p:cNvSpPr txBox="1"/>
          <p:nvPr/>
        </p:nvSpPr>
        <p:spPr>
          <a:xfrm>
            <a:off x="212700" y="5536740"/>
            <a:ext cx="11792277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Influences like low temperature, high temperature, the exchange of electrical storage device, ageing; long-time parking to be considered and covered.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815D0F-03FE-345A-6207-21CA7FF049F7}"/>
              </a:ext>
            </a:extLst>
          </p:cNvPr>
          <p:cNvSpPr txBox="1"/>
          <p:nvPr/>
        </p:nvSpPr>
        <p:spPr>
          <a:xfrm>
            <a:off x="676275" y="1076133"/>
            <a:ext cx="67981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Example: Lead acid battery state detection| basic principle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62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DB8D5F1-E00D-CD44-FD0F-8B9F44CD85FA}"/>
              </a:ext>
            </a:extLst>
          </p:cNvPr>
          <p:cNvSpPr txBox="1"/>
          <p:nvPr/>
        </p:nvSpPr>
        <p:spPr>
          <a:xfrm>
            <a:off x="1368458" y="226489"/>
            <a:ext cx="94550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Requirements for the Energy Management System.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64966-E80E-8752-06A8-CB77A298BAA1}"/>
              </a:ext>
            </a:extLst>
          </p:cNvPr>
          <p:cNvSpPr txBox="1"/>
          <p:nvPr/>
        </p:nvSpPr>
        <p:spPr>
          <a:xfrm>
            <a:off x="361950" y="853202"/>
            <a:ext cx="11468100" cy="543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en-GB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energy management system must continuously assess the electrical storage devices and activate the required warning signals.</a:t>
            </a:r>
          </a:p>
          <a:p>
            <a:pPr>
              <a:spcBef>
                <a:spcPts val="600"/>
              </a:spcBef>
            </a:pPr>
            <a:r>
              <a:rPr lang="en-GB" dirty="0">
                <a:ea typeface="Times New Roman" panose="02020603050405020304" pitchFamily="18" charset="0"/>
              </a:rPr>
              <a:t>If the assessment is not complete at the beginning of a start/run cycle, a warning signal must be activated and  remain active until the safe status of the system has been confirmed.</a:t>
            </a:r>
          </a:p>
          <a:p>
            <a:endParaRPr lang="en-GB" sz="1800" dirty="0">
              <a:effectLst/>
              <a:ea typeface="Times New Roman" panose="02020603050405020304" pitchFamily="18" charset="0"/>
            </a:endParaRPr>
          </a:p>
          <a:p>
            <a:r>
              <a:rPr lang="en-GB" dirty="0">
                <a:ea typeface="Times New Roman" panose="02020603050405020304" pitchFamily="18" charset="0"/>
              </a:rPr>
              <a:t>The manufacture must provide the Technical Service with 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detailed overview of the energy management system, explaining 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architecture, and functionality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information about the energy management system strategy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list of all the input variables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sensitivity analysis showing how each of the variables affects the capability of the energy management system.</a:t>
            </a:r>
            <a:endParaRPr lang="en-GB" dirty="0">
              <a:effectLst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endParaRPr lang="en-GB" dirty="0">
              <a:ea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By suitable testing, and in conjunction with the requirements of Annex 18 (Annex 8 in R13H) the Technical Service must: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verify that the energy management system accurately identifies the condition at which the warning signals are required.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verify the accuracy of the energy management system is ensured under all operating conditions.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4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D1CE97F-8A14-C73D-D73B-8665D039723C}"/>
              </a:ext>
            </a:extLst>
          </p:cNvPr>
          <p:cNvGrpSpPr/>
          <p:nvPr/>
        </p:nvGrpSpPr>
        <p:grpSpPr>
          <a:xfrm>
            <a:off x="115330" y="115331"/>
            <a:ext cx="11969577" cy="6742669"/>
            <a:chOff x="115330" y="115331"/>
            <a:chExt cx="11969577" cy="6742669"/>
          </a:xfrm>
        </p:grpSpPr>
        <p:sp>
          <p:nvSpPr>
            <p:cNvPr id="8" name="Rectangle: Diagonal Corners Rounded 7">
              <a:extLst>
                <a:ext uri="{FF2B5EF4-FFF2-40B4-BE49-F238E27FC236}">
                  <a16:creationId xmlns:a16="http://schemas.microsoft.com/office/drawing/2014/main" id="{02DD8FB0-2C9E-0C3F-189A-E7FED1C72341}"/>
                </a:ext>
              </a:extLst>
            </p:cNvPr>
            <p:cNvSpPr/>
            <p:nvPr/>
          </p:nvSpPr>
          <p:spPr>
            <a:xfrm>
              <a:off x="115330" y="115331"/>
              <a:ext cx="11969577" cy="6631458"/>
            </a:xfrm>
            <a:prstGeom prst="round2DiagRect">
              <a:avLst/>
            </a:prstGeom>
            <a:noFill/>
            <a:ln w="85725" cap="flat" cmpd="thickThin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AB203CB-2CC0-0DCD-AC0C-0930831E26E5}"/>
                </a:ext>
              </a:extLst>
            </p:cNvPr>
            <p:cNvSpPr txBox="1"/>
            <p:nvPr/>
          </p:nvSpPr>
          <p:spPr>
            <a:xfrm>
              <a:off x="778213" y="6581001"/>
              <a:ext cx="2666756" cy="27699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Electrical Braking Special Interest Group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B058DC2-2B82-6015-B405-4BE904FAC8D9}"/>
              </a:ext>
            </a:extLst>
          </p:cNvPr>
          <p:cNvSpPr txBox="1"/>
          <p:nvPr/>
        </p:nvSpPr>
        <p:spPr>
          <a:xfrm>
            <a:off x="1368458" y="226489"/>
            <a:ext cx="94550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Requirements for the Electrical supply and the Electrical Storage Devices.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F2C2C-66E2-6A33-C0CB-88AFC5A07D12}"/>
              </a:ext>
            </a:extLst>
          </p:cNvPr>
          <p:cNvSpPr txBox="1"/>
          <p:nvPr/>
        </p:nvSpPr>
        <p:spPr>
          <a:xfrm>
            <a:off x="1104900" y="1076311"/>
            <a:ext cx="575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New requirements in Annex 7 (R.13) and Annex 4 (R.13H)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718E3B-895E-7F6A-206A-45AF298166D6}"/>
              </a:ext>
            </a:extLst>
          </p:cNvPr>
          <p:cNvSpPr txBox="1"/>
          <p:nvPr/>
        </p:nvSpPr>
        <p:spPr>
          <a:xfrm>
            <a:off x="1368458" y="2024164"/>
            <a:ext cx="9455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Part D.</a:t>
            </a:r>
          </a:p>
          <a:p>
            <a:r>
              <a:rPr lang="en-GB" b="1" dirty="0"/>
              <a:t>Section 1.</a:t>
            </a:r>
          </a:p>
          <a:p>
            <a:r>
              <a:rPr lang="en-GB" dirty="0"/>
              <a:t>Tests to ensure that the electrical storage device has sufficient performance (capacity) to provide braking after the low energy warning is given.</a:t>
            </a:r>
          </a:p>
          <a:p>
            <a:endParaRPr lang="en-GB" dirty="0"/>
          </a:p>
          <a:p>
            <a:r>
              <a:rPr lang="en-GB" dirty="0"/>
              <a:t>Test condition - when the state of the electrical storage device is equivalent to the end of useful life condition of the device.</a:t>
            </a:r>
          </a:p>
          <a:p>
            <a:endParaRPr lang="en-GB" dirty="0"/>
          </a:p>
          <a:p>
            <a:r>
              <a:rPr lang="en-GB" b="1" dirty="0"/>
              <a:t>Section 2.</a:t>
            </a:r>
          </a:p>
          <a:p>
            <a:r>
              <a:rPr lang="en-GB" dirty="0"/>
              <a:t>Where the electrical storage devices rely on an on-vehicle supply,  tests to ensure that the supply can maintain the state of the device under high usage conditions.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3177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1;-2"/>
  <p:tag name="COLORSETCLASSNAME" val="ColorSet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1;-1;-2;-2;-1;Black"/>
  <p:tag name="COLORSETCLASSNAME" val="ColorSet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1;-1;-2;-2;-1;Blac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121BBE-9608-4638-AA56-939BA7CF3E60}">
  <ds:schemaRefs>
    <ds:schemaRef ds:uri="acccb6d4-dbe5-46d2-b4d3-5733603d8cc6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985ec44e-1bab-4c0b-9df0-6ba128686fc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A3873C-CA98-4F7F-8480-D35EFC952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1C5C86-0CFB-4FFE-8A7C-975D287ED7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1729</Words>
  <Application>Microsoft Office PowerPoint</Application>
  <PresentationFormat>Widescreen</PresentationFormat>
  <Paragraphs>219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Calibri Light</vt:lpstr>
      <vt:lpstr>Congenial Black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for Transport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Bernie Frost</dc:creator>
  <cp:lastModifiedBy>Benedicte Boudol</cp:lastModifiedBy>
  <cp:revision>10</cp:revision>
  <dcterms:created xsi:type="dcterms:W3CDTF">2024-05-21T11:11:02Z</dcterms:created>
  <dcterms:modified xsi:type="dcterms:W3CDTF">2024-05-22T15:59:37Z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