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9" r:id="rId5"/>
    <p:sldId id="292" r:id="rId6"/>
    <p:sldId id="296" r:id="rId7"/>
    <p:sldId id="290" r:id="rId8"/>
    <p:sldId id="294" r:id="rId9"/>
    <p:sldId id="289" r:id="rId10"/>
    <p:sldId id="297" r:id="rId11"/>
    <p:sldId id="288" r:id="rId12"/>
    <p:sldId id="299" r:id="rId13"/>
    <p:sldId id="293" r:id="rId14"/>
    <p:sldId id="257" r:id="rId15"/>
    <p:sldId id="287" r:id="rId1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D70DEC-03E4-4D27-9593-8636874FF5F8}">
          <p14:sldIdLst>
            <p14:sldId id="259"/>
            <p14:sldId id="292"/>
            <p14:sldId id="296"/>
            <p14:sldId id="290"/>
            <p14:sldId id="294"/>
            <p14:sldId id="289"/>
            <p14:sldId id="297"/>
            <p14:sldId id="288"/>
            <p14:sldId id="299"/>
            <p14:sldId id="293"/>
          </p14:sldIdLst>
        </p14:section>
        <p14:section name="Extra Information" id="{4CAA6B70-4DA1-440A-B17E-6523ACB3A5A4}">
          <p14:sldIdLst>
            <p14:sldId id="257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6AAD7E-68E9-38D6-DE1E-7FD738C8DE74}" name="Geena Rait" initials="GR" userId="S::geena.rait@dft.gov.uk::420e89d2-bfe0-4165-a6ee-247576f994b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es Weinand" initials="TW" lastIdx="2" clrIdx="0">
    <p:extLst>
      <p:ext uri="{19B8F6BF-5375-455C-9EA6-DF929625EA0E}">
        <p15:presenceInfo xmlns:p15="http://schemas.microsoft.com/office/powerpoint/2012/main" userId="Thies Wein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2" autoAdjust="0"/>
  </p:normalViewPr>
  <p:slideViewPr>
    <p:cSldViewPr snapToGrid="0">
      <p:cViewPr varScale="1">
        <p:scale>
          <a:sx n="103" d="100"/>
          <a:sy n="103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19375-60CF-4746-8EBB-02F7944A6B03}" type="datetimeFigureOut">
              <a:t>5/22/2024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21251-A2F8-49DD-BB08-3D6C3704298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1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6BEFD-0EC4-44DD-9EA4-A644AB99A8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19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0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u="sng" dirty="0">
                <a:latin typeface="Times New Roman"/>
                <a:ea typeface="Calibri"/>
                <a:cs typeface="Times New Roman"/>
              </a:rPr>
              <a:t>Future look: </a:t>
            </a:r>
          </a:p>
          <a:p>
            <a:r>
              <a:rPr lang="en-GB" sz="1200" dirty="0">
                <a:latin typeface="Times New Roman"/>
                <a:ea typeface="Calibri"/>
                <a:cs typeface="Times New Roman"/>
              </a:rPr>
              <a:t>Monthly meetings</a:t>
            </a:r>
          </a:p>
          <a:p>
            <a:r>
              <a:rPr lang="en-GB" sz="1200" dirty="0">
                <a:latin typeface="Times New Roman"/>
                <a:ea typeface="Calibri"/>
                <a:cs typeface="Times New Roman"/>
              </a:rPr>
              <a:t>First outcomes to WP.29 in June 2024</a:t>
            </a:r>
          </a:p>
          <a:p>
            <a:r>
              <a:rPr lang="en-GB" sz="1200" dirty="0">
                <a:latin typeface="Times New Roman"/>
                <a:ea typeface="Calibri"/>
                <a:cs typeface="Times New Roman"/>
              </a:rPr>
              <a:t>Next meeting online, 30 April  </a:t>
            </a:r>
          </a:p>
          <a:p>
            <a:r>
              <a:rPr lang="en-GB" sz="1200" dirty="0">
                <a:latin typeface="Times New Roman"/>
                <a:ea typeface="Calibri"/>
                <a:cs typeface="Times New Roman"/>
              </a:rPr>
              <a:t>Agreed meeting schedule until June 2024, provisional meeting schedule until December 2024.</a:t>
            </a:r>
            <a:endParaRPr lang="en-GB" sz="12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02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u="sng" dirty="0">
                <a:latin typeface="Times New Roman"/>
                <a:ea typeface="Calibri"/>
                <a:cs typeface="Times New Roman"/>
              </a:rPr>
              <a:t>Future look: </a:t>
            </a:r>
          </a:p>
          <a:p>
            <a:r>
              <a:rPr lang="en-GB" sz="1200" dirty="0">
                <a:latin typeface="Times New Roman"/>
                <a:ea typeface="Calibri"/>
                <a:cs typeface="Times New Roman"/>
              </a:rPr>
              <a:t>Monthly meetings</a:t>
            </a:r>
          </a:p>
          <a:p>
            <a:r>
              <a:rPr lang="en-GB" sz="1200" dirty="0">
                <a:latin typeface="Times New Roman"/>
                <a:ea typeface="Calibri"/>
                <a:cs typeface="Times New Roman"/>
              </a:rPr>
              <a:t>First outcomes to WP.29 in June 2024</a:t>
            </a:r>
          </a:p>
          <a:p>
            <a:r>
              <a:rPr lang="en-GB" sz="1200" dirty="0">
                <a:latin typeface="Times New Roman"/>
                <a:ea typeface="Calibri"/>
                <a:cs typeface="Times New Roman"/>
              </a:rPr>
              <a:t>Next meeting online, 30 April  </a:t>
            </a:r>
          </a:p>
          <a:p>
            <a:r>
              <a:rPr lang="en-GB" sz="1200" dirty="0">
                <a:latin typeface="Times New Roman"/>
                <a:ea typeface="Calibri"/>
                <a:cs typeface="Times New Roman"/>
              </a:rPr>
              <a:t>Agreed meeting schedule until June 2024, provisional meeting schedule until December 2024.</a:t>
            </a:r>
            <a:endParaRPr lang="en-GB" sz="12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82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>
              <a:ea typeface="Calibri"/>
              <a:cs typeface="Calibri"/>
            </a:endParaRPr>
          </a:p>
          <a:p>
            <a:endParaRPr lang="de-DE">
              <a:ea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32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latin typeface="Calibri" panose="020F0502020204030204"/>
              <a:ea typeface="Calibri"/>
              <a:cs typeface="Calibri" panose="020F0502020204030204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89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*This category is applicable to the vehicles of categories M and N. 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** This category is applicable to the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Calibri"/>
              </a:rPr>
              <a:t> vehicles of category N, it would also meet the definition of Category A.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 </a:t>
            </a:r>
          </a:p>
          <a:p>
            <a:pPr>
              <a:defRPr/>
            </a:pPr>
            <a:endParaRPr lang="en-GB" dirty="0">
              <a:highlight>
                <a:srgbClr val="FFFF00"/>
              </a:highlight>
              <a:latin typeface="Calibri"/>
              <a:ea typeface="Calibri"/>
              <a:cs typeface="Calibri"/>
            </a:endParaRPr>
          </a:p>
          <a:p>
            <a:pPr>
              <a:defRPr/>
            </a:pPr>
            <a:endParaRPr lang="en-GB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 dirty="0">
              <a:latin typeface="Calibri" panose="020F0502020204030204"/>
              <a:ea typeface="Calibri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0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>
              <a:highlight>
                <a:srgbClr val="FFFF00"/>
              </a:highlight>
              <a:latin typeface="Calibri"/>
              <a:ea typeface="Calibri"/>
              <a:cs typeface="Calibri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endParaRPr lang="en-GB">
              <a:latin typeface="Calibri" panose="020F0502020204030204"/>
              <a:ea typeface="Calibri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15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654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ea typeface="Calibri"/>
              <a:cs typeface="Calibri"/>
            </a:endParaRPr>
          </a:p>
          <a:p>
            <a:endParaRPr lang="de-DE" dirty="0">
              <a:ea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1251-A2F8-49DD-BB08-3D6C3704298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53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2C1E-24DE-40B0-9011-FC974AFEFC19}" type="datetime1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522F-1CF0-4279-B279-8A2B26135046}" type="datetime1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8FB-FFD0-4992-BEFC-689F3D861390}" type="datetime1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F7BC-09F9-47AD-AD52-946B1F5F21A5}" type="datetime1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853F-4189-41E5-9F00-A74ACD06AD7F}" type="datetime1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23F9-82E3-452E-B35D-DA8EBEE0A4EB}" type="datetime1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A2C2-D825-4D70-B926-2AC49D02625C}" type="datetime1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6C8-29A4-4111-AEF1-6245AD395F42}" type="datetime1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29F-AB4A-4B7E-8B33-897B72C879D1}" type="datetime1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74FA-7B02-45AC-9FE6-D944FAAD055C}" type="datetime1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2511-1098-4476-8C45-E79AB3C0993D}" type="datetime1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7E42-BF59-4C8A-9431-A8E9304BA055}" type="datetime1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Submitted by the Co-chairs of TF-AVC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hies.weinand@kba.de" TargetMode="External"/><Relationship Id="rId2" Type="http://schemas.openxmlformats.org/officeDocument/2006/relationships/hyperlink" Target="mailto:geena.rait@dft.gov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hies.weinand@kba.de" TargetMode="External"/><Relationship Id="rId5" Type="http://schemas.openxmlformats.org/officeDocument/2006/relationships/hyperlink" Target="mailto:geena.rait@dft.gov.uk" TargetMode="Externa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hies.weinand@kba.de" TargetMode="External"/><Relationship Id="rId2" Type="http://schemas.openxmlformats.org/officeDocument/2006/relationships/hyperlink" Target="mailto:geena.rait@dft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pages/viewpage.action?pageId=2286224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ies.weinand@kba.de" TargetMode="External"/><Relationship Id="rId4" Type="http://schemas.openxmlformats.org/officeDocument/2006/relationships/hyperlink" Target="mailto:geena.rait@dft.gov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1st+session+of+the+TF+on+AV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ies.weinand@kba.de" TargetMode="External"/><Relationship Id="rId4" Type="http://schemas.openxmlformats.org/officeDocument/2006/relationships/hyperlink" Target="mailto:geena.rait@dft.gov.u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eena.rait@dft.gov.u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es.weinand@kba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A193-CB10-F1CE-0052-FBBAEF64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69" y="1522834"/>
            <a:ext cx="10784227" cy="351502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/>
                <a:ea typeface="Calibri Light"/>
                <a:cs typeface="Calibri Light"/>
              </a:rPr>
              <a:t>TASK FORCE ON AUTOMATED VEHICLE CATEGORISATION (TF-AVC)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DDDD28-DB2A-4465-8255-1C6B351F2F7F}"/>
              </a:ext>
            </a:extLst>
          </p:cNvPr>
          <p:cNvSpPr txBox="1"/>
          <p:nvPr/>
        </p:nvSpPr>
        <p:spPr>
          <a:xfrm>
            <a:off x="301836" y="321144"/>
            <a:ext cx="350623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Submitted by the Chairs of the Task Force on Automated Vehicle Categorisation (TF-AVC) </a:t>
            </a:r>
            <a:endParaRPr lang="en-GB" sz="1200" dirty="0">
              <a:solidFill>
                <a:srgbClr val="000000">
                  <a:alpha val="60000"/>
                </a:srgbClr>
              </a:solidFill>
              <a:latin typeface="Times New Roman"/>
              <a:cs typeface="Times New Roman"/>
            </a:endParaRPr>
          </a:p>
          <a:p>
            <a:pPr algn="l"/>
            <a:endParaRPr lang="en-GB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DF642B-063C-EA35-04FA-D4EB3B29F394}"/>
              </a:ext>
            </a:extLst>
          </p:cNvPr>
          <p:cNvSpPr txBox="1"/>
          <p:nvPr/>
        </p:nvSpPr>
        <p:spPr>
          <a:xfrm>
            <a:off x="7472861" y="314076"/>
            <a:ext cx="440724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b="1" u="sng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Informal document</a:t>
            </a:r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GRVA-19-46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Calibri"/>
            </a:endParaRPr>
          </a:p>
          <a:p>
            <a:pPr algn="r"/>
            <a:r>
              <a:rPr lang="en-GB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19th GRVA, 25 June 2024</a:t>
            </a:r>
            <a:br>
              <a:rPr lang="en-GB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</a:br>
            <a:r>
              <a:rPr lang="en-GB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(For review at the </a:t>
            </a:r>
            <a:br>
              <a:rPr lang="en-GB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</a:br>
            <a:r>
              <a:rPr lang="en-GB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Troy meeting 20-24 May 2024</a:t>
            </a:r>
            <a:endParaRPr lang="en-US" dirty="0">
              <a:solidFill>
                <a:schemeClr val="tx1">
                  <a:alpha val="60000"/>
                </a:schemeClr>
              </a:solidFill>
              <a:latin typeface="Times New Roman"/>
              <a:cs typeface="Times New Roman"/>
            </a:endParaRPr>
          </a:p>
          <a:p>
            <a:pPr algn="r"/>
            <a:r>
              <a:rPr lang="en-GB" b="1" dirty="0">
                <a:solidFill>
                  <a:schemeClr val="tx1">
                    <a:alpha val="60000"/>
                  </a:schemeClr>
                </a:solidFill>
                <a:latin typeface="Times New Roman"/>
                <a:cs typeface="Times New Roman"/>
              </a:rPr>
              <a:t>Agenda item 4 (g) (ii)</a:t>
            </a:r>
          </a:p>
          <a:p>
            <a:pPr algn="l"/>
            <a:endParaRPr lang="en-GB" dirty="0">
              <a:ea typeface="Calibri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F6E92D-6DDC-98E6-B729-18AF5F189DBC}"/>
              </a:ext>
            </a:extLst>
          </p:cNvPr>
          <p:cNvSpPr txBox="1">
            <a:spLocks/>
          </p:cNvSpPr>
          <p:nvPr/>
        </p:nvSpPr>
        <p:spPr>
          <a:xfrm>
            <a:off x="695904" y="4151974"/>
            <a:ext cx="5458406" cy="557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1">
                    <a:alpha val="60000"/>
                  </a:schemeClr>
                </a:solidFill>
                <a:latin typeface="Times New Roman"/>
                <a:ea typeface="+mn-ea"/>
                <a:cs typeface="Times New Roman"/>
              </a:rPr>
              <a:t>GRVA STATUS REPORT 1</a:t>
            </a:r>
            <a:r>
              <a:rPr lang="en-GB" sz="2800" b="1" dirty="0">
                <a:solidFill>
                  <a:schemeClr val="tx1">
                    <a:alpha val="60000"/>
                  </a:schemeClr>
                </a:solidFill>
                <a:latin typeface="Times New Roman"/>
                <a:ea typeface="+mn-ea"/>
                <a:cs typeface="Times New Roman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838AD-48CD-8012-2258-FF2F24FE71C3}"/>
              </a:ext>
            </a:extLst>
          </p:cNvPr>
          <p:cNvSpPr txBox="1"/>
          <p:nvPr/>
        </p:nvSpPr>
        <p:spPr>
          <a:xfrm>
            <a:off x="653928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43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57C15-B439-AA53-0053-755E4A139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811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GB" sz="3600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  <a:latin typeface="Times New Roman"/>
                <a:ea typeface="Calibri"/>
                <a:cs typeface="Times New Roman"/>
              </a:rPr>
              <a:t>Thank you, any questions?</a:t>
            </a:r>
            <a:endParaRPr lang="en-GB" sz="3600" dirty="0">
              <a:solidFill>
                <a:schemeClr val="accent1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21C0D-2E49-CD67-798C-5F768946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10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3E974-C09B-74A1-F1E6-448E73C3D037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2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05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7343E-95D2-4D3C-8B2E-16657CA59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15" y="261803"/>
            <a:ext cx="1157465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z="3200">
                <a:latin typeface="Times New Roman"/>
                <a:cs typeface="Times New Roman"/>
              </a:rPr>
              <a:t>Confirmed Meeting Schedule / </a:t>
            </a:r>
            <a:r>
              <a:rPr lang="en-US" sz="3200">
                <a:latin typeface="Times New Roman"/>
                <a:cs typeface="Times New Roman"/>
              </a:rPr>
              <a:t>Deliverables: Jan - June 2024</a:t>
            </a: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FFE201B0-3C59-4606-B08E-9CF6565A6BBC}"/>
              </a:ext>
            </a:extLst>
          </p:cNvPr>
          <p:cNvSpPr/>
          <p:nvPr/>
        </p:nvSpPr>
        <p:spPr>
          <a:xfrm>
            <a:off x="701341" y="3769393"/>
            <a:ext cx="10789317" cy="57751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52990A-2B2C-411A-9156-0E23A0D31820}"/>
              </a:ext>
            </a:extLst>
          </p:cNvPr>
          <p:cNvSpPr txBox="1"/>
          <p:nvPr/>
        </p:nvSpPr>
        <p:spPr>
          <a:xfrm>
            <a:off x="9716002" y="3847181"/>
            <a:ext cx="89835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>
                <a:latin typeface="Times New Roman"/>
                <a:cs typeface="Times New Roman"/>
              </a:rPr>
              <a:t>Jun 24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E09238-98CB-4F2A-B8E8-447822D66AE2}"/>
              </a:ext>
            </a:extLst>
          </p:cNvPr>
          <p:cNvSpPr txBox="1"/>
          <p:nvPr/>
        </p:nvSpPr>
        <p:spPr>
          <a:xfrm>
            <a:off x="904687" y="3868737"/>
            <a:ext cx="89835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>
                <a:latin typeface="Times New Roman"/>
                <a:cs typeface="Times New Roman"/>
              </a:rPr>
              <a:t>Mar 24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67762D-3626-4A8C-B37F-C8F6CCE39CBD}"/>
              </a:ext>
            </a:extLst>
          </p:cNvPr>
          <p:cNvSpPr txBox="1"/>
          <p:nvPr/>
        </p:nvSpPr>
        <p:spPr>
          <a:xfrm>
            <a:off x="7106101" y="3859714"/>
            <a:ext cx="113096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>
                <a:latin typeface="Times New Roman"/>
                <a:cs typeface="Times New Roman"/>
              </a:rPr>
              <a:t>May 24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46D935C-DA72-41C3-AD5D-F3AB829C54C5}"/>
              </a:ext>
            </a:extLst>
          </p:cNvPr>
          <p:cNvSpPr/>
          <p:nvPr/>
        </p:nvSpPr>
        <p:spPr>
          <a:xfrm>
            <a:off x="774532" y="401002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3CFA228-545B-4480-9BE2-B85F7A26BC15}"/>
              </a:ext>
            </a:extLst>
          </p:cNvPr>
          <p:cNvSpPr/>
          <p:nvPr/>
        </p:nvSpPr>
        <p:spPr>
          <a:xfrm>
            <a:off x="3880283" y="397754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97667E3-943F-41AF-84DB-350F86C8FF27}"/>
              </a:ext>
            </a:extLst>
          </p:cNvPr>
          <p:cNvSpPr/>
          <p:nvPr/>
        </p:nvSpPr>
        <p:spPr>
          <a:xfrm>
            <a:off x="6950013" y="3982467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2575437-09D7-4C84-8082-B7C342CA5C4D}"/>
              </a:ext>
            </a:extLst>
          </p:cNvPr>
          <p:cNvSpPr/>
          <p:nvPr/>
        </p:nvSpPr>
        <p:spPr>
          <a:xfrm>
            <a:off x="9561927" y="396993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DF9D2F8-B0C9-4D85-A821-38248CF651A1}"/>
              </a:ext>
            </a:extLst>
          </p:cNvPr>
          <p:cNvSpPr txBox="1"/>
          <p:nvPr/>
        </p:nvSpPr>
        <p:spPr>
          <a:xfrm>
            <a:off x="20599" y="2646720"/>
            <a:ext cx="1661032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de-DE" sz="1600">
                <a:latin typeface="Times New Roman"/>
                <a:cs typeface="Times New Roman"/>
              </a:rPr>
              <a:t>3</a:t>
            </a:r>
            <a:r>
              <a:rPr lang="de-DE" sz="1600" baseline="30000">
                <a:latin typeface="Times New Roman"/>
                <a:cs typeface="Times New Roman"/>
              </a:rPr>
              <a:t>rd </a:t>
            </a:r>
            <a:r>
              <a:rPr lang="de-DE" sz="1600">
                <a:latin typeface="Times New Roman"/>
                <a:cs typeface="Times New Roman"/>
              </a:rPr>
              <a:t>Meeting 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18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&amp; 19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March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(Hybrid </a:t>
            </a:r>
            <a:r>
              <a:rPr lang="en-GB" sz="1600">
                <a:latin typeface="Times New Roman"/>
                <a:cs typeface="Times New Roman"/>
              </a:rPr>
              <a:t>| </a:t>
            </a:r>
            <a:r>
              <a:rPr lang="de-DE" sz="1600">
                <a:latin typeface="Times New Roman"/>
                <a:cs typeface="Times New Roman"/>
              </a:rPr>
              <a:t>Paris)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DC38858-50FA-419F-9EF0-731759128740}"/>
              </a:ext>
            </a:extLst>
          </p:cNvPr>
          <p:cNvCxnSpPr>
            <a:cxnSpLocks/>
          </p:cNvCxnSpPr>
          <p:nvPr/>
        </p:nvCxnSpPr>
        <p:spPr>
          <a:xfrm>
            <a:off x="852739" y="3588409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2E9FDFAC-4C03-403E-AC2B-1BFA072ADC7C}"/>
              </a:ext>
            </a:extLst>
          </p:cNvPr>
          <p:cNvSpPr txBox="1"/>
          <p:nvPr/>
        </p:nvSpPr>
        <p:spPr>
          <a:xfrm>
            <a:off x="3387322" y="2677497"/>
            <a:ext cx="1298752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4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en-US" sz="1600">
                <a:latin typeface="Times New Roman"/>
                <a:cs typeface="Times New Roman"/>
              </a:rPr>
              <a:t> Meeting </a:t>
            </a:r>
            <a:endParaRPr lang="en-US"/>
          </a:p>
          <a:p>
            <a:pPr algn="ctr"/>
            <a:r>
              <a:rPr lang="en-US" sz="1600">
                <a:latin typeface="Times New Roman"/>
                <a:cs typeface="Times New Roman"/>
              </a:rPr>
              <a:t>30th April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US" sz="1600">
                <a:latin typeface="Times New Roman"/>
                <a:ea typeface="Calibri"/>
                <a:cs typeface="Calibri"/>
              </a:rPr>
              <a:t>(Online only)</a:t>
            </a:r>
            <a:endParaRPr lang="en-US" sz="1600">
              <a:latin typeface="Times New Roman"/>
              <a:cs typeface="Times New Roman"/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3408654-C7B3-45E2-ADA4-1BCAEC4DE1E2}"/>
              </a:ext>
            </a:extLst>
          </p:cNvPr>
          <p:cNvCxnSpPr>
            <a:cxnSpLocks/>
          </p:cNvCxnSpPr>
          <p:nvPr/>
        </p:nvCxnSpPr>
        <p:spPr>
          <a:xfrm>
            <a:off x="2479557" y="4223306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A5439D95-4BE8-4A11-A7A8-4590B0DBC481}"/>
              </a:ext>
            </a:extLst>
          </p:cNvPr>
          <p:cNvSpPr txBox="1"/>
          <p:nvPr/>
        </p:nvSpPr>
        <p:spPr>
          <a:xfrm>
            <a:off x="6353195" y="2668478"/>
            <a:ext cx="1350049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5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15</a:t>
            </a:r>
            <a:r>
              <a:rPr lang="de-DE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May</a:t>
            </a:r>
          </a:p>
          <a:p>
            <a:pPr algn="ctr"/>
            <a:r>
              <a:rPr lang="de-DE" sz="1600">
                <a:latin typeface="Times New Roman"/>
                <a:cs typeface="Times New Roman"/>
              </a:rPr>
              <a:t>(Online only) 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F12B68D-E7AD-4160-8D2C-190BB72C0323}"/>
              </a:ext>
            </a:extLst>
          </p:cNvPr>
          <p:cNvSpPr txBox="1"/>
          <p:nvPr/>
        </p:nvSpPr>
        <p:spPr>
          <a:xfrm>
            <a:off x="8480770" y="2677497"/>
            <a:ext cx="231872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6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de-DE" sz="160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GB" sz="1600">
                <a:latin typeface="Times New Roman"/>
                <a:cs typeface="Times New Roman"/>
              </a:rPr>
              <a:t>11</a:t>
            </a:r>
            <a:r>
              <a:rPr lang="en-GB" sz="1600" baseline="30000">
                <a:latin typeface="Times New Roman"/>
                <a:cs typeface="Times New Roman"/>
              </a:rPr>
              <a:t>th</a:t>
            </a:r>
            <a:r>
              <a:rPr lang="en-GB" sz="1600">
                <a:latin typeface="Times New Roman"/>
                <a:cs typeface="Times New Roman"/>
              </a:rPr>
              <a:t> &amp; 12</a:t>
            </a:r>
            <a:r>
              <a:rPr lang="en-GB" sz="1600" baseline="30000">
                <a:latin typeface="Times New Roman"/>
                <a:cs typeface="Times New Roman"/>
              </a:rPr>
              <a:t>th</a:t>
            </a:r>
            <a:r>
              <a:rPr lang="en-GB" sz="1600">
                <a:latin typeface="Times New Roman"/>
                <a:cs typeface="Times New Roman"/>
              </a:rPr>
              <a:t> June </a:t>
            </a:r>
          </a:p>
          <a:p>
            <a:pPr algn="ctr"/>
            <a:r>
              <a:rPr lang="en-GB" sz="1600">
                <a:latin typeface="Times New Roman"/>
                <a:cs typeface="Times New Roman"/>
              </a:rPr>
              <a:t>(Hybrid | London)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BF1EE439-65D0-4CA7-9949-59635CBC341E}"/>
              </a:ext>
            </a:extLst>
          </p:cNvPr>
          <p:cNvSpPr/>
          <p:nvPr/>
        </p:nvSpPr>
        <p:spPr>
          <a:xfrm>
            <a:off x="10600476" y="3977544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4A41B7F-07AB-4862-A98A-62025531EFDA}"/>
              </a:ext>
            </a:extLst>
          </p:cNvPr>
          <p:cNvSpPr txBox="1"/>
          <p:nvPr/>
        </p:nvSpPr>
        <p:spPr>
          <a:xfrm>
            <a:off x="9561927" y="4781041"/>
            <a:ext cx="220065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latin typeface="Times New Roman"/>
                <a:cs typeface="Times New Roman"/>
              </a:rPr>
              <a:t>TF-AVC </a:t>
            </a:r>
            <a:endParaRPr lang="en-US" sz="1600"/>
          </a:p>
          <a:p>
            <a:pPr algn="ctr"/>
            <a:r>
              <a:rPr lang="en-US" sz="1600">
                <a:latin typeface="Times New Roman"/>
                <a:cs typeface="Times New Roman"/>
              </a:rPr>
              <a:t>Report to WP.29  </a:t>
            </a:r>
          </a:p>
          <a:p>
            <a:pPr algn="ctr"/>
            <a:r>
              <a:rPr lang="en-US" sz="1600">
                <a:latin typeface="Times New Roman"/>
                <a:cs typeface="Times New Roman"/>
              </a:rPr>
              <a:t>25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en-US" sz="1600">
                <a:latin typeface="Times New Roman"/>
                <a:cs typeface="Times New Roman"/>
              </a:rPr>
              <a:t> – 28</a:t>
            </a:r>
            <a:r>
              <a:rPr lang="en-US" sz="1600" baseline="30000">
                <a:latin typeface="Times New Roman"/>
                <a:cs typeface="Times New Roman"/>
              </a:rPr>
              <a:t>th</a:t>
            </a:r>
            <a:r>
              <a:rPr lang="en-US" sz="1600">
                <a:latin typeface="Times New Roman"/>
                <a:cs typeface="Times New Roman"/>
              </a:rPr>
              <a:t> June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0DEDFE3-F2B4-4985-866E-B3E545AC18E0}"/>
              </a:ext>
            </a:extLst>
          </p:cNvPr>
          <p:cNvSpPr txBox="1"/>
          <p:nvPr/>
        </p:nvSpPr>
        <p:spPr>
          <a:xfrm>
            <a:off x="4045947" y="3868737"/>
            <a:ext cx="113096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>
                <a:latin typeface="Times New Roman"/>
                <a:cs typeface="Times New Roman"/>
              </a:rPr>
              <a:t>Apr 24</a:t>
            </a: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15E576F-6E05-4EA3-A822-A3B3CACB0585}"/>
              </a:ext>
            </a:extLst>
          </p:cNvPr>
          <p:cNvCxnSpPr>
            <a:cxnSpLocks/>
          </p:cNvCxnSpPr>
          <p:nvPr/>
        </p:nvCxnSpPr>
        <p:spPr>
          <a:xfrm>
            <a:off x="3958490" y="3555929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F63C0E4-6C17-495A-9222-FCE2E0CDA89C}"/>
              </a:ext>
            </a:extLst>
          </p:cNvPr>
          <p:cNvCxnSpPr>
            <a:cxnSpLocks/>
          </p:cNvCxnSpPr>
          <p:nvPr/>
        </p:nvCxnSpPr>
        <p:spPr>
          <a:xfrm>
            <a:off x="7028220" y="3560852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0B07EB62-9B62-40F5-87F5-8EE5DC48CF0E}"/>
              </a:ext>
            </a:extLst>
          </p:cNvPr>
          <p:cNvSpPr txBox="1"/>
          <p:nvPr/>
        </p:nvSpPr>
        <p:spPr>
          <a:xfrm>
            <a:off x="1319668" y="4760999"/>
            <a:ext cx="229643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latin typeface="Times New Roman"/>
                <a:cs typeface="Times New Roman"/>
              </a:rPr>
              <a:t>TF-AVC </a:t>
            </a:r>
            <a:endParaRPr lang="de-DE" sz="16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Status Report </a:t>
            </a:r>
            <a:r>
              <a:rPr lang="en-US" sz="1600" dirty="0">
                <a:latin typeface="Times New Roman"/>
                <a:cs typeface="Times New Roman"/>
              </a:rPr>
              <a:t>to</a:t>
            </a:r>
            <a:r>
              <a:rPr lang="de-DE" sz="1600" dirty="0">
                <a:latin typeface="Times New Roman"/>
                <a:cs typeface="Times New Roman"/>
              </a:rPr>
              <a:t> GRSG </a:t>
            </a:r>
            <a:endParaRPr lang="de-DE" sz="1600" dirty="0">
              <a:latin typeface="Calibri" panose="020F0502020204030204"/>
              <a:ea typeface="Calibri"/>
              <a:cs typeface="Calibri"/>
            </a:endParaRP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15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– 19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April </a:t>
            </a:r>
            <a:endParaRPr lang="de-DE" sz="1600" dirty="0">
              <a:ea typeface="Calibri"/>
              <a:cs typeface="Calibri"/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6EB5E302-8244-48D0-AFCE-7E49603B2483}"/>
              </a:ext>
            </a:extLst>
          </p:cNvPr>
          <p:cNvCxnSpPr>
            <a:cxnSpLocks/>
          </p:cNvCxnSpPr>
          <p:nvPr/>
        </p:nvCxnSpPr>
        <p:spPr>
          <a:xfrm>
            <a:off x="9640134" y="3580260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508EF3-F9AE-4FD1-A5AE-FACD46B6A4F9}"/>
              </a:ext>
            </a:extLst>
          </p:cNvPr>
          <p:cNvCxnSpPr>
            <a:cxnSpLocks/>
          </p:cNvCxnSpPr>
          <p:nvPr/>
        </p:nvCxnSpPr>
        <p:spPr>
          <a:xfrm>
            <a:off x="8302991" y="4242658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20D3CC6B-70A9-483B-A070-07C38EF6BF3D}"/>
              </a:ext>
            </a:extLst>
          </p:cNvPr>
          <p:cNvSpPr txBox="1"/>
          <p:nvPr/>
        </p:nvSpPr>
        <p:spPr>
          <a:xfrm>
            <a:off x="7154775" y="4759416"/>
            <a:ext cx="229643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 b="1" dirty="0">
                <a:latin typeface="Times New Roman"/>
                <a:cs typeface="Times New Roman"/>
              </a:rPr>
              <a:t>TF- AVC Status Report </a:t>
            </a:r>
            <a:r>
              <a:rPr lang="en-US" sz="1600" b="1" dirty="0">
                <a:latin typeface="Times New Roman"/>
                <a:cs typeface="Times New Roman"/>
              </a:rPr>
              <a:t>to</a:t>
            </a:r>
            <a:r>
              <a:rPr lang="de-DE" sz="1600" b="1" dirty="0">
                <a:latin typeface="Times New Roman"/>
                <a:cs typeface="Times New Roman"/>
              </a:rPr>
              <a:t> GRVA</a:t>
            </a:r>
          </a:p>
          <a:p>
            <a:pPr algn="ctr"/>
            <a:r>
              <a:rPr lang="de-DE" sz="1600" b="1" dirty="0">
                <a:latin typeface="Times New Roman"/>
                <a:cs typeface="Times New Roman"/>
              </a:rPr>
              <a:t>20</a:t>
            </a:r>
            <a:r>
              <a:rPr lang="de-DE" sz="1600" b="1" baseline="30000" dirty="0">
                <a:latin typeface="Times New Roman"/>
                <a:cs typeface="Times New Roman"/>
              </a:rPr>
              <a:t>th</a:t>
            </a:r>
            <a:r>
              <a:rPr lang="de-DE" sz="1600" b="1" dirty="0">
                <a:latin typeface="Times New Roman"/>
                <a:cs typeface="Times New Roman"/>
              </a:rPr>
              <a:t> – 24</a:t>
            </a:r>
            <a:r>
              <a:rPr lang="de-DE" sz="1600" b="1" baseline="30000" dirty="0">
                <a:latin typeface="Times New Roman"/>
                <a:cs typeface="Times New Roman"/>
              </a:rPr>
              <a:t>th</a:t>
            </a:r>
            <a:r>
              <a:rPr lang="de-DE" sz="1600" b="1" dirty="0">
                <a:latin typeface="Times New Roman"/>
                <a:cs typeface="Times New Roman"/>
              </a:rPr>
              <a:t> May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1ACBF6BD-F7A7-41A2-AFA8-0082F6C22C90}"/>
              </a:ext>
            </a:extLst>
          </p:cNvPr>
          <p:cNvSpPr/>
          <p:nvPr/>
        </p:nvSpPr>
        <p:spPr>
          <a:xfrm>
            <a:off x="8215312" y="4010025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83F3609C-73F0-49AF-BB90-A61CC279D28F}"/>
              </a:ext>
            </a:extLst>
          </p:cNvPr>
          <p:cNvSpPr/>
          <p:nvPr/>
        </p:nvSpPr>
        <p:spPr>
          <a:xfrm>
            <a:off x="2401350" y="3978900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9A24BA58-79E8-443F-8334-6E1F5ECFAB45}"/>
              </a:ext>
            </a:extLst>
          </p:cNvPr>
          <p:cNvCxnSpPr>
            <a:cxnSpLocks/>
          </p:cNvCxnSpPr>
          <p:nvPr/>
        </p:nvCxnSpPr>
        <p:spPr>
          <a:xfrm>
            <a:off x="10686674" y="4216513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27A49-519A-4985-978D-2C513351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11</a:t>
            </a:fld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A4865F1-EE1F-62CE-65C0-6A39B5C17C4B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13FD55F4-958B-519F-F5AC-C1DBC9DAB06C}"/>
              </a:ext>
            </a:extLst>
          </p:cNvPr>
          <p:cNvSpPr/>
          <p:nvPr/>
        </p:nvSpPr>
        <p:spPr>
          <a:xfrm>
            <a:off x="7179500" y="4527894"/>
            <a:ext cx="2384454" cy="14125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325CFFB7-1C1D-FE9C-E066-779AC61864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22357" y="5152301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ACB1ED4-5CFD-4C0A-279F-26E93175229E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5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6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01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FFE201B0-3C59-4606-B08E-9CF6565A6BBC}"/>
              </a:ext>
            </a:extLst>
          </p:cNvPr>
          <p:cNvSpPr/>
          <p:nvPr/>
        </p:nvSpPr>
        <p:spPr>
          <a:xfrm>
            <a:off x="701341" y="3769393"/>
            <a:ext cx="10789317" cy="577517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52990A-2B2C-411A-9156-0E23A0D31820}"/>
              </a:ext>
            </a:extLst>
          </p:cNvPr>
          <p:cNvSpPr txBox="1"/>
          <p:nvPr/>
        </p:nvSpPr>
        <p:spPr>
          <a:xfrm>
            <a:off x="7607421" y="3848719"/>
            <a:ext cx="8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Nov 24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E09238-98CB-4F2A-B8E8-447822D66AE2}"/>
              </a:ext>
            </a:extLst>
          </p:cNvPr>
          <p:cNvSpPr txBox="1"/>
          <p:nvPr/>
        </p:nvSpPr>
        <p:spPr>
          <a:xfrm>
            <a:off x="904687" y="3868737"/>
            <a:ext cx="8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Jul 24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67762D-3626-4A8C-B37F-C8F6CCE39CBD}"/>
              </a:ext>
            </a:extLst>
          </p:cNvPr>
          <p:cNvSpPr txBox="1"/>
          <p:nvPr/>
        </p:nvSpPr>
        <p:spPr>
          <a:xfrm>
            <a:off x="5494579" y="3843770"/>
            <a:ext cx="11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Oct</a:t>
            </a:r>
            <a:r>
              <a:rPr lang="de-DE"/>
              <a:t> 24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46D935C-DA72-41C3-AD5D-F3AB829C54C5}"/>
              </a:ext>
            </a:extLst>
          </p:cNvPr>
          <p:cNvSpPr/>
          <p:nvPr/>
        </p:nvSpPr>
        <p:spPr>
          <a:xfrm>
            <a:off x="774532" y="401002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3CFA228-545B-4480-9BE2-B85F7A26BC15}"/>
              </a:ext>
            </a:extLst>
          </p:cNvPr>
          <p:cNvSpPr/>
          <p:nvPr/>
        </p:nvSpPr>
        <p:spPr>
          <a:xfrm>
            <a:off x="2988428" y="396766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97667E3-943F-41AF-84DB-350F86C8FF27}"/>
              </a:ext>
            </a:extLst>
          </p:cNvPr>
          <p:cNvSpPr/>
          <p:nvPr/>
        </p:nvSpPr>
        <p:spPr>
          <a:xfrm>
            <a:off x="5353314" y="3982465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2575437-09D7-4C84-8082-B7C342CA5C4D}"/>
              </a:ext>
            </a:extLst>
          </p:cNvPr>
          <p:cNvSpPr/>
          <p:nvPr/>
        </p:nvSpPr>
        <p:spPr>
          <a:xfrm>
            <a:off x="7423897" y="397482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DF9D2F8-B0C9-4D85-A821-38248CF651A1}"/>
              </a:ext>
            </a:extLst>
          </p:cNvPr>
          <p:cNvSpPr txBox="1"/>
          <p:nvPr/>
        </p:nvSpPr>
        <p:spPr>
          <a:xfrm>
            <a:off x="255311" y="2771658"/>
            <a:ext cx="1298752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de-DE" sz="1600" dirty="0">
                <a:latin typeface="Times New Roman"/>
                <a:cs typeface="Times New Roman"/>
              </a:rPr>
              <a:t>7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 dirty="0">
                <a:solidFill>
                  <a:srgbClr val="FF0000"/>
                </a:solidFill>
                <a:latin typeface="Times New Roman"/>
                <a:cs typeface="Times New Roman"/>
              </a:rPr>
              <a:t>[2nd </a:t>
            </a:r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July]</a:t>
            </a:r>
          </a:p>
          <a:p>
            <a:pPr algn="ctr"/>
            <a:r>
              <a:rPr lang="en-US" sz="1600" dirty="0">
                <a:latin typeface="Times New Roman"/>
                <a:cs typeface="Times New Roman"/>
              </a:rPr>
              <a:t>(Online only)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DC38858-50FA-419F-9EF0-731759128740}"/>
              </a:ext>
            </a:extLst>
          </p:cNvPr>
          <p:cNvCxnSpPr>
            <a:cxnSpLocks/>
          </p:cNvCxnSpPr>
          <p:nvPr/>
        </p:nvCxnSpPr>
        <p:spPr>
          <a:xfrm>
            <a:off x="852739" y="3588409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2E9FDFAC-4C03-403E-AC2B-1BFA072ADC7C}"/>
              </a:ext>
            </a:extLst>
          </p:cNvPr>
          <p:cNvSpPr txBox="1"/>
          <p:nvPr/>
        </p:nvSpPr>
        <p:spPr>
          <a:xfrm>
            <a:off x="2076700" y="2764576"/>
            <a:ext cx="2188421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latin typeface="Times New Roman"/>
                <a:cs typeface="Times New Roman"/>
              </a:rPr>
              <a:t>8</a:t>
            </a:r>
            <a:r>
              <a:rPr lang="en-US" sz="1600" baseline="30000" dirty="0">
                <a:latin typeface="Times New Roman"/>
                <a:cs typeface="Times New Roman"/>
              </a:rPr>
              <a:t>th</a:t>
            </a:r>
            <a:r>
              <a:rPr lang="en-US" sz="16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[19</a:t>
            </a:r>
            <a:r>
              <a:rPr lang="en-US" sz="160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 – 20</a:t>
            </a:r>
            <a:r>
              <a:rPr lang="en-US" sz="160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  September]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(Hybrid | Bonn) 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5439D95-4BE8-4A11-A7A8-4590B0DBC481}"/>
              </a:ext>
            </a:extLst>
          </p:cNvPr>
          <p:cNvSpPr txBox="1"/>
          <p:nvPr/>
        </p:nvSpPr>
        <p:spPr>
          <a:xfrm>
            <a:off x="4535523" y="2769158"/>
            <a:ext cx="1846980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latin typeface="Times New Roman"/>
                <a:cs typeface="Times New Roman"/>
              </a:rPr>
              <a:t>9</a:t>
            </a:r>
            <a:r>
              <a:rPr lang="en-US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de-DE" sz="1600" dirty="0">
                <a:solidFill>
                  <a:srgbClr val="FF0000"/>
                </a:solidFill>
                <a:latin typeface="Times New Roman"/>
                <a:cs typeface="Times New Roman"/>
              </a:rPr>
              <a:t>[1st &amp; 2nd </a:t>
            </a:r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October]</a:t>
            </a:r>
          </a:p>
          <a:p>
            <a:pPr algn="ctr"/>
            <a:r>
              <a:rPr lang="en-US" sz="1600" dirty="0">
                <a:latin typeface="Times New Roman"/>
                <a:cs typeface="Times New Roman"/>
              </a:rPr>
              <a:t>(Online only)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F12B68D-E7AD-4160-8D2C-190BB72C0323}"/>
              </a:ext>
            </a:extLst>
          </p:cNvPr>
          <p:cNvSpPr txBox="1"/>
          <p:nvPr/>
        </p:nvSpPr>
        <p:spPr>
          <a:xfrm>
            <a:off x="6354955" y="2766014"/>
            <a:ext cx="2395531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latin typeface="Times New Roman"/>
                <a:cs typeface="Times New Roman"/>
              </a:rPr>
              <a:t>10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Times New Roman"/>
                <a:cs typeface="Times New Roman"/>
              </a:rPr>
              <a:t>[20</a:t>
            </a:r>
            <a:r>
              <a:rPr lang="en-GB" sz="160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th</a:t>
            </a:r>
            <a:r>
              <a:rPr lang="en-GB" sz="1600" dirty="0">
                <a:solidFill>
                  <a:srgbClr val="FF0000"/>
                </a:solidFill>
                <a:latin typeface="Times New Roman"/>
                <a:cs typeface="Times New Roman"/>
              </a:rPr>
              <a:t> &amp; 21</a:t>
            </a:r>
            <a:r>
              <a:rPr lang="en-GB" sz="160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st</a:t>
            </a:r>
            <a:r>
              <a:rPr lang="en-GB" sz="1600" dirty="0">
                <a:solidFill>
                  <a:srgbClr val="FF0000"/>
                </a:solidFill>
                <a:latin typeface="Times New Roman"/>
                <a:cs typeface="Times New Roman"/>
              </a:rPr>
              <a:t> November] </a:t>
            </a:r>
            <a:endParaRPr lang="de-DE" sz="160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GB" sz="1600" dirty="0">
                <a:latin typeface="Times New Roman"/>
                <a:cs typeface="Times New Roman"/>
              </a:rPr>
              <a:t>(Online only)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0DEDFE3-F2B4-4985-866E-B3E545AC18E0}"/>
              </a:ext>
            </a:extLst>
          </p:cNvPr>
          <p:cNvSpPr txBox="1"/>
          <p:nvPr/>
        </p:nvSpPr>
        <p:spPr>
          <a:xfrm>
            <a:off x="3121683" y="3852071"/>
            <a:ext cx="11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Sep 24</a:t>
            </a: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15E576F-6E05-4EA3-A822-A3B3CACB0585}"/>
              </a:ext>
            </a:extLst>
          </p:cNvPr>
          <p:cNvCxnSpPr>
            <a:cxnSpLocks/>
          </p:cNvCxnSpPr>
          <p:nvPr/>
        </p:nvCxnSpPr>
        <p:spPr>
          <a:xfrm>
            <a:off x="3066636" y="3569875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F63C0E4-6C17-495A-9222-FCE2E0CDA89C}"/>
              </a:ext>
            </a:extLst>
          </p:cNvPr>
          <p:cNvCxnSpPr>
            <a:cxnSpLocks/>
          </p:cNvCxnSpPr>
          <p:nvPr/>
        </p:nvCxnSpPr>
        <p:spPr>
          <a:xfrm>
            <a:off x="5431521" y="3580260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6EB5E302-8244-48D0-AFCE-7E49603B2483}"/>
              </a:ext>
            </a:extLst>
          </p:cNvPr>
          <p:cNvCxnSpPr>
            <a:cxnSpLocks/>
          </p:cNvCxnSpPr>
          <p:nvPr/>
        </p:nvCxnSpPr>
        <p:spPr>
          <a:xfrm>
            <a:off x="7502104" y="3544908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508EF3-F9AE-4FD1-A5AE-FACD46B6A4F9}"/>
              </a:ext>
            </a:extLst>
          </p:cNvPr>
          <p:cNvCxnSpPr>
            <a:cxnSpLocks/>
          </p:cNvCxnSpPr>
          <p:nvPr/>
        </p:nvCxnSpPr>
        <p:spPr>
          <a:xfrm>
            <a:off x="4283754" y="4238069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20D3CC6B-70A9-483B-A070-07C38EF6BF3D}"/>
              </a:ext>
            </a:extLst>
          </p:cNvPr>
          <p:cNvSpPr txBox="1"/>
          <p:nvPr/>
        </p:nvSpPr>
        <p:spPr>
          <a:xfrm>
            <a:off x="5639248" y="4676631"/>
            <a:ext cx="199838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400" dirty="0">
                <a:latin typeface="Times New Roman"/>
                <a:cs typeface="Times New Roman"/>
              </a:rPr>
              <a:t>Status Report and formal document presentation </a:t>
            </a:r>
            <a:r>
              <a:rPr lang="en-US" sz="1400" dirty="0">
                <a:latin typeface="Times New Roman"/>
                <a:cs typeface="Times New Roman"/>
              </a:rPr>
              <a:t>to</a:t>
            </a:r>
            <a:r>
              <a:rPr lang="de-DE" sz="1400" dirty="0"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de-DE" sz="1400" dirty="0">
                <a:latin typeface="Times New Roman"/>
                <a:cs typeface="Times New Roman"/>
              </a:rPr>
              <a:t>GRSG </a:t>
            </a:r>
          </a:p>
          <a:p>
            <a:pPr algn="ctr"/>
            <a:r>
              <a:rPr lang="de-DE" sz="1400" dirty="0">
                <a:latin typeface="Times New Roman"/>
                <a:cs typeface="Times New Roman"/>
              </a:rPr>
              <a:t>7</a:t>
            </a:r>
            <a:r>
              <a:rPr lang="de-DE" sz="1400" baseline="30000" dirty="0">
                <a:latin typeface="Times New Roman"/>
                <a:cs typeface="Times New Roman"/>
              </a:rPr>
              <a:t>th</a:t>
            </a:r>
            <a:r>
              <a:rPr lang="de-DE" sz="1400" dirty="0">
                <a:latin typeface="Times New Roman"/>
                <a:cs typeface="Times New Roman"/>
              </a:rPr>
              <a:t> – 11</a:t>
            </a:r>
            <a:r>
              <a:rPr lang="de-DE" sz="1400" baseline="30000" dirty="0">
                <a:latin typeface="Times New Roman"/>
                <a:cs typeface="Times New Roman"/>
              </a:rPr>
              <a:t>th</a:t>
            </a:r>
            <a:r>
              <a:rPr lang="de-DE" sz="1400" dirty="0">
                <a:latin typeface="Times New Roman"/>
                <a:cs typeface="Times New Roman"/>
              </a:rPr>
              <a:t> </a:t>
            </a:r>
            <a:r>
              <a:rPr lang="en-US" sz="1400" dirty="0">
                <a:latin typeface="Times New Roman"/>
                <a:cs typeface="Times New Roman"/>
              </a:rPr>
              <a:t>October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1ACBF6BD-F7A7-41A2-AFA8-0082F6C22C90}"/>
              </a:ext>
            </a:extLst>
          </p:cNvPr>
          <p:cNvSpPr/>
          <p:nvPr/>
        </p:nvSpPr>
        <p:spPr>
          <a:xfrm>
            <a:off x="4198188" y="3982465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9755F11A-21C5-4AC9-BF66-D4BF007CD4BD}"/>
              </a:ext>
            </a:extLst>
          </p:cNvPr>
          <p:cNvSpPr/>
          <p:nvPr/>
        </p:nvSpPr>
        <p:spPr>
          <a:xfrm>
            <a:off x="9325932" y="3972554"/>
            <a:ext cx="156415" cy="123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4AFC174-7156-4419-9D62-CB1F21678597}"/>
              </a:ext>
            </a:extLst>
          </p:cNvPr>
          <p:cNvSpPr txBox="1"/>
          <p:nvPr/>
        </p:nvSpPr>
        <p:spPr>
          <a:xfrm>
            <a:off x="9545700" y="3846571"/>
            <a:ext cx="8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Dec</a:t>
            </a:r>
            <a:r>
              <a:rPr lang="de-DE"/>
              <a:t> 24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1567765-67F7-4E02-9EF3-05DCCA159D02}"/>
              </a:ext>
            </a:extLst>
          </p:cNvPr>
          <p:cNvSpPr txBox="1"/>
          <p:nvPr/>
        </p:nvSpPr>
        <p:spPr>
          <a:xfrm>
            <a:off x="8649254" y="2726635"/>
            <a:ext cx="240844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latin typeface="Times New Roman"/>
                <a:cs typeface="Times New Roman"/>
              </a:rPr>
              <a:t>11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Meeting 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Times New Roman"/>
                <a:cs typeface="Times New Roman"/>
              </a:rPr>
              <a:t>[2</a:t>
            </a:r>
            <a:r>
              <a:rPr lang="en-GB" sz="160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nd </a:t>
            </a:r>
            <a:r>
              <a:rPr lang="en-GB" sz="1600" dirty="0">
                <a:solidFill>
                  <a:srgbClr val="FF0000"/>
                </a:solidFill>
                <a:latin typeface="Times New Roman"/>
                <a:cs typeface="Times New Roman"/>
              </a:rPr>
              <a:t>December] </a:t>
            </a:r>
            <a:endParaRPr lang="de-DE" sz="160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GB" sz="1600" dirty="0">
                <a:latin typeface="Times New Roman"/>
                <a:cs typeface="Times New Roman"/>
              </a:rPr>
              <a:t>(online)</a:t>
            </a: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C4675BEC-9A03-476D-9699-A03EB7505317}"/>
              </a:ext>
            </a:extLst>
          </p:cNvPr>
          <p:cNvCxnSpPr>
            <a:cxnSpLocks/>
          </p:cNvCxnSpPr>
          <p:nvPr/>
        </p:nvCxnSpPr>
        <p:spPr>
          <a:xfrm>
            <a:off x="9852576" y="3528772"/>
            <a:ext cx="0" cy="298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F1466A-9EBD-4F50-8140-BBD09451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12</a:t>
            </a:fld>
            <a:endParaRPr lang="en-GB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77BA4422-1B2D-DE6A-15FD-E9492AA25265}"/>
              </a:ext>
            </a:extLst>
          </p:cNvPr>
          <p:cNvSpPr txBox="1">
            <a:spLocks/>
          </p:cNvSpPr>
          <p:nvPr/>
        </p:nvSpPr>
        <p:spPr>
          <a:xfrm>
            <a:off x="851115" y="261803"/>
            <a:ext cx="11574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err="1">
                <a:latin typeface="Times New Roman"/>
                <a:cs typeface="Times New Roman"/>
              </a:rPr>
              <a:t>Provisional</a:t>
            </a:r>
            <a:r>
              <a:rPr lang="de-DE" sz="3200">
                <a:latin typeface="Times New Roman"/>
                <a:cs typeface="Times New Roman"/>
              </a:rPr>
              <a:t> Meeting Schedule / </a:t>
            </a:r>
            <a:r>
              <a:rPr lang="en-US" sz="3200">
                <a:latin typeface="Times New Roman"/>
                <a:cs typeface="Times New Roman"/>
              </a:rPr>
              <a:t>Deliverables: July - Dec 2024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8A8F48-B7E9-61EB-BCC6-DCEA5EBD3A3D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feld 40">
            <a:extLst>
              <a:ext uri="{FF2B5EF4-FFF2-40B4-BE49-F238E27FC236}">
                <a16:creationId xmlns:a16="http://schemas.microsoft.com/office/drawing/2014/main" id="{4DD25503-3037-95FE-E310-27835E00FC30}"/>
              </a:ext>
            </a:extLst>
          </p:cNvPr>
          <p:cNvSpPr txBox="1"/>
          <p:nvPr/>
        </p:nvSpPr>
        <p:spPr>
          <a:xfrm>
            <a:off x="743523" y="4648945"/>
            <a:ext cx="2011265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Formal document to GRSG </a:t>
            </a:r>
          </a:p>
          <a:p>
            <a:pPr algn="ctr"/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(128th session)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6" name="Gerader Verbinder 39">
            <a:extLst>
              <a:ext uri="{FF2B5EF4-FFF2-40B4-BE49-F238E27FC236}">
                <a16:creationId xmlns:a16="http://schemas.microsoft.com/office/drawing/2014/main" id="{2FA4DBF6-0B9E-630D-9FF3-8C63A1D97BF2}"/>
              </a:ext>
            </a:extLst>
          </p:cNvPr>
          <p:cNvCxnSpPr>
            <a:cxnSpLocks/>
          </p:cNvCxnSpPr>
          <p:nvPr/>
        </p:nvCxnSpPr>
        <p:spPr>
          <a:xfrm>
            <a:off x="1756515" y="4253328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Ellipse 41">
            <a:extLst>
              <a:ext uri="{FF2B5EF4-FFF2-40B4-BE49-F238E27FC236}">
                <a16:creationId xmlns:a16="http://schemas.microsoft.com/office/drawing/2014/main" id="{727E904B-9954-4BE3-D89D-A04B28190FCE}"/>
              </a:ext>
            </a:extLst>
          </p:cNvPr>
          <p:cNvSpPr/>
          <p:nvPr/>
        </p:nvSpPr>
        <p:spPr>
          <a:xfrm>
            <a:off x="1670949" y="3997724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40">
            <a:extLst>
              <a:ext uri="{FF2B5EF4-FFF2-40B4-BE49-F238E27FC236}">
                <a16:creationId xmlns:a16="http://schemas.microsoft.com/office/drawing/2014/main" id="{20D3CC6B-70A9-483B-A070-07C38EF6BF3D}"/>
              </a:ext>
            </a:extLst>
          </p:cNvPr>
          <p:cNvSpPr txBox="1"/>
          <p:nvPr/>
        </p:nvSpPr>
        <p:spPr>
          <a:xfrm>
            <a:off x="3278121" y="4629504"/>
            <a:ext cx="201126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>
                <a:latin typeface="Times New Roman"/>
                <a:cs typeface="Times New Roman"/>
              </a:rPr>
              <a:t>Status Report </a:t>
            </a:r>
            <a:r>
              <a:rPr lang="en-US" sz="1600" dirty="0">
                <a:latin typeface="Times New Roman"/>
                <a:cs typeface="Times New Roman"/>
              </a:rPr>
              <a:t>to</a:t>
            </a:r>
            <a:r>
              <a:rPr lang="de-DE" sz="1600" dirty="0"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GRVA </a:t>
            </a:r>
          </a:p>
          <a:p>
            <a:pPr algn="ctr"/>
            <a:r>
              <a:rPr lang="de-DE" sz="1600" dirty="0">
                <a:latin typeface="Times New Roman"/>
                <a:cs typeface="Times New Roman"/>
              </a:rPr>
              <a:t>23</a:t>
            </a:r>
            <a:r>
              <a:rPr lang="de-DE" sz="1600" baseline="30000" dirty="0">
                <a:latin typeface="Times New Roman"/>
                <a:cs typeface="Times New Roman"/>
              </a:rPr>
              <a:t>th</a:t>
            </a:r>
            <a:r>
              <a:rPr lang="de-DE" sz="1600" dirty="0">
                <a:latin typeface="Times New Roman"/>
                <a:cs typeface="Times New Roman"/>
              </a:rPr>
              <a:t> – 27th September </a:t>
            </a:r>
            <a:endParaRPr lang="en-US" sz="1600" baseline="30000" dirty="0">
              <a:latin typeface="Times New Roman"/>
              <a:cs typeface="Times New Roman"/>
            </a:endParaRPr>
          </a:p>
        </p:txBody>
      </p:sp>
      <p:cxnSp>
        <p:nvCxnSpPr>
          <p:cNvPr id="18" name="Gerader Verbinder 39">
            <a:extLst>
              <a:ext uri="{FF2B5EF4-FFF2-40B4-BE49-F238E27FC236}">
                <a16:creationId xmlns:a16="http://schemas.microsoft.com/office/drawing/2014/main" id="{C30951A4-F28D-236E-65F4-DD51447E530C}"/>
              </a:ext>
            </a:extLst>
          </p:cNvPr>
          <p:cNvCxnSpPr>
            <a:cxnSpLocks/>
          </p:cNvCxnSpPr>
          <p:nvPr/>
        </p:nvCxnSpPr>
        <p:spPr>
          <a:xfrm>
            <a:off x="6619980" y="4262219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Ellipse 41">
            <a:extLst>
              <a:ext uri="{FF2B5EF4-FFF2-40B4-BE49-F238E27FC236}">
                <a16:creationId xmlns:a16="http://schemas.microsoft.com/office/drawing/2014/main" id="{C6899F5B-A2BF-1BCA-44CD-5062479F0EC0}"/>
              </a:ext>
            </a:extLst>
          </p:cNvPr>
          <p:cNvSpPr/>
          <p:nvPr/>
        </p:nvSpPr>
        <p:spPr>
          <a:xfrm>
            <a:off x="6534414" y="4006615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40">
            <a:extLst>
              <a:ext uri="{FF2B5EF4-FFF2-40B4-BE49-F238E27FC236}">
                <a16:creationId xmlns:a16="http://schemas.microsoft.com/office/drawing/2014/main" id="{2A27DB11-680A-0C9E-1B76-3A613C367BE8}"/>
              </a:ext>
            </a:extLst>
          </p:cNvPr>
          <p:cNvSpPr txBox="1"/>
          <p:nvPr/>
        </p:nvSpPr>
        <p:spPr>
          <a:xfrm>
            <a:off x="5685196" y="5697117"/>
            <a:ext cx="2011265" cy="58477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Formal document to GRVA (21st session)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feld 40">
            <a:extLst>
              <a:ext uri="{FF2B5EF4-FFF2-40B4-BE49-F238E27FC236}">
                <a16:creationId xmlns:a16="http://schemas.microsoft.com/office/drawing/2014/main" id="{D455A081-65D6-1A97-B4CC-7C6A61DC91C1}"/>
              </a:ext>
            </a:extLst>
          </p:cNvPr>
          <p:cNvSpPr txBox="1"/>
          <p:nvPr/>
        </p:nvSpPr>
        <p:spPr>
          <a:xfrm>
            <a:off x="9381383" y="4736445"/>
            <a:ext cx="2011265" cy="58477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Formal document to WP.29 (194th session)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22" name="Gerader Verbinder 39">
            <a:extLst>
              <a:ext uri="{FF2B5EF4-FFF2-40B4-BE49-F238E27FC236}">
                <a16:creationId xmlns:a16="http://schemas.microsoft.com/office/drawing/2014/main" id="{76FF5C65-BDD0-A14F-6A5C-EC7B98F4DB78}"/>
              </a:ext>
            </a:extLst>
          </p:cNvPr>
          <p:cNvCxnSpPr>
            <a:cxnSpLocks/>
          </p:cNvCxnSpPr>
          <p:nvPr/>
        </p:nvCxnSpPr>
        <p:spPr>
          <a:xfrm>
            <a:off x="10387016" y="4254616"/>
            <a:ext cx="0" cy="4677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Ellipse 41">
            <a:extLst>
              <a:ext uri="{FF2B5EF4-FFF2-40B4-BE49-F238E27FC236}">
                <a16:creationId xmlns:a16="http://schemas.microsoft.com/office/drawing/2014/main" id="{3F2FF05B-0177-D0BC-178B-FF1E01500154}"/>
              </a:ext>
            </a:extLst>
          </p:cNvPr>
          <p:cNvSpPr/>
          <p:nvPr/>
        </p:nvSpPr>
        <p:spPr>
          <a:xfrm>
            <a:off x="10301450" y="3999012"/>
            <a:ext cx="156415" cy="1238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24">
            <a:extLst>
              <a:ext uri="{FF2B5EF4-FFF2-40B4-BE49-F238E27FC236}">
                <a16:creationId xmlns:a16="http://schemas.microsoft.com/office/drawing/2014/main" id="{20AD2355-F260-3246-9AFB-ED4B6AE57A43}"/>
              </a:ext>
            </a:extLst>
          </p:cNvPr>
          <p:cNvSpPr txBox="1"/>
          <p:nvPr/>
        </p:nvSpPr>
        <p:spPr>
          <a:xfrm>
            <a:off x="7905922" y="1653746"/>
            <a:ext cx="3387594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Text in red indicates dates to be agreed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E988F-D73B-A063-4F91-2AA911419B00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2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6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Calibri Light"/>
                <a:cs typeface="Calibri Light"/>
              </a:rPr>
              <a:t>TF-AVC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75"/>
            <a:ext cx="10515600" cy="467421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>
                <a:latin typeface="Times New Roman"/>
                <a:cs typeface="Calibri"/>
              </a:rPr>
              <a:t>Established by WP.29 in November 2023 in their 191st session.</a:t>
            </a:r>
            <a:r>
              <a:rPr lang="en-GB" sz="2000" dirty="0">
                <a:latin typeface="Times New Roman"/>
                <a:cs typeface="Times New Roman"/>
              </a:rPr>
              <a:t> </a:t>
            </a:r>
          </a:p>
          <a:p>
            <a:r>
              <a:rPr lang="en-GB" sz="2000" dirty="0">
                <a:latin typeface="Times New Roman"/>
                <a:cs typeface="Times New Roman"/>
              </a:rPr>
              <a:t>Meeting 1: Jan 2024 (online)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en-GB" sz="2000" dirty="0">
                <a:latin typeface="Times New Roman"/>
                <a:cs typeface="Times New Roman"/>
              </a:rPr>
              <a:t>Meeting 2: Feb 2024 (online)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en-GB" sz="2000" dirty="0">
                <a:latin typeface="Times New Roman"/>
                <a:cs typeface="Times New Roman"/>
              </a:rPr>
              <a:t>Meeting 3: March 2024 (hybrid)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GRSG status report 1 presentation</a:t>
            </a:r>
          </a:p>
          <a:p>
            <a:r>
              <a:rPr lang="en-GB" sz="2000" dirty="0">
                <a:latin typeface="Times New Roman"/>
                <a:cs typeface="Times New Roman"/>
              </a:rPr>
              <a:t>Meeting 4: April 2024 (online)</a:t>
            </a:r>
          </a:p>
          <a:p>
            <a:r>
              <a:rPr lang="en-GB" sz="2000" dirty="0">
                <a:latin typeface="Times New Roman"/>
                <a:cs typeface="Times New Roman"/>
              </a:rPr>
              <a:t>Meeting 5: May 2024 (online)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GRVA status report 1 presentation</a:t>
            </a:r>
          </a:p>
          <a:p>
            <a:pPr marL="0" indent="0">
              <a:buNone/>
            </a:pPr>
            <a:endParaRPr lang="en-GB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sz="18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GB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All relevant documents can be found on the TF-AVC UNECE </a:t>
            </a:r>
            <a:r>
              <a:rPr lang="en-GB" sz="2000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  <a:hlinkClick r:id="rId3"/>
              </a:rPr>
              <a:t>Wikipage</a:t>
            </a:r>
            <a:r>
              <a:rPr lang="en-GB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en-GB" sz="2000" b="1" dirty="0"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GB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sz="15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FB06F5C-A794-BFE3-C444-83839B96EBA2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5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10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TF-AVC future look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75"/>
            <a:ext cx="10515600" cy="46742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GB" sz="2000" dirty="0">
              <a:latin typeface="Times New Roman"/>
              <a:ea typeface="Calibri"/>
              <a:cs typeface="Times New Roman"/>
            </a:endParaRPr>
          </a:p>
          <a:p>
            <a:r>
              <a:rPr lang="en-GB" sz="2000" dirty="0">
                <a:latin typeface="Times New Roman"/>
                <a:ea typeface="Calibri"/>
                <a:cs typeface="Times New Roman"/>
              </a:rPr>
              <a:t>Monthly meetings continue, planned until Dec 2024</a:t>
            </a:r>
            <a:endParaRPr lang="en-US">
              <a:ea typeface="Calibri"/>
              <a:cs typeface="Calibri"/>
            </a:endParaRPr>
          </a:p>
          <a:p>
            <a:r>
              <a:rPr lang="en-GB" sz="2000" dirty="0">
                <a:latin typeface="Times New Roman"/>
                <a:ea typeface="Calibri"/>
                <a:cs typeface="Times New Roman"/>
              </a:rPr>
              <a:t>Next meeting: hybrid in London, UK (11</a:t>
            </a:r>
            <a:r>
              <a:rPr lang="en-GB" sz="2000" baseline="30000" dirty="0">
                <a:latin typeface="Times New Roman"/>
                <a:ea typeface="Calibri"/>
                <a:cs typeface="Times New Roman"/>
              </a:rPr>
              <a:t>th</a:t>
            </a:r>
            <a:r>
              <a:rPr lang="en-GB" sz="2000" dirty="0">
                <a:latin typeface="Times New Roman"/>
                <a:ea typeface="Calibri"/>
                <a:cs typeface="Times New Roman"/>
              </a:rPr>
              <a:t> &amp; 12</a:t>
            </a:r>
            <a:r>
              <a:rPr lang="en-GB" sz="2000" baseline="30000" dirty="0">
                <a:latin typeface="Times New Roman"/>
                <a:ea typeface="Calibri"/>
                <a:cs typeface="Times New Roman"/>
              </a:rPr>
              <a:t>th</a:t>
            </a:r>
            <a:r>
              <a:rPr lang="en-GB" sz="2000" dirty="0">
                <a:latin typeface="Times New Roman"/>
                <a:ea typeface="Calibri"/>
                <a:cs typeface="Times New Roman"/>
              </a:rPr>
              <a:t> June 2024)</a:t>
            </a:r>
          </a:p>
          <a:p>
            <a:r>
              <a:rPr lang="en-GB" sz="2000" dirty="0">
                <a:latin typeface="Times New Roman"/>
                <a:ea typeface="Calibri"/>
                <a:cs typeface="Times New Roman"/>
              </a:rPr>
              <a:t>First outcomes to WP.29 in June 2024 (informal document)</a:t>
            </a:r>
          </a:p>
          <a:p>
            <a:pPr algn="l"/>
            <a:endParaRPr lang="en-GB" sz="1100" dirty="0">
              <a:solidFill>
                <a:srgbClr val="006AB1"/>
              </a:solidFill>
              <a:latin typeface="Open Sans" panose="020B0606030504020204" pitchFamily="34" charset="0"/>
            </a:endParaRPr>
          </a:p>
          <a:p>
            <a:pPr algn="l"/>
            <a:endParaRPr lang="en-GB" sz="1100" b="0" i="0" dirty="0">
              <a:solidFill>
                <a:srgbClr val="4C4845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GB" sz="15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A1BC3C3-6A2B-B1F2-8D5F-E5689AED03BA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8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D75B65-EDE0-4E98-88DA-3EA934AB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EE88439-D77A-4BF4-2306-22F6C6D2C704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Times New Roman"/>
                <a:ea typeface="Calibri Light"/>
                <a:cs typeface="Calibri Light"/>
              </a:rPr>
              <a:t>Phase 1 &amp; Phase 2 approach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BDB56F-97BD-E96F-0072-125293F05DE6}"/>
              </a:ext>
            </a:extLst>
          </p:cNvPr>
          <p:cNvCxnSpPr/>
          <p:nvPr/>
        </p:nvCxnSpPr>
        <p:spPr>
          <a:xfrm flipV="1">
            <a:off x="911817" y="1558872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21A0E87-F825-78DD-E26A-4A08C85B6706}"/>
              </a:ext>
            </a:extLst>
          </p:cNvPr>
          <p:cNvSpPr txBox="1">
            <a:spLocks/>
          </p:cNvSpPr>
          <p:nvPr/>
        </p:nvSpPr>
        <p:spPr>
          <a:xfrm>
            <a:off x="911817" y="1932809"/>
            <a:ext cx="5184183" cy="404625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>
                <a:latin typeface="Times New Roman"/>
                <a:ea typeface="Calibri"/>
                <a:cs typeface="Calibri"/>
              </a:rPr>
              <a:t>Phase 1 (current phase)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Prioritisation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-&gt; align to existing vehicle categories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Agree new categories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Map to S.R.1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Agree amendments to R.E.3 and S.R.1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Proposal as formal document to:</a:t>
            </a:r>
          </a:p>
          <a:p>
            <a:pPr lvl="1" fontAlgn="base"/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  <a:r>
              <a:rPr lang="en-US" sz="16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session of GRSG (October 2024)</a:t>
            </a:r>
          </a:p>
          <a:p>
            <a:pPr lvl="1" fontAlgn="base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16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 of GRVA (January 2025)</a:t>
            </a:r>
          </a:p>
          <a:p>
            <a:pPr lvl="1" fontAlgn="base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</a:t>
            </a:r>
            <a:r>
              <a:rPr lang="en-US" sz="16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 of WP.29 (March 2025)</a:t>
            </a:r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/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b="1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b="1" dirty="0">
              <a:latin typeface="Times New Roman"/>
              <a:ea typeface="Calibri"/>
              <a:cs typeface="Calibri"/>
            </a:endParaRPr>
          </a:p>
          <a:p>
            <a:endParaRPr lang="en-US" sz="2000" b="1" dirty="0">
              <a:latin typeface="Times New Roman"/>
              <a:ea typeface="Calibri"/>
              <a:cs typeface="Calibri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b="1" dirty="0">
              <a:solidFill>
                <a:schemeClr val="accent1"/>
              </a:solidFill>
              <a:latin typeface="Times New Roman"/>
              <a:ea typeface="Calibri"/>
              <a:cs typeface="Calibri"/>
            </a:endParaRPr>
          </a:p>
          <a:p>
            <a:endParaRPr lang="en-US" dirty="0"/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FA5A5A4B-057E-B603-B690-58BCD64556EE}"/>
              </a:ext>
            </a:extLst>
          </p:cNvPr>
          <p:cNvSpPr txBox="1">
            <a:spLocks/>
          </p:cNvSpPr>
          <p:nvPr/>
        </p:nvSpPr>
        <p:spPr>
          <a:xfrm>
            <a:off x="6270095" y="1932809"/>
            <a:ext cx="5184183" cy="404625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>
                <a:latin typeface="Times New Roman"/>
                <a:ea typeface="Calibri"/>
                <a:cs typeface="Calibri"/>
              </a:rPr>
              <a:t>Phase 2 (June 2024 onwards)</a:t>
            </a:r>
          </a:p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Agreement of whether to 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categorise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 vehicles that are capable of being driven manually (under nominal conditions)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sz="1600" dirty="0">
              <a:latin typeface="Times New Roman"/>
              <a:ea typeface="Calibri"/>
              <a:cs typeface="Times New Roman"/>
            </a:endParaRP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Consideration of more novel vehicle designs</a:t>
            </a:r>
          </a:p>
          <a:p>
            <a:pPr marL="0" indent="0">
              <a:buNone/>
            </a:pPr>
            <a:endParaRPr lang="en-US" sz="2000" dirty="0">
              <a:latin typeface="Times New Roman"/>
              <a:ea typeface="Calibri"/>
              <a:cs typeface="Calibri"/>
            </a:endParaRP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TF-AVC approach is to </a:t>
            </a:r>
            <a:r>
              <a:rPr lang="en-US" sz="2000" dirty="0" err="1">
                <a:latin typeface="Times New Roman"/>
                <a:ea typeface="Calibri"/>
                <a:cs typeface="Calibri"/>
              </a:rPr>
              <a:t>categorise</a:t>
            </a:r>
            <a:r>
              <a:rPr lang="en-US" sz="2000" dirty="0">
                <a:latin typeface="Times New Roman"/>
                <a:ea typeface="Calibri"/>
                <a:cs typeface="Calibri"/>
              </a:rPr>
              <a:t> vehicles based on viable and likely use cases to be developed for vehicles with an ADS</a:t>
            </a:r>
            <a:endParaRPr lang="en-US" sz="2000" b="1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b="1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b="1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b="1" dirty="0">
              <a:latin typeface="Times New Roman"/>
              <a:ea typeface="Calibri"/>
              <a:cs typeface="Calibri"/>
            </a:endParaRPr>
          </a:p>
          <a:p>
            <a:endParaRPr lang="en-US" sz="2000" b="1" dirty="0">
              <a:latin typeface="Times New Roman"/>
              <a:ea typeface="Calibri"/>
              <a:cs typeface="Calibri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b="1" dirty="0">
              <a:solidFill>
                <a:schemeClr val="accent1"/>
              </a:solidFill>
              <a:latin typeface="Times New Roman"/>
              <a:ea typeface="Calibri"/>
              <a:cs typeface="Calibri"/>
            </a:endParaRPr>
          </a:p>
          <a:p>
            <a:endParaRPr lang="en-US" dirty="0"/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7F8AB0-2907-C0CF-5654-5E2CF7ECAA3B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8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Previous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173" y="1712332"/>
            <a:ext cx="10145416" cy="465984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  <a:buChar char="•"/>
            </a:pPr>
            <a:r>
              <a:rPr lang="en-GB" sz="2000" dirty="0">
                <a:latin typeface="Times New Roman"/>
                <a:cs typeface="Times New Roman"/>
              </a:rPr>
              <a:t>Meeting 1: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scope and objectives discussed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1">
              <a:buFont typeface="Courier New"/>
              <a:buChar char="o"/>
            </a:pPr>
            <a:r>
              <a:rPr lang="en-GB" sz="1800" dirty="0">
                <a:latin typeface="Times New Roman"/>
                <a:cs typeface="Times New Roman"/>
              </a:rPr>
              <a:t>Guidance document: AVC-01-02, </a:t>
            </a:r>
            <a:r>
              <a:rPr lang="en-GB" sz="1800" dirty="0">
                <a:solidFill>
                  <a:schemeClr val="accent1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GB" sz="1800" dirty="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endParaRPr lang="en-GB" sz="2000" dirty="0">
              <a:solidFill>
                <a:srgbClr val="7F7F7F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GB" sz="2000" dirty="0">
                <a:latin typeface="Times New Roman"/>
                <a:cs typeface="Times New Roman"/>
              </a:rPr>
              <a:t>Meeting 2: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proposals presented and discussion </a:t>
            </a:r>
          </a:p>
          <a:p>
            <a:pPr>
              <a:buFont typeface="Arial"/>
              <a:buChar char="•"/>
            </a:pPr>
            <a:endParaRPr lang="en-US" sz="1800" dirty="0"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GB" sz="2000" dirty="0">
                <a:latin typeface="Times New Roman"/>
                <a:cs typeface="Times New Roman"/>
              </a:rPr>
              <a:t>Meeting 3: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proposals presented; progress made on phase 1 categorisation</a:t>
            </a:r>
          </a:p>
          <a:p>
            <a:pPr>
              <a:buFont typeface="Arial"/>
              <a:buChar char="•"/>
            </a:pPr>
            <a:endParaRPr lang="en-GB" sz="20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GB" sz="2000" dirty="0">
                <a:latin typeface="Times New Roman"/>
                <a:ea typeface="Calibri" panose="020F0502020204030204"/>
                <a:cs typeface="Times New Roman"/>
              </a:rPr>
              <a:t>Meeting 4: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/>
                <a:cs typeface="Times New Roman"/>
              </a:rPr>
              <a:t>proposals for R.E.3 amendments and discussion</a:t>
            </a:r>
          </a:p>
          <a:p>
            <a:pPr>
              <a:buFont typeface="Arial"/>
              <a:buChar char="•"/>
            </a:pPr>
            <a:endParaRPr lang="en-GB" sz="2000" dirty="0">
              <a:solidFill>
                <a:schemeClr val="bg1">
                  <a:lumMod val="50000"/>
                </a:schemeClr>
              </a:solidFill>
              <a:latin typeface="Times New Roman"/>
              <a:ea typeface="Calibri" panose="020F0502020204030204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GB" sz="2000" dirty="0">
                <a:latin typeface="Times New Roman"/>
                <a:ea typeface="Calibri" panose="020F0502020204030204"/>
                <a:cs typeface="Times New Roman"/>
              </a:rPr>
              <a:t>Meeting 5: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/>
                <a:cs typeface="Times New Roman"/>
              </a:rPr>
              <a:t>progress made on phase 1 categorisation…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Times New Roman"/>
              <a:ea typeface="Calibri" panose="020F0502020204030204"/>
              <a:cs typeface="Times New Roman"/>
            </a:endParaRPr>
          </a:p>
          <a:p>
            <a:pPr>
              <a:buFont typeface="Arial"/>
              <a:buChar char="•"/>
            </a:pPr>
            <a:endParaRPr lang="en-US" sz="1800" dirty="0">
              <a:solidFill>
                <a:srgbClr val="7F7F7F"/>
              </a:solidFill>
              <a:latin typeface="Times New Roman"/>
              <a:ea typeface="Calibri" panose="020F0502020204030204"/>
              <a:cs typeface="Times New Roman"/>
            </a:endParaRPr>
          </a:p>
          <a:p>
            <a:pPr>
              <a:buFont typeface="Arial"/>
              <a:buChar char="•"/>
            </a:pPr>
            <a:endParaRPr lang="en-GB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en-GB" sz="1800" dirty="0">
              <a:highlight>
                <a:srgbClr val="FFFF00"/>
              </a:highlight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EBE0856-1CE2-F1F5-3594-C7ADD177FC9A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5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1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R.E.3 concept for categorisation (Phase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927" y="1686410"/>
            <a:ext cx="4221946" cy="46742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1800" dirty="0">
                <a:latin typeface="Times New Roman"/>
                <a:cs typeface="Times New Roman"/>
              </a:rPr>
              <a:t>The creation of: </a:t>
            </a:r>
            <a:endParaRPr lang="en-GB" sz="18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1800" b="1" dirty="0">
                <a:latin typeface="Times New Roman"/>
                <a:cs typeface="Times New Roman"/>
              </a:rPr>
              <a:t>Category [A]</a:t>
            </a:r>
            <a:r>
              <a:rPr lang="en-GB" sz="1800" b="1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en-GB" sz="1800" dirty="0">
              <a:latin typeface="Times New Roman"/>
              <a:cs typeface="Times New Roman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1800" b="1" dirty="0">
                <a:latin typeface="Times New Roman"/>
                <a:cs typeface="Times New Roman"/>
              </a:rPr>
              <a:t>Category [B] </a:t>
            </a:r>
            <a:r>
              <a:rPr lang="en-GB" sz="1800" dirty="0">
                <a:latin typeface="Times New Roman"/>
                <a:cs typeface="Times New Roman"/>
              </a:rPr>
              <a:t> 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GB" sz="1800" dirty="0">
              <a:latin typeface="Times New Roman"/>
              <a:cs typeface="Times New Roman"/>
            </a:endParaRPr>
          </a:p>
          <a:p>
            <a:pPr marL="0" indent="0" rtl="0" fontAlgn="base">
              <a:buNone/>
            </a:pPr>
            <a:r>
              <a:rPr lang="en-GB" sz="1800" dirty="0">
                <a:latin typeface="Times New Roman"/>
                <a:cs typeface="Times New Roman"/>
              </a:rPr>
              <a:t>…meeting all of the following conditions:</a:t>
            </a:r>
          </a:p>
          <a:p>
            <a:pPr marL="0" indent="0" rtl="0" fontAlgn="base">
              <a:buNone/>
            </a:pPr>
            <a:r>
              <a:rPr lang="en-GB" sz="1800" dirty="0">
                <a:latin typeface="Times New Roman"/>
                <a:cs typeface="Times New Roman"/>
              </a:rPr>
              <a:t>(a) They are equipped with an ADS</a:t>
            </a:r>
            <a:r>
              <a:rPr lang="en-US" sz="1800" dirty="0">
                <a:latin typeface="Times New Roman"/>
                <a:cs typeface="Times New Roman"/>
              </a:rPr>
              <a:t>​</a:t>
            </a:r>
          </a:p>
          <a:p>
            <a:pPr marL="0" indent="0" rtl="0" fontAlgn="base">
              <a:buNone/>
            </a:pPr>
            <a:r>
              <a:rPr lang="en-GB" sz="1800" dirty="0">
                <a:latin typeface="Times New Roman"/>
                <a:cs typeface="Times New Roman"/>
              </a:rPr>
              <a:t>(b) They are not capable of being driven manually at speeds exceeding [6] km/h​</a:t>
            </a:r>
          </a:p>
          <a:p>
            <a:pPr marL="0" indent="0" rtl="0" fontAlgn="base">
              <a:buNone/>
            </a:pPr>
            <a:r>
              <a:rPr lang="en-GB" sz="1800" dirty="0">
                <a:latin typeface="Times New Roman"/>
                <a:cs typeface="Times New Roman"/>
              </a:rPr>
              <a:t>(c) They are designed to carry occupants</a:t>
            </a:r>
            <a:r>
              <a:rPr lang="en-GB" sz="1800" b="1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*</a:t>
            </a:r>
          </a:p>
          <a:p>
            <a:pPr marL="0" indent="0" rtl="0" fontAlgn="base">
              <a:buNone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* For Category B vehicles, this reads: ‘They are not designed to carry occupants’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 algn="just" rtl="0" fontAlgn="base"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 rtl="0" fontAlgn="base">
              <a:buNone/>
            </a:pPr>
            <a:r>
              <a:rPr lang="en-GB" sz="1800" dirty="0">
                <a:latin typeface="Times New Roman"/>
                <a:ea typeface="Calibri"/>
                <a:cs typeface="Times New Roman"/>
              </a:rPr>
              <a:t>The category titles, applicability and definitions are still to be agreed.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82">
            <a:extLst>
              <a:ext uri="{FF2B5EF4-FFF2-40B4-BE49-F238E27FC236}">
                <a16:creationId xmlns:a16="http://schemas.microsoft.com/office/drawing/2014/main" id="{FA70BC4C-813E-A9DB-4047-FD16B212215F}"/>
              </a:ext>
            </a:extLst>
          </p:cNvPr>
          <p:cNvSpPr txBox="1"/>
          <p:nvPr/>
        </p:nvSpPr>
        <p:spPr>
          <a:xfrm>
            <a:off x="5599335" y="5847461"/>
            <a:ext cx="585252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>
              <a:defRPr/>
            </a:pPr>
            <a:r>
              <a:rPr lang="de-DE" sz="1400">
                <a:latin typeface="Times New Roman"/>
                <a:cs typeface="Times New Roman"/>
              </a:rPr>
              <a:t>Concept </a:t>
            </a:r>
            <a:r>
              <a:rPr lang="de-DE" sz="1400" err="1">
                <a:latin typeface="Times New Roman"/>
                <a:cs typeface="Times New Roman"/>
              </a:rPr>
              <a:t>for</a:t>
            </a:r>
            <a:r>
              <a:rPr lang="de-DE" sz="1400">
                <a:latin typeface="Times New Roman"/>
                <a:cs typeface="Times New Roman"/>
              </a:rPr>
              <a:t> </a:t>
            </a:r>
            <a:r>
              <a:rPr lang="de-DE" sz="1400" err="1">
                <a:latin typeface="Times New Roman"/>
                <a:cs typeface="Times New Roman"/>
              </a:rPr>
              <a:t>categorisation</a:t>
            </a:r>
            <a:r>
              <a:rPr lang="de-DE" sz="1400">
                <a:latin typeface="Times New Roman"/>
                <a:cs typeface="Times New Roman"/>
              </a:rPr>
              <a:t> </a:t>
            </a:r>
            <a:r>
              <a:rPr lang="de-DE" sz="1400" err="1">
                <a:latin typeface="Times New Roman"/>
                <a:cs typeface="Times New Roman"/>
              </a:rPr>
              <a:t>based</a:t>
            </a:r>
            <a:r>
              <a:rPr lang="de-DE" sz="1400">
                <a:latin typeface="Times New Roman"/>
                <a:cs typeface="Times New Roman"/>
              </a:rPr>
              <a:t> on R.E.3 </a:t>
            </a:r>
            <a:r>
              <a:rPr lang="de-DE" sz="1400" err="1">
                <a:latin typeface="Times New Roman"/>
                <a:cs typeface="Times New Roman"/>
              </a:rPr>
              <a:t>designations</a:t>
            </a:r>
            <a:endParaRPr lang="en-US" sz="1400" err="1">
              <a:latin typeface="Times New Roman"/>
              <a:cs typeface="Times New Roman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2360FD-B9B9-B5BB-EF40-DF1EAC8A90E4}"/>
              </a:ext>
            </a:extLst>
          </p:cNvPr>
          <p:cNvGrpSpPr/>
          <p:nvPr/>
        </p:nvGrpSpPr>
        <p:grpSpPr>
          <a:xfrm>
            <a:off x="5590140" y="2072979"/>
            <a:ext cx="5870910" cy="3578660"/>
            <a:chOff x="957644" y="2363565"/>
            <a:chExt cx="5870910" cy="357866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8241C7C-FE90-4325-85D0-2041A08A2B4C}"/>
                </a:ext>
              </a:extLst>
            </p:cNvPr>
            <p:cNvGrpSpPr/>
            <p:nvPr/>
          </p:nvGrpSpPr>
          <p:grpSpPr>
            <a:xfrm>
              <a:off x="957644" y="2990202"/>
              <a:ext cx="5870910" cy="2952023"/>
              <a:chOff x="7091201" y="2073965"/>
              <a:chExt cx="4501527" cy="2263469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4E1FF44F-223F-47C3-B48E-E3914713A3A0}"/>
                  </a:ext>
                </a:extLst>
              </p:cNvPr>
              <p:cNvGrpSpPr/>
              <p:nvPr/>
            </p:nvGrpSpPr>
            <p:grpSpPr>
              <a:xfrm>
                <a:off x="7091201" y="2073965"/>
                <a:ext cx="4501527" cy="2263469"/>
                <a:chOff x="7091201" y="2073965"/>
                <a:chExt cx="4501527" cy="2263469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8DAFCFF0-0528-4760-8EE4-11EB6E5E6D4B}"/>
                    </a:ext>
                  </a:extLst>
                </p:cNvPr>
                <p:cNvGrpSpPr/>
                <p:nvPr/>
              </p:nvGrpSpPr>
              <p:grpSpPr>
                <a:xfrm>
                  <a:off x="7091201" y="2073966"/>
                  <a:ext cx="1422748" cy="2257060"/>
                  <a:chOff x="7091201" y="2073966"/>
                  <a:chExt cx="1422748" cy="2257060"/>
                </a:xfrm>
              </p:grpSpPr>
              <p:sp>
                <p:nvSpPr>
                  <p:cNvPr id="137" name="Rectangle: Rounded Corners 136">
                    <a:extLst>
                      <a:ext uri="{FF2B5EF4-FFF2-40B4-BE49-F238E27FC236}">
                        <a16:creationId xmlns:a16="http://schemas.microsoft.com/office/drawing/2014/main" id="{401C2B91-1CCD-42C3-AC17-B859B995A547}"/>
                      </a:ext>
                    </a:extLst>
                  </p:cNvPr>
                  <p:cNvSpPr/>
                  <p:nvPr/>
                </p:nvSpPr>
                <p:spPr>
                  <a:xfrm>
                    <a:off x="7091201" y="2073966"/>
                    <a:ext cx="1422748" cy="2257060"/>
                  </a:xfrm>
                  <a:prstGeom prst="roundRect">
                    <a:avLst>
                      <a:gd name="adj" fmla="val 8901"/>
                    </a:avLst>
                  </a:prstGeom>
                  <a:noFill/>
                  <a:ln w="12700" cap="flat" cmpd="sng" algn="ctr">
                    <a:solidFill>
                      <a:srgbClr val="ED7D31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>
                    <a:defPPr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1219170">
                      <a:defRPr/>
                    </a:pPr>
                    <a:endParaRPr lang="en-US" sz="2400" kern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grpSp>
                <p:nvGrpSpPr>
                  <p:cNvPr id="138" name="Group 137">
                    <a:extLst>
                      <a:ext uri="{FF2B5EF4-FFF2-40B4-BE49-F238E27FC236}">
                        <a16:creationId xmlns:a16="http://schemas.microsoft.com/office/drawing/2014/main" id="{CD741D94-C909-496D-82EB-2FD6C410193B}"/>
                      </a:ext>
                    </a:extLst>
                  </p:cNvPr>
                  <p:cNvGrpSpPr/>
                  <p:nvPr/>
                </p:nvGrpSpPr>
                <p:grpSpPr>
                  <a:xfrm>
                    <a:off x="7224508" y="3632047"/>
                    <a:ext cx="1156069" cy="411823"/>
                    <a:chOff x="7839707" y="5258986"/>
                    <a:chExt cx="2419186" cy="822454"/>
                  </a:xfrm>
                  <a:solidFill>
                    <a:srgbClr val="ED7D31"/>
                  </a:solidFill>
                </p:grpSpPr>
                <p:sp>
                  <p:nvSpPr>
                    <p:cNvPr id="147" name="Rounded Rectangle 58">
                      <a:extLst>
                        <a:ext uri="{FF2B5EF4-FFF2-40B4-BE49-F238E27FC236}">
                          <a16:creationId xmlns:a16="http://schemas.microsoft.com/office/drawing/2014/main" id="{DE101F9A-2824-40B3-A0BE-26060C9DDE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7" y="5258986"/>
                      <a:ext cx="2419186" cy="715296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8" name="Oval 147">
                      <a:extLst>
                        <a:ext uri="{FF2B5EF4-FFF2-40B4-BE49-F238E27FC236}">
                          <a16:creationId xmlns:a16="http://schemas.microsoft.com/office/drawing/2014/main" id="{A2A69543-7F36-4C85-85EE-C9791862DF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9268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9" name="Oval 148">
                      <a:extLst>
                        <a:ext uri="{FF2B5EF4-FFF2-40B4-BE49-F238E27FC236}">
                          <a16:creationId xmlns:a16="http://schemas.microsoft.com/office/drawing/2014/main" id="{5888BCCF-AF0D-485E-B800-AD0989481E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71370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50" name="Oval 149">
                      <a:extLst>
                        <a:ext uri="{FF2B5EF4-FFF2-40B4-BE49-F238E27FC236}">
                          <a16:creationId xmlns:a16="http://schemas.microsoft.com/office/drawing/2014/main" id="{4775C319-8529-4918-A5FA-156EFD7135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7415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39" name="Group 138">
                    <a:extLst>
                      <a:ext uri="{FF2B5EF4-FFF2-40B4-BE49-F238E27FC236}">
                        <a16:creationId xmlns:a16="http://schemas.microsoft.com/office/drawing/2014/main" id="{BB4AAE64-0934-497E-9F26-469CDFE62B96}"/>
                      </a:ext>
                    </a:extLst>
                  </p:cNvPr>
                  <p:cNvGrpSpPr/>
                  <p:nvPr/>
                </p:nvGrpSpPr>
                <p:grpSpPr>
                  <a:xfrm>
                    <a:off x="7530699" y="2878507"/>
                    <a:ext cx="487572" cy="382005"/>
                    <a:chOff x="5396652" y="5705087"/>
                    <a:chExt cx="1223636" cy="914953"/>
                  </a:xfrm>
                  <a:solidFill>
                    <a:srgbClr val="ED7D31"/>
                  </a:solidFill>
                </p:grpSpPr>
                <p:sp>
                  <p:nvSpPr>
                    <p:cNvPr id="144" name="Rounded Rectangle 63">
                      <a:extLst>
                        <a:ext uri="{FF2B5EF4-FFF2-40B4-BE49-F238E27FC236}">
                          <a16:creationId xmlns:a16="http://schemas.microsoft.com/office/drawing/2014/main" id="{FEFDA572-383A-4FCF-A3B3-E36324A02C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2" y="5705087"/>
                      <a:ext cx="1223636" cy="795890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5" name="Oval 144">
                      <a:extLst>
                        <a:ext uri="{FF2B5EF4-FFF2-40B4-BE49-F238E27FC236}">
                          <a16:creationId xmlns:a16="http://schemas.microsoft.com/office/drawing/2014/main" id="{44B3BF13-BAA1-4BD6-91C3-4AA79281AA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5623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6" name="Oval 145">
                      <a:extLst>
                        <a:ext uri="{FF2B5EF4-FFF2-40B4-BE49-F238E27FC236}">
                          <a16:creationId xmlns:a16="http://schemas.microsoft.com/office/drawing/2014/main" id="{50A07490-A348-4E8B-A535-7377A2F641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0626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40" name="Group 139">
                    <a:extLst>
                      <a:ext uri="{FF2B5EF4-FFF2-40B4-BE49-F238E27FC236}">
                        <a16:creationId xmlns:a16="http://schemas.microsoft.com/office/drawing/2014/main" id="{DC01DE35-995A-44B8-8A9D-B85EC01CA600}"/>
                      </a:ext>
                    </a:extLst>
                  </p:cNvPr>
                  <p:cNvGrpSpPr/>
                  <p:nvPr/>
                </p:nvGrpSpPr>
                <p:grpSpPr>
                  <a:xfrm>
                    <a:off x="7530705" y="2238134"/>
                    <a:ext cx="487573" cy="301618"/>
                    <a:chOff x="5396652" y="5895947"/>
                    <a:chExt cx="1223636" cy="722424"/>
                  </a:xfrm>
                  <a:solidFill>
                    <a:srgbClr val="ED7D31"/>
                  </a:solidFill>
                </p:grpSpPr>
                <p:sp>
                  <p:nvSpPr>
                    <p:cNvPr id="141" name="Rounded Rectangle 67">
                      <a:extLst>
                        <a:ext uri="{FF2B5EF4-FFF2-40B4-BE49-F238E27FC236}">
                          <a16:creationId xmlns:a16="http://schemas.microsoft.com/office/drawing/2014/main" id="{F0639837-2BCD-4BC8-A38D-C3498E664C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2" y="5895947"/>
                      <a:ext cx="1223636" cy="605029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2" name="Oval 141">
                      <a:extLst>
                        <a:ext uri="{FF2B5EF4-FFF2-40B4-BE49-F238E27FC236}">
                          <a16:creationId xmlns:a16="http://schemas.microsoft.com/office/drawing/2014/main" id="{8B16B984-1EC8-4822-BAEA-4B13F3C5B2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10515" y="6380246"/>
                      <a:ext cx="238124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43" name="Oval 142">
                      <a:extLst>
                        <a:ext uri="{FF2B5EF4-FFF2-40B4-BE49-F238E27FC236}">
                          <a16:creationId xmlns:a16="http://schemas.microsoft.com/office/drawing/2014/main" id="{5FCC532F-F80C-476E-B394-3E1B991D9D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67394" y="6379191"/>
                      <a:ext cx="238124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6F543FEA-7E76-4F82-9874-EF809C8EE5D6}"/>
                    </a:ext>
                  </a:extLst>
                </p:cNvPr>
                <p:cNvGrpSpPr/>
                <p:nvPr/>
              </p:nvGrpSpPr>
              <p:grpSpPr>
                <a:xfrm>
                  <a:off x="8605989" y="2073965"/>
                  <a:ext cx="1480535" cy="2257061"/>
                  <a:chOff x="8605989" y="2073965"/>
                  <a:chExt cx="1480535" cy="2257061"/>
                </a:xfrm>
              </p:grpSpPr>
              <p:sp>
                <p:nvSpPr>
                  <p:cNvPr id="118" name="Rectangle: Rounded Corners 117">
                    <a:extLst>
                      <a:ext uri="{FF2B5EF4-FFF2-40B4-BE49-F238E27FC236}">
                        <a16:creationId xmlns:a16="http://schemas.microsoft.com/office/drawing/2014/main" id="{E5FAAC1D-594E-43D9-9C1D-FC83ABB2138C}"/>
                      </a:ext>
                    </a:extLst>
                  </p:cNvPr>
                  <p:cNvSpPr/>
                  <p:nvPr/>
                </p:nvSpPr>
                <p:spPr>
                  <a:xfrm>
                    <a:off x="8605989" y="2073965"/>
                    <a:ext cx="1480535" cy="2257061"/>
                  </a:xfrm>
                  <a:prstGeom prst="roundRect">
                    <a:avLst>
                      <a:gd name="adj" fmla="val 9703"/>
                    </a:avLst>
                  </a:prstGeom>
                  <a:noFill/>
                  <a:ln w="12700" cap="flat" cmpd="sng" algn="ctr">
                    <a:solidFill>
                      <a:srgbClr val="ED7D31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>
                    <a:defPPr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1219170">
                      <a:defRPr/>
                    </a:pPr>
                    <a:endParaRPr lang="en-US" sz="2400" kern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grpSp>
                <p:nvGrpSpPr>
                  <p:cNvPr id="119" name="Group 118">
                    <a:extLst>
                      <a:ext uri="{FF2B5EF4-FFF2-40B4-BE49-F238E27FC236}">
                        <a16:creationId xmlns:a16="http://schemas.microsoft.com/office/drawing/2014/main" id="{5F9AF339-8235-4460-BDB0-2D9AC1CD00AB}"/>
                      </a:ext>
                    </a:extLst>
                  </p:cNvPr>
                  <p:cNvGrpSpPr/>
                  <p:nvPr/>
                </p:nvGrpSpPr>
                <p:grpSpPr>
                  <a:xfrm>
                    <a:off x="9015215" y="2813841"/>
                    <a:ext cx="527203" cy="413056"/>
                    <a:chOff x="5396652" y="5705087"/>
                    <a:chExt cx="1223636" cy="914953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34" name="Rounded Rectangle 73">
                      <a:extLst>
                        <a:ext uri="{FF2B5EF4-FFF2-40B4-BE49-F238E27FC236}">
                          <a16:creationId xmlns:a16="http://schemas.microsoft.com/office/drawing/2014/main" id="{DFCB2247-C04F-4A3D-8862-B7DFD83620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2" y="5705087"/>
                      <a:ext cx="1223636" cy="795890"/>
                    </a:xfrm>
                    <a:prstGeom prst="roundRect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5" name="Oval 134">
                      <a:extLst>
                        <a:ext uri="{FF2B5EF4-FFF2-40B4-BE49-F238E27FC236}">
                          <a16:creationId xmlns:a16="http://schemas.microsoft.com/office/drawing/2014/main" id="{2CE34527-38D9-485B-8D24-1B52BB3BE2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5623" y="6381915"/>
                      <a:ext cx="238125" cy="23812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6" name="Oval 135">
                      <a:extLst>
                        <a:ext uri="{FF2B5EF4-FFF2-40B4-BE49-F238E27FC236}">
                          <a16:creationId xmlns:a16="http://schemas.microsoft.com/office/drawing/2014/main" id="{4DE4E530-40E8-42FC-8BC0-12A8095ED5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0626" y="6381915"/>
                      <a:ext cx="238125" cy="23812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20" name="Group 119">
                    <a:extLst>
                      <a:ext uri="{FF2B5EF4-FFF2-40B4-BE49-F238E27FC236}">
                        <a16:creationId xmlns:a16="http://schemas.microsoft.com/office/drawing/2014/main" id="{1BD43B37-72F8-403E-B0DA-044E456C7F84}"/>
                      </a:ext>
                    </a:extLst>
                  </p:cNvPr>
                  <p:cNvGrpSpPr/>
                  <p:nvPr/>
                </p:nvGrpSpPr>
                <p:grpSpPr>
                  <a:xfrm>
                    <a:off x="9079257" y="2211607"/>
                    <a:ext cx="472251" cy="325328"/>
                    <a:chOff x="6805235" y="5829300"/>
                    <a:chExt cx="1148140" cy="616531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30" name="Rounded Rectangle 77">
                      <a:extLst>
                        <a:ext uri="{FF2B5EF4-FFF2-40B4-BE49-F238E27FC236}">
                          <a16:creationId xmlns:a16="http://schemas.microsoft.com/office/drawing/2014/main" id="{B420EF5C-F7BA-46FC-A201-6073465E06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829300"/>
                      <a:ext cx="1148140" cy="395132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1" name="Rounded Rectangle 78">
                      <a:extLst>
                        <a:ext uri="{FF2B5EF4-FFF2-40B4-BE49-F238E27FC236}">
                          <a16:creationId xmlns:a16="http://schemas.microsoft.com/office/drawing/2014/main" id="{C321264B-C1CF-4533-B72F-0EEE6B91D4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958967"/>
                      <a:ext cx="1148140" cy="395132"/>
                    </a:xfrm>
                    <a:prstGeom prst="roundRect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2" name="Oval 131">
                      <a:extLst>
                        <a:ext uri="{FF2B5EF4-FFF2-40B4-BE49-F238E27FC236}">
                          <a16:creationId xmlns:a16="http://schemas.microsoft.com/office/drawing/2014/main" id="{8979AF00-AD4D-4A2B-BDE3-46227141B7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3295" y="6176518"/>
                      <a:ext cx="238125" cy="269313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33" name="Oval 132">
                      <a:extLst>
                        <a:ext uri="{FF2B5EF4-FFF2-40B4-BE49-F238E27FC236}">
                          <a16:creationId xmlns:a16="http://schemas.microsoft.com/office/drawing/2014/main" id="{61C1FEED-B71C-4419-914C-1079A86ECD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0392" y="6176519"/>
                      <a:ext cx="238126" cy="26931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21" name="Group 120">
                    <a:extLst>
                      <a:ext uri="{FF2B5EF4-FFF2-40B4-BE49-F238E27FC236}">
                        <a16:creationId xmlns:a16="http://schemas.microsoft.com/office/drawing/2014/main" id="{08BFF53E-E690-4DCE-ADE8-DD37482BC72F}"/>
                      </a:ext>
                    </a:extLst>
                  </p:cNvPr>
                  <p:cNvGrpSpPr/>
                  <p:nvPr/>
                </p:nvGrpSpPr>
                <p:grpSpPr>
                  <a:xfrm>
                    <a:off x="8824252" y="3589447"/>
                    <a:ext cx="988733" cy="425853"/>
                    <a:chOff x="7839708" y="5087031"/>
                    <a:chExt cx="2419187" cy="994409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22" name="Rounded Rectangle 65">
                      <a:extLst>
                        <a:ext uri="{FF2B5EF4-FFF2-40B4-BE49-F238E27FC236}">
                          <a16:creationId xmlns:a16="http://schemas.microsoft.com/office/drawing/2014/main" id="{08719F0A-DB78-412E-8D47-BE83FAE075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8" y="5087031"/>
                      <a:ext cx="2419186" cy="647065"/>
                    </a:xfrm>
                    <a:custGeom>
                      <a:avLst/>
                      <a:gdLst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127076 w 2850534"/>
                        <a:gd name="connsiteY6" fmla="*/ 762440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169811 w 2850534"/>
                        <a:gd name="connsiteY7" fmla="*/ 703511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850534" h="762440">
                          <a:moveTo>
                            <a:pt x="0" y="127076"/>
                          </a:moveTo>
                          <a:cubicBezTo>
                            <a:pt x="0" y="56894"/>
                            <a:pt x="56894" y="0"/>
                            <a:pt x="127076" y="0"/>
                          </a:cubicBezTo>
                          <a:lnTo>
                            <a:pt x="2723458" y="0"/>
                          </a:lnTo>
                          <a:cubicBezTo>
                            <a:pt x="2793640" y="0"/>
                            <a:pt x="2850534" y="56894"/>
                            <a:pt x="2850534" y="127076"/>
                          </a:cubicBezTo>
                          <a:lnTo>
                            <a:pt x="2850534" y="635364"/>
                          </a:lnTo>
                          <a:cubicBezTo>
                            <a:pt x="2850534" y="705546"/>
                            <a:pt x="2793640" y="762440"/>
                            <a:pt x="2723458" y="762440"/>
                          </a:cubicBezTo>
                          <a:lnTo>
                            <a:pt x="510964" y="759774"/>
                          </a:lnTo>
                          <a:cubicBezTo>
                            <a:pt x="447917" y="755285"/>
                            <a:pt x="481573" y="657598"/>
                            <a:pt x="396412" y="636863"/>
                          </a:cubicBezTo>
                          <a:lnTo>
                            <a:pt x="100497" y="636863"/>
                          </a:lnTo>
                          <a:cubicBezTo>
                            <a:pt x="53535" y="634392"/>
                            <a:pt x="2976" y="644351"/>
                            <a:pt x="2666" y="574049"/>
                          </a:cubicBezTo>
                          <a:cubicBezTo>
                            <a:pt x="1777" y="425058"/>
                            <a:pt x="889" y="276067"/>
                            <a:pt x="0" y="127076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3" name="Oval 122">
                      <a:extLst>
                        <a:ext uri="{FF2B5EF4-FFF2-40B4-BE49-F238E27FC236}">
                          <a16:creationId xmlns:a16="http://schemas.microsoft.com/office/drawing/2014/main" id="{7B1698DD-B379-4BEC-89B9-2D5775DB96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9268" y="5887925"/>
                      <a:ext cx="193515" cy="19351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4" name="Oval 123">
                      <a:extLst>
                        <a:ext uri="{FF2B5EF4-FFF2-40B4-BE49-F238E27FC236}">
                          <a16:creationId xmlns:a16="http://schemas.microsoft.com/office/drawing/2014/main" id="{C7921131-F507-4F6D-8AE4-3B628D03C3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4592" y="5887926"/>
                      <a:ext cx="193515" cy="19351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5" name="Oval 124">
                      <a:extLst>
                        <a:ext uri="{FF2B5EF4-FFF2-40B4-BE49-F238E27FC236}">
                          <a16:creationId xmlns:a16="http://schemas.microsoft.com/office/drawing/2014/main" id="{2F97C619-8E11-4B92-8368-B6BD34F4EC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92551" y="5885242"/>
                      <a:ext cx="193515" cy="19351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6" name="Rounded Rectangle 70">
                      <a:extLst>
                        <a:ext uri="{FF2B5EF4-FFF2-40B4-BE49-F238E27FC236}">
                          <a16:creationId xmlns:a16="http://schemas.microsoft.com/office/drawing/2014/main" id="{14E50713-BC3B-4295-BC5B-EC632AC9D4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59026" y="5639373"/>
                      <a:ext cx="974740" cy="288154"/>
                    </a:xfrm>
                    <a:custGeom>
                      <a:avLst/>
                      <a:gdLst>
                        <a:gd name="connsiteX0" fmla="*/ 0 w 1148539"/>
                        <a:gd name="connsiteY0" fmla="*/ 46103 h 208904"/>
                        <a:gd name="connsiteX1" fmla="*/ 46103 w 1148539"/>
                        <a:gd name="connsiteY1" fmla="*/ 0 h 208904"/>
                        <a:gd name="connsiteX2" fmla="*/ 1102436 w 1148539"/>
                        <a:gd name="connsiteY2" fmla="*/ 0 h 208904"/>
                        <a:gd name="connsiteX3" fmla="*/ 1148539 w 1148539"/>
                        <a:gd name="connsiteY3" fmla="*/ 46103 h 208904"/>
                        <a:gd name="connsiteX4" fmla="*/ 1148539 w 1148539"/>
                        <a:gd name="connsiteY4" fmla="*/ 162801 h 208904"/>
                        <a:gd name="connsiteX5" fmla="*/ 1102436 w 1148539"/>
                        <a:gd name="connsiteY5" fmla="*/ 208904 h 208904"/>
                        <a:gd name="connsiteX6" fmla="*/ 46103 w 1148539"/>
                        <a:gd name="connsiteY6" fmla="*/ 208904 h 208904"/>
                        <a:gd name="connsiteX7" fmla="*/ 0 w 1148539"/>
                        <a:gd name="connsiteY7" fmla="*/ 162801 h 208904"/>
                        <a:gd name="connsiteX8" fmla="*/ 0 w 1148539"/>
                        <a:gd name="connsiteY8" fmla="*/ 46103 h 20890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1102436 w 1148539"/>
                        <a:gd name="connsiteY2" fmla="*/ 127962 h 336866"/>
                        <a:gd name="connsiteX3" fmla="*/ 1148539 w 1148539"/>
                        <a:gd name="connsiteY3" fmla="*/ 174065 h 336866"/>
                        <a:gd name="connsiteX4" fmla="*/ 1148539 w 1148539"/>
                        <a:gd name="connsiteY4" fmla="*/ 290763 h 336866"/>
                        <a:gd name="connsiteX5" fmla="*/ 1102436 w 1148539"/>
                        <a:gd name="connsiteY5" fmla="*/ 336866 h 336866"/>
                        <a:gd name="connsiteX6" fmla="*/ 46103 w 1148539"/>
                        <a:gd name="connsiteY6" fmla="*/ 336866 h 336866"/>
                        <a:gd name="connsiteX7" fmla="*/ 0 w 1148539"/>
                        <a:gd name="connsiteY7" fmla="*/ 290763 h 336866"/>
                        <a:gd name="connsiteX8" fmla="*/ 0 w 1148539"/>
                        <a:gd name="connsiteY8" fmla="*/ 174065 h 336866"/>
                        <a:gd name="connsiteX0" fmla="*/ 0 w 1148539"/>
                        <a:gd name="connsiteY0" fmla="*/ 181203 h 344004"/>
                        <a:gd name="connsiteX1" fmla="*/ 32774 w 1148539"/>
                        <a:gd name="connsiteY1" fmla="*/ 7138 h 344004"/>
                        <a:gd name="connsiteX2" fmla="*/ 439066 w 1148539"/>
                        <a:gd name="connsiteY2" fmla="*/ 43434 h 344004"/>
                        <a:gd name="connsiteX3" fmla="*/ 1102436 w 1148539"/>
                        <a:gd name="connsiteY3" fmla="*/ 135100 h 344004"/>
                        <a:gd name="connsiteX4" fmla="*/ 1148539 w 1148539"/>
                        <a:gd name="connsiteY4" fmla="*/ 181203 h 344004"/>
                        <a:gd name="connsiteX5" fmla="*/ 1148539 w 1148539"/>
                        <a:gd name="connsiteY5" fmla="*/ 297901 h 344004"/>
                        <a:gd name="connsiteX6" fmla="*/ 1102436 w 1148539"/>
                        <a:gd name="connsiteY6" fmla="*/ 344004 h 344004"/>
                        <a:gd name="connsiteX7" fmla="*/ 46103 w 1148539"/>
                        <a:gd name="connsiteY7" fmla="*/ 344004 h 344004"/>
                        <a:gd name="connsiteX8" fmla="*/ 0 w 1148539"/>
                        <a:gd name="connsiteY8" fmla="*/ 297901 h 344004"/>
                        <a:gd name="connsiteX9" fmla="*/ 0 w 1148539"/>
                        <a:gd name="connsiteY9" fmla="*/ 181203 h 344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6851 h 339652"/>
                        <a:gd name="connsiteX1" fmla="*/ 32774 w 1148539"/>
                        <a:gd name="connsiteY1" fmla="*/ 2786 h 339652"/>
                        <a:gd name="connsiteX2" fmla="*/ 460393 w 1148539"/>
                        <a:gd name="connsiteY2" fmla="*/ 127056 h 339652"/>
                        <a:gd name="connsiteX3" fmla="*/ 1102436 w 1148539"/>
                        <a:gd name="connsiteY3" fmla="*/ 130748 h 339652"/>
                        <a:gd name="connsiteX4" fmla="*/ 1148539 w 1148539"/>
                        <a:gd name="connsiteY4" fmla="*/ 176851 h 339652"/>
                        <a:gd name="connsiteX5" fmla="*/ 1148539 w 1148539"/>
                        <a:gd name="connsiteY5" fmla="*/ 293549 h 339652"/>
                        <a:gd name="connsiteX6" fmla="*/ 1102436 w 1148539"/>
                        <a:gd name="connsiteY6" fmla="*/ 339652 h 339652"/>
                        <a:gd name="connsiteX7" fmla="*/ 46103 w 1148539"/>
                        <a:gd name="connsiteY7" fmla="*/ 339652 h 339652"/>
                        <a:gd name="connsiteX8" fmla="*/ 0 w 1148539"/>
                        <a:gd name="connsiteY8" fmla="*/ 293549 h 339652"/>
                        <a:gd name="connsiteX9" fmla="*/ 0 w 1148539"/>
                        <a:gd name="connsiteY9" fmla="*/ 176851 h 339652"/>
                        <a:gd name="connsiteX0" fmla="*/ 0 w 1148539"/>
                        <a:gd name="connsiteY0" fmla="*/ 177016 h 339817"/>
                        <a:gd name="connsiteX1" fmla="*/ 32774 w 1148539"/>
                        <a:gd name="connsiteY1" fmla="*/ 2951 h 339817"/>
                        <a:gd name="connsiteX2" fmla="*/ 449729 w 1148539"/>
                        <a:gd name="connsiteY2" fmla="*/ 119223 h 339817"/>
                        <a:gd name="connsiteX3" fmla="*/ 1102436 w 1148539"/>
                        <a:gd name="connsiteY3" fmla="*/ 130913 h 339817"/>
                        <a:gd name="connsiteX4" fmla="*/ 1148539 w 1148539"/>
                        <a:gd name="connsiteY4" fmla="*/ 177016 h 339817"/>
                        <a:gd name="connsiteX5" fmla="*/ 1148539 w 1148539"/>
                        <a:gd name="connsiteY5" fmla="*/ 293714 h 339817"/>
                        <a:gd name="connsiteX6" fmla="*/ 1102436 w 1148539"/>
                        <a:gd name="connsiteY6" fmla="*/ 339817 h 339817"/>
                        <a:gd name="connsiteX7" fmla="*/ 46103 w 1148539"/>
                        <a:gd name="connsiteY7" fmla="*/ 339817 h 339817"/>
                        <a:gd name="connsiteX8" fmla="*/ 0 w 1148539"/>
                        <a:gd name="connsiteY8" fmla="*/ 293714 h 339817"/>
                        <a:gd name="connsiteX9" fmla="*/ 0 w 1148539"/>
                        <a:gd name="connsiteY9" fmla="*/ 177016 h 339817"/>
                        <a:gd name="connsiteX0" fmla="*/ 0 w 1148539"/>
                        <a:gd name="connsiteY0" fmla="*/ 184405 h 347206"/>
                        <a:gd name="connsiteX1" fmla="*/ 32774 w 1148539"/>
                        <a:gd name="connsiteY1" fmla="*/ 10340 h 347206"/>
                        <a:gd name="connsiteX2" fmla="*/ 449729 w 1148539"/>
                        <a:gd name="connsiteY2" fmla="*/ 126612 h 347206"/>
                        <a:gd name="connsiteX3" fmla="*/ 1102436 w 1148539"/>
                        <a:gd name="connsiteY3" fmla="*/ 138302 h 347206"/>
                        <a:gd name="connsiteX4" fmla="*/ 1148539 w 1148539"/>
                        <a:gd name="connsiteY4" fmla="*/ 184405 h 347206"/>
                        <a:gd name="connsiteX5" fmla="*/ 1148539 w 1148539"/>
                        <a:gd name="connsiteY5" fmla="*/ 301103 h 347206"/>
                        <a:gd name="connsiteX6" fmla="*/ 1102436 w 1148539"/>
                        <a:gd name="connsiteY6" fmla="*/ 347206 h 347206"/>
                        <a:gd name="connsiteX7" fmla="*/ 46103 w 1148539"/>
                        <a:gd name="connsiteY7" fmla="*/ 347206 h 347206"/>
                        <a:gd name="connsiteX8" fmla="*/ 0 w 1148539"/>
                        <a:gd name="connsiteY8" fmla="*/ 301103 h 347206"/>
                        <a:gd name="connsiteX9" fmla="*/ 0 w 1148539"/>
                        <a:gd name="connsiteY9" fmla="*/ 184405 h 347206"/>
                        <a:gd name="connsiteX0" fmla="*/ 0 w 1148539"/>
                        <a:gd name="connsiteY0" fmla="*/ 183498 h 346299"/>
                        <a:gd name="connsiteX1" fmla="*/ 32774 w 1148539"/>
                        <a:gd name="connsiteY1" fmla="*/ 9433 h 346299"/>
                        <a:gd name="connsiteX2" fmla="*/ 455060 w 1148539"/>
                        <a:gd name="connsiteY2" fmla="*/ 131037 h 346299"/>
                        <a:gd name="connsiteX3" fmla="*/ 1102436 w 1148539"/>
                        <a:gd name="connsiteY3" fmla="*/ 137395 h 346299"/>
                        <a:gd name="connsiteX4" fmla="*/ 1148539 w 1148539"/>
                        <a:gd name="connsiteY4" fmla="*/ 183498 h 346299"/>
                        <a:gd name="connsiteX5" fmla="*/ 1148539 w 1148539"/>
                        <a:gd name="connsiteY5" fmla="*/ 300196 h 346299"/>
                        <a:gd name="connsiteX6" fmla="*/ 1102436 w 1148539"/>
                        <a:gd name="connsiteY6" fmla="*/ 346299 h 346299"/>
                        <a:gd name="connsiteX7" fmla="*/ 46103 w 1148539"/>
                        <a:gd name="connsiteY7" fmla="*/ 346299 h 346299"/>
                        <a:gd name="connsiteX8" fmla="*/ 0 w 1148539"/>
                        <a:gd name="connsiteY8" fmla="*/ 300196 h 346299"/>
                        <a:gd name="connsiteX9" fmla="*/ 0 w 1148539"/>
                        <a:gd name="connsiteY9" fmla="*/ 183498 h 346299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2809 h 345610"/>
                        <a:gd name="connsiteX1" fmla="*/ 32774 w 1148539"/>
                        <a:gd name="connsiteY1" fmla="*/ 8744 h 345610"/>
                        <a:gd name="connsiteX2" fmla="*/ 351092 w 1148539"/>
                        <a:gd name="connsiteY2" fmla="*/ 37043 h 345610"/>
                        <a:gd name="connsiteX3" fmla="*/ 452394 w 1148539"/>
                        <a:gd name="connsiteY3" fmla="*/ 133014 h 345610"/>
                        <a:gd name="connsiteX4" fmla="*/ 1102436 w 1148539"/>
                        <a:gd name="connsiteY4" fmla="*/ 136706 h 345610"/>
                        <a:gd name="connsiteX5" fmla="*/ 1148539 w 1148539"/>
                        <a:gd name="connsiteY5" fmla="*/ 182809 h 345610"/>
                        <a:gd name="connsiteX6" fmla="*/ 1148539 w 1148539"/>
                        <a:gd name="connsiteY6" fmla="*/ 299507 h 345610"/>
                        <a:gd name="connsiteX7" fmla="*/ 1102436 w 1148539"/>
                        <a:gd name="connsiteY7" fmla="*/ 345610 h 345610"/>
                        <a:gd name="connsiteX8" fmla="*/ 46103 w 1148539"/>
                        <a:gd name="connsiteY8" fmla="*/ 345610 h 345610"/>
                        <a:gd name="connsiteX9" fmla="*/ 0 w 1148539"/>
                        <a:gd name="connsiteY9" fmla="*/ 299507 h 345610"/>
                        <a:gd name="connsiteX10" fmla="*/ 0 w 1148539"/>
                        <a:gd name="connsiteY10" fmla="*/ 182809 h 345610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52394 w 1148539"/>
                        <a:gd name="connsiteY3" fmla="*/ 133466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3721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6330 h 349131"/>
                        <a:gd name="connsiteX1" fmla="*/ 32774 w 1148539"/>
                        <a:gd name="connsiteY1" fmla="*/ 12265 h 349131"/>
                        <a:gd name="connsiteX2" fmla="*/ 391080 w 1148539"/>
                        <a:gd name="connsiteY2" fmla="*/ 24568 h 349131"/>
                        <a:gd name="connsiteX3" fmla="*/ 473721 w 1148539"/>
                        <a:gd name="connsiteY3" fmla="*/ 133869 h 349131"/>
                        <a:gd name="connsiteX4" fmla="*/ 1102436 w 1148539"/>
                        <a:gd name="connsiteY4" fmla="*/ 140227 h 349131"/>
                        <a:gd name="connsiteX5" fmla="*/ 1148539 w 1148539"/>
                        <a:gd name="connsiteY5" fmla="*/ 186330 h 349131"/>
                        <a:gd name="connsiteX6" fmla="*/ 1148539 w 1148539"/>
                        <a:gd name="connsiteY6" fmla="*/ 303028 h 349131"/>
                        <a:gd name="connsiteX7" fmla="*/ 1102436 w 1148539"/>
                        <a:gd name="connsiteY7" fmla="*/ 349131 h 349131"/>
                        <a:gd name="connsiteX8" fmla="*/ 46103 w 1148539"/>
                        <a:gd name="connsiteY8" fmla="*/ 349131 h 349131"/>
                        <a:gd name="connsiteX9" fmla="*/ 0 w 1148539"/>
                        <a:gd name="connsiteY9" fmla="*/ 303028 h 349131"/>
                        <a:gd name="connsiteX10" fmla="*/ 0 w 1148539"/>
                        <a:gd name="connsiteY10" fmla="*/ 186330 h 349131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91080 w 1148539"/>
                        <a:gd name="connsiteY2" fmla="*/ 12303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80423 h 343224"/>
                        <a:gd name="connsiteX1" fmla="*/ 32774 w 1148539"/>
                        <a:gd name="connsiteY1" fmla="*/ 6358 h 343224"/>
                        <a:gd name="connsiteX2" fmla="*/ 380416 w 1148539"/>
                        <a:gd name="connsiteY2" fmla="*/ 0 h 343224"/>
                        <a:gd name="connsiteX3" fmla="*/ 473721 w 1148539"/>
                        <a:gd name="connsiteY3" fmla="*/ 127962 h 343224"/>
                        <a:gd name="connsiteX4" fmla="*/ 1102436 w 1148539"/>
                        <a:gd name="connsiteY4" fmla="*/ 134320 h 343224"/>
                        <a:gd name="connsiteX5" fmla="*/ 1148539 w 1148539"/>
                        <a:gd name="connsiteY5" fmla="*/ 180423 h 343224"/>
                        <a:gd name="connsiteX6" fmla="*/ 1148539 w 1148539"/>
                        <a:gd name="connsiteY6" fmla="*/ 297121 h 343224"/>
                        <a:gd name="connsiteX7" fmla="*/ 1102436 w 1148539"/>
                        <a:gd name="connsiteY7" fmla="*/ 343224 h 343224"/>
                        <a:gd name="connsiteX8" fmla="*/ 46103 w 1148539"/>
                        <a:gd name="connsiteY8" fmla="*/ 343224 h 343224"/>
                        <a:gd name="connsiteX9" fmla="*/ 0 w 1148539"/>
                        <a:gd name="connsiteY9" fmla="*/ 297121 h 343224"/>
                        <a:gd name="connsiteX10" fmla="*/ 0 w 1148539"/>
                        <a:gd name="connsiteY10" fmla="*/ 180423 h 34322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3082 w 1148539"/>
                        <a:gd name="connsiteY2" fmla="*/ 4306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2666 w 1148539"/>
                        <a:gd name="connsiteY0" fmla="*/ 75427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2666 w 1148539"/>
                        <a:gd name="connsiteY10" fmla="*/ 75427 h 336866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148539" h="339532">
                          <a:moveTo>
                            <a:pt x="2666" y="78093"/>
                          </a:moveTo>
                          <a:cubicBezTo>
                            <a:pt x="-2666" y="25972"/>
                            <a:pt x="20641" y="0"/>
                            <a:pt x="46103" y="0"/>
                          </a:cubicBezTo>
                          <a:lnTo>
                            <a:pt x="385748" y="4306"/>
                          </a:lnTo>
                          <a:cubicBezTo>
                            <a:pt x="426361" y="14355"/>
                            <a:pt x="404480" y="126320"/>
                            <a:pt x="473721" y="124270"/>
                          </a:cubicBezTo>
                          <a:lnTo>
                            <a:pt x="1102436" y="130628"/>
                          </a:lnTo>
                          <a:cubicBezTo>
                            <a:pt x="1127898" y="130628"/>
                            <a:pt x="1148539" y="151269"/>
                            <a:pt x="1148539" y="176731"/>
                          </a:cubicBezTo>
                          <a:lnTo>
                            <a:pt x="1148539" y="293429"/>
                          </a:lnTo>
                          <a:cubicBezTo>
                            <a:pt x="1148539" y="318891"/>
                            <a:pt x="1127898" y="339532"/>
                            <a:pt x="1102436" y="339532"/>
                          </a:cubicBezTo>
                          <a:lnTo>
                            <a:pt x="46103" y="339532"/>
                          </a:lnTo>
                          <a:cubicBezTo>
                            <a:pt x="20641" y="339532"/>
                            <a:pt x="0" y="318891"/>
                            <a:pt x="0" y="293429"/>
                          </a:cubicBezTo>
                          <a:cubicBezTo>
                            <a:pt x="889" y="221650"/>
                            <a:pt x="1777" y="149872"/>
                            <a:pt x="2666" y="78093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7" name="Rounded Rectangle 87">
                      <a:extLst>
                        <a:ext uri="{FF2B5EF4-FFF2-40B4-BE49-F238E27FC236}">
                          <a16:creationId xmlns:a16="http://schemas.microsoft.com/office/drawing/2014/main" id="{A9D94080-1F14-4AC4-AAF2-9F2D5F2FF5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67546" y="5768666"/>
                      <a:ext cx="1391349" cy="177291"/>
                    </a:xfrm>
                    <a:prstGeom prst="roundRect">
                      <a:avLst>
                        <a:gd name="adj" fmla="val 22069"/>
                      </a:avLst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8" name="Oval 127">
                      <a:extLst>
                        <a:ext uri="{FF2B5EF4-FFF2-40B4-BE49-F238E27FC236}">
                          <a16:creationId xmlns:a16="http://schemas.microsoft.com/office/drawing/2014/main" id="{A9CE482E-19EC-4FB0-B4F3-13098DBFED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7416" y="5887926"/>
                      <a:ext cx="193515" cy="19351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29" name="Oval 128">
                      <a:extLst>
                        <a:ext uri="{FF2B5EF4-FFF2-40B4-BE49-F238E27FC236}">
                          <a16:creationId xmlns:a16="http://schemas.microsoft.com/office/drawing/2014/main" id="{EFFB3A15-E6F6-43E0-8DEF-AE138A280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94139" y="5886744"/>
                      <a:ext cx="193515" cy="193514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</p:grp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F88E87FC-B2A0-4FBC-903C-CE2C3759F8A2}"/>
                    </a:ext>
                  </a:extLst>
                </p:cNvPr>
                <p:cNvGrpSpPr/>
                <p:nvPr/>
              </p:nvGrpSpPr>
              <p:grpSpPr>
                <a:xfrm>
                  <a:off x="10181083" y="2080372"/>
                  <a:ext cx="1411645" cy="2257062"/>
                  <a:chOff x="10241885" y="2141088"/>
                  <a:chExt cx="1411645" cy="2257062"/>
                </a:xfrm>
              </p:grpSpPr>
              <p:sp>
                <p:nvSpPr>
                  <p:cNvPr id="99" name="Rectangle: Rounded Corners 98">
                    <a:extLst>
                      <a:ext uri="{FF2B5EF4-FFF2-40B4-BE49-F238E27FC236}">
                        <a16:creationId xmlns:a16="http://schemas.microsoft.com/office/drawing/2014/main" id="{FAB34A40-1999-4F7E-A68D-64D6606E606C}"/>
                      </a:ext>
                    </a:extLst>
                  </p:cNvPr>
                  <p:cNvSpPr/>
                  <p:nvPr/>
                </p:nvSpPr>
                <p:spPr>
                  <a:xfrm>
                    <a:off x="10241885" y="2141088"/>
                    <a:ext cx="1411645" cy="2257062"/>
                  </a:xfrm>
                  <a:prstGeom prst="roundRect">
                    <a:avLst>
                      <a:gd name="adj" fmla="val 9703"/>
                    </a:avLst>
                  </a:prstGeom>
                  <a:solidFill>
                    <a:schemeClr val="bg1">
                      <a:alpha val="69000"/>
                    </a:schemeClr>
                  </a:solidFill>
                  <a:ln w="12700" cap="flat" cmpd="sng" algn="ctr">
                    <a:solidFill>
                      <a:srgbClr val="ED7D3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>
                    <a:defPPr>
                      <a:defRPr lang="en-GB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1219170"/>
                    <a:endParaRPr lang="en-US" sz="2400" kern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grpSp>
                <p:nvGrpSpPr>
                  <p:cNvPr id="100" name="Group 99">
                    <a:extLst>
                      <a:ext uri="{FF2B5EF4-FFF2-40B4-BE49-F238E27FC236}">
                        <a16:creationId xmlns:a16="http://schemas.microsoft.com/office/drawing/2014/main" id="{C088AE4D-7296-44CF-B2F8-9C8D3A0AE9BA}"/>
                      </a:ext>
                    </a:extLst>
                  </p:cNvPr>
                  <p:cNvGrpSpPr/>
                  <p:nvPr/>
                </p:nvGrpSpPr>
                <p:grpSpPr>
                  <a:xfrm>
                    <a:off x="10678674" y="2925373"/>
                    <a:ext cx="527203" cy="413055"/>
                    <a:chOff x="5396650" y="5705089"/>
                    <a:chExt cx="1223636" cy="914951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15" name="Rounded Rectangle 73">
                      <a:extLst>
                        <a:ext uri="{FF2B5EF4-FFF2-40B4-BE49-F238E27FC236}">
                          <a16:creationId xmlns:a16="http://schemas.microsoft.com/office/drawing/2014/main" id="{CC9C71BC-3BB3-4011-98EB-86FA8D57A2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96650" y="5705089"/>
                      <a:ext cx="1223636" cy="795890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6" name="Oval 115">
                      <a:extLst>
                        <a:ext uri="{FF2B5EF4-FFF2-40B4-BE49-F238E27FC236}">
                          <a16:creationId xmlns:a16="http://schemas.microsoft.com/office/drawing/2014/main" id="{142D017C-9086-47A3-BE33-B11597073F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5623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7" name="Oval 116">
                      <a:extLst>
                        <a:ext uri="{FF2B5EF4-FFF2-40B4-BE49-F238E27FC236}">
                          <a16:creationId xmlns:a16="http://schemas.microsoft.com/office/drawing/2014/main" id="{B2D77A59-7EC1-490A-98C7-A44FB1604E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00626" y="6381915"/>
                      <a:ext cx="238125" cy="23812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01" name="Group 100">
                    <a:extLst>
                      <a:ext uri="{FF2B5EF4-FFF2-40B4-BE49-F238E27FC236}">
                        <a16:creationId xmlns:a16="http://schemas.microsoft.com/office/drawing/2014/main" id="{E4018AB4-725A-49C0-8547-5402580848DE}"/>
                      </a:ext>
                    </a:extLst>
                  </p:cNvPr>
                  <p:cNvGrpSpPr/>
                  <p:nvPr/>
                </p:nvGrpSpPr>
                <p:grpSpPr>
                  <a:xfrm>
                    <a:off x="10705215" y="2286479"/>
                    <a:ext cx="472251" cy="325328"/>
                    <a:chOff x="6805235" y="5829300"/>
                    <a:chExt cx="1148140" cy="616531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11" name="Rounded Rectangle 77">
                      <a:extLst>
                        <a:ext uri="{FF2B5EF4-FFF2-40B4-BE49-F238E27FC236}">
                          <a16:creationId xmlns:a16="http://schemas.microsoft.com/office/drawing/2014/main" id="{531381F5-1499-4F9A-A28A-3896136936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829300"/>
                      <a:ext cx="1148140" cy="395132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2" name="Rounded Rectangle 78">
                      <a:extLst>
                        <a:ext uri="{FF2B5EF4-FFF2-40B4-BE49-F238E27FC236}">
                          <a16:creationId xmlns:a16="http://schemas.microsoft.com/office/drawing/2014/main" id="{629D6EEC-9807-494B-8BC0-EDEBD261EA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5235" y="5958967"/>
                      <a:ext cx="1148140" cy="395132"/>
                    </a:xfrm>
                    <a:prstGeom prst="round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6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3" name="Oval 112">
                      <a:extLst>
                        <a:ext uri="{FF2B5EF4-FFF2-40B4-BE49-F238E27FC236}">
                          <a16:creationId xmlns:a16="http://schemas.microsoft.com/office/drawing/2014/main" id="{ECBBC314-4FFD-417A-B3B7-CA37A97EE2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3295" y="6176518"/>
                      <a:ext cx="238125" cy="26931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8214ADD1-350B-442C-99A6-FC06874569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0392" y="6176519"/>
                      <a:ext cx="238126" cy="269312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tIns="0" bIns="144000" rtlCol="0" anchor="ctr" anchorCtr="0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AC15F322-B9FC-41BE-84EF-F8B5B0309016}"/>
                      </a:ext>
                    </a:extLst>
                  </p:cNvPr>
                  <p:cNvGrpSpPr/>
                  <p:nvPr/>
                </p:nvGrpSpPr>
                <p:grpSpPr>
                  <a:xfrm>
                    <a:off x="10450211" y="3692353"/>
                    <a:ext cx="988733" cy="425853"/>
                    <a:chOff x="7839706" y="5087031"/>
                    <a:chExt cx="2419186" cy="994409"/>
                  </a:xfrm>
                  <a:solidFill>
                    <a:srgbClr val="ED7D31">
                      <a:lumMod val="60000"/>
                      <a:lumOff val="40000"/>
                    </a:srgbClr>
                  </a:solidFill>
                </p:grpSpPr>
                <p:sp>
                  <p:nvSpPr>
                    <p:cNvPr id="103" name="Rounded Rectangle 65">
                      <a:extLst>
                        <a:ext uri="{FF2B5EF4-FFF2-40B4-BE49-F238E27FC236}">
                          <a16:creationId xmlns:a16="http://schemas.microsoft.com/office/drawing/2014/main" id="{97D835F0-BE1F-4A2A-869E-E553350682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6" y="5087031"/>
                      <a:ext cx="2419186" cy="647066"/>
                    </a:xfrm>
                    <a:custGeom>
                      <a:avLst/>
                      <a:gdLst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127076 w 2850534"/>
                        <a:gd name="connsiteY6" fmla="*/ 762440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0 w 2850534"/>
                        <a:gd name="connsiteY7" fmla="*/ 635364 h 762440"/>
                        <a:gd name="connsiteX8" fmla="*/ 0 w 2850534"/>
                        <a:gd name="connsiteY8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169811 w 2850534"/>
                        <a:gd name="connsiteY7" fmla="*/ 703511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0 w 2850534"/>
                        <a:gd name="connsiteY8" fmla="*/ 635364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2666 w 2850534"/>
                        <a:gd name="connsiteY8" fmla="*/ 574049 h 762440"/>
                        <a:gd name="connsiteX9" fmla="*/ 0 w 2850534"/>
                        <a:gd name="connsiteY9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97832 w 2850534"/>
                        <a:gd name="connsiteY8" fmla="*/ 628866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  <a:gd name="connsiteX0" fmla="*/ 0 w 2850534"/>
                        <a:gd name="connsiteY0" fmla="*/ 127076 h 762440"/>
                        <a:gd name="connsiteX1" fmla="*/ 127076 w 2850534"/>
                        <a:gd name="connsiteY1" fmla="*/ 0 h 762440"/>
                        <a:gd name="connsiteX2" fmla="*/ 2723458 w 2850534"/>
                        <a:gd name="connsiteY2" fmla="*/ 0 h 762440"/>
                        <a:gd name="connsiteX3" fmla="*/ 2850534 w 2850534"/>
                        <a:gd name="connsiteY3" fmla="*/ 127076 h 762440"/>
                        <a:gd name="connsiteX4" fmla="*/ 2850534 w 2850534"/>
                        <a:gd name="connsiteY4" fmla="*/ 635364 h 762440"/>
                        <a:gd name="connsiteX5" fmla="*/ 2723458 w 2850534"/>
                        <a:gd name="connsiteY5" fmla="*/ 762440 h 762440"/>
                        <a:gd name="connsiteX6" fmla="*/ 510964 w 2850534"/>
                        <a:gd name="connsiteY6" fmla="*/ 759774 h 762440"/>
                        <a:gd name="connsiteX7" fmla="*/ 396412 w 2850534"/>
                        <a:gd name="connsiteY7" fmla="*/ 636863 h 762440"/>
                        <a:gd name="connsiteX8" fmla="*/ 100497 w 2850534"/>
                        <a:gd name="connsiteY8" fmla="*/ 636863 h 762440"/>
                        <a:gd name="connsiteX9" fmla="*/ 2666 w 2850534"/>
                        <a:gd name="connsiteY9" fmla="*/ 574049 h 762440"/>
                        <a:gd name="connsiteX10" fmla="*/ 0 w 2850534"/>
                        <a:gd name="connsiteY10" fmla="*/ 127076 h 7624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850534" h="762440">
                          <a:moveTo>
                            <a:pt x="0" y="127076"/>
                          </a:moveTo>
                          <a:cubicBezTo>
                            <a:pt x="0" y="56894"/>
                            <a:pt x="56894" y="0"/>
                            <a:pt x="127076" y="0"/>
                          </a:cubicBezTo>
                          <a:lnTo>
                            <a:pt x="2723458" y="0"/>
                          </a:lnTo>
                          <a:cubicBezTo>
                            <a:pt x="2793640" y="0"/>
                            <a:pt x="2850534" y="56894"/>
                            <a:pt x="2850534" y="127076"/>
                          </a:cubicBezTo>
                          <a:lnTo>
                            <a:pt x="2850534" y="635364"/>
                          </a:lnTo>
                          <a:cubicBezTo>
                            <a:pt x="2850534" y="705546"/>
                            <a:pt x="2793640" y="762440"/>
                            <a:pt x="2723458" y="762440"/>
                          </a:cubicBezTo>
                          <a:lnTo>
                            <a:pt x="510964" y="759774"/>
                          </a:lnTo>
                          <a:cubicBezTo>
                            <a:pt x="447917" y="755285"/>
                            <a:pt x="481573" y="657598"/>
                            <a:pt x="396412" y="636863"/>
                          </a:cubicBezTo>
                          <a:lnTo>
                            <a:pt x="100497" y="636863"/>
                          </a:lnTo>
                          <a:cubicBezTo>
                            <a:pt x="53535" y="634392"/>
                            <a:pt x="2976" y="644351"/>
                            <a:pt x="2666" y="574049"/>
                          </a:cubicBezTo>
                          <a:cubicBezTo>
                            <a:pt x="1777" y="425058"/>
                            <a:pt x="889" y="276067"/>
                            <a:pt x="0" y="127076"/>
                          </a:cubicBez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D6B05A5-FA5C-4DB7-B363-F34158FAEE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29268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5" name="Oval 104">
                      <a:extLst>
                        <a:ext uri="{FF2B5EF4-FFF2-40B4-BE49-F238E27FC236}">
                          <a16:creationId xmlns:a16="http://schemas.microsoft.com/office/drawing/2014/main" id="{A7A0E1B8-BDAA-4C4F-95A1-098A6BFA66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24592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6" name="Oval 105">
                      <a:extLst>
                        <a:ext uri="{FF2B5EF4-FFF2-40B4-BE49-F238E27FC236}">
                          <a16:creationId xmlns:a16="http://schemas.microsoft.com/office/drawing/2014/main" id="{DF4D0B42-5A1C-46E1-B7D0-FE93C49BF1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92551" y="5885242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7" name="Rounded Rectangle 70">
                      <a:extLst>
                        <a:ext uri="{FF2B5EF4-FFF2-40B4-BE49-F238E27FC236}">
                          <a16:creationId xmlns:a16="http://schemas.microsoft.com/office/drawing/2014/main" id="{10BC43FF-745E-43EE-84EB-1B74BA5D68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9706" y="5657810"/>
                      <a:ext cx="974740" cy="288154"/>
                    </a:xfrm>
                    <a:custGeom>
                      <a:avLst/>
                      <a:gdLst>
                        <a:gd name="connsiteX0" fmla="*/ 0 w 1148539"/>
                        <a:gd name="connsiteY0" fmla="*/ 46103 h 208904"/>
                        <a:gd name="connsiteX1" fmla="*/ 46103 w 1148539"/>
                        <a:gd name="connsiteY1" fmla="*/ 0 h 208904"/>
                        <a:gd name="connsiteX2" fmla="*/ 1102436 w 1148539"/>
                        <a:gd name="connsiteY2" fmla="*/ 0 h 208904"/>
                        <a:gd name="connsiteX3" fmla="*/ 1148539 w 1148539"/>
                        <a:gd name="connsiteY3" fmla="*/ 46103 h 208904"/>
                        <a:gd name="connsiteX4" fmla="*/ 1148539 w 1148539"/>
                        <a:gd name="connsiteY4" fmla="*/ 162801 h 208904"/>
                        <a:gd name="connsiteX5" fmla="*/ 1102436 w 1148539"/>
                        <a:gd name="connsiteY5" fmla="*/ 208904 h 208904"/>
                        <a:gd name="connsiteX6" fmla="*/ 46103 w 1148539"/>
                        <a:gd name="connsiteY6" fmla="*/ 208904 h 208904"/>
                        <a:gd name="connsiteX7" fmla="*/ 0 w 1148539"/>
                        <a:gd name="connsiteY7" fmla="*/ 162801 h 208904"/>
                        <a:gd name="connsiteX8" fmla="*/ 0 w 1148539"/>
                        <a:gd name="connsiteY8" fmla="*/ 46103 h 20890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1102436 w 1148539"/>
                        <a:gd name="connsiteY2" fmla="*/ 127962 h 336866"/>
                        <a:gd name="connsiteX3" fmla="*/ 1148539 w 1148539"/>
                        <a:gd name="connsiteY3" fmla="*/ 174065 h 336866"/>
                        <a:gd name="connsiteX4" fmla="*/ 1148539 w 1148539"/>
                        <a:gd name="connsiteY4" fmla="*/ 290763 h 336866"/>
                        <a:gd name="connsiteX5" fmla="*/ 1102436 w 1148539"/>
                        <a:gd name="connsiteY5" fmla="*/ 336866 h 336866"/>
                        <a:gd name="connsiteX6" fmla="*/ 46103 w 1148539"/>
                        <a:gd name="connsiteY6" fmla="*/ 336866 h 336866"/>
                        <a:gd name="connsiteX7" fmla="*/ 0 w 1148539"/>
                        <a:gd name="connsiteY7" fmla="*/ 290763 h 336866"/>
                        <a:gd name="connsiteX8" fmla="*/ 0 w 1148539"/>
                        <a:gd name="connsiteY8" fmla="*/ 174065 h 336866"/>
                        <a:gd name="connsiteX0" fmla="*/ 0 w 1148539"/>
                        <a:gd name="connsiteY0" fmla="*/ 181203 h 344004"/>
                        <a:gd name="connsiteX1" fmla="*/ 32774 w 1148539"/>
                        <a:gd name="connsiteY1" fmla="*/ 7138 h 344004"/>
                        <a:gd name="connsiteX2" fmla="*/ 439066 w 1148539"/>
                        <a:gd name="connsiteY2" fmla="*/ 43434 h 344004"/>
                        <a:gd name="connsiteX3" fmla="*/ 1102436 w 1148539"/>
                        <a:gd name="connsiteY3" fmla="*/ 135100 h 344004"/>
                        <a:gd name="connsiteX4" fmla="*/ 1148539 w 1148539"/>
                        <a:gd name="connsiteY4" fmla="*/ 181203 h 344004"/>
                        <a:gd name="connsiteX5" fmla="*/ 1148539 w 1148539"/>
                        <a:gd name="connsiteY5" fmla="*/ 297901 h 344004"/>
                        <a:gd name="connsiteX6" fmla="*/ 1102436 w 1148539"/>
                        <a:gd name="connsiteY6" fmla="*/ 344004 h 344004"/>
                        <a:gd name="connsiteX7" fmla="*/ 46103 w 1148539"/>
                        <a:gd name="connsiteY7" fmla="*/ 344004 h 344004"/>
                        <a:gd name="connsiteX8" fmla="*/ 0 w 1148539"/>
                        <a:gd name="connsiteY8" fmla="*/ 297901 h 344004"/>
                        <a:gd name="connsiteX9" fmla="*/ 0 w 1148539"/>
                        <a:gd name="connsiteY9" fmla="*/ 181203 h 344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7203 h 340004"/>
                        <a:gd name="connsiteX1" fmla="*/ 32774 w 1148539"/>
                        <a:gd name="connsiteY1" fmla="*/ 3138 h 340004"/>
                        <a:gd name="connsiteX2" fmla="*/ 420405 w 1148539"/>
                        <a:gd name="connsiteY2" fmla="*/ 111413 h 340004"/>
                        <a:gd name="connsiteX3" fmla="*/ 1102436 w 1148539"/>
                        <a:gd name="connsiteY3" fmla="*/ 131100 h 340004"/>
                        <a:gd name="connsiteX4" fmla="*/ 1148539 w 1148539"/>
                        <a:gd name="connsiteY4" fmla="*/ 177203 h 340004"/>
                        <a:gd name="connsiteX5" fmla="*/ 1148539 w 1148539"/>
                        <a:gd name="connsiteY5" fmla="*/ 293901 h 340004"/>
                        <a:gd name="connsiteX6" fmla="*/ 1102436 w 1148539"/>
                        <a:gd name="connsiteY6" fmla="*/ 340004 h 340004"/>
                        <a:gd name="connsiteX7" fmla="*/ 46103 w 1148539"/>
                        <a:gd name="connsiteY7" fmla="*/ 340004 h 340004"/>
                        <a:gd name="connsiteX8" fmla="*/ 0 w 1148539"/>
                        <a:gd name="connsiteY8" fmla="*/ 293901 h 340004"/>
                        <a:gd name="connsiteX9" fmla="*/ 0 w 1148539"/>
                        <a:gd name="connsiteY9" fmla="*/ 177203 h 340004"/>
                        <a:gd name="connsiteX0" fmla="*/ 0 w 1148539"/>
                        <a:gd name="connsiteY0" fmla="*/ 176851 h 339652"/>
                        <a:gd name="connsiteX1" fmla="*/ 32774 w 1148539"/>
                        <a:gd name="connsiteY1" fmla="*/ 2786 h 339652"/>
                        <a:gd name="connsiteX2" fmla="*/ 460393 w 1148539"/>
                        <a:gd name="connsiteY2" fmla="*/ 127056 h 339652"/>
                        <a:gd name="connsiteX3" fmla="*/ 1102436 w 1148539"/>
                        <a:gd name="connsiteY3" fmla="*/ 130748 h 339652"/>
                        <a:gd name="connsiteX4" fmla="*/ 1148539 w 1148539"/>
                        <a:gd name="connsiteY4" fmla="*/ 176851 h 339652"/>
                        <a:gd name="connsiteX5" fmla="*/ 1148539 w 1148539"/>
                        <a:gd name="connsiteY5" fmla="*/ 293549 h 339652"/>
                        <a:gd name="connsiteX6" fmla="*/ 1102436 w 1148539"/>
                        <a:gd name="connsiteY6" fmla="*/ 339652 h 339652"/>
                        <a:gd name="connsiteX7" fmla="*/ 46103 w 1148539"/>
                        <a:gd name="connsiteY7" fmla="*/ 339652 h 339652"/>
                        <a:gd name="connsiteX8" fmla="*/ 0 w 1148539"/>
                        <a:gd name="connsiteY8" fmla="*/ 293549 h 339652"/>
                        <a:gd name="connsiteX9" fmla="*/ 0 w 1148539"/>
                        <a:gd name="connsiteY9" fmla="*/ 176851 h 339652"/>
                        <a:gd name="connsiteX0" fmla="*/ 0 w 1148539"/>
                        <a:gd name="connsiteY0" fmla="*/ 177016 h 339817"/>
                        <a:gd name="connsiteX1" fmla="*/ 32774 w 1148539"/>
                        <a:gd name="connsiteY1" fmla="*/ 2951 h 339817"/>
                        <a:gd name="connsiteX2" fmla="*/ 449729 w 1148539"/>
                        <a:gd name="connsiteY2" fmla="*/ 119223 h 339817"/>
                        <a:gd name="connsiteX3" fmla="*/ 1102436 w 1148539"/>
                        <a:gd name="connsiteY3" fmla="*/ 130913 h 339817"/>
                        <a:gd name="connsiteX4" fmla="*/ 1148539 w 1148539"/>
                        <a:gd name="connsiteY4" fmla="*/ 177016 h 339817"/>
                        <a:gd name="connsiteX5" fmla="*/ 1148539 w 1148539"/>
                        <a:gd name="connsiteY5" fmla="*/ 293714 h 339817"/>
                        <a:gd name="connsiteX6" fmla="*/ 1102436 w 1148539"/>
                        <a:gd name="connsiteY6" fmla="*/ 339817 h 339817"/>
                        <a:gd name="connsiteX7" fmla="*/ 46103 w 1148539"/>
                        <a:gd name="connsiteY7" fmla="*/ 339817 h 339817"/>
                        <a:gd name="connsiteX8" fmla="*/ 0 w 1148539"/>
                        <a:gd name="connsiteY8" fmla="*/ 293714 h 339817"/>
                        <a:gd name="connsiteX9" fmla="*/ 0 w 1148539"/>
                        <a:gd name="connsiteY9" fmla="*/ 177016 h 339817"/>
                        <a:gd name="connsiteX0" fmla="*/ 0 w 1148539"/>
                        <a:gd name="connsiteY0" fmla="*/ 184405 h 347206"/>
                        <a:gd name="connsiteX1" fmla="*/ 32774 w 1148539"/>
                        <a:gd name="connsiteY1" fmla="*/ 10340 h 347206"/>
                        <a:gd name="connsiteX2" fmla="*/ 449729 w 1148539"/>
                        <a:gd name="connsiteY2" fmla="*/ 126612 h 347206"/>
                        <a:gd name="connsiteX3" fmla="*/ 1102436 w 1148539"/>
                        <a:gd name="connsiteY3" fmla="*/ 138302 h 347206"/>
                        <a:gd name="connsiteX4" fmla="*/ 1148539 w 1148539"/>
                        <a:gd name="connsiteY4" fmla="*/ 184405 h 347206"/>
                        <a:gd name="connsiteX5" fmla="*/ 1148539 w 1148539"/>
                        <a:gd name="connsiteY5" fmla="*/ 301103 h 347206"/>
                        <a:gd name="connsiteX6" fmla="*/ 1102436 w 1148539"/>
                        <a:gd name="connsiteY6" fmla="*/ 347206 h 347206"/>
                        <a:gd name="connsiteX7" fmla="*/ 46103 w 1148539"/>
                        <a:gd name="connsiteY7" fmla="*/ 347206 h 347206"/>
                        <a:gd name="connsiteX8" fmla="*/ 0 w 1148539"/>
                        <a:gd name="connsiteY8" fmla="*/ 301103 h 347206"/>
                        <a:gd name="connsiteX9" fmla="*/ 0 w 1148539"/>
                        <a:gd name="connsiteY9" fmla="*/ 184405 h 347206"/>
                        <a:gd name="connsiteX0" fmla="*/ 0 w 1148539"/>
                        <a:gd name="connsiteY0" fmla="*/ 183498 h 346299"/>
                        <a:gd name="connsiteX1" fmla="*/ 32774 w 1148539"/>
                        <a:gd name="connsiteY1" fmla="*/ 9433 h 346299"/>
                        <a:gd name="connsiteX2" fmla="*/ 455060 w 1148539"/>
                        <a:gd name="connsiteY2" fmla="*/ 131037 h 346299"/>
                        <a:gd name="connsiteX3" fmla="*/ 1102436 w 1148539"/>
                        <a:gd name="connsiteY3" fmla="*/ 137395 h 346299"/>
                        <a:gd name="connsiteX4" fmla="*/ 1148539 w 1148539"/>
                        <a:gd name="connsiteY4" fmla="*/ 183498 h 346299"/>
                        <a:gd name="connsiteX5" fmla="*/ 1148539 w 1148539"/>
                        <a:gd name="connsiteY5" fmla="*/ 300196 h 346299"/>
                        <a:gd name="connsiteX6" fmla="*/ 1102436 w 1148539"/>
                        <a:gd name="connsiteY6" fmla="*/ 346299 h 346299"/>
                        <a:gd name="connsiteX7" fmla="*/ 46103 w 1148539"/>
                        <a:gd name="connsiteY7" fmla="*/ 346299 h 346299"/>
                        <a:gd name="connsiteX8" fmla="*/ 0 w 1148539"/>
                        <a:gd name="connsiteY8" fmla="*/ 300196 h 346299"/>
                        <a:gd name="connsiteX9" fmla="*/ 0 w 1148539"/>
                        <a:gd name="connsiteY9" fmla="*/ 183498 h 346299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3085 h 345886"/>
                        <a:gd name="connsiteX1" fmla="*/ 32774 w 1148539"/>
                        <a:gd name="connsiteY1" fmla="*/ 9020 h 345886"/>
                        <a:gd name="connsiteX2" fmla="*/ 452394 w 1148539"/>
                        <a:gd name="connsiteY2" fmla="*/ 133290 h 345886"/>
                        <a:gd name="connsiteX3" fmla="*/ 1102436 w 1148539"/>
                        <a:gd name="connsiteY3" fmla="*/ 136982 h 345886"/>
                        <a:gd name="connsiteX4" fmla="*/ 1148539 w 1148539"/>
                        <a:gd name="connsiteY4" fmla="*/ 183085 h 345886"/>
                        <a:gd name="connsiteX5" fmla="*/ 1148539 w 1148539"/>
                        <a:gd name="connsiteY5" fmla="*/ 299783 h 345886"/>
                        <a:gd name="connsiteX6" fmla="*/ 1102436 w 1148539"/>
                        <a:gd name="connsiteY6" fmla="*/ 345886 h 345886"/>
                        <a:gd name="connsiteX7" fmla="*/ 46103 w 1148539"/>
                        <a:gd name="connsiteY7" fmla="*/ 345886 h 345886"/>
                        <a:gd name="connsiteX8" fmla="*/ 0 w 1148539"/>
                        <a:gd name="connsiteY8" fmla="*/ 299783 h 345886"/>
                        <a:gd name="connsiteX9" fmla="*/ 0 w 1148539"/>
                        <a:gd name="connsiteY9" fmla="*/ 183085 h 345886"/>
                        <a:gd name="connsiteX0" fmla="*/ 0 w 1148539"/>
                        <a:gd name="connsiteY0" fmla="*/ 182809 h 345610"/>
                        <a:gd name="connsiteX1" fmla="*/ 32774 w 1148539"/>
                        <a:gd name="connsiteY1" fmla="*/ 8744 h 345610"/>
                        <a:gd name="connsiteX2" fmla="*/ 351092 w 1148539"/>
                        <a:gd name="connsiteY2" fmla="*/ 37043 h 345610"/>
                        <a:gd name="connsiteX3" fmla="*/ 452394 w 1148539"/>
                        <a:gd name="connsiteY3" fmla="*/ 133014 h 345610"/>
                        <a:gd name="connsiteX4" fmla="*/ 1102436 w 1148539"/>
                        <a:gd name="connsiteY4" fmla="*/ 136706 h 345610"/>
                        <a:gd name="connsiteX5" fmla="*/ 1148539 w 1148539"/>
                        <a:gd name="connsiteY5" fmla="*/ 182809 h 345610"/>
                        <a:gd name="connsiteX6" fmla="*/ 1148539 w 1148539"/>
                        <a:gd name="connsiteY6" fmla="*/ 299507 h 345610"/>
                        <a:gd name="connsiteX7" fmla="*/ 1102436 w 1148539"/>
                        <a:gd name="connsiteY7" fmla="*/ 345610 h 345610"/>
                        <a:gd name="connsiteX8" fmla="*/ 46103 w 1148539"/>
                        <a:gd name="connsiteY8" fmla="*/ 345610 h 345610"/>
                        <a:gd name="connsiteX9" fmla="*/ 0 w 1148539"/>
                        <a:gd name="connsiteY9" fmla="*/ 299507 h 345610"/>
                        <a:gd name="connsiteX10" fmla="*/ 0 w 1148539"/>
                        <a:gd name="connsiteY10" fmla="*/ 182809 h 345610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52394 w 1148539"/>
                        <a:gd name="connsiteY3" fmla="*/ 133466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9052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3261 h 346062"/>
                        <a:gd name="connsiteX1" fmla="*/ 32774 w 1148539"/>
                        <a:gd name="connsiteY1" fmla="*/ 9196 h 346062"/>
                        <a:gd name="connsiteX2" fmla="*/ 391080 w 1148539"/>
                        <a:gd name="connsiteY2" fmla="*/ 34829 h 346062"/>
                        <a:gd name="connsiteX3" fmla="*/ 473721 w 1148539"/>
                        <a:gd name="connsiteY3" fmla="*/ 130800 h 346062"/>
                        <a:gd name="connsiteX4" fmla="*/ 1102436 w 1148539"/>
                        <a:gd name="connsiteY4" fmla="*/ 137158 h 346062"/>
                        <a:gd name="connsiteX5" fmla="*/ 1148539 w 1148539"/>
                        <a:gd name="connsiteY5" fmla="*/ 183261 h 346062"/>
                        <a:gd name="connsiteX6" fmla="*/ 1148539 w 1148539"/>
                        <a:gd name="connsiteY6" fmla="*/ 299959 h 346062"/>
                        <a:gd name="connsiteX7" fmla="*/ 1102436 w 1148539"/>
                        <a:gd name="connsiteY7" fmla="*/ 346062 h 346062"/>
                        <a:gd name="connsiteX8" fmla="*/ 46103 w 1148539"/>
                        <a:gd name="connsiteY8" fmla="*/ 346062 h 346062"/>
                        <a:gd name="connsiteX9" fmla="*/ 0 w 1148539"/>
                        <a:gd name="connsiteY9" fmla="*/ 299959 h 346062"/>
                        <a:gd name="connsiteX10" fmla="*/ 0 w 1148539"/>
                        <a:gd name="connsiteY10" fmla="*/ 183261 h 346062"/>
                        <a:gd name="connsiteX0" fmla="*/ 0 w 1148539"/>
                        <a:gd name="connsiteY0" fmla="*/ 186330 h 349131"/>
                        <a:gd name="connsiteX1" fmla="*/ 32774 w 1148539"/>
                        <a:gd name="connsiteY1" fmla="*/ 12265 h 349131"/>
                        <a:gd name="connsiteX2" fmla="*/ 391080 w 1148539"/>
                        <a:gd name="connsiteY2" fmla="*/ 24568 h 349131"/>
                        <a:gd name="connsiteX3" fmla="*/ 473721 w 1148539"/>
                        <a:gd name="connsiteY3" fmla="*/ 133869 h 349131"/>
                        <a:gd name="connsiteX4" fmla="*/ 1102436 w 1148539"/>
                        <a:gd name="connsiteY4" fmla="*/ 140227 h 349131"/>
                        <a:gd name="connsiteX5" fmla="*/ 1148539 w 1148539"/>
                        <a:gd name="connsiteY5" fmla="*/ 186330 h 349131"/>
                        <a:gd name="connsiteX6" fmla="*/ 1148539 w 1148539"/>
                        <a:gd name="connsiteY6" fmla="*/ 303028 h 349131"/>
                        <a:gd name="connsiteX7" fmla="*/ 1102436 w 1148539"/>
                        <a:gd name="connsiteY7" fmla="*/ 349131 h 349131"/>
                        <a:gd name="connsiteX8" fmla="*/ 46103 w 1148539"/>
                        <a:gd name="connsiteY8" fmla="*/ 349131 h 349131"/>
                        <a:gd name="connsiteX9" fmla="*/ 0 w 1148539"/>
                        <a:gd name="connsiteY9" fmla="*/ 303028 h 349131"/>
                        <a:gd name="connsiteX10" fmla="*/ 0 w 1148539"/>
                        <a:gd name="connsiteY10" fmla="*/ 186330 h 349131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87012 h 349813"/>
                        <a:gd name="connsiteX1" fmla="*/ 32774 w 1148539"/>
                        <a:gd name="connsiteY1" fmla="*/ 12947 h 349813"/>
                        <a:gd name="connsiteX2" fmla="*/ 391080 w 1148539"/>
                        <a:gd name="connsiteY2" fmla="*/ 25250 h 349813"/>
                        <a:gd name="connsiteX3" fmla="*/ 473721 w 1148539"/>
                        <a:gd name="connsiteY3" fmla="*/ 134551 h 349813"/>
                        <a:gd name="connsiteX4" fmla="*/ 1102436 w 1148539"/>
                        <a:gd name="connsiteY4" fmla="*/ 140909 h 349813"/>
                        <a:gd name="connsiteX5" fmla="*/ 1148539 w 1148539"/>
                        <a:gd name="connsiteY5" fmla="*/ 187012 h 349813"/>
                        <a:gd name="connsiteX6" fmla="*/ 1148539 w 1148539"/>
                        <a:gd name="connsiteY6" fmla="*/ 303710 h 349813"/>
                        <a:gd name="connsiteX7" fmla="*/ 1102436 w 1148539"/>
                        <a:gd name="connsiteY7" fmla="*/ 349813 h 349813"/>
                        <a:gd name="connsiteX8" fmla="*/ 46103 w 1148539"/>
                        <a:gd name="connsiteY8" fmla="*/ 349813 h 349813"/>
                        <a:gd name="connsiteX9" fmla="*/ 0 w 1148539"/>
                        <a:gd name="connsiteY9" fmla="*/ 303710 h 349813"/>
                        <a:gd name="connsiteX10" fmla="*/ 0 w 1148539"/>
                        <a:gd name="connsiteY10" fmla="*/ 187012 h 349813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91080 w 1148539"/>
                        <a:gd name="connsiteY2" fmla="*/ 12303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80423 h 343224"/>
                        <a:gd name="connsiteX1" fmla="*/ 32774 w 1148539"/>
                        <a:gd name="connsiteY1" fmla="*/ 6358 h 343224"/>
                        <a:gd name="connsiteX2" fmla="*/ 380416 w 1148539"/>
                        <a:gd name="connsiteY2" fmla="*/ 0 h 343224"/>
                        <a:gd name="connsiteX3" fmla="*/ 473721 w 1148539"/>
                        <a:gd name="connsiteY3" fmla="*/ 127962 h 343224"/>
                        <a:gd name="connsiteX4" fmla="*/ 1102436 w 1148539"/>
                        <a:gd name="connsiteY4" fmla="*/ 134320 h 343224"/>
                        <a:gd name="connsiteX5" fmla="*/ 1148539 w 1148539"/>
                        <a:gd name="connsiteY5" fmla="*/ 180423 h 343224"/>
                        <a:gd name="connsiteX6" fmla="*/ 1148539 w 1148539"/>
                        <a:gd name="connsiteY6" fmla="*/ 297121 h 343224"/>
                        <a:gd name="connsiteX7" fmla="*/ 1102436 w 1148539"/>
                        <a:gd name="connsiteY7" fmla="*/ 343224 h 343224"/>
                        <a:gd name="connsiteX8" fmla="*/ 46103 w 1148539"/>
                        <a:gd name="connsiteY8" fmla="*/ 343224 h 343224"/>
                        <a:gd name="connsiteX9" fmla="*/ 0 w 1148539"/>
                        <a:gd name="connsiteY9" fmla="*/ 297121 h 343224"/>
                        <a:gd name="connsiteX10" fmla="*/ 0 w 1148539"/>
                        <a:gd name="connsiteY10" fmla="*/ 180423 h 343224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3082 w 1148539"/>
                        <a:gd name="connsiteY2" fmla="*/ 4306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32774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0 w 1148539"/>
                        <a:gd name="connsiteY0" fmla="*/ 174065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0 w 1148539"/>
                        <a:gd name="connsiteY10" fmla="*/ 174065 h 336866"/>
                        <a:gd name="connsiteX0" fmla="*/ 2666 w 1148539"/>
                        <a:gd name="connsiteY0" fmla="*/ 75427 h 336866"/>
                        <a:gd name="connsiteX1" fmla="*/ 86092 w 1148539"/>
                        <a:gd name="connsiteY1" fmla="*/ 0 h 336866"/>
                        <a:gd name="connsiteX2" fmla="*/ 385748 w 1148539"/>
                        <a:gd name="connsiteY2" fmla="*/ 1640 h 336866"/>
                        <a:gd name="connsiteX3" fmla="*/ 473721 w 1148539"/>
                        <a:gd name="connsiteY3" fmla="*/ 121604 h 336866"/>
                        <a:gd name="connsiteX4" fmla="*/ 1102436 w 1148539"/>
                        <a:gd name="connsiteY4" fmla="*/ 127962 h 336866"/>
                        <a:gd name="connsiteX5" fmla="*/ 1148539 w 1148539"/>
                        <a:gd name="connsiteY5" fmla="*/ 174065 h 336866"/>
                        <a:gd name="connsiteX6" fmla="*/ 1148539 w 1148539"/>
                        <a:gd name="connsiteY6" fmla="*/ 290763 h 336866"/>
                        <a:gd name="connsiteX7" fmla="*/ 1102436 w 1148539"/>
                        <a:gd name="connsiteY7" fmla="*/ 336866 h 336866"/>
                        <a:gd name="connsiteX8" fmla="*/ 46103 w 1148539"/>
                        <a:gd name="connsiteY8" fmla="*/ 336866 h 336866"/>
                        <a:gd name="connsiteX9" fmla="*/ 0 w 1148539"/>
                        <a:gd name="connsiteY9" fmla="*/ 290763 h 336866"/>
                        <a:gd name="connsiteX10" fmla="*/ 2666 w 1148539"/>
                        <a:gd name="connsiteY10" fmla="*/ 75427 h 336866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  <a:gd name="connsiteX0" fmla="*/ 2666 w 1148539"/>
                        <a:gd name="connsiteY0" fmla="*/ 78093 h 339532"/>
                        <a:gd name="connsiteX1" fmla="*/ 46103 w 1148539"/>
                        <a:gd name="connsiteY1" fmla="*/ 0 h 339532"/>
                        <a:gd name="connsiteX2" fmla="*/ 385748 w 1148539"/>
                        <a:gd name="connsiteY2" fmla="*/ 4306 h 339532"/>
                        <a:gd name="connsiteX3" fmla="*/ 473721 w 1148539"/>
                        <a:gd name="connsiteY3" fmla="*/ 124270 h 339532"/>
                        <a:gd name="connsiteX4" fmla="*/ 1102436 w 1148539"/>
                        <a:gd name="connsiteY4" fmla="*/ 130628 h 339532"/>
                        <a:gd name="connsiteX5" fmla="*/ 1148539 w 1148539"/>
                        <a:gd name="connsiteY5" fmla="*/ 176731 h 339532"/>
                        <a:gd name="connsiteX6" fmla="*/ 1148539 w 1148539"/>
                        <a:gd name="connsiteY6" fmla="*/ 293429 h 339532"/>
                        <a:gd name="connsiteX7" fmla="*/ 1102436 w 1148539"/>
                        <a:gd name="connsiteY7" fmla="*/ 339532 h 339532"/>
                        <a:gd name="connsiteX8" fmla="*/ 46103 w 1148539"/>
                        <a:gd name="connsiteY8" fmla="*/ 339532 h 339532"/>
                        <a:gd name="connsiteX9" fmla="*/ 0 w 1148539"/>
                        <a:gd name="connsiteY9" fmla="*/ 293429 h 339532"/>
                        <a:gd name="connsiteX10" fmla="*/ 2666 w 1148539"/>
                        <a:gd name="connsiteY10" fmla="*/ 78093 h 339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148539" h="339532">
                          <a:moveTo>
                            <a:pt x="2666" y="78093"/>
                          </a:moveTo>
                          <a:cubicBezTo>
                            <a:pt x="-2666" y="25972"/>
                            <a:pt x="20641" y="0"/>
                            <a:pt x="46103" y="0"/>
                          </a:cubicBezTo>
                          <a:lnTo>
                            <a:pt x="385748" y="4306"/>
                          </a:lnTo>
                          <a:cubicBezTo>
                            <a:pt x="426361" y="14355"/>
                            <a:pt x="404480" y="126320"/>
                            <a:pt x="473721" y="124270"/>
                          </a:cubicBezTo>
                          <a:lnTo>
                            <a:pt x="1102436" y="130628"/>
                          </a:lnTo>
                          <a:cubicBezTo>
                            <a:pt x="1127898" y="130628"/>
                            <a:pt x="1148539" y="151269"/>
                            <a:pt x="1148539" y="176731"/>
                          </a:cubicBezTo>
                          <a:lnTo>
                            <a:pt x="1148539" y="293429"/>
                          </a:lnTo>
                          <a:cubicBezTo>
                            <a:pt x="1148539" y="318891"/>
                            <a:pt x="1127898" y="339532"/>
                            <a:pt x="1102436" y="339532"/>
                          </a:cubicBezTo>
                          <a:lnTo>
                            <a:pt x="46103" y="339532"/>
                          </a:lnTo>
                          <a:cubicBezTo>
                            <a:pt x="20641" y="339532"/>
                            <a:pt x="0" y="318891"/>
                            <a:pt x="0" y="293429"/>
                          </a:cubicBezTo>
                          <a:cubicBezTo>
                            <a:pt x="889" y="221650"/>
                            <a:pt x="1777" y="149872"/>
                            <a:pt x="2666" y="78093"/>
                          </a:cubicBez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8" name="Rounded Rectangle 87">
                      <a:extLst>
                        <a:ext uri="{FF2B5EF4-FFF2-40B4-BE49-F238E27FC236}">
                          <a16:creationId xmlns:a16="http://schemas.microsoft.com/office/drawing/2014/main" id="{949AF945-6F39-4F85-AACF-5E74067C2D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867542" y="5768666"/>
                      <a:ext cx="1391350" cy="177292"/>
                    </a:xfrm>
                    <a:prstGeom prst="roundRect">
                      <a:avLst>
                        <a:gd name="adj" fmla="val 22069"/>
                      </a:avLst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09" name="Oval 108">
                      <a:extLst>
                        <a:ext uri="{FF2B5EF4-FFF2-40B4-BE49-F238E27FC236}">
                          <a16:creationId xmlns:a16="http://schemas.microsoft.com/office/drawing/2014/main" id="{420EB369-2BC3-448A-8C2A-F6062E70B4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627415" y="5887925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E76E762B-6443-43B9-825A-CA03D3E8CE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94139" y="5886743"/>
                      <a:ext cx="193515" cy="193515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>
                      <a:defPPr>
                        <a:defRPr lang="en-GB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1219170">
                        <a:defRPr/>
                      </a:pPr>
                      <a:endParaRPr lang="de-DE" sz="1867" b="1" kern="0">
                        <a:solidFill>
                          <a:prstClr val="white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</p:grpSp>
          </p:grpSp>
          <p:sp>
            <p:nvSpPr>
              <p:cNvPr id="77" name="Textfeld 360">
                <a:extLst>
                  <a:ext uri="{FF2B5EF4-FFF2-40B4-BE49-F238E27FC236}">
                    <a16:creationId xmlns:a16="http://schemas.microsoft.com/office/drawing/2014/main" id="{7B0C8B1D-57F3-47DF-91BF-D70ED048F24E}"/>
                  </a:ext>
                </a:extLst>
              </p:cNvPr>
              <p:cNvSpPr txBox="1"/>
              <p:nvPr/>
            </p:nvSpPr>
            <p:spPr>
              <a:xfrm>
                <a:off x="7548335" y="2242208"/>
                <a:ext cx="498033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[A]</a:t>
                </a:r>
              </a:p>
            </p:txBody>
          </p:sp>
          <p:sp>
            <p:nvSpPr>
              <p:cNvPr id="78" name="Textfeld 360">
                <a:extLst>
                  <a:ext uri="{FF2B5EF4-FFF2-40B4-BE49-F238E27FC236}">
                    <a16:creationId xmlns:a16="http://schemas.microsoft.com/office/drawing/2014/main" id="{6E4880F4-B865-42E0-9E21-C90D68E2D10A}"/>
                  </a:ext>
                </a:extLst>
              </p:cNvPr>
              <p:cNvSpPr txBox="1"/>
              <p:nvPr/>
            </p:nvSpPr>
            <p:spPr>
              <a:xfrm>
                <a:off x="7550346" y="2919775"/>
                <a:ext cx="498033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[A]</a:t>
                </a:r>
              </a:p>
            </p:txBody>
          </p:sp>
          <p:sp>
            <p:nvSpPr>
              <p:cNvPr id="89" name="Textfeld 360">
                <a:extLst>
                  <a:ext uri="{FF2B5EF4-FFF2-40B4-BE49-F238E27FC236}">
                    <a16:creationId xmlns:a16="http://schemas.microsoft.com/office/drawing/2014/main" id="{74472AE8-08A5-40C3-93B6-D41967557E4E}"/>
                  </a:ext>
                </a:extLst>
              </p:cNvPr>
              <p:cNvSpPr txBox="1"/>
              <p:nvPr/>
            </p:nvSpPr>
            <p:spPr>
              <a:xfrm>
                <a:off x="7563923" y="3696051"/>
                <a:ext cx="498033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[A]</a:t>
                </a:r>
              </a:p>
            </p:txBody>
          </p:sp>
          <p:sp>
            <p:nvSpPr>
              <p:cNvPr id="90" name="Textfeld 360">
                <a:extLst>
                  <a:ext uri="{FF2B5EF4-FFF2-40B4-BE49-F238E27FC236}">
                    <a16:creationId xmlns:a16="http://schemas.microsoft.com/office/drawing/2014/main" id="{EACFC467-F289-428E-8004-5ECD8E5CE4A0}"/>
                  </a:ext>
                </a:extLst>
              </p:cNvPr>
              <p:cNvSpPr txBox="1"/>
              <p:nvPr/>
            </p:nvSpPr>
            <p:spPr>
              <a:xfrm>
                <a:off x="9137965" y="2248771"/>
                <a:ext cx="466077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[A]</a:t>
                </a:r>
              </a:p>
            </p:txBody>
          </p:sp>
          <p:sp>
            <p:nvSpPr>
              <p:cNvPr id="91" name="Textfeld 360">
                <a:extLst>
                  <a:ext uri="{FF2B5EF4-FFF2-40B4-BE49-F238E27FC236}">
                    <a16:creationId xmlns:a16="http://schemas.microsoft.com/office/drawing/2014/main" id="{99360BEC-3A57-40A5-A8B8-1A78DEC1E7DB}"/>
                  </a:ext>
                </a:extLst>
              </p:cNvPr>
              <p:cNvSpPr txBox="1"/>
              <p:nvPr/>
            </p:nvSpPr>
            <p:spPr>
              <a:xfrm>
                <a:off x="9092188" y="2885642"/>
                <a:ext cx="466077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[A]</a:t>
                </a:r>
              </a:p>
            </p:txBody>
          </p:sp>
          <p:sp>
            <p:nvSpPr>
              <p:cNvPr id="92" name="Textfeld 360">
                <a:extLst>
                  <a:ext uri="{FF2B5EF4-FFF2-40B4-BE49-F238E27FC236}">
                    <a16:creationId xmlns:a16="http://schemas.microsoft.com/office/drawing/2014/main" id="{999DC47D-5465-44CC-A1FE-DFD7F2539555}"/>
                  </a:ext>
                </a:extLst>
              </p:cNvPr>
              <p:cNvSpPr txBox="1"/>
              <p:nvPr/>
            </p:nvSpPr>
            <p:spPr>
              <a:xfrm>
                <a:off x="9099177" y="3617479"/>
                <a:ext cx="466077" cy="243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1467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[A]</a:t>
                </a:r>
              </a:p>
            </p:txBody>
          </p:sp>
          <p:sp>
            <p:nvSpPr>
              <p:cNvPr id="93" name="Textfeld 360">
                <a:extLst>
                  <a:ext uri="{FF2B5EF4-FFF2-40B4-BE49-F238E27FC236}">
                    <a16:creationId xmlns:a16="http://schemas.microsoft.com/office/drawing/2014/main" id="{B94122C7-1216-4FE7-999C-EA0E36B499F9}"/>
                  </a:ext>
                </a:extLst>
              </p:cNvPr>
              <p:cNvSpPr txBox="1"/>
              <p:nvPr/>
            </p:nvSpPr>
            <p:spPr>
              <a:xfrm>
                <a:off x="10685450" y="2243097"/>
                <a:ext cx="613694" cy="244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[B]</a:t>
                </a:r>
              </a:p>
            </p:txBody>
          </p:sp>
          <p:sp>
            <p:nvSpPr>
              <p:cNvPr id="94" name="Textfeld 360">
                <a:extLst>
                  <a:ext uri="{FF2B5EF4-FFF2-40B4-BE49-F238E27FC236}">
                    <a16:creationId xmlns:a16="http://schemas.microsoft.com/office/drawing/2014/main" id="{317DB63E-81E8-4E16-A8F0-DA43218E9C8D}"/>
                  </a:ext>
                </a:extLst>
              </p:cNvPr>
              <p:cNvSpPr txBox="1"/>
              <p:nvPr/>
            </p:nvSpPr>
            <p:spPr>
              <a:xfrm>
                <a:off x="10667949" y="2902956"/>
                <a:ext cx="613694" cy="244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[B]</a:t>
                </a:r>
              </a:p>
            </p:txBody>
          </p:sp>
          <p:sp>
            <p:nvSpPr>
              <p:cNvPr id="95" name="Textfeld 360">
                <a:extLst>
                  <a:ext uri="{FF2B5EF4-FFF2-40B4-BE49-F238E27FC236}">
                    <a16:creationId xmlns:a16="http://schemas.microsoft.com/office/drawing/2014/main" id="{2E5C13A3-0D44-4AB0-9C63-8AB4801EA806}"/>
                  </a:ext>
                </a:extLst>
              </p:cNvPr>
              <p:cNvSpPr txBox="1"/>
              <p:nvPr/>
            </p:nvSpPr>
            <p:spPr>
              <a:xfrm>
                <a:off x="10683037" y="3652134"/>
                <a:ext cx="613694" cy="244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de-DE" sz="1467" b="1" baseline="-250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147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[B]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6076A7E-199E-440A-8DB7-544959E05811}"/>
                </a:ext>
              </a:extLst>
            </p:cNvPr>
            <p:cNvGrpSpPr/>
            <p:nvPr/>
          </p:nvGrpSpPr>
          <p:grpSpPr>
            <a:xfrm>
              <a:off x="1108830" y="2363565"/>
              <a:ext cx="5711422" cy="557024"/>
              <a:chOff x="7345076" y="1345404"/>
              <a:chExt cx="4217975" cy="557024"/>
            </a:xfrm>
          </p:grpSpPr>
          <p:sp>
            <p:nvSpPr>
              <p:cNvPr id="54" name="TextBox 182">
                <a:extLst>
                  <a:ext uri="{FF2B5EF4-FFF2-40B4-BE49-F238E27FC236}">
                    <a16:creationId xmlns:a16="http://schemas.microsoft.com/office/drawing/2014/main" id="{0A22A8FF-5FE8-4E78-AD6D-65E569ADB02E}"/>
                  </a:ext>
                </a:extLst>
              </p:cNvPr>
              <p:cNvSpPr txBox="1"/>
              <p:nvPr/>
            </p:nvSpPr>
            <p:spPr>
              <a:xfrm>
                <a:off x="7345076" y="1348430"/>
                <a:ext cx="1167080" cy="5539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defRPr/>
                </a:pP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Designed primarily for </a:t>
                </a:r>
                <a:br>
                  <a:rPr lang="de-DE" sz="1000" dirty="0">
                    <a:latin typeface="Calibri" panose="020F0502020204030204"/>
                  </a:rPr>
                </a:b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the carriage of </a:t>
                </a:r>
              </a:p>
              <a:p>
                <a:pPr algn="ctr" defTabSz="1219170">
                  <a:defRPr/>
                </a:pPr>
                <a:r>
                  <a:rPr lang="de-DE" sz="1000" b="1" dirty="0" err="1">
                    <a:solidFill>
                      <a:srgbClr val="ED7D31"/>
                    </a:solidFill>
                    <a:latin typeface="Calibri" panose="020F0502020204030204"/>
                    <a:ea typeface="Calibri"/>
                    <a:cs typeface="Calibri"/>
                  </a:rPr>
                  <a:t>occupants</a:t>
                </a:r>
              </a:p>
            </p:txBody>
          </p:sp>
          <p:sp>
            <p:nvSpPr>
              <p:cNvPr id="55" name="TextBox 182">
                <a:extLst>
                  <a:ext uri="{FF2B5EF4-FFF2-40B4-BE49-F238E27FC236}">
                    <a16:creationId xmlns:a16="http://schemas.microsoft.com/office/drawing/2014/main" id="{178498DC-ECF6-4429-AE4D-413AF00B7199}"/>
                  </a:ext>
                </a:extLst>
              </p:cNvPr>
              <p:cNvSpPr txBox="1"/>
              <p:nvPr/>
            </p:nvSpPr>
            <p:spPr>
              <a:xfrm>
                <a:off x="8725605" y="1345404"/>
                <a:ext cx="1359662" cy="5539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defRPr/>
                </a:pP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Designed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primarily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for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br>
                  <a:rPr lang="de-DE" sz="1000" dirty="0">
                    <a:latin typeface="Calibri" panose="020F0502020204030204"/>
                  </a:rPr>
                </a:b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the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carriage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of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 </a:t>
                </a:r>
                <a:endParaRPr lang="de-DE" sz="1000">
                  <a:solidFill>
                    <a:srgbClr val="ED7D31"/>
                  </a:solidFill>
                  <a:latin typeface="Calibri" panose="020F0502020204030204"/>
                </a:endParaRPr>
              </a:p>
              <a:p>
                <a:pPr algn="ctr" defTabSz="1219170">
                  <a:defRPr/>
                </a:pPr>
                <a:r>
                  <a:rPr lang="de-DE" sz="1000" b="1" dirty="0" err="1">
                    <a:solidFill>
                      <a:srgbClr val="ED7D31"/>
                    </a:solidFill>
                    <a:latin typeface="Calibri" panose="020F0502020204030204"/>
                  </a:rPr>
                  <a:t>Goods</a:t>
                </a:r>
                <a:r>
                  <a:rPr lang="de-DE" sz="1000" b="1" dirty="0">
                    <a:solidFill>
                      <a:srgbClr val="ED7D31"/>
                    </a:solidFill>
                    <a:latin typeface="Calibri" panose="020F0502020204030204"/>
                  </a:rPr>
                  <a:t> (</a:t>
                </a:r>
                <a:r>
                  <a:rPr lang="en-US" sz="1000" b="1" dirty="0">
                    <a:solidFill>
                      <a:srgbClr val="ED7D31"/>
                    </a:solidFill>
                    <a:latin typeface="Calibri" panose="020F0502020204030204"/>
                  </a:rPr>
                  <a:t>with occupants)</a:t>
                </a:r>
                <a:endParaRPr lang="de-DE" sz="1000" b="1" dirty="0">
                  <a:solidFill>
                    <a:srgbClr val="ED7D31"/>
                  </a:solidFill>
                  <a:latin typeface="Calibri" panose="020F0502020204030204"/>
                </a:endParaRPr>
              </a:p>
            </p:txBody>
          </p:sp>
          <p:sp>
            <p:nvSpPr>
              <p:cNvPr id="56" name="TextBox 182">
                <a:extLst>
                  <a:ext uri="{FF2B5EF4-FFF2-40B4-BE49-F238E27FC236}">
                    <a16:creationId xmlns:a16="http://schemas.microsoft.com/office/drawing/2014/main" id="{4964F331-1839-4F06-B9E1-5CA3568C4A59}"/>
                  </a:ext>
                </a:extLst>
              </p:cNvPr>
              <p:cNvSpPr txBox="1"/>
              <p:nvPr/>
            </p:nvSpPr>
            <p:spPr>
              <a:xfrm>
                <a:off x="10203390" y="1345889"/>
                <a:ext cx="1359661" cy="5539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>
                <a:defPPr>
                  <a:defRPr lang="en-GB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219170">
                  <a:defRPr/>
                </a:pP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Designed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primarily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for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br>
                  <a:rPr lang="de-DE" sz="1000" dirty="0">
                    <a:latin typeface="Calibri" panose="020F0502020204030204"/>
                  </a:rPr>
                </a:b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the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carriage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 </a:t>
                </a:r>
                <a:r>
                  <a:rPr lang="de-DE" sz="1000" dirty="0" err="1">
                    <a:solidFill>
                      <a:srgbClr val="ED7D31"/>
                    </a:solidFill>
                    <a:latin typeface="Calibri" panose="020F0502020204030204"/>
                  </a:rPr>
                  <a:t>of</a:t>
                </a:r>
                <a:r>
                  <a:rPr lang="de-DE" sz="1000" dirty="0">
                    <a:solidFill>
                      <a:srgbClr val="ED7D31"/>
                    </a:solidFill>
                    <a:latin typeface="Calibri" panose="020F0502020204030204"/>
                  </a:rPr>
                  <a:t> </a:t>
                </a:r>
                <a:endParaRPr lang="de-DE" sz="1000">
                  <a:solidFill>
                    <a:srgbClr val="ED7D31"/>
                  </a:solidFill>
                  <a:latin typeface="Calibri" panose="020F0502020204030204"/>
                </a:endParaRPr>
              </a:p>
              <a:p>
                <a:pPr algn="ctr" defTabSz="1219170">
                  <a:defRPr/>
                </a:pPr>
                <a:r>
                  <a:rPr lang="de-DE" sz="1000" b="1" dirty="0" err="1">
                    <a:solidFill>
                      <a:srgbClr val="ED7D31"/>
                    </a:solidFill>
                    <a:latin typeface="Calibri" panose="020F0502020204030204"/>
                  </a:rPr>
                  <a:t>Goods</a:t>
                </a:r>
                <a:r>
                  <a:rPr lang="de-DE" sz="1000" b="1" dirty="0">
                    <a:solidFill>
                      <a:srgbClr val="ED7D31"/>
                    </a:solidFill>
                    <a:latin typeface="Calibri" panose="020F0502020204030204"/>
                  </a:rPr>
                  <a:t> (</a:t>
                </a:r>
                <a:r>
                  <a:rPr lang="en-US" sz="1000" b="1" dirty="0">
                    <a:solidFill>
                      <a:srgbClr val="ED7D31"/>
                    </a:solidFill>
                    <a:latin typeface="Calibri" panose="020F0502020204030204"/>
                  </a:rPr>
                  <a:t>without occupants)</a:t>
                </a:r>
                <a:endParaRPr lang="de-DE" sz="1000" b="1" dirty="0">
                  <a:solidFill>
                    <a:srgbClr val="ED7D31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C0DAA0D-7D75-9F2A-F986-87A844D87757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64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1DB0-523D-B58B-A324-32D91ABB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S.R.1 concept for categorisation (Phase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D2E-182D-A961-D280-D0ACC267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817" y="1699274"/>
            <a:ext cx="5115272" cy="2514918"/>
          </a:xfr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l" rtl="0" fontAlgn="base"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Category [A] vehicles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Category [A] vehicles are vehicles of category 1 or 2 [or 3] which: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00050" indent="-400050" algn="l" rtl="0" fontAlgn="base">
              <a:buFont typeface="+mj-lt"/>
              <a:buAutoNum type="romanLcPeriod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equipped with an ADS 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0050" indent="-400050" algn="l" rtl="0" fontAlgn="base">
              <a:buFont typeface="+mj-lt"/>
              <a:buAutoNum type="romanLcPeriod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not capable of being driven manually at speeds exceeding [6] km/h 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0050" indent="-400050" algn="l" rtl="0" fontAlgn="base">
              <a:buFont typeface="+mj-lt"/>
              <a:buAutoNum type="romanLcPeriod"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they are designed to carry occupants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B9BA-18CF-501E-349A-B6AC2042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8139ED-94FC-B010-3868-88521A1B22BE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13E0BC-0EBC-1830-5E8B-E7F6F594EC83}"/>
              </a:ext>
            </a:extLst>
          </p:cNvPr>
          <p:cNvSpPr txBox="1">
            <a:spLocks/>
          </p:cNvSpPr>
          <p:nvPr/>
        </p:nvSpPr>
        <p:spPr>
          <a:xfrm>
            <a:off x="6339004" y="1702664"/>
            <a:ext cx="5115272" cy="251491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Category [B] vehicles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Category [B] vehicles are vehicles of category 2 [or 3] which: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00050" indent="-400050" fontAlgn="base">
              <a:buFont typeface="+mj-lt"/>
              <a:buAutoNum type="romanLcPeriod"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are equipped with an ADS and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0050" indent="-400050" fontAlgn="base">
              <a:buFont typeface="+mj-lt"/>
              <a:buAutoNum type="romanLcPeriod"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are not capable of being driven manually at speeds exceeding [6] km/h and 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​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0050" indent="-400050" fontAlgn="base">
              <a:buFont typeface="+mj-lt"/>
              <a:buAutoNum type="romanLcPeriod"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not designed to carry occupants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27DA333-F52E-3264-125F-065501F38B0D}"/>
              </a:ext>
            </a:extLst>
          </p:cNvPr>
          <p:cNvSpPr txBox="1"/>
          <p:nvPr/>
        </p:nvSpPr>
        <p:spPr>
          <a:xfrm>
            <a:off x="911816" y="4773621"/>
            <a:ext cx="10542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dirty="0">
                <a:latin typeface="Times New Roman"/>
                <a:ea typeface="Calibri"/>
                <a:cs typeface="Times New Roman"/>
              </a:rPr>
              <a:t>The category titles,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applicability</a:t>
            </a:r>
            <a:r>
              <a:rPr lang="en-GB" sz="1800" dirty="0">
                <a:latin typeface="Times New Roman"/>
                <a:ea typeface="Calibri"/>
                <a:cs typeface="Times New Roman"/>
              </a:rPr>
              <a:t> and definitions are still to be agreed and will match with the agreed proposal for R.E.3.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9EB825-8704-34C0-2D64-7D8027BD1C8A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9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AC20ED-5D81-40E1-9FA3-8E386277D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26" y="1498200"/>
            <a:ext cx="10535652" cy="486087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>
                <a:latin typeface="Times New Roman"/>
                <a:ea typeface="Calibri"/>
                <a:cs typeface="Calibri"/>
              </a:rPr>
              <a:t>Phase 1</a:t>
            </a: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Agreement on titles and definitions for Category [A] and [B]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Times New Roman"/>
                <a:ea typeface="Calibri"/>
                <a:cs typeface="Calibri"/>
              </a:rPr>
              <a:t>Option1: Category A 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Times New Roman"/>
                <a:ea typeface="Calibri"/>
                <a:cs typeface="Calibri"/>
              </a:rPr>
              <a:t>Option 2: Category A- ADS driverless vehicle</a:t>
            </a: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Agreement on application of category [A] and [B] to L and T category vehicles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Times New Roman"/>
                <a:ea typeface="Calibri"/>
                <a:cs typeface="Calibri"/>
              </a:rPr>
              <a:t>Option 1: L5, L6, L7 and M and N 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Times New Roman"/>
                <a:ea typeface="Calibri"/>
                <a:cs typeface="Calibri"/>
              </a:rPr>
              <a:t>Option 2: L, M, N and T</a:t>
            </a:r>
            <a:endParaRPr lang="en-US" sz="2000" dirty="0">
              <a:solidFill>
                <a:srgbClr val="FF0000"/>
              </a:solidFill>
              <a:latin typeface="Times New Roman"/>
              <a:ea typeface="Calibri"/>
              <a:cs typeface="Calibri"/>
            </a:endParaRP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Agreement on application of Category A and [B] to S.R.1 </a:t>
            </a: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Amendments to R.E.3 and S.R.1 </a:t>
            </a:r>
          </a:p>
          <a:p>
            <a:pPr marL="0" indent="0">
              <a:buNone/>
            </a:pPr>
            <a:endParaRPr lang="en-US" sz="2000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000" b="1" u="sng" dirty="0">
                <a:latin typeface="Times New Roman"/>
                <a:ea typeface="Calibri"/>
                <a:cs typeface="Calibri"/>
              </a:rPr>
              <a:t>Phase 2</a:t>
            </a: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Agreement on whether to </a:t>
            </a:r>
            <a:r>
              <a:rPr lang="en-US" sz="2000" dirty="0" err="1">
                <a:latin typeface="Times New Roman"/>
                <a:ea typeface="Calibri"/>
                <a:cs typeface="Calibri"/>
              </a:rPr>
              <a:t>categorise</a:t>
            </a:r>
            <a:r>
              <a:rPr lang="en-US" sz="2000" dirty="0">
                <a:latin typeface="Times New Roman"/>
                <a:ea typeface="Calibri"/>
                <a:cs typeface="Calibri"/>
              </a:rPr>
              <a:t> vehicles that are capable of being driven manually 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Options may be presented to GRVA if a consensus cannot be reached</a:t>
            </a:r>
            <a:endParaRPr lang="en-US" sz="1600" dirty="0">
              <a:solidFill>
                <a:srgbClr val="FF0000"/>
              </a:solidFill>
              <a:latin typeface="Times New Roman"/>
              <a:ea typeface="Calibri"/>
              <a:cs typeface="Calibri"/>
            </a:endParaRPr>
          </a:p>
          <a:p>
            <a:r>
              <a:rPr lang="en-US" sz="2000" dirty="0">
                <a:latin typeface="Times New Roman"/>
                <a:ea typeface="Calibri"/>
                <a:cs typeface="Calibri"/>
              </a:rPr>
              <a:t>Agreement on what other (if any) vehicle designs to be considered for </a:t>
            </a:r>
            <a:r>
              <a:rPr lang="en-US" sz="2000" dirty="0" err="1">
                <a:latin typeface="Times New Roman"/>
                <a:ea typeface="Calibri"/>
                <a:cs typeface="Calibri"/>
              </a:rPr>
              <a:t>categorisation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latin typeface="Calibri" panose="020F0502020204030204"/>
              <a:ea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D75B65-EDE0-4E98-88DA-3EA934AB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73276C3-CAE0-7349-EC0E-DE03BB08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Discussion points for 6</a:t>
            </a:r>
            <a:r>
              <a:rPr lang="en-GB" baseline="30000" dirty="0">
                <a:latin typeface="Times New Roman"/>
                <a:ea typeface="Calibri Light"/>
                <a:cs typeface="Calibri Light"/>
              </a:rPr>
              <a:t>th</a:t>
            </a:r>
            <a:r>
              <a:rPr lang="en-GB" dirty="0">
                <a:latin typeface="Times New Roman"/>
                <a:ea typeface="Calibri Light"/>
                <a:cs typeface="Calibri Light"/>
              </a:rPr>
              <a:t> session (June 2024)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C11B29-A5E2-AD57-CACE-682A9AA3E8CD}"/>
              </a:ext>
            </a:extLst>
          </p:cNvPr>
          <p:cNvCxnSpPr/>
          <p:nvPr/>
        </p:nvCxnSpPr>
        <p:spPr>
          <a:xfrm flipV="1">
            <a:off x="911817" y="1378058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C669DB5-F0D4-D432-0C2E-83DF195941E9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AC20ED-5D81-40E1-9FA3-8E386277D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781"/>
            <a:ext cx="10515600" cy="40462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Low speed robots/remote driving definitions, not to create a new category necessarily, propose definitions not requirements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Dual-mode, could have a separate sub-category for traffic surveillance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 GRSP it is crucial to know whether there are controls inside the vehicle or not – implication on definitions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Sub-categories should also be considered in conjunction with L and T category vehicles 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Need to think about timelines and how TF-AVC, screening group TFs/IWG-ADS all fit together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TF-AVC should be ahead of the other groups to set the scene for amendments etc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Consideration of small shuttle buses 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GRVA to interact with WP.1 on the work of TF-AVC</a:t>
            </a:r>
          </a:p>
          <a:p>
            <a:endParaRPr lang="en-US" sz="2000" b="1" dirty="0">
              <a:latin typeface="Times New Roman"/>
              <a:ea typeface="Calibri"/>
              <a:cs typeface="Calibri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1"/>
              </a:solidFill>
              <a:latin typeface="Times New Roman"/>
              <a:ea typeface="Calibri"/>
              <a:cs typeface="Calibri"/>
            </a:endParaRPr>
          </a:p>
          <a:p>
            <a:endParaRPr lang="en-US" dirty="0"/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D75B65-EDE0-4E98-88DA-3EA934AB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EE88439-D77A-4BF4-2306-22F6C6D2C704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Times New Roman"/>
                <a:ea typeface="Calibri Light"/>
                <a:cs typeface="Calibri Light"/>
              </a:rPr>
              <a:t>Discussion from GRSG - </a:t>
            </a:r>
            <a:r>
              <a:rPr lang="de-DE" dirty="0">
                <a:latin typeface="Times New Roman"/>
                <a:cs typeface="Times New Roman"/>
              </a:rPr>
              <a:t>15</a:t>
            </a:r>
            <a:r>
              <a:rPr lang="de-DE" baseline="30000" dirty="0">
                <a:latin typeface="Times New Roman"/>
                <a:cs typeface="Times New Roman"/>
              </a:rPr>
              <a:t>th</a:t>
            </a:r>
            <a:r>
              <a:rPr lang="de-DE" dirty="0">
                <a:latin typeface="Times New Roman"/>
                <a:cs typeface="Times New Roman"/>
              </a:rPr>
              <a:t> – 19</a:t>
            </a:r>
            <a:r>
              <a:rPr lang="de-DE" baseline="30000" dirty="0">
                <a:latin typeface="Times New Roman"/>
                <a:cs typeface="Times New Roman"/>
              </a:rPr>
              <a:t>th</a:t>
            </a:r>
            <a:r>
              <a:rPr lang="de-DE" dirty="0">
                <a:latin typeface="Times New Roman"/>
                <a:cs typeface="Times New Roman"/>
              </a:rPr>
              <a:t> April </a:t>
            </a:r>
            <a:endParaRPr lang="en-GB" dirty="0">
              <a:latin typeface="Times New Roman"/>
              <a:ea typeface="Calibri Light"/>
              <a:cs typeface="Calibri Light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BDB56F-97BD-E96F-0072-125293F05DE6}"/>
              </a:ext>
            </a:extLst>
          </p:cNvPr>
          <p:cNvCxnSpPr/>
          <p:nvPr/>
        </p:nvCxnSpPr>
        <p:spPr>
          <a:xfrm flipV="1">
            <a:off x="911817" y="1558872"/>
            <a:ext cx="10542461" cy="5165"/>
          </a:xfrm>
          <a:prstGeom prst="straightConnector1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20AD924-9EC6-E99F-5C5A-C81D7C96F3AA}"/>
              </a:ext>
            </a:extLst>
          </p:cNvPr>
          <p:cNvSpPr txBox="1"/>
          <p:nvPr/>
        </p:nvSpPr>
        <p:spPr>
          <a:xfrm>
            <a:off x="218499" y="6398356"/>
            <a:ext cx="1090010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17/05/24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Chairs of TF-AVC, all rights reserved. For reproduction permission and all other issues, please contact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3"/>
              </a:rPr>
              <a:t>geena.rait@dft.gov.uk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and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  <a:hlinkClick r:id="rId4"/>
              </a:rPr>
              <a:t>thies.weinand@kba.de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endParaRPr lang="en-GB" sz="12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785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44D76B-2BEA-4D47-853D-624953941B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6B1152-5611-4382-B5FC-7DEACF46718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acccb6d4-dbe5-46d2-b4d3-5733603d8cc6"/>
    <ds:schemaRef ds:uri="http://schemas.openxmlformats.org/package/2006/metadata/core-properties"/>
    <ds:schemaRef ds:uri="http://schemas.microsoft.com/office/2006/documentManagement/types"/>
    <ds:schemaRef ds:uri="985ec44e-1bab-4c0b-9df0-6ba128686fc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9CB259F-F447-4118-BC43-2F11304C88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1764</Words>
  <Application>Microsoft Office PowerPoint</Application>
  <PresentationFormat>Widescreen</PresentationFormat>
  <Paragraphs>246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Open Sans</vt:lpstr>
      <vt:lpstr>Segoe UI</vt:lpstr>
      <vt:lpstr>Times New Roman</vt:lpstr>
      <vt:lpstr>Wingdings</vt:lpstr>
      <vt:lpstr>office theme</vt:lpstr>
      <vt:lpstr>TASK FORCE ON AUTOMATED VEHICLE CATEGORISATION (TF-AVC)</vt:lpstr>
      <vt:lpstr>TF-AVC progress</vt:lpstr>
      <vt:lpstr>TF-AVC future look </vt:lpstr>
      <vt:lpstr>PowerPoint Presentation</vt:lpstr>
      <vt:lpstr>Previous meetings</vt:lpstr>
      <vt:lpstr>R.E.3 concept for categorisation (Phase 1)</vt:lpstr>
      <vt:lpstr>S.R.1 concept for categorisation (Phase 1)</vt:lpstr>
      <vt:lpstr>Discussion points for 6th session (June 2024)</vt:lpstr>
      <vt:lpstr>PowerPoint Presentation</vt:lpstr>
      <vt:lpstr>PowerPoint Presentation</vt:lpstr>
      <vt:lpstr>Confirmed Meeting Schedule / Deliverables: Jan - June 2024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Weinand, Thies</dc:creator>
  <cp:lastModifiedBy>Benedicte Boudol</cp:lastModifiedBy>
  <cp:revision>72</cp:revision>
  <dcterms:created xsi:type="dcterms:W3CDTF">2024-02-21T08:52:53Z</dcterms:created>
  <dcterms:modified xsi:type="dcterms:W3CDTF">2024-05-22T13:36:43Z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ediaServiceImageTags">
    <vt:lpwstr/>
  </property>
  <property fmtid="{D5CDD505-2E9C-101B-9397-08002B2CF9AE}" pid="4" name="CustomTag">
    <vt:lpwstr/>
  </property>
  <property fmtid="{D5CDD505-2E9C-101B-9397-08002B2CF9AE}" pid="5" name="FinancialYear">
    <vt:lpwstr/>
  </property>
  <property fmtid="{D5CDD505-2E9C-101B-9397-08002B2CF9AE}" pid="6" name="MSIP_Label_725ca717-11da-4935-b601-f527b9741f2e_Enabled">
    <vt:lpwstr>true</vt:lpwstr>
  </property>
  <property fmtid="{D5CDD505-2E9C-101B-9397-08002B2CF9AE}" pid="7" name="MSIP_Label_725ca717-11da-4935-b601-f527b9741f2e_SetDate">
    <vt:lpwstr>2024-04-11T13:54:09Z</vt:lpwstr>
  </property>
  <property fmtid="{D5CDD505-2E9C-101B-9397-08002B2CF9AE}" pid="8" name="MSIP_Label_725ca717-11da-4935-b601-f527b9741f2e_Method">
    <vt:lpwstr>Standard</vt:lpwstr>
  </property>
  <property fmtid="{D5CDD505-2E9C-101B-9397-08002B2CF9AE}" pid="9" name="MSIP_Label_725ca717-11da-4935-b601-f527b9741f2e_Name">
    <vt:lpwstr>C2 - Internal</vt:lpwstr>
  </property>
  <property fmtid="{D5CDD505-2E9C-101B-9397-08002B2CF9AE}" pid="10" name="MSIP_Label_725ca717-11da-4935-b601-f527b9741f2e_SiteId">
    <vt:lpwstr>d852d5cd-724c-4128-8812-ffa5db3f8507</vt:lpwstr>
  </property>
  <property fmtid="{D5CDD505-2E9C-101B-9397-08002B2CF9AE}" pid="11" name="MSIP_Label_725ca717-11da-4935-b601-f527b9741f2e_ActionId">
    <vt:lpwstr>27ece59e-a800-499e-908c-475d6519b0b1</vt:lpwstr>
  </property>
  <property fmtid="{D5CDD505-2E9C-101B-9397-08002B2CF9AE}" pid="12" name="MSIP_Label_725ca717-11da-4935-b601-f527b9741f2e_ContentBits">
    <vt:lpwstr>0</vt:lpwstr>
  </property>
  <property fmtid="{D5CDD505-2E9C-101B-9397-08002B2CF9AE}" pid="13" name="gba66df640194346a5267c50f24d4797">
    <vt:lpwstr/>
  </property>
  <property fmtid="{D5CDD505-2E9C-101B-9397-08002B2CF9AE}" pid="14" name="Office_x0020_of_x0020_Origin">
    <vt:lpwstr/>
  </property>
</Properties>
</file>