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64" r:id="rId6"/>
    <p:sldId id="272" r:id="rId7"/>
    <p:sldId id="273" r:id="rId8"/>
    <p:sldId id="274" r:id="rId9"/>
    <p:sldId id="277" r:id="rId10"/>
    <p:sldId id="278" r:id="rId11"/>
    <p:sldId id="279" r:id="rId12"/>
    <p:sldId id="270" r:id="rId13"/>
    <p:sldId id="271"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55273E-9D0B-4405-AA3E-5A53CBFAB3D4}" v="9" dt="2024-05-21T03:28:35.6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307"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3655273E-9D0B-4405-AA3E-5A53CBFAB3D4}"/>
    <pc:docChg chg="modSld">
      <pc:chgData name="Francois Guichard" userId="b25862a6-b641-4ece-b9f9-9230f3cdb908" providerId="ADAL" clId="{3655273E-9D0B-4405-AA3E-5A53CBFAB3D4}" dt="2024-05-21T03:29:04.603" v="263" actId="20577"/>
      <pc:docMkLst>
        <pc:docMk/>
      </pc:docMkLst>
      <pc:sldChg chg="addSp delSp modSp mod">
        <pc:chgData name="Francois Guichard" userId="b25862a6-b641-4ece-b9f9-9230f3cdb908" providerId="ADAL" clId="{3655273E-9D0B-4405-AA3E-5A53CBFAB3D4}" dt="2024-05-21T03:29:04.603" v="263" actId="20577"/>
        <pc:sldMkLst>
          <pc:docMk/>
          <pc:sldMk cId="1139570734" sldId="256"/>
        </pc:sldMkLst>
        <pc:spChg chg="add mod">
          <ac:chgData name="Francois Guichard" userId="b25862a6-b641-4ece-b9f9-9230f3cdb908" providerId="ADAL" clId="{3655273E-9D0B-4405-AA3E-5A53CBFAB3D4}" dt="2024-05-21T03:29:04.603" v="263" actId="20577"/>
          <ac:spMkLst>
            <pc:docMk/>
            <pc:sldMk cId="1139570734" sldId="256"/>
            <ac:spMk id="4" creationId="{0014A9A3-A779-DAD6-FA99-BC8FB4817B18}"/>
          </ac:spMkLst>
        </pc:spChg>
        <pc:spChg chg="add mod">
          <ac:chgData name="Francois Guichard" userId="b25862a6-b641-4ece-b9f9-9230f3cdb908" providerId="ADAL" clId="{3655273E-9D0B-4405-AA3E-5A53CBFAB3D4}" dt="2024-05-21T03:27:25.462" v="177" actId="20577"/>
          <ac:spMkLst>
            <pc:docMk/>
            <pc:sldMk cId="1139570734" sldId="256"/>
            <ac:spMk id="6" creationId="{17531F84-5A63-9D0A-4F8D-AFA884CBBEF0}"/>
          </ac:spMkLst>
        </pc:spChg>
        <pc:spChg chg="add del mod">
          <ac:chgData name="Francois Guichard" userId="b25862a6-b641-4ece-b9f9-9230f3cdb908" providerId="ADAL" clId="{3655273E-9D0B-4405-AA3E-5A53CBFAB3D4}" dt="2024-05-21T03:28:33.691" v="192" actId="767"/>
          <ac:spMkLst>
            <pc:docMk/>
            <pc:sldMk cId="1139570734" sldId="256"/>
            <ac:spMk id="8" creationId="{8FD6DFF9-B2CC-6860-0F80-26E0608D66AC}"/>
          </ac:spMkLst>
        </pc:spChg>
        <pc:spChg chg="add del mod">
          <ac:chgData name="Francois Guichard" userId="b25862a6-b641-4ece-b9f9-9230f3cdb908" providerId="ADAL" clId="{3655273E-9D0B-4405-AA3E-5A53CBFAB3D4}" dt="2024-05-21T03:28:35.690" v="194" actId="767"/>
          <ac:spMkLst>
            <pc:docMk/>
            <pc:sldMk cId="1139570734" sldId="256"/>
            <ac:spMk id="9" creationId="{4501FB71-1DBA-737B-FB29-D5BBC05B3328}"/>
          </ac:spMkLst>
        </pc:spChg>
        <pc:picChg chg="mod">
          <ac:chgData name="Francois Guichard" userId="b25862a6-b641-4ece-b9f9-9230f3cdb908" providerId="ADAL" clId="{3655273E-9D0B-4405-AA3E-5A53CBFAB3D4}" dt="2024-05-21T03:27:37.281" v="190" actId="1036"/>
          <ac:picMkLst>
            <pc:docMk/>
            <pc:sldMk cId="1139570734" sldId="256"/>
            <ac:picMk id="7" creationId="{B6356AD1-3864-2DAE-71E2-7C487C707F0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6C585A-4C7E-4D25-A516-25F86339B17E}" type="datetimeFigureOut">
              <a:rPr lang="en-GB" smtClean="0"/>
              <a:t>21/05/2024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A36A7C-FA55-47B7-AC47-1090DF6464EF}" type="slidenum">
              <a:rPr lang="en-GB" smtClean="0"/>
              <a:t>‹#›</a:t>
            </a:fld>
            <a:endParaRPr lang="en-GB"/>
          </a:p>
        </p:txBody>
      </p:sp>
    </p:spTree>
    <p:extLst>
      <p:ext uri="{BB962C8B-B14F-4D97-AF65-F5344CB8AC3E}">
        <p14:creationId xmlns:p14="http://schemas.microsoft.com/office/powerpoint/2010/main" val="3349962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F8167F0-67CE-4E67-8E4D-DB8F7E8287BA}" type="datetimeFigureOut">
              <a:rPr lang="en-GB" smtClean="0"/>
              <a:t>21/05/2024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D70B11-F54C-4E5B-BD9C-4C9FE92FD228}" type="slidenum">
              <a:rPr lang="en-GB" smtClean="0"/>
              <a:t>‹#›</a:t>
            </a:fld>
            <a:endParaRPr lang="en-GB"/>
          </a:p>
        </p:txBody>
      </p:sp>
    </p:spTree>
    <p:extLst>
      <p:ext uri="{BB962C8B-B14F-4D97-AF65-F5344CB8AC3E}">
        <p14:creationId xmlns:p14="http://schemas.microsoft.com/office/powerpoint/2010/main" val="3315502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F8167F0-67CE-4E67-8E4D-DB8F7E8287BA}" type="datetimeFigureOut">
              <a:rPr lang="en-GB" smtClean="0"/>
              <a:t>21/05/2024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D70B11-F54C-4E5B-BD9C-4C9FE92FD228}" type="slidenum">
              <a:rPr lang="en-GB" smtClean="0"/>
              <a:t>‹#›</a:t>
            </a:fld>
            <a:endParaRPr lang="en-GB"/>
          </a:p>
        </p:txBody>
      </p:sp>
    </p:spTree>
    <p:extLst>
      <p:ext uri="{BB962C8B-B14F-4D97-AF65-F5344CB8AC3E}">
        <p14:creationId xmlns:p14="http://schemas.microsoft.com/office/powerpoint/2010/main" val="431411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F8167F0-67CE-4E67-8E4D-DB8F7E8287BA}" type="datetimeFigureOut">
              <a:rPr lang="en-GB" smtClean="0"/>
              <a:t>21/05/2024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D70B11-F54C-4E5B-BD9C-4C9FE92FD228}" type="slidenum">
              <a:rPr lang="en-GB" smtClean="0"/>
              <a:t>‹#›</a:t>
            </a:fld>
            <a:endParaRPr lang="en-GB"/>
          </a:p>
        </p:txBody>
      </p:sp>
    </p:spTree>
    <p:extLst>
      <p:ext uri="{BB962C8B-B14F-4D97-AF65-F5344CB8AC3E}">
        <p14:creationId xmlns:p14="http://schemas.microsoft.com/office/powerpoint/2010/main" val="2098348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F8167F0-67CE-4E67-8E4D-DB8F7E8287BA}" type="datetimeFigureOut">
              <a:rPr lang="en-GB" smtClean="0"/>
              <a:t>21/05/2024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D70B11-F54C-4E5B-BD9C-4C9FE92FD228}" type="slidenum">
              <a:rPr lang="en-GB" smtClean="0"/>
              <a:t>‹#›</a:t>
            </a:fld>
            <a:endParaRPr lang="en-GB"/>
          </a:p>
        </p:txBody>
      </p:sp>
    </p:spTree>
    <p:extLst>
      <p:ext uri="{BB962C8B-B14F-4D97-AF65-F5344CB8AC3E}">
        <p14:creationId xmlns:p14="http://schemas.microsoft.com/office/powerpoint/2010/main" val="3384450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8167F0-67CE-4E67-8E4D-DB8F7E8287BA}" type="datetimeFigureOut">
              <a:rPr lang="en-GB" smtClean="0"/>
              <a:t>21/05/2024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D70B11-F54C-4E5B-BD9C-4C9FE92FD228}" type="slidenum">
              <a:rPr lang="en-GB" smtClean="0"/>
              <a:t>‹#›</a:t>
            </a:fld>
            <a:endParaRPr lang="en-GB"/>
          </a:p>
        </p:txBody>
      </p:sp>
    </p:spTree>
    <p:extLst>
      <p:ext uri="{BB962C8B-B14F-4D97-AF65-F5344CB8AC3E}">
        <p14:creationId xmlns:p14="http://schemas.microsoft.com/office/powerpoint/2010/main" val="127079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F8167F0-67CE-4E67-8E4D-DB8F7E8287BA}" type="datetimeFigureOut">
              <a:rPr lang="en-GB" smtClean="0"/>
              <a:t>21/05/2024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D70B11-F54C-4E5B-BD9C-4C9FE92FD228}" type="slidenum">
              <a:rPr lang="en-GB" smtClean="0"/>
              <a:t>‹#›</a:t>
            </a:fld>
            <a:endParaRPr lang="en-GB"/>
          </a:p>
        </p:txBody>
      </p:sp>
    </p:spTree>
    <p:extLst>
      <p:ext uri="{BB962C8B-B14F-4D97-AF65-F5344CB8AC3E}">
        <p14:creationId xmlns:p14="http://schemas.microsoft.com/office/powerpoint/2010/main" val="1840939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F8167F0-67CE-4E67-8E4D-DB8F7E8287BA}" type="datetimeFigureOut">
              <a:rPr lang="en-GB" smtClean="0"/>
              <a:t>21/05/2024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D70B11-F54C-4E5B-BD9C-4C9FE92FD228}" type="slidenum">
              <a:rPr lang="en-GB" smtClean="0"/>
              <a:t>‹#›</a:t>
            </a:fld>
            <a:endParaRPr lang="en-GB"/>
          </a:p>
        </p:txBody>
      </p:sp>
    </p:spTree>
    <p:extLst>
      <p:ext uri="{BB962C8B-B14F-4D97-AF65-F5344CB8AC3E}">
        <p14:creationId xmlns:p14="http://schemas.microsoft.com/office/powerpoint/2010/main" val="968968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F8167F0-67CE-4E67-8E4D-DB8F7E8287BA}" type="datetimeFigureOut">
              <a:rPr lang="en-GB" smtClean="0"/>
              <a:t>21/05/2024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D70B11-F54C-4E5B-BD9C-4C9FE92FD228}" type="slidenum">
              <a:rPr lang="en-GB" smtClean="0"/>
              <a:t>‹#›</a:t>
            </a:fld>
            <a:endParaRPr lang="en-GB"/>
          </a:p>
        </p:txBody>
      </p:sp>
    </p:spTree>
    <p:extLst>
      <p:ext uri="{BB962C8B-B14F-4D97-AF65-F5344CB8AC3E}">
        <p14:creationId xmlns:p14="http://schemas.microsoft.com/office/powerpoint/2010/main" val="2821674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8167F0-67CE-4E67-8E4D-DB8F7E8287BA}" type="datetimeFigureOut">
              <a:rPr lang="en-GB" smtClean="0"/>
              <a:t>21/05/2024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D70B11-F54C-4E5B-BD9C-4C9FE92FD228}" type="slidenum">
              <a:rPr lang="en-GB" smtClean="0"/>
              <a:t>‹#›</a:t>
            </a:fld>
            <a:endParaRPr lang="en-GB"/>
          </a:p>
        </p:txBody>
      </p:sp>
    </p:spTree>
    <p:extLst>
      <p:ext uri="{BB962C8B-B14F-4D97-AF65-F5344CB8AC3E}">
        <p14:creationId xmlns:p14="http://schemas.microsoft.com/office/powerpoint/2010/main" val="504388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8167F0-67CE-4E67-8E4D-DB8F7E8287BA}" type="datetimeFigureOut">
              <a:rPr lang="en-GB" smtClean="0"/>
              <a:t>21/05/2024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D70B11-F54C-4E5B-BD9C-4C9FE92FD228}" type="slidenum">
              <a:rPr lang="en-GB" smtClean="0"/>
              <a:t>‹#›</a:t>
            </a:fld>
            <a:endParaRPr lang="en-GB"/>
          </a:p>
        </p:txBody>
      </p:sp>
    </p:spTree>
    <p:extLst>
      <p:ext uri="{BB962C8B-B14F-4D97-AF65-F5344CB8AC3E}">
        <p14:creationId xmlns:p14="http://schemas.microsoft.com/office/powerpoint/2010/main" val="1271874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8167F0-67CE-4E67-8E4D-DB8F7E8287BA}" type="datetimeFigureOut">
              <a:rPr lang="en-GB" smtClean="0"/>
              <a:t>21/05/2024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D70B11-F54C-4E5B-BD9C-4C9FE92FD228}" type="slidenum">
              <a:rPr lang="en-GB" smtClean="0"/>
              <a:t>‹#›</a:t>
            </a:fld>
            <a:endParaRPr lang="en-GB"/>
          </a:p>
        </p:txBody>
      </p:sp>
    </p:spTree>
    <p:extLst>
      <p:ext uri="{BB962C8B-B14F-4D97-AF65-F5344CB8AC3E}">
        <p14:creationId xmlns:p14="http://schemas.microsoft.com/office/powerpoint/2010/main" val="4066757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97061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479176"/>
            <a:ext cx="10515600" cy="469778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8167F0-67CE-4E67-8E4D-DB8F7E8287BA}" type="datetimeFigureOut">
              <a:rPr lang="en-GB" smtClean="0"/>
              <a:t>21/05/2024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70B11-F54C-4E5B-BD9C-4C9FE92FD228}" type="slidenum">
              <a:rPr lang="en-GB" smtClean="0"/>
              <a:t>‹#›</a:t>
            </a:fld>
            <a:endParaRPr lang="en-GB"/>
          </a:p>
        </p:txBody>
      </p:sp>
    </p:spTree>
    <p:extLst>
      <p:ext uri="{BB962C8B-B14F-4D97-AF65-F5344CB8AC3E}">
        <p14:creationId xmlns:p14="http://schemas.microsoft.com/office/powerpoint/2010/main" val="2549655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o.m.j.carsten@its.leeds.ac.uk"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2475" y="1229342"/>
            <a:ext cx="5819775" cy="2387600"/>
          </a:xfrm>
        </p:spPr>
        <p:txBody>
          <a:bodyPr>
            <a:normAutofit fontScale="90000"/>
          </a:bodyPr>
          <a:lstStyle/>
          <a:p>
            <a:pPr algn="l"/>
            <a:r>
              <a:rPr lang="en-GB" sz="4800" dirty="0"/>
              <a:t>Requirements for Safe in-Vehicle Interaction </a:t>
            </a:r>
            <a:br>
              <a:rPr lang="en-GB" sz="4800" dirty="0"/>
            </a:br>
            <a:r>
              <a:rPr lang="en-GB" sz="4800" dirty="0"/>
              <a:t>with Driving Automation Systems</a:t>
            </a:r>
            <a:br>
              <a:rPr lang="en-GB" sz="4800" dirty="0"/>
            </a:br>
            <a:r>
              <a:rPr lang="en-GB" sz="3100" dirty="0"/>
              <a:t>(Informal paper GRVA-19-10)</a:t>
            </a:r>
            <a:endParaRPr lang="en-GB" sz="4800" dirty="0"/>
          </a:p>
        </p:txBody>
      </p:sp>
      <p:sp>
        <p:nvSpPr>
          <p:cNvPr id="3" name="Subtitle 2"/>
          <p:cNvSpPr>
            <a:spLocks noGrp="1"/>
          </p:cNvSpPr>
          <p:nvPr>
            <p:ph type="subTitle" idx="1"/>
          </p:nvPr>
        </p:nvSpPr>
        <p:spPr>
          <a:xfrm>
            <a:off x="742950" y="3861417"/>
            <a:ext cx="5372100" cy="1329708"/>
          </a:xfrm>
        </p:spPr>
        <p:txBody>
          <a:bodyPr>
            <a:normAutofit/>
          </a:bodyPr>
          <a:lstStyle/>
          <a:p>
            <a:pPr algn="l"/>
            <a:r>
              <a:rPr lang="en-GB" sz="3200" dirty="0"/>
              <a:t>Oliver Carsten</a:t>
            </a:r>
          </a:p>
          <a:p>
            <a:pPr algn="l"/>
            <a:r>
              <a:rPr lang="en-GB" sz="3200" dirty="0"/>
              <a:t>HF-IRADS</a:t>
            </a:r>
          </a:p>
        </p:txBody>
      </p:sp>
      <p:pic>
        <p:nvPicPr>
          <p:cNvPr id="5" name="Picture 4"/>
          <p:cNvPicPr>
            <a:picLocks noChangeAspect="1"/>
          </p:cNvPicPr>
          <p:nvPr/>
        </p:nvPicPr>
        <p:blipFill>
          <a:blip r:embed="rId2"/>
          <a:stretch>
            <a:fillRect/>
          </a:stretch>
        </p:blipFill>
        <p:spPr>
          <a:xfrm>
            <a:off x="807706" y="5695949"/>
            <a:ext cx="1802816" cy="766197"/>
          </a:xfrm>
          <a:prstGeom prst="rect">
            <a:avLst/>
          </a:prstGeom>
        </p:spPr>
      </p:pic>
      <p:pic>
        <p:nvPicPr>
          <p:cNvPr id="7" name="Picture 6">
            <a:extLst>
              <a:ext uri="{FF2B5EF4-FFF2-40B4-BE49-F238E27FC236}">
                <a16:creationId xmlns:a16="http://schemas.microsoft.com/office/drawing/2014/main" id="{B6356AD1-3864-2DAE-71E2-7C487C707F0E}"/>
              </a:ext>
            </a:extLst>
          </p:cNvPr>
          <p:cNvPicPr>
            <a:picLocks noChangeAspect="1"/>
          </p:cNvPicPr>
          <p:nvPr/>
        </p:nvPicPr>
        <p:blipFill>
          <a:blip r:embed="rId3"/>
          <a:stretch>
            <a:fillRect/>
          </a:stretch>
        </p:blipFill>
        <p:spPr>
          <a:xfrm rot="360000">
            <a:off x="6373414" y="625766"/>
            <a:ext cx="4201433" cy="5972229"/>
          </a:xfrm>
          <a:prstGeom prst="rect">
            <a:avLst/>
          </a:prstGeom>
          <a:ln w="12700">
            <a:solidFill>
              <a:schemeClr val="bg2">
                <a:lumMod val="50000"/>
              </a:schemeClr>
            </a:solidFill>
          </a:ln>
        </p:spPr>
      </p:pic>
      <p:sp>
        <p:nvSpPr>
          <p:cNvPr id="4" name="TextBox 3">
            <a:extLst>
              <a:ext uri="{FF2B5EF4-FFF2-40B4-BE49-F238E27FC236}">
                <a16:creationId xmlns:a16="http://schemas.microsoft.com/office/drawing/2014/main" id="{0014A9A3-A779-DAD6-FA99-BC8FB4817B18}"/>
              </a:ext>
            </a:extLst>
          </p:cNvPr>
          <p:cNvSpPr txBox="1"/>
          <p:nvPr/>
        </p:nvSpPr>
        <p:spPr>
          <a:xfrm>
            <a:off x="299258" y="216131"/>
            <a:ext cx="4124975" cy="523220"/>
          </a:xfrm>
          <a:prstGeom prst="rect">
            <a:avLst/>
          </a:prstGeom>
          <a:noFill/>
        </p:spPr>
        <p:txBody>
          <a:bodyPr wrap="none" rtlCol="0">
            <a:spAutoFit/>
          </a:bodyPr>
          <a:lstStyle/>
          <a:p>
            <a:r>
              <a:rPr lang="fr-CH" sz="1400" dirty="0" err="1"/>
              <a:t>Submitted</a:t>
            </a:r>
            <a:r>
              <a:rPr lang="fr-CH" sz="1400" dirty="0"/>
              <a:t> by the expert </a:t>
            </a:r>
            <a:r>
              <a:rPr lang="fr-CH" sz="1400" dirty="0" err="1"/>
              <a:t>from</a:t>
            </a:r>
            <a:r>
              <a:rPr lang="fr-CH" sz="1400" dirty="0"/>
              <a:t> IEA</a:t>
            </a:r>
            <a:br>
              <a:rPr lang="fr-CH" sz="1400" dirty="0"/>
            </a:br>
            <a:r>
              <a:rPr lang="fr-CH" sz="1400" dirty="0"/>
              <a:t>(For </a:t>
            </a:r>
            <a:r>
              <a:rPr lang="fr-CH" sz="1400" dirty="0" err="1"/>
              <a:t>review</a:t>
            </a:r>
            <a:r>
              <a:rPr lang="fr-CH" sz="1400" dirty="0"/>
              <a:t> </a:t>
            </a:r>
            <a:r>
              <a:rPr lang="fr-CH" sz="1400" dirty="0" err="1"/>
              <a:t>during</a:t>
            </a:r>
            <a:r>
              <a:rPr lang="fr-CH" sz="1400" dirty="0"/>
              <a:t> the Troy meeting, 20-24 May 2024)</a:t>
            </a:r>
          </a:p>
        </p:txBody>
      </p:sp>
      <p:sp>
        <p:nvSpPr>
          <p:cNvPr id="6" name="TextBox 5">
            <a:extLst>
              <a:ext uri="{FF2B5EF4-FFF2-40B4-BE49-F238E27FC236}">
                <a16:creationId xmlns:a16="http://schemas.microsoft.com/office/drawing/2014/main" id="{17531F84-5A63-9D0A-4F8D-AFA884CBBEF0}"/>
              </a:ext>
            </a:extLst>
          </p:cNvPr>
          <p:cNvSpPr txBox="1"/>
          <p:nvPr/>
        </p:nvSpPr>
        <p:spPr>
          <a:xfrm>
            <a:off x="9396087" y="85769"/>
            <a:ext cx="2519729" cy="738664"/>
          </a:xfrm>
          <a:prstGeom prst="rect">
            <a:avLst/>
          </a:prstGeom>
          <a:noFill/>
        </p:spPr>
        <p:txBody>
          <a:bodyPr wrap="none" rtlCol="0">
            <a:spAutoFit/>
          </a:bodyPr>
          <a:lstStyle/>
          <a:p>
            <a:pPr algn="r"/>
            <a:r>
              <a:rPr lang="fr-CH" sz="1400" u="sng" dirty="0"/>
              <a:t>Informal document</a:t>
            </a:r>
            <a:r>
              <a:rPr lang="fr-CH" sz="1400" dirty="0"/>
              <a:t> </a:t>
            </a:r>
            <a:r>
              <a:rPr lang="fr-CH" sz="1400" b="1" dirty="0"/>
              <a:t>GRVA-19-39</a:t>
            </a:r>
            <a:br>
              <a:rPr lang="fr-CH" sz="1400" b="1" dirty="0"/>
            </a:br>
            <a:r>
              <a:rPr lang="fr-CH" sz="1400" dirty="0"/>
              <a:t>19th GRVA, 25 June 2024</a:t>
            </a:r>
            <a:br>
              <a:rPr lang="fr-CH" sz="1400" dirty="0"/>
            </a:br>
            <a:r>
              <a:rPr lang="fr-CH" sz="1400" dirty="0"/>
              <a:t>Agenda item 4(i)</a:t>
            </a:r>
            <a:endParaRPr lang="fr-CH" sz="1400" b="1" dirty="0"/>
          </a:p>
        </p:txBody>
      </p:sp>
    </p:spTree>
    <p:extLst>
      <p:ext uri="{BB962C8B-B14F-4D97-AF65-F5344CB8AC3E}">
        <p14:creationId xmlns:p14="http://schemas.microsoft.com/office/powerpoint/2010/main" val="113957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33960-1A68-8F64-5C29-D28C056A8509}"/>
              </a:ext>
            </a:extLst>
          </p:cNvPr>
          <p:cNvSpPr>
            <a:spLocks noGrp="1"/>
          </p:cNvSpPr>
          <p:nvPr>
            <p:ph type="title"/>
          </p:nvPr>
        </p:nvSpPr>
        <p:spPr/>
        <p:txBody>
          <a:bodyPr/>
          <a:lstStyle/>
          <a:p>
            <a:r>
              <a:rPr lang="en-GB" dirty="0"/>
              <a:t>Recommendations to GRVA (2)</a:t>
            </a:r>
          </a:p>
        </p:txBody>
      </p:sp>
      <p:sp>
        <p:nvSpPr>
          <p:cNvPr id="3" name="Content Placeholder 2">
            <a:extLst>
              <a:ext uri="{FF2B5EF4-FFF2-40B4-BE49-F238E27FC236}">
                <a16:creationId xmlns:a16="http://schemas.microsoft.com/office/drawing/2014/main" id="{CA67FE8A-1B9B-E0B4-2F19-5C80AD927D7C}"/>
              </a:ext>
            </a:extLst>
          </p:cNvPr>
          <p:cNvSpPr>
            <a:spLocks noGrp="1"/>
          </p:cNvSpPr>
          <p:nvPr>
            <p:ph idx="1"/>
          </p:nvPr>
        </p:nvSpPr>
        <p:spPr>
          <a:xfrm>
            <a:off x="838200" y="1479176"/>
            <a:ext cx="10515600" cy="5013698"/>
          </a:xfrm>
        </p:spPr>
        <p:txBody>
          <a:bodyPr>
            <a:normAutofit/>
          </a:bodyPr>
          <a:lstStyle/>
          <a:p>
            <a:pPr marL="342900" marR="0" lvl="0" indent="-342900">
              <a:lnSpc>
                <a:spcPct val="107000"/>
              </a:lnSpc>
              <a:spcBef>
                <a:spcPts val="0"/>
              </a:spcBef>
              <a:spcAft>
                <a:spcPts val="1200"/>
              </a:spcAft>
              <a:buFont typeface="+mj-lt"/>
              <a:buAutoNum type="arabicPeriod" startAt="5"/>
            </a:pPr>
            <a:r>
              <a:rPr lang="en-GB" sz="2400" dirty="0">
                <a:effectLst/>
                <a:latin typeface="Calibri" panose="020F0502020204030204" pitchFamily="34" charset="0"/>
                <a:ea typeface="Calibri" panose="020F0502020204030204" pitchFamily="34" charset="0"/>
                <a:cs typeface="Arial" panose="020B0604020202020204" pitchFamily="34" charset="0"/>
              </a:rPr>
              <a:t>The consequent design recommendations could then be applied in feature development and be used in checklists at the verification or approval stage, which would substantially reduce development costs.</a:t>
            </a:r>
          </a:p>
          <a:p>
            <a:pPr marL="342900" marR="0" lvl="0" indent="-342900">
              <a:lnSpc>
                <a:spcPct val="107000"/>
              </a:lnSpc>
              <a:spcBef>
                <a:spcPts val="0"/>
              </a:spcBef>
              <a:spcAft>
                <a:spcPts val="1200"/>
              </a:spcAft>
              <a:buFont typeface="+mj-lt"/>
              <a:buAutoNum type="arabicPeriod" startAt="5"/>
            </a:pPr>
            <a:r>
              <a:rPr lang="en-GB" sz="2400" dirty="0">
                <a:effectLst/>
                <a:latin typeface="Calibri" panose="020F0502020204030204" pitchFamily="34" charset="0"/>
                <a:ea typeface="Calibri" panose="020F0502020204030204" pitchFamily="34" charset="0"/>
                <a:cs typeface="Arial" panose="020B0604020202020204" pitchFamily="34" charset="0"/>
              </a:rPr>
              <a:t>It will be Important to draw lessons from post-production In-Service Monitoring and Reporting to inform recalls and the refinement of driving automation system safety. Any substantive changes to interaction with driving automation systems, such as through over-the-air updates, require verification and notification of the changes to drivers.</a:t>
            </a:r>
          </a:p>
          <a:p>
            <a:pPr marL="342900" marR="0" lvl="0" indent="-342900">
              <a:lnSpc>
                <a:spcPct val="107000"/>
              </a:lnSpc>
              <a:spcBef>
                <a:spcPts val="0"/>
              </a:spcBef>
              <a:spcAft>
                <a:spcPts val="1200"/>
              </a:spcAft>
              <a:buFont typeface="+mj-lt"/>
              <a:buAutoNum type="arabicPeriod" startAt="5"/>
            </a:pPr>
            <a:r>
              <a:rPr lang="en-GB" sz="2400" dirty="0">
                <a:effectLst/>
                <a:latin typeface="Calibri" panose="020F0502020204030204" pitchFamily="34" charset="0"/>
                <a:ea typeface="Calibri" panose="020F0502020204030204" pitchFamily="34" charset="0"/>
                <a:cs typeface="Arial" panose="020B0604020202020204" pitchFamily="34" charset="0"/>
              </a:rPr>
              <a:t>Above all, we need an integrated approach that spans automation across the different SAE levels of automation in order to accommodate safe user interaction with these levels on a single vehicle.</a:t>
            </a:r>
          </a:p>
        </p:txBody>
      </p:sp>
    </p:spTree>
    <p:extLst>
      <p:ext uri="{BB962C8B-B14F-4D97-AF65-F5344CB8AC3E}">
        <p14:creationId xmlns:p14="http://schemas.microsoft.com/office/powerpoint/2010/main" val="1607349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GB" dirty="0"/>
              <a:t>Thank you for your attention!</a:t>
            </a:r>
            <a:br>
              <a:rPr lang="en-GB" dirty="0"/>
            </a:br>
            <a:r>
              <a:rPr lang="en-GB" sz="5400" dirty="0">
                <a:hlinkClick r:id="rId2"/>
              </a:rPr>
              <a:t>o.m.j.carsten@its.leeds.ac.uk</a:t>
            </a:r>
            <a:r>
              <a:rPr lang="en-GB" sz="5400" dirty="0"/>
              <a:t> </a:t>
            </a:r>
            <a:br>
              <a:rPr lang="en-GB" sz="5400" dirty="0"/>
            </a:br>
            <a:endParaRPr lang="en-GB" dirty="0"/>
          </a:p>
        </p:txBody>
      </p:sp>
    </p:spTree>
    <p:extLst>
      <p:ext uri="{BB962C8B-B14F-4D97-AF65-F5344CB8AC3E}">
        <p14:creationId xmlns:p14="http://schemas.microsoft.com/office/powerpoint/2010/main" val="2132713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62945"/>
            <a:ext cx="10515600" cy="4697787"/>
          </a:xfrm>
        </p:spPr>
        <p:txBody>
          <a:bodyPr/>
          <a:lstStyle/>
          <a:p>
            <a:pPr marL="0" indent="0">
              <a:buNone/>
            </a:pPr>
            <a:r>
              <a:rPr lang="en-GB" dirty="0"/>
              <a:t>“</a:t>
            </a:r>
            <a:r>
              <a:rPr lang="en-GB" i="1" dirty="0"/>
              <a:t>Human Factors in International Regulations for Automated Driving Systems</a:t>
            </a:r>
            <a:r>
              <a:rPr lang="en-GB" dirty="0"/>
              <a:t>” (HF-IRADS) operates under the auspices of the International Ergonomics Association (IEA). It brings together human factors experts from across the world to support UNECE activities on the safety of automated driving systems.</a:t>
            </a:r>
          </a:p>
          <a:p>
            <a:endParaRPr lang="en-GB" dirty="0"/>
          </a:p>
        </p:txBody>
      </p:sp>
      <p:pic>
        <p:nvPicPr>
          <p:cNvPr id="4" name="Picture 3" descr="The 1709 Blog: The Age of EU Copyright Reform? An event reminde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84389"/>
            <a:ext cx="2476500" cy="1847850"/>
          </a:xfrm>
          <a:prstGeom prst="rect">
            <a:avLst/>
          </a:prstGeom>
        </p:spPr>
      </p:pic>
    </p:spTree>
    <p:extLst>
      <p:ext uri="{BB962C8B-B14F-4D97-AF65-F5344CB8AC3E}">
        <p14:creationId xmlns:p14="http://schemas.microsoft.com/office/powerpoint/2010/main" val="1513487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28349-89D5-90B9-6F0B-5DBA5747A6C6}"/>
              </a:ext>
            </a:extLst>
          </p:cNvPr>
          <p:cNvSpPr>
            <a:spLocks noGrp="1"/>
          </p:cNvSpPr>
          <p:nvPr>
            <p:ph type="title"/>
          </p:nvPr>
        </p:nvSpPr>
        <p:spPr/>
        <p:txBody>
          <a:bodyPr/>
          <a:lstStyle/>
          <a:p>
            <a:r>
              <a:rPr lang="en-GB" dirty="0"/>
              <a:t>The need for safe interaction with the user</a:t>
            </a:r>
          </a:p>
        </p:txBody>
      </p:sp>
      <p:sp>
        <p:nvSpPr>
          <p:cNvPr id="3" name="Content Placeholder 2">
            <a:extLst>
              <a:ext uri="{FF2B5EF4-FFF2-40B4-BE49-F238E27FC236}">
                <a16:creationId xmlns:a16="http://schemas.microsoft.com/office/drawing/2014/main" id="{55C7A363-E446-BA77-9A27-C601E0DA8721}"/>
              </a:ext>
            </a:extLst>
          </p:cNvPr>
          <p:cNvSpPr>
            <a:spLocks noGrp="1"/>
          </p:cNvSpPr>
          <p:nvPr>
            <p:ph idx="1"/>
          </p:nvPr>
        </p:nvSpPr>
        <p:spPr/>
        <p:txBody>
          <a:bodyPr>
            <a:normAutofit/>
          </a:bodyPr>
          <a:lstStyle/>
          <a:p>
            <a:pPr>
              <a:spcBef>
                <a:spcPts val="1200"/>
              </a:spcBef>
            </a:pPr>
            <a:r>
              <a:rPr lang="en-GB" sz="3200" dirty="0"/>
              <a:t>Vehicle automation does not replace humans; rather it changes their roles</a:t>
            </a:r>
          </a:p>
          <a:p>
            <a:pPr>
              <a:spcBef>
                <a:spcPts val="1200"/>
              </a:spcBef>
            </a:pPr>
            <a:r>
              <a:rPr lang="en-GB" sz="3200" dirty="0"/>
              <a:t>ADS systems need to be designed to reduce user confusion, guard against human errors and promote quick human response</a:t>
            </a:r>
          </a:p>
          <a:p>
            <a:pPr>
              <a:spcBef>
                <a:spcPts val="1200"/>
              </a:spcBef>
            </a:pPr>
            <a:r>
              <a:rPr lang="en-GB" sz="3200" dirty="0"/>
              <a:t>Appropriate design for safety, i.e. human-centred automation, will reduce the risks of problems arising and crashes occurring</a:t>
            </a:r>
          </a:p>
        </p:txBody>
      </p:sp>
    </p:spTree>
    <p:extLst>
      <p:ext uri="{BB962C8B-B14F-4D97-AF65-F5344CB8AC3E}">
        <p14:creationId xmlns:p14="http://schemas.microsoft.com/office/powerpoint/2010/main" val="92894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28349-89D5-90B9-6F0B-5DBA5747A6C6}"/>
              </a:ext>
            </a:extLst>
          </p:cNvPr>
          <p:cNvSpPr>
            <a:spLocks noGrp="1"/>
          </p:cNvSpPr>
          <p:nvPr>
            <p:ph type="title"/>
          </p:nvPr>
        </p:nvSpPr>
        <p:spPr/>
        <p:txBody>
          <a:bodyPr/>
          <a:lstStyle/>
          <a:p>
            <a:r>
              <a:rPr lang="en-GB" dirty="0"/>
              <a:t>What is human-centred automation?</a:t>
            </a:r>
          </a:p>
        </p:txBody>
      </p:sp>
      <p:sp>
        <p:nvSpPr>
          <p:cNvPr id="3" name="Content Placeholder 2">
            <a:extLst>
              <a:ext uri="{FF2B5EF4-FFF2-40B4-BE49-F238E27FC236}">
                <a16:creationId xmlns:a16="http://schemas.microsoft.com/office/drawing/2014/main" id="{55C7A363-E446-BA77-9A27-C601E0DA8721}"/>
              </a:ext>
            </a:extLst>
          </p:cNvPr>
          <p:cNvSpPr>
            <a:spLocks noGrp="1"/>
          </p:cNvSpPr>
          <p:nvPr>
            <p:ph idx="1"/>
          </p:nvPr>
        </p:nvSpPr>
        <p:spPr/>
        <p:txBody>
          <a:bodyPr/>
          <a:lstStyle/>
          <a:p>
            <a:pPr marL="0" indent="0">
              <a:buNone/>
            </a:pPr>
            <a:r>
              <a:rPr lang="en-GB" dirty="0"/>
              <a:t>Based on Billings (1997), we can identify a set of core tenets:</a:t>
            </a:r>
          </a:p>
          <a:p>
            <a:pPr marL="971550" lvl="1" indent="-514350">
              <a:lnSpc>
                <a:spcPct val="100000"/>
              </a:lnSpc>
              <a:spcBef>
                <a:spcPts val="1200"/>
              </a:spcBef>
              <a:buFont typeface="+mj-lt"/>
              <a:buAutoNum type="arabicPeriod"/>
            </a:pPr>
            <a:r>
              <a:rPr lang="en-GB" sz="2800" dirty="0"/>
              <a:t>Users must be involved</a:t>
            </a:r>
          </a:p>
          <a:p>
            <a:pPr marL="971550" lvl="1" indent="-514350">
              <a:lnSpc>
                <a:spcPct val="100000"/>
              </a:lnSpc>
              <a:spcBef>
                <a:spcPts val="1200"/>
              </a:spcBef>
              <a:buFont typeface="+mj-lt"/>
              <a:buAutoNum type="arabicPeriod"/>
            </a:pPr>
            <a:r>
              <a:rPr lang="en-GB" sz="2800" dirty="0"/>
              <a:t>Users must be informed</a:t>
            </a:r>
          </a:p>
          <a:p>
            <a:pPr marL="971550" lvl="1" indent="-514350">
              <a:lnSpc>
                <a:spcPct val="100000"/>
              </a:lnSpc>
              <a:spcBef>
                <a:spcPts val="1200"/>
              </a:spcBef>
              <a:buFont typeface="+mj-lt"/>
              <a:buAutoNum type="arabicPeriod"/>
            </a:pPr>
            <a:r>
              <a:rPr lang="en-GB" sz="2800" dirty="0"/>
              <a:t>Humans must be able to monitor the automation</a:t>
            </a:r>
          </a:p>
          <a:p>
            <a:pPr marL="971550" lvl="1" indent="-514350">
              <a:lnSpc>
                <a:spcPct val="100000"/>
              </a:lnSpc>
              <a:spcBef>
                <a:spcPts val="1200"/>
              </a:spcBef>
              <a:buFont typeface="+mj-lt"/>
              <a:buAutoNum type="arabicPeriod"/>
            </a:pPr>
            <a:r>
              <a:rPr lang="en-GB" sz="2800" dirty="0"/>
              <a:t>Automation must be predictable</a:t>
            </a:r>
          </a:p>
          <a:p>
            <a:pPr marL="971550" lvl="1" indent="-514350">
              <a:lnSpc>
                <a:spcPct val="100000"/>
              </a:lnSpc>
              <a:spcBef>
                <a:spcPts val="1200"/>
              </a:spcBef>
              <a:buFont typeface="+mj-lt"/>
              <a:buAutoNum type="arabicPeriod"/>
            </a:pPr>
            <a:r>
              <a:rPr lang="en-GB" sz="2800" dirty="0"/>
              <a:t>Automation must monitor the human (input/state)</a:t>
            </a:r>
          </a:p>
          <a:p>
            <a:pPr marL="971550" lvl="1" indent="-514350">
              <a:lnSpc>
                <a:spcPct val="100000"/>
              </a:lnSpc>
              <a:spcBef>
                <a:spcPts val="1200"/>
              </a:spcBef>
              <a:buFont typeface="+mj-lt"/>
              <a:buAutoNum type="arabicPeriod"/>
            </a:pPr>
            <a:r>
              <a:rPr lang="en-GB" sz="2800" dirty="0"/>
              <a:t>Intent must be dually communicated between automation and human</a:t>
            </a:r>
          </a:p>
          <a:p>
            <a:endParaRPr lang="en-GB" dirty="0"/>
          </a:p>
        </p:txBody>
      </p:sp>
    </p:spTree>
    <p:extLst>
      <p:ext uri="{BB962C8B-B14F-4D97-AF65-F5344CB8AC3E}">
        <p14:creationId xmlns:p14="http://schemas.microsoft.com/office/powerpoint/2010/main" val="1030121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28349-89D5-90B9-6F0B-5DBA5747A6C6}"/>
              </a:ext>
            </a:extLst>
          </p:cNvPr>
          <p:cNvSpPr>
            <a:spLocks noGrp="1"/>
          </p:cNvSpPr>
          <p:nvPr>
            <p:ph type="title"/>
          </p:nvPr>
        </p:nvSpPr>
        <p:spPr/>
        <p:txBody>
          <a:bodyPr>
            <a:normAutofit fontScale="90000"/>
          </a:bodyPr>
          <a:lstStyle/>
          <a:p>
            <a:r>
              <a:rPr lang="en-GB" dirty="0"/>
              <a:t>How do we ensure safe interaction between vehicle and user?</a:t>
            </a:r>
          </a:p>
        </p:txBody>
      </p:sp>
      <p:sp>
        <p:nvSpPr>
          <p:cNvPr id="3" name="Content Placeholder 2">
            <a:extLst>
              <a:ext uri="{FF2B5EF4-FFF2-40B4-BE49-F238E27FC236}">
                <a16:creationId xmlns:a16="http://schemas.microsoft.com/office/drawing/2014/main" id="{55C7A363-E446-BA77-9A27-C601E0DA8721}"/>
              </a:ext>
            </a:extLst>
          </p:cNvPr>
          <p:cNvSpPr>
            <a:spLocks noGrp="1"/>
          </p:cNvSpPr>
          <p:nvPr>
            <p:ph idx="1"/>
          </p:nvPr>
        </p:nvSpPr>
        <p:spPr>
          <a:xfrm>
            <a:off x="838200" y="1479176"/>
            <a:ext cx="10515600" cy="5207374"/>
          </a:xfrm>
        </p:spPr>
        <p:txBody>
          <a:bodyPr>
            <a:normAutofit/>
          </a:bodyPr>
          <a:lstStyle/>
          <a:p>
            <a:r>
              <a:rPr lang="en-GB" dirty="0"/>
              <a:t>Both intended use of systems and anticipated intentional and unintentional misuse must be considered. Therefore, there is a need to support user understanding for intended uses and perform a detailed safety analysis to address anticipatable misuse. </a:t>
            </a:r>
          </a:p>
          <a:p>
            <a:r>
              <a:rPr lang="en-GB" dirty="0"/>
              <a:t>Interaction design needs to address user understanding of changeable user roles, mode structure and interactions in, for example, enabling the Automated Driving System (ADS) and responding to requests to intervene.</a:t>
            </a:r>
          </a:p>
          <a:p>
            <a:r>
              <a:rPr lang="en-GB" dirty="0"/>
              <a:t>System limitations must be clearly communicated to drivers</a:t>
            </a:r>
          </a:p>
          <a:p>
            <a:r>
              <a:rPr lang="en-GB" dirty="0"/>
              <a:t>Robust mechanisms for monitoring and engaging drivers are necessary to mitigate foreseeable risks of complacency and inattentiveness.</a:t>
            </a:r>
          </a:p>
          <a:p>
            <a:endParaRPr lang="en-GB" dirty="0"/>
          </a:p>
        </p:txBody>
      </p:sp>
    </p:spTree>
    <p:extLst>
      <p:ext uri="{BB962C8B-B14F-4D97-AF65-F5344CB8AC3E}">
        <p14:creationId xmlns:p14="http://schemas.microsoft.com/office/powerpoint/2010/main" val="401258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28349-89D5-90B9-6F0B-5DBA5747A6C6}"/>
              </a:ext>
            </a:extLst>
          </p:cNvPr>
          <p:cNvSpPr>
            <a:spLocks noGrp="1"/>
          </p:cNvSpPr>
          <p:nvPr>
            <p:ph type="title"/>
          </p:nvPr>
        </p:nvSpPr>
        <p:spPr/>
        <p:txBody>
          <a:bodyPr/>
          <a:lstStyle/>
          <a:p>
            <a:r>
              <a:rPr lang="en-GB" dirty="0"/>
              <a:t>Human-Centred Design </a:t>
            </a:r>
          </a:p>
        </p:txBody>
      </p:sp>
      <p:sp>
        <p:nvSpPr>
          <p:cNvPr id="3" name="Content Placeholder 2">
            <a:extLst>
              <a:ext uri="{FF2B5EF4-FFF2-40B4-BE49-F238E27FC236}">
                <a16:creationId xmlns:a16="http://schemas.microsoft.com/office/drawing/2014/main" id="{55C7A363-E446-BA77-9A27-C601E0DA8721}"/>
              </a:ext>
            </a:extLst>
          </p:cNvPr>
          <p:cNvSpPr>
            <a:spLocks noGrp="1"/>
          </p:cNvSpPr>
          <p:nvPr>
            <p:ph idx="1"/>
          </p:nvPr>
        </p:nvSpPr>
        <p:spPr>
          <a:xfrm>
            <a:off x="838200" y="1288676"/>
            <a:ext cx="10515600" cy="5204198"/>
          </a:xfrm>
        </p:spPr>
        <p:txBody>
          <a:bodyPr>
            <a:normAutofit lnSpcReduction="10000"/>
          </a:bodyPr>
          <a:lstStyle/>
          <a:p>
            <a:pPr marL="0" indent="0">
              <a:buNone/>
            </a:pPr>
            <a:r>
              <a:rPr lang="en-GB" dirty="0"/>
              <a:t>ISO 9241-210:2019 describes 6 principles to be followed to ensure the design is Human-Centred:</a:t>
            </a:r>
          </a:p>
          <a:p>
            <a:pPr marL="971550" lvl="1" indent="-514350">
              <a:spcBef>
                <a:spcPts val="1200"/>
              </a:spcBef>
              <a:buFont typeface="+mj-lt"/>
              <a:buAutoNum type="arabicPeriod"/>
            </a:pPr>
            <a:r>
              <a:rPr lang="en-GB" sz="2800" dirty="0"/>
              <a:t>The design is based upon an explicit understanding of users, tasks and environments</a:t>
            </a:r>
          </a:p>
          <a:p>
            <a:pPr marL="971550" lvl="1" indent="-514350">
              <a:spcBef>
                <a:spcPts val="1200"/>
              </a:spcBef>
              <a:buFont typeface="+mj-lt"/>
              <a:buAutoNum type="arabicPeriod"/>
            </a:pPr>
            <a:r>
              <a:rPr lang="en-GB" sz="2800" dirty="0"/>
              <a:t>Users are involved throughout the design and development process</a:t>
            </a:r>
          </a:p>
          <a:p>
            <a:pPr marL="971550" lvl="1" indent="-514350">
              <a:spcBef>
                <a:spcPts val="1200"/>
              </a:spcBef>
              <a:buFont typeface="+mj-lt"/>
              <a:buAutoNum type="arabicPeriod"/>
            </a:pPr>
            <a:r>
              <a:rPr lang="en-GB" sz="2800" dirty="0"/>
              <a:t>The design is driven and refined by user-centred evaluation</a:t>
            </a:r>
          </a:p>
          <a:p>
            <a:pPr marL="971550" lvl="1" indent="-514350">
              <a:spcBef>
                <a:spcPts val="1200"/>
              </a:spcBef>
              <a:buFont typeface="+mj-lt"/>
              <a:buAutoNum type="arabicPeriod"/>
            </a:pPr>
            <a:r>
              <a:rPr lang="en-GB" sz="2800" dirty="0"/>
              <a:t>The process is iterative</a:t>
            </a:r>
          </a:p>
          <a:p>
            <a:pPr marL="971550" lvl="1" indent="-514350">
              <a:spcBef>
                <a:spcPts val="1200"/>
              </a:spcBef>
              <a:buFont typeface="+mj-lt"/>
              <a:buAutoNum type="arabicPeriod"/>
            </a:pPr>
            <a:r>
              <a:rPr lang="en-GB" sz="2800" dirty="0"/>
              <a:t>The design addresses the whole user experience, including emotional aspects</a:t>
            </a:r>
          </a:p>
          <a:p>
            <a:pPr marL="971550" lvl="1" indent="-514350">
              <a:spcBef>
                <a:spcPts val="1200"/>
              </a:spcBef>
              <a:buFont typeface="+mj-lt"/>
              <a:buAutoNum type="arabicPeriod"/>
            </a:pPr>
            <a:r>
              <a:rPr lang="en-GB" sz="2800" dirty="0"/>
              <a:t>The design team includes multidisciplinary skills and perspectives, including expertise in human factors</a:t>
            </a:r>
          </a:p>
          <a:p>
            <a:pPr marL="0" indent="0">
              <a:buNone/>
            </a:pPr>
            <a:endParaRPr lang="en-GB" dirty="0"/>
          </a:p>
        </p:txBody>
      </p:sp>
    </p:spTree>
    <p:extLst>
      <p:ext uri="{BB962C8B-B14F-4D97-AF65-F5344CB8AC3E}">
        <p14:creationId xmlns:p14="http://schemas.microsoft.com/office/powerpoint/2010/main" val="4219733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3B8E7A-E480-5528-9DBB-129ECB5A5389}"/>
              </a:ext>
            </a:extLst>
          </p:cNvPr>
          <p:cNvSpPr>
            <a:spLocks noGrp="1"/>
          </p:cNvSpPr>
          <p:nvPr>
            <p:ph type="title"/>
          </p:nvPr>
        </p:nvSpPr>
        <p:spPr/>
        <p:txBody>
          <a:bodyPr/>
          <a:lstStyle/>
          <a:p>
            <a:r>
              <a:rPr lang="en-GB" dirty="0"/>
              <a:t>Iterative process of Human Centred Design</a:t>
            </a:r>
          </a:p>
        </p:txBody>
      </p:sp>
      <p:pic>
        <p:nvPicPr>
          <p:cNvPr id="6" name="Picture 5">
            <a:extLst>
              <a:ext uri="{FF2B5EF4-FFF2-40B4-BE49-F238E27FC236}">
                <a16:creationId xmlns:a16="http://schemas.microsoft.com/office/drawing/2014/main" id="{30CB0C42-F61F-31B8-40D2-5430CE8660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9546" y="1665058"/>
            <a:ext cx="10104929" cy="4526192"/>
          </a:xfrm>
          <a:prstGeom prst="rect">
            <a:avLst/>
          </a:prstGeom>
        </p:spPr>
      </p:pic>
    </p:spTree>
    <p:extLst>
      <p:ext uri="{BB962C8B-B14F-4D97-AF65-F5344CB8AC3E}">
        <p14:creationId xmlns:p14="http://schemas.microsoft.com/office/powerpoint/2010/main" val="1240112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28349-89D5-90B9-6F0B-5DBA5747A6C6}"/>
              </a:ext>
            </a:extLst>
          </p:cNvPr>
          <p:cNvSpPr>
            <a:spLocks noGrp="1"/>
          </p:cNvSpPr>
          <p:nvPr>
            <p:ph type="title"/>
          </p:nvPr>
        </p:nvSpPr>
        <p:spPr>
          <a:xfrm>
            <a:off x="914402" y="326052"/>
            <a:ext cx="10515600" cy="970616"/>
          </a:xfrm>
        </p:spPr>
        <p:txBody>
          <a:bodyPr/>
          <a:lstStyle/>
          <a:p>
            <a:r>
              <a:rPr lang="en-GB" dirty="0"/>
              <a:t>Also</a:t>
            </a:r>
          </a:p>
        </p:txBody>
      </p:sp>
      <p:sp>
        <p:nvSpPr>
          <p:cNvPr id="3" name="Content Placeholder 2">
            <a:extLst>
              <a:ext uri="{FF2B5EF4-FFF2-40B4-BE49-F238E27FC236}">
                <a16:creationId xmlns:a16="http://schemas.microsoft.com/office/drawing/2014/main" id="{55C7A363-E446-BA77-9A27-C601E0DA8721}"/>
              </a:ext>
            </a:extLst>
          </p:cNvPr>
          <p:cNvSpPr>
            <a:spLocks noGrp="1"/>
          </p:cNvSpPr>
          <p:nvPr>
            <p:ph sz="half" idx="1"/>
          </p:nvPr>
        </p:nvSpPr>
        <p:spPr>
          <a:xfrm>
            <a:off x="838200" y="1335742"/>
            <a:ext cx="5181600" cy="5331758"/>
          </a:xfrm>
        </p:spPr>
        <p:txBody>
          <a:bodyPr>
            <a:normAutofit lnSpcReduction="10000"/>
          </a:bodyPr>
          <a:lstStyle/>
          <a:p>
            <a:pPr>
              <a:lnSpc>
                <a:spcPct val="110000"/>
              </a:lnSpc>
              <a:spcBef>
                <a:spcPts val="1200"/>
              </a:spcBef>
            </a:pPr>
            <a:r>
              <a:rPr lang="en-GB" sz="3200" dirty="0"/>
              <a:t>Support role awareness</a:t>
            </a:r>
          </a:p>
          <a:p>
            <a:pPr>
              <a:lnSpc>
                <a:spcPct val="110000"/>
              </a:lnSpc>
              <a:spcBef>
                <a:spcPts val="1200"/>
              </a:spcBef>
            </a:pPr>
            <a:r>
              <a:rPr lang="en-GB" sz="3200" dirty="0"/>
              <a:t>Mitigate against mode confusion</a:t>
            </a:r>
          </a:p>
          <a:p>
            <a:pPr>
              <a:lnSpc>
                <a:spcPct val="110000"/>
              </a:lnSpc>
              <a:spcBef>
                <a:spcPts val="1200"/>
              </a:spcBef>
            </a:pPr>
            <a:r>
              <a:rPr lang="en-GB" sz="3200" dirty="0"/>
              <a:t>Enhance easy acquisition of appropriate mental models, i.e. ones where the mental models of designers and users coincide</a:t>
            </a:r>
          </a:p>
          <a:p>
            <a:pPr>
              <a:lnSpc>
                <a:spcPct val="110000"/>
              </a:lnSpc>
              <a:spcBef>
                <a:spcPts val="1200"/>
              </a:spcBef>
            </a:pPr>
            <a:r>
              <a:rPr lang="en-GB" sz="3200" dirty="0"/>
              <a:t>Test with diverse users</a:t>
            </a:r>
          </a:p>
        </p:txBody>
      </p:sp>
      <p:grpSp>
        <p:nvGrpSpPr>
          <p:cNvPr id="9" name="Group 8">
            <a:extLst>
              <a:ext uri="{FF2B5EF4-FFF2-40B4-BE49-F238E27FC236}">
                <a16:creationId xmlns:a16="http://schemas.microsoft.com/office/drawing/2014/main" id="{F0247601-7E50-77CF-EBA2-171E67D2A293}"/>
              </a:ext>
            </a:extLst>
          </p:cNvPr>
          <p:cNvGrpSpPr/>
          <p:nvPr/>
        </p:nvGrpSpPr>
        <p:grpSpPr>
          <a:xfrm>
            <a:off x="6043612" y="1238465"/>
            <a:ext cx="6172200" cy="4846957"/>
            <a:chOff x="6019800" y="1496693"/>
            <a:chExt cx="6172200" cy="4846957"/>
          </a:xfrm>
        </p:grpSpPr>
        <p:pic>
          <p:nvPicPr>
            <p:cNvPr id="6" name="Picture 5">
              <a:extLst>
                <a:ext uri="{FF2B5EF4-FFF2-40B4-BE49-F238E27FC236}">
                  <a16:creationId xmlns:a16="http://schemas.microsoft.com/office/drawing/2014/main" id="{4E3BA64A-823E-B0AD-9EC9-FECDEBCC440C}"/>
                </a:ext>
              </a:extLst>
            </p:cNvPr>
            <p:cNvPicPr>
              <a:picLocks noChangeAspect="1"/>
            </p:cNvPicPr>
            <p:nvPr/>
          </p:nvPicPr>
          <p:blipFill>
            <a:blip r:embed="rId2"/>
            <a:stretch>
              <a:fillRect/>
            </a:stretch>
          </p:blipFill>
          <p:spPr>
            <a:xfrm>
              <a:off x="6019800" y="1496693"/>
              <a:ext cx="5948478" cy="4465897"/>
            </a:xfrm>
            <a:prstGeom prst="rect">
              <a:avLst/>
            </a:prstGeom>
          </p:spPr>
        </p:pic>
        <p:sp>
          <p:nvSpPr>
            <p:cNvPr id="7" name="Rectangle 6">
              <a:extLst>
                <a:ext uri="{FF2B5EF4-FFF2-40B4-BE49-F238E27FC236}">
                  <a16:creationId xmlns:a16="http://schemas.microsoft.com/office/drawing/2014/main" id="{804C8BDC-5214-564C-1299-42D9FC688962}"/>
                </a:ext>
              </a:extLst>
            </p:cNvPr>
            <p:cNvSpPr/>
            <p:nvPr/>
          </p:nvSpPr>
          <p:spPr>
            <a:xfrm>
              <a:off x="9877425" y="5410200"/>
              <a:ext cx="2314575" cy="93345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 name="TextBox 7">
            <a:extLst>
              <a:ext uri="{FF2B5EF4-FFF2-40B4-BE49-F238E27FC236}">
                <a16:creationId xmlns:a16="http://schemas.microsoft.com/office/drawing/2014/main" id="{D0F71BCC-C645-61DB-6421-4B084673180C}"/>
              </a:ext>
            </a:extLst>
          </p:cNvPr>
          <p:cNvSpPr txBox="1"/>
          <p:nvPr/>
        </p:nvSpPr>
        <p:spPr>
          <a:xfrm>
            <a:off x="7381875" y="6142572"/>
            <a:ext cx="3524250" cy="369332"/>
          </a:xfrm>
          <a:prstGeom prst="rect">
            <a:avLst/>
          </a:prstGeom>
          <a:noFill/>
        </p:spPr>
        <p:txBody>
          <a:bodyPr wrap="square" rtlCol="0">
            <a:spAutoFit/>
          </a:bodyPr>
          <a:lstStyle/>
          <a:p>
            <a:pPr algn="ctr"/>
            <a:r>
              <a:rPr lang="en-GB" dirty="0"/>
              <a:t>Mental models (Norman, 1988)</a:t>
            </a:r>
          </a:p>
        </p:txBody>
      </p:sp>
    </p:spTree>
    <p:extLst>
      <p:ext uri="{BB962C8B-B14F-4D97-AF65-F5344CB8AC3E}">
        <p14:creationId xmlns:p14="http://schemas.microsoft.com/office/powerpoint/2010/main" val="2007880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33960-1A68-8F64-5C29-D28C056A8509}"/>
              </a:ext>
            </a:extLst>
          </p:cNvPr>
          <p:cNvSpPr>
            <a:spLocks noGrp="1"/>
          </p:cNvSpPr>
          <p:nvPr>
            <p:ph type="title"/>
          </p:nvPr>
        </p:nvSpPr>
        <p:spPr/>
        <p:txBody>
          <a:bodyPr/>
          <a:lstStyle/>
          <a:p>
            <a:r>
              <a:rPr lang="en-GB" dirty="0"/>
              <a:t>Recommendations to GRVA</a:t>
            </a:r>
          </a:p>
        </p:txBody>
      </p:sp>
      <p:sp>
        <p:nvSpPr>
          <p:cNvPr id="3" name="Content Placeholder 2">
            <a:extLst>
              <a:ext uri="{FF2B5EF4-FFF2-40B4-BE49-F238E27FC236}">
                <a16:creationId xmlns:a16="http://schemas.microsoft.com/office/drawing/2014/main" id="{CA67FE8A-1B9B-E0B4-2F19-5C80AD927D7C}"/>
              </a:ext>
            </a:extLst>
          </p:cNvPr>
          <p:cNvSpPr>
            <a:spLocks noGrp="1"/>
          </p:cNvSpPr>
          <p:nvPr>
            <p:ph idx="1"/>
          </p:nvPr>
        </p:nvSpPr>
        <p:spPr>
          <a:xfrm>
            <a:off x="838200" y="1479176"/>
            <a:ext cx="10515600" cy="5013698"/>
          </a:xfrm>
        </p:spPr>
        <p:txBody>
          <a:bodyPr>
            <a:normAutofit/>
          </a:bodyPr>
          <a:lstStyle/>
          <a:p>
            <a:pPr marL="342900" marR="0" lvl="0" indent="-342900">
              <a:lnSpc>
                <a:spcPct val="107000"/>
              </a:lnSpc>
              <a:spcBef>
                <a:spcPts val="0"/>
              </a:spcBef>
              <a:spcAft>
                <a:spcPts val="1200"/>
              </a:spcAft>
              <a:buFont typeface="+mj-lt"/>
              <a:buAutoNum type="arabicPeriod"/>
            </a:pPr>
            <a:r>
              <a:rPr lang="en-GB" sz="2400" dirty="0">
                <a:effectLst/>
                <a:latin typeface="Calibri" panose="020F0502020204030204" pitchFamily="34" charset="0"/>
                <a:ea typeface="Calibri" panose="020F0502020204030204" pitchFamily="34" charset="0"/>
                <a:cs typeface="Arial" panose="020B0604020202020204" pitchFamily="34" charset="0"/>
              </a:rPr>
              <a:t>Interaction safety must be set as an objective and integrated in the safety case for a DAS since it is mission-critical.</a:t>
            </a:r>
          </a:p>
          <a:p>
            <a:pPr marL="342900" marR="0" lvl="0" indent="-342900">
              <a:lnSpc>
                <a:spcPct val="107000"/>
              </a:lnSpc>
              <a:spcBef>
                <a:spcPts val="0"/>
              </a:spcBef>
              <a:spcAft>
                <a:spcPts val="1200"/>
              </a:spcAft>
              <a:buFont typeface="+mj-lt"/>
              <a:buAutoNum type="arabicPeriod"/>
            </a:pPr>
            <a:r>
              <a:rPr lang="en-GB" sz="2400" dirty="0">
                <a:effectLst/>
                <a:latin typeface="Calibri" panose="020F0502020204030204" pitchFamily="34" charset="0"/>
                <a:ea typeface="Calibri" panose="020F0502020204030204" pitchFamily="34" charset="0"/>
                <a:cs typeface="Arial" panose="020B0604020202020204" pitchFamily="34" charset="0"/>
              </a:rPr>
              <a:t>The use of the Human-Centred Design process with the involvement of the expected range of users in the different stages of the development of driving automation systems must be verified.</a:t>
            </a:r>
          </a:p>
          <a:p>
            <a:pPr marL="342900" marR="0" lvl="0" indent="-342900">
              <a:lnSpc>
                <a:spcPct val="107000"/>
              </a:lnSpc>
              <a:spcBef>
                <a:spcPts val="0"/>
              </a:spcBef>
              <a:spcAft>
                <a:spcPts val="1200"/>
              </a:spcAft>
              <a:buFont typeface="+mj-lt"/>
              <a:buAutoNum type="arabicPeriod"/>
            </a:pPr>
            <a:r>
              <a:rPr lang="en-GB" sz="2400" dirty="0">
                <a:effectLst/>
                <a:latin typeface="Calibri" panose="020F0502020204030204" pitchFamily="34" charset="0"/>
                <a:ea typeface="Calibri" panose="020F0502020204030204" pitchFamily="34" charset="0"/>
                <a:cs typeface="Arial" panose="020B0604020202020204" pitchFamily="34" charset="0"/>
              </a:rPr>
              <a:t>There is a need to develop verifiable requirements on interaction, including on driver monitoring.</a:t>
            </a:r>
          </a:p>
          <a:p>
            <a:pPr marL="342900" marR="0" lvl="0" indent="-342900">
              <a:lnSpc>
                <a:spcPct val="107000"/>
              </a:lnSpc>
              <a:spcBef>
                <a:spcPts val="0"/>
              </a:spcBef>
              <a:spcAft>
                <a:spcPts val="1200"/>
              </a:spcAft>
              <a:buFont typeface="+mj-lt"/>
              <a:buAutoNum type="arabicPeriod"/>
            </a:pPr>
            <a:r>
              <a:rPr lang="en-GB" sz="2400" dirty="0">
                <a:effectLst/>
                <a:latin typeface="Calibri" panose="020F0502020204030204" pitchFamily="34" charset="0"/>
                <a:ea typeface="Calibri" panose="020F0502020204030204" pitchFamily="34" charset="0"/>
                <a:cs typeface="Arial" panose="020B0604020202020204" pitchFamily="34" charset="0"/>
              </a:rPr>
              <a:t>The Human-Centred Design process and established HMI principles be applied to create a high-level commonality of interaction design across vehicles and levels of automation. This will assist users in easy adaption to new vehicles and in switching from one vehicle to another in their daily use.</a:t>
            </a:r>
          </a:p>
        </p:txBody>
      </p:sp>
    </p:spTree>
    <p:extLst>
      <p:ext uri="{BB962C8B-B14F-4D97-AF65-F5344CB8AC3E}">
        <p14:creationId xmlns:p14="http://schemas.microsoft.com/office/powerpoint/2010/main" val="320012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28D528D7-749C-4DA2-8C3A-F6B97818CCF1}">
  <ds:schemaRefs>
    <ds:schemaRef ds:uri="http://schemas.microsoft.com/sharepoint/v3/contenttype/forms"/>
  </ds:schemaRefs>
</ds:datastoreItem>
</file>

<file path=customXml/itemProps2.xml><?xml version="1.0" encoding="utf-8"?>
<ds:datastoreItem xmlns:ds="http://schemas.openxmlformats.org/officeDocument/2006/customXml" ds:itemID="{34064F67-CBAE-4275-8AD5-D6359D28B9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8AC5AFE-A3BD-4984-A08B-B8DFBC39090A}">
  <ds:schemaRefs>
    <ds:schemaRef ds:uri="http://schemas.microsoft.com/office/2006/metadata/properties"/>
    <ds:schemaRef ds:uri="http://schemas.microsoft.com/office/infopath/2007/PartnerControls"/>
    <ds:schemaRef ds:uri="acccb6d4-dbe5-46d2-b4d3-5733603d8cc6"/>
    <ds:schemaRef ds:uri="985ec44e-1bab-4c0b-9df0-6ba128686fc9"/>
  </ds:schemaRefs>
</ds:datastoreItem>
</file>

<file path=docProps/app.xml><?xml version="1.0" encoding="utf-8"?>
<Properties xmlns="http://schemas.openxmlformats.org/officeDocument/2006/extended-properties" xmlns:vt="http://schemas.openxmlformats.org/officeDocument/2006/docPropsVTypes">
  <TotalTime>682</TotalTime>
  <Words>724</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Requirements for Safe in-Vehicle Interaction  with Driving Automation Systems (Informal paper GRVA-19-10)</vt:lpstr>
      <vt:lpstr>PowerPoint Presentation</vt:lpstr>
      <vt:lpstr>The need for safe interaction with the user</vt:lpstr>
      <vt:lpstr>What is human-centred automation?</vt:lpstr>
      <vt:lpstr>How do we ensure safe interaction between vehicle and user?</vt:lpstr>
      <vt:lpstr>Human-Centred Design </vt:lpstr>
      <vt:lpstr>Iterative process of Human Centred Design</vt:lpstr>
      <vt:lpstr>Also</vt:lpstr>
      <vt:lpstr>Recommendations to GRVA</vt:lpstr>
      <vt:lpstr>Recommendations to GRVA (2)</vt:lpstr>
      <vt:lpstr>Thank you for your attention! o.m.j.carsten@its.leeds.ac.uk  </vt:lpstr>
    </vt:vector>
  </TitlesOfParts>
  <Company>University of Leeds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Factors Challenges of Remote Support and Control</dc:title>
  <dc:creator>Oliver Carsten</dc:creator>
  <cp:lastModifiedBy>Francois Guichard</cp:lastModifiedBy>
  <cp:revision>56</cp:revision>
  <dcterms:created xsi:type="dcterms:W3CDTF">2020-09-23T18:07:04Z</dcterms:created>
  <dcterms:modified xsi:type="dcterms:W3CDTF">2024-05-21T03:29:11Z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4" name="MediaServiceImageTags">
    <vt:lpwstr/>
  </property>
  <property fmtid="{D5CDD505-2E9C-101B-9397-08002B2CF9AE}" pid="5" name="gba66df640194346a5267c50f24d4797">
    <vt:lpwstr/>
  </property>
  <property fmtid="{D5CDD505-2E9C-101B-9397-08002B2CF9AE}" pid="6" name="Office_x0020_of_x0020_Origin">
    <vt:lpwstr/>
  </property>
  <property fmtid="{D5CDD505-2E9C-101B-9397-08002B2CF9AE}" pid="7" name="Office of Origin">
    <vt:lpwstr/>
  </property>
</Properties>
</file>