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4"/>
  </p:notesMasterIdLst>
  <p:sldIdLst>
    <p:sldId id="279" r:id="rId5"/>
    <p:sldId id="339" r:id="rId6"/>
    <p:sldId id="272" r:id="rId7"/>
    <p:sldId id="274" r:id="rId8"/>
    <p:sldId id="275" r:id="rId9"/>
    <p:sldId id="340" r:id="rId10"/>
    <p:sldId id="342" r:id="rId11"/>
    <p:sldId id="341" r:id="rId12"/>
    <p:sldId id="343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weg, Volker (059)" initials="KV(" lastIdx="0" clrIdx="0">
    <p:extLst>
      <p:ext uri="{19B8F6BF-5375-455C-9EA6-DF929625EA0E}">
        <p15:presenceInfo xmlns:p15="http://schemas.microsoft.com/office/powerpoint/2012/main" userId="S-1-5-21-1482476501-1450960922-725345543-5791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48235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62C0A9-6449-4FA7-91FD-26AFBF4F487A}" v="1" dt="2024-05-18T07:58:23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7" autoAdjust="0"/>
    <p:restoredTop sz="93372" autoAdjust="0"/>
  </p:normalViewPr>
  <p:slideViewPr>
    <p:cSldViewPr snapToGrid="0">
      <p:cViewPr varScale="1">
        <p:scale>
          <a:sx n="96" d="100"/>
          <a:sy n="96" d="100"/>
        </p:scale>
        <p:origin x="9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3F62C0A9-6449-4FA7-91FD-26AFBF4F487A}"/>
    <pc:docChg chg="custSel modSld">
      <pc:chgData name="Francois Guichard" userId="b25862a6-b641-4ece-b9f9-9230f3cdb908" providerId="ADAL" clId="{3F62C0A9-6449-4FA7-91FD-26AFBF4F487A}" dt="2024-05-18T07:59:24.571" v="58" actId="20577"/>
      <pc:docMkLst>
        <pc:docMk/>
      </pc:docMkLst>
      <pc:sldChg chg="addSp delSp modSp mod">
        <pc:chgData name="Francois Guichard" userId="b25862a6-b641-4ece-b9f9-9230f3cdb908" providerId="ADAL" clId="{3F62C0A9-6449-4FA7-91FD-26AFBF4F487A}" dt="2024-05-18T07:59:24.571" v="58" actId="20577"/>
        <pc:sldMkLst>
          <pc:docMk/>
          <pc:sldMk cId="1449524751" sldId="279"/>
        </pc:sldMkLst>
        <pc:spChg chg="mod">
          <ac:chgData name="Francois Guichard" userId="b25862a6-b641-4ece-b9f9-9230f3cdb908" providerId="ADAL" clId="{3F62C0A9-6449-4FA7-91FD-26AFBF4F487A}" dt="2024-05-18T07:58:57.932" v="24" actId="20577"/>
          <ac:spMkLst>
            <pc:docMk/>
            <pc:sldMk cId="1449524751" sldId="279"/>
            <ac:spMk id="2" creationId="{EA64B7BB-7D2B-DE46-62FB-616610897EAA}"/>
          </ac:spMkLst>
        </pc:spChg>
        <pc:spChg chg="mod">
          <ac:chgData name="Francois Guichard" userId="b25862a6-b641-4ece-b9f9-9230f3cdb908" providerId="ADAL" clId="{3F62C0A9-6449-4FA7-91FD-26AFBF4F487A}" dt="2024-05-18T07:59:06.298" v="51" actId="1035"/>
          <ac:spMkLst>
            <pc:docMk/>
            <pc:sldMk cId="1449524751" sldId="279"/>
            <ac:spMk id="3" creationId="{74B3F821-49F6-EF9F-200D-4785BEE30976}"/>
          </ac:spMkLst>
        </pc:spChg>
        <pc:spChg chg="add mod">
          <ac:chgData name="Francois Guichard" userId="b25862a6-b641-4ece-b9f9-9230f3cdb908" providerId="ADAL" clId="{3F62C0A9-6449-4FA7-91FD-26AFBF4F487A}" dt="2024-05-18T07:59:24.571" v="58" actId="20577"/>
          <ac:spMkLst>
            <pc:docMk/>
            <pc:sldMk cId="1449524751" sldId="279"/>
            <ac:spMk id="6" creationId="{5210D93C-F9B9-E24C-E463-EBB857E89E7A}"/>
          </ac:spMkLst>
        </pc:spChg>
        <pc:spChg chg="del">
          <ac:chgData name="Francois Guichard" userId="b25862a6-b641-4ece-b9f9-9230f3cdb908" providerId="ADAL" clId="{3F62C0A9-6449-4FA7-91FD-26AFBF4F487A}" dt="2024-05-18T07:57:55.100" v="0" actId="478"/>
          <ac:spMkLst>
            <pc:docMk/>
            <pc:sldMk cId="1449524751" sldId="279"/>
            <ac:spMk id="15" creationId="{DD62BFCE-791E-ABD2-5E3A-721021D4501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17FBC-1CC1-4974-A17A-10515C6927D0}" type="datetimeFigureOut">
              <a:rPr lang="de-DE" smtClean="0"/>
              <a:t>18.05.2024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F00DD-97FC-489B-AE11-755E137A32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02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284443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10248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93592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53584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99536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38768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21419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416101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95038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05034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45368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7942FB29-62A6-7706-970A-9635878F83F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3644611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408" imgH="408" progId="TCLayout.ActiveDocument.1">
                  <p:embed/>
                </p:oleObj>
              </mc:Choice>
              <mc:Fallback>
                <p:oleObj name="think-cell Folie" r:id="rId14" imgW="408" imgH="408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942FB29-62A6-7706-970A-9635878F83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.emf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.emf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CF92D231-1091-F8D8-7CD0-5585DCA1BEA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557566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8" imgH="408" progId="TCLayout.ActiveDocument.1">
                  <p:embed/>
                </p:oleObj>
              </mc:Choice>
              <mc:Fallback>
                <p:oleObj name="think-cell Foli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CF92D231-1091-F8D8-7CD0-5585DCA1BE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A64B7BB-7D2B-DE46-62FB-616610897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440906"/>
            <a:ext cx="10363200" cy="1470025"/>
          </a:xfrm>
        </p:spPr>
        <p:txBody>
          <a:bodyPr vert="horz"/>
          <a:lstStyle/>
          <a:p>
            <a:r>
              <a:rPr lang="en-US" dirty="0"/>
              <a:t>Status Report ECE/TRANS/WP.29/GRVA/2024/28</a:t>
            </a:r>
            <a:br>
              <a:rPr lang="en-US" dirty="0"/>
            </a:br>
            <a:r>
              <a:rPr lang="en-US" dirty="0"/>
              <a:t>Proposal for amendments to UN-R79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4B3F821-49F6-EF9F-200D-4785BEE30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9903" y="5047470"/>
            <a:ext cx="9012194" cy="1752600"/>
          </a:xfrm>
        </p:spPr>
        <p:txBody>
          <a:bodyPr/>
          <a:lstStyle/>
          <a:p>
            <a:r>
              <a:rPr lang="en-US" dirty="0"/>
              <a:t>Submitted by the experts from CLEPA and OICA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AA5690-1DC1-2C74-A84A-EB293270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1026" name="Picture 2" descr="Home - CLEPA – European Association of Automotive Suppliers">
            <a:extLst>
              <a:ext uri="{FF2B5EF4-FFF2-40B4-BE49-F238E27FC236}">
                <a16:creationId xmlns:a16="http://schemas.microsoft.com/office/drawing/2014/main" id="{93CE8DC2-C88D-0CED-BF34-9E4AC3D5B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55" y="548680"/>
            <a:ext cx="345757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10D93C-F9B9-E24C-E463-EBB857E89E7A}"/>
              </a:ext>
            </a:extLst>
          </p:cNvPr>
          <p:cNvSpPr txBox="1"/>
          <p:nvPr/>
        </p:nvSpPr>
        <p:spPr>
          <a:xfrm>
            <a:off x="8472264" y="127219"/>
            <a:ext cx="3600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600" u="sng" dirty="0"/>
              <a:t>Informal document</a:t>
            </a:r>
            <a:r>
              <a:rPr lang="en-GB" sz="1600" dirty="0"/>
              <a:t> </a:t>
            </a:r>
            <a:r>
              <a:rPr lang="en-GB" sz="1600" b="1" dirty="0"/>
              <a:t>GRVA-19-35</a:t>
            </a:r>
          </a:p>
          <a:p>
            <a:pPr algn="r"/>
            <a:r>
              <a:rPr lang="en-GB" sz="1600" dirty="0"/>
              <a:t>19th GRVA, 25 June 2024</a:t>
            </a:r>
            <a:br>
              <a:rPr lang="en-GB" sz="1600" dirty="0"/>
            </a:br>
            <a:r>
              <a:rPr lang="en-GB" sz="1600" dirty="0"/>
              <a:t>(For review during the </a:t>
            </a:r>
            <a:br>
              <a:rPr lang="en-GB" sz="1600" dirty="0"/>
            </a:br>
            <a:r>
              <a:rPr lang="en-GB" sz="1600" dirty="0"/>
              <a:t>Troy meeting 20-24 May 2024</a:t>
            </a:r>
          </a:p>
          <a:p>
            <a:pPr algn="r"/>
            <a:r>
              <a:rPr lang="en-GB" sz="1600" dirty="0"/>
              <a:t>Provisional agenda item 8(</a:t>
            </a:r>
            <a:r>
              <a:rPr lang="en-GB" sz="1600"/>
              <a:t>b)[/6(b)]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4952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2F79B55D-19F4-61F0-90F5-925B55D7FFB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58506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8" imgH="408" progId="TCLayout.ActiveDocument.1">
                  <p:embed/>
                </p:oleObj>
              </mc:Choice>
              <mc:Fallback>
                <p:oleObj name="think-cell Foli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F79B55D-19F4-61F0-90F5-925B55D7FF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850D4D1-7774-6B09-57AC-878754204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848" y="274638"/>
            <a:ext cx="10972800" cy="1143000"/>
          </a:xfrm>
        </p:spPr>
        <p:txBody>
          <a:bodyPr vert="horz"/>
          <a:lstStyle/>
          <a:p>
            <a:r>
              <a:rPr lang="de-DE" dirty="0"/>
              <a:t>Status and </a:t>
            </a:r>
            <a:r>
              <a:rPr lang="de-DE" dirty="0" err="1"/>
              <a:t>timeline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2150E65-66AD-8787-FA5D-E02E64D92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A5D464-134C-4C80-B41F-7081051DEBC1}" type="slidenum">
              <a:rPr kumimoji="0" lang="ja-JP" alt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CB8DA5DE-5049-E759-9264-2DA885C245C3}"/>
              </a:ext>
            </a:extLst>
          </p:cNvPr>
          <p:cNvCxnSpPr/>
          <p:nvPr/>
        </p:nvCxnSpPr>
        <p:spPr>
          <a:xfrm>
            <a:off x="4773882" y="2294014"/>
            <a:ext cx="0" cy="3852000"/>
          </a:xfrm>
          <a:prstGeom prst="line">
            <a:avLst/>
          </a:prstGeom>
          <a:noFill/>
          <a:ln w="38100" cap="flat" cmpd="sng" algn="ctr">
            <a:solidFill>
              <a:srgbClr val="4472C4"/>
            </a:solidFill>
            <a:prstDash val="sysDash"/>
            <a:miter lim="800000"/>
          </a:ln>
          <a:effectLst/>
        </p:spPr>
      </p:cxnSp>
      <p:sp>
        <p:nvSpPr>
          <p:cNvPr id="59" name="Rechteck: abgerundete Ecken 72">
            <a:extLst>
              <a:ext uri="{FF2B5EF4-FFF2-40B4-BE49-F238E27FC236}">
                <a16:creationId xmlns:a16="http://schemas.microsoft.com/office/drawing/2014/main" id="{F78F3288-8A76-7826-9F3C-11C9E023D56F}"/>
              </a:ext>
            </a:extLst>
          </p:cNvPr>
          <p:cNvSpPr/>
          <p:nvPr/>
        </p:nvSpPr>
        <p:spPr>
          <a:xfrm>
            <a:off x="394580" y="1895895"/>
            <a:ext cx="11501673" cy="1019175"/>
          </a:xfrm>
          <a:prstGeom prst="roundRect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678EDE11-730A-BB55-84E1-CD0E9BF876DB}"/>
              </a:ext>
            </a:extLst>
          </p:cNvPr>
          <p:cNvGrpSpPr/>
          <p:nvPr/>
        </p:nvGrpSpPr>
        <p:grpSpPr>
          <a:xfrm>
            <a:off x="2831416" y="1689866"/>
            <a:ext cx="4371005" cy="4587873"/>
            <a:chOff x="2182368" y="992732"/>
            <a:chExt cx="1309511" cy="3182964"/>
          </a:xfrm>
        </p:grpSpPr>
        <p:sp>
          <p:nvSpPr>
            <p:cNvPr id="61" name="Freihandform: Form 363">
              <a:extLst>
                <a:ext uri="{FF2B5EF4-FFF2-40B4-BE49-F238E27FC236}">
                  <a16:creationId xmlns:a16="http://schemas.microsoft.com/office/drawing/2014/main" id="{C67C4E77-6FC2-388D-5BFC-DE216B680453}"/>
                </a:ext>
              </a:extLst>
            </p:cNvPr>
            <p:cNvSpPr/>
            <p:nvPr/>
          </p:nvSpPr>
          <p:spPr>
            <a:xfrm rot="16200000">
              <a:off x="1245642" y="1929458"/>
              <a:ext cx="3182964" cy="1309511"/>
            </a:xfrm>
            <a:custGeom>
              <a:avLst/>
              <a:gdLst>
                <a:gd name="connsiteX0" fmla="*/ 0 w 2727719"/>
                <a:gd name="connsiteY0" fmla="*/ 136386 h 3273263"/>
                <a:gd name="connsiteX1" fmla="*/ 136386 w 2727719"/>
                <a:gd name="connsiteY1" fmla="*/ 0 h 3273263"/>
                <a:gd name="connsiteX2" fmla="*/ 2591333 w 2727719"/>
                <a:gd name="connsiteY2" fmla="*/ 0 h 3273263"/>
                <a:gd name="connsiteX3" fmla="*/ 2727719 w 2727719"/>
                <a:gd name="connsiteY3" fmla="*/ 136386 h 3273263"/>
                <a:gd name="connsiteX4" fmla="*/ 2727719 w 2727719"/>
                <a:gd name="connsiteY4" fmla="*/ 3136877 h 3273263"/>
                <a:gd name="connsiteX5" fmla="*/ 2591333 w 2727719"/>
                <a:gd name="connsiteY5" fmla="*/ 3273263 h 3273263"/>
                <a:gd name="connsiteX6" fmla="*/ 136386 w 2727719"/>
                <a:gd name="connsiteY6" fmla="*/ 3273263 h 3273263"/>
                <a:gd name="connsiteX7" fmla="*/ 0 w 2727719"/>
                <a:gd name="connsiteY7" fmla="*/ 3136877 h 3273263"/>
                <a:gd name="connsiteX8" fmla="*/ 0 w 2727719"/>
                <a:gd name="connsiteY8" fmla="*/ 136386 h 3273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7719" h="3273263">
                  <a:moveTo>
                    <a:pt x="2614064" y="1"/>
                  </a:moveTo>
                  <a:cubicBezTo>
                    <a:pt x="2676834" y="1"/>
                    <a:pt x="2727719" y="73275"/>
                    <a:pt x="2727719" y="163664"/>
                  </a:cubicBezTo>
                  <a:lnTo>
                    <a:pt x="2727719" y="3109599"/>
                  </a:lnTo>
                  <a:cubicBezTo>
                    <a:pt x="2727719" y="3199988"/>
                    <a:pt x="2676834" y="3273262"/>
                    <a:pt x="2614064" y="3273262"/>
                  </a:cubicBezTo>
                  <a:lnTo>
                    <a:pt x="113655" y="3273262"/>
                  </a:lnTo>
                  <a:cubicBezTo>
                    <a:pt x="50885" y="3273262"/>
                    <a:pt x="0" y="3199988"/>
                    <a:pt x="0" y="3109599"/>
                  </a:cubicBezTo>
                  <a:lnTo>
                    <a:pt x="0" y="163664"/>
                  </a:lnTo>
                  <a:cubicBezTo>
                    <a:pt x="0" y="73275"/>
                    <a:pt x="50885" y="1"/>
                    <a:pt x="113655" y="1"/>
                  </a:cubicBezTo>
                  <a:lnTo>
                    <a:pt x="2614064" y="1"/>
                  </a:lnTo>
                  <a:close/>
                </a:path>
              </a:pathLst>
            </a:custGeom>
            <a:solidFill>
              <a:srgbClr val="B2B2B2">
                <a:alpha val="1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spcFirstLastPara="0" vert="horz" wrap="square" lIns="589188" tIns="109730" rIns="142241" bIns="2182176" numCol="1" spcCol="1270" anchor="t" anchorCtr="0">
              <a:noAutofit/>
            </a:bodyPr>
            <a:lstStyle/>
            <a:p>
              <a:pPr marL="0" marR="0" lvl="0" indent="0" algn="r" defTabSz="1422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  </a:t>
              </a:r>
            </a:p>
          </p:txBody>
        </p:sp>
        <p:sp>
          <p:nvSpPr>
            <p:cNvPr id="62" name="Textfeld 8">
              <a:extLst>
                <a:ext uri="{FF2B5EF4-FFF2-40B4-BE49-F238E27FC236}">
                  <a16:creationId xmlns:a16="http://schemas.microsoft.com/office/drawing/2014/main" id="{063DBCD7-A83B-2A37-4117-AA1267FD6BF5}"/>
                </a:ext>
              </a:extLst>
            </p:cNvPr>
            <p:cNvSpPr txBox="1"/>
            <p:nvPr/>
          </p:nvSpPr>
          <p:spPr>
            <a:xfrm>
              <a:off x="2751981" y="3949905"/>
              <a:ext cx="190412" cy="21352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marR="0" lvl="0" indent="0" algn="ctr" defTabSz="108850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00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ntinental Stag Sans Book" panose="020B0503040000020004" pitchFamily="34" charset="0"/>
                </a:defRPr>
              </a:lvl1pPr>
              <a:lvl2pPr marL="544251" defTabSz="1088502">
                <a:defRPr sz="2100"/>
              </a:lvl2pPr>
              <a:lvl3pPr marL="1088502" defTabSz="1088502">
                <a:defRPr sz="2100"/>
              </a:lvl3pPr>
              <a:lvl4pPr marL="1632753" defTabSz="1088502">
                <a:defRPr sz="2100"/>
              </a:lvl4pPr>
              <a:lvl5pPr marL="2177004" defTabSz="1088502">
                <a:defRPr sz="2100"/>
              </a:lvl5pPr>
              <a:lvl6pPr marL="2721254" defTabSz="1088502">
                <a:defRPr sz="2100"/>
              </a:lvl6pPr>
              <a:lvl7pPr marL="3265505" defTabSz="1088502">
                <a:defRPr sz="2100"/>
              </a:lvl7pPr>
              <a:lvl8pPr marL="3809756" defTabSz="1088502">
                <a:defRPr sz="2100"/>
              </a:lvl8pPr>
              <a:lvl9pPr marL="4354007" defTabSz="1088502">
                <a:defRPr sz="2100"/>
              </a:lvl9pPr>
            </a:lstStyle>
            <a:p>
              <a:pPr marL="0" marR="0" lvl="0" indent="0" algn="ctr" defTabSz="108850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ntinental Stag Sans Book" panose="020B0503040000020004" pitchFamily="34" charset="0"/>
                </a:rPr>
                <a:t>2024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CF2F57C1-9149-9F44-F53D-BAB23BD816C5}"/>
              </a:ext>
            </a:extLst>
          </p:cNvPr>
          <p:cNvGrpSpPr/>
          <p:nvPr/>
        </p:nvGrpSpPr>
        <p:grpSpPr>
          <a:xfrm>
            <a:off x="7294361" y="1708727"/>
            <a:ext cx="4693518" cy="4610872"/>
            <a:chOff x="4277927" y="992734"/>
            <a:chExt cx="1309511" cy="3158906"/>
          </a:xfrm>
        </p:grpSpPr>
        <p:sp>
          <p:nvSpPr>
            <p:cNvPr id="64" name="Freihandform: Form 361">
              <a:extLst>
                <a:ext uri="{FF2B5EF4-FFF2-40B4-BE49-F238E27FC236}">
                  <a16:creationId xmlns:a16="http://schemas.microsoft.com/office/drawing/2014/main" id="{A2B2D7C2-F23F-3535-A78F-5F7656E408EC}"/>
                </a:ext>
              </a:extLst>
            </p:cNvPr>
            <p:cNvSpPr/>
            <p:nvPr/>
          </p:nvSpPr>
          <p:spPr>
            <a:xfrm rot="16200000">
              <a:off x="3353230" y="1917431"/>
              <a:ext cx="3158906" cy="1309511"/>
            </a:xfrm>
            <a:custGeom>
              <a:avLst/>
              <a:gdLst>
                <a:gd name="connsiteX0" fmla="*/ 0 w 2727719"/>
                <a:gd name="connsiteY0" fmla="*/ 136386 h 3273263"/>
                <a:gd name="connsiteX1" fmla="*/ 136386 w 2727719"/>
                <a:gd name="connsiteY1" fmla="*/ 0 h 3273263"/>
                <a:gd name="connsiteX2" fmla="*/ 2591333 w 2727719"/>
                <a:gd name="connsiteY2" fmla="*/ 0 h 3273263"/>
                <a:gd name="connsiteX3" fmla="*/ 2727719 w 2727719"/>
                <a:gd name="connsiteY3" fmla="*/ 136386 h 3273263"/>
                <a:gd name="connsiteX4" fmla="*/ 2727719 w 2727719"/>
                <a:gd name="connsiteY4" fmla="*/ 3136877 h 3273263"/>
                <a:gd name="connsiteX5" fmla="*/ 2591333 w 2727719"/>
                <a:gd name="connsiteY5" fmla="*/ 3273263 h 3273263"/>
                <a:gd name="connsiteX6" fmla="*/ 136386 w 2727719"/>
                <a:gd name="connsiteY6" fmla="*/ 3273263 h 3273263"/>
                <a:gd name="connsiteX7" fmla="*/ 0 w 2727719"/>
                <a:gd name="connsiteY7" fmla="*/ 3136877 h 3273263"/>
                <a:gd name="connsiteX8" fmla="*/ 0 w 2727719"/>
                <a:gd name="connsiteY8" fmla="*/ 136386 h 3273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7719" h="3273263">
                  <a:moveTo>
                    <a:pt x="2614064" y="1"/>
                  </a:moveTo>
                  <a:cubicBezTo>
                    <a:pt x="2676834" y="1"/>
                    <a:pt x="2727719" y="73275"/>
                    <a:pt x="2727719" y="163664"/>
                  </a:cubicBezTo>
                  <a:lnTo>
                    <a:pt x="2727719" y="3109599"/>
                  </a:lnTo>
                  <a:cubicBezTo>
                    <a:pt x="2727719" y="3199988"/>
                    <a:pt x="2676834" y="3273262"/>
                    <a:pt x="2614064" y="3273262"/>
                  </a:cubicBezTo>
                  <a:lnTo>
                    <a:pt x="113655" y="3273262"/>
                  </a:lnTo>
                  <a:cubicBezTo>
                    <a:pt x="50885" y="3273262"/>
                    <a:pt x="0" y="3199988"/>
                    <a:pt x="0" y="3109599"/>
                  </a:cubicBezTo>
                  <a:lnTo>
                    <a:pt x="0" y="163664"/>
                  </a:lnTo>
                  <a:cubicBezTo>
                    <a:pt x="0" y="73275"/>
                    <a:pt x="50885" y="1"/>
                    <a:pt x="113655" y="1"/>
                  </a:cubicBezTo>
                  <a:lnTo>
                    <a:pt x="2614064" y="1"/>
                  </a:lnTo>
                  <a:close/>
                </a:path>
              </a:pathLst>
            </a:custGeom>
            <a:solidFill>
              <a:srgbClr val="B2B2B2">
                <a:alpha val="1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spcFirstLastPara="0" vert="horz" wrap="square" lIns="589188" tIns="109730" rIns="142241" bIns="2182176" numCol="1" spcCol="1270" anchor="t" anchorCtr="0">
              <a:noAutofit/>
            </a:bodyPr>
            <a:lstStyle/>
            <a:p>
              <a:pPr marL="0" marR="0" lvl="0" indent="0" algn="r" defTabSz="1422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  </a:t>
              </a:r>
            </a:p>
          </p:txBody>
        </p:sp>
        <p:sp>
          <p:nvSpPr>
            <p:cNvPr id="65" name="Textfeld 5">
              <a:extLst>
                <a:ext uri="{FF2B5EF4-FFF2-40B4-BE49-F238E27FC236}">
                  <a16:creationId xmlns:a16="http://schemas.microsoft.com/office/drawing/2014/main" id="{8E177C1D-0B6C-D933-9E25-FFFDB7FC5A1C}"/>
                </a:ext>
              </a:extLst>
            </p:cNvPr>
            <p:cNvSpPr txBox="1"/>
            <p:nvPr/>
          </p:nvSpPr>
          <p:spPr>
            <a:xfrm>
              <a:off x="4696195" y="3916117"/>
              <a:ext cx="472975" cy="21085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marR="0" lvl="0" indent="0" algn="ctr" defTabSz="108850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00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ntinental Stag Sans Book" panose="020B0503040000020004" pitchFamily="34" charset="0"/>
                </a:defRPr>
              </a:lvl1pPr>
              <a:lvl2pPr marL="544251" defTabSz="1088502">
                <a:defRPr sz="2100"/>
              </a:lvl2pPr>
              <a:lvl3pPr marL="1088502" defTabSz="1088502">
                <a:defRPr sz="2100"/>
              </a:lvl3pPr>
              <a:lvl4pPr marL="1632753" defTabSz="1088502">
                <a:defRPr sz="2100"/>
              </a:lvl4pPr>
              <a:lvl5pPr marL="2177004" defTabSz="1088502">
                <a:defRPr sz="2100"/>
              </a:lvl5pPr>
              <a:lvl6pPr marL="2721254" defTabSz="1088502">
                <a:defRPr sz="2100"/>
              </a:lvl6pPr>
              <a:lvl7pPr marL="3265505" defTabSz="1088502">
                <a:defRPr sz="2100"/>
              </a:lvl7pPr>
              <a:lvl8pPr marL="3809756" defTabSz="1088502">
                <a:defRPr sz="2100"/>
              </a:lvl8pPr>
              <a:lvl9pPr marL="4354007" defTabSz="1088502">
                <a:defRPr sz="2100"/>
              </a:lvl9pPr>
            </a:lstStyle>
            <a:p>
              <a:pPr marL="0" marR="0" lvl="0" indent="0" algn="ctr" defTabSz="108850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ntinental Stag Sans Book" panose="020B0503040000020004" pitchFamily="34" charset="0"/>
                </a:rPr>
                <a:t>2025</a:t>
              </a:r>
            </a:p>
          </p:txBody>
        </p:sp>
      </p:grpSp>
      <p:sp>
        <p:nvSpPr>
          <p:cNvPr id="66" name="Gleichschenkliges Dreieck 65">
            <a:extLst>
              <a:ext uri="{FF2B5EF4-FFF2-40B4-BE49-F238E27FC236}">
                <a16:creationId xmlns:a16="http://schemas.microsoft.com/office/drawing/2014/main" id="{B7FC3AAF-FEED-2933-192F-A9B1BC9F5CB6}"/>
              </a:ext>
            </a:extLst>
          </p:cNvPr>
          <p:cNvSpPr/>
          <p:nvPr/>
        </p:nvSpPr>
        <p:spPr>
          <a:xfrm rot="16200000">
            <a:off x="10492954" y="2486329"/>
            <a:ext cx="194611" cy="105268"/>
          </a:xfrm>
          <a:prstGeom prst="triangle">
            <a:avLst/>
          </a:prstGeom>
          <a:solidFill>
            <a:srgbClr val="00B050"/>
          </a:solidFill>
          <a:ln w="12700" cap="flat" cmpd="sng" algn="ctr">
            <a:solidFill>
              <a:srgbClr val="00B050"/>
            </a:solidFill>
            <a:prstDash val="solid"/>
          </a:ln>
          <a:effectLst/>
        </p:spPr>
        <p:txBody>
          <a:bodyPr rot="0" spcFirstLastPara="0" vert="horz" wrap="square" lIns="288000" tIns="180000" rIns="28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 sz="1200" dirty="0">
              <a:solidFill>
                <a:srgbClr val="FFFFFF"/>
              </a:solidFill>
              <a:latin typeface="Continental Stag Sans Light" panose="020B0303040000020004" pitchFamily="34" charset="0"/>
            </a:endParaRPr>
          </a:p>
        </p:txBody>
      </p:sp>
      <p:sp>
        <p:nvSpPr>
          <p:cNvPr id="67" name="Textfeld 198">
            <a:extLst>
              <a:ext uri="{FF2B5EF4-FFF2-40B4-BE49-F238E27FC236}">
                <a16:creationId xmlns:a16="http://schemas.microsoft.com/office/drawing/2014/main" id="{42824CF0-013A-1BB9-500C-8EDDE35C4F06}"/>
              </a:ext>
            </a:extLst>
          </p:cNvPr>
          <p:cNvSpPr txBox="1"/>
          <p:nvPr/>
        </p:nvSpPr>
        <p:spPr>
          <a:xfrm>
            <a:off x="9460341" y="2377455"/>
            <a:ext cx="9317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000" b="1" dirty="0">
                <a:solidFill>
                  <a:prstClr val="black"/>
                </a:solidFill>
                <a:latin typeface="Continental Stag Sans Light" panose="020B0303040000020004" pitchFamily="34" charset="0"/>
              </a:rPr>
              <a:t>6 </a:t>
            </a:r>
            <a:r>
              <a:rPr lang="de-DE" sz="1000" b="1" dirty="0" err="1">
                <a:solidFill>
                  <a:prstClr val="black"/>
                </a:solidFill>
                <a:latin typeface="Continental Stag Sans Light" panose="020B0303040000020004" pitchFamily="34" charset="0"/>
              </a:rPr>
              <a:t>months</a:t>
            </a:r>
            <a:endParaRPr lang="de-DE" sz="1000" b="1" dirty="0">
              <a:solidFill>
                <a:prstClr val="black"/>
              </a:solidFill>
              <a:latin typeface="Continental Stag Sans Light" panose="020B0303040000020004" pitchFamily="34" charset="0"/>
            </a:endParaRPr>
          </a:p>
          <a:p>
            <a:pPr algn="ctr">
              <a:defRPr/>
            </a:pPr>
            <a:r>
              <a:rPr lang="de-DE" sz="1000" b="1" dirty="0" err="1">
                <a:solidFill>
                  <a:prstClr val="black"/>
                </a:solidFill>
                <a:latin typeface="Continental Stag Sans Light" panose="020B0303040000020004" pitchFamily="34" charset="0"/>
              </a:rPr>
              <a:t>transition</a:t>
            </a:r>
            <a:r>
              <a:rPr lang="de-DE" sz="1000" b="1" dirty="0">
                <a:solidFill>
                  <a:prstClr val="black"/>
                </a:solidFill>
                <a:latin typeface="Continental Stag Sans Light" panose="020B0303040000020004" pitchFamily="34" charset="0"/>
              </a:rPr>
              <a:t> </a:t>
            </a:r>
            <a:r>
              <a:rPr lang="de-DE" sz="1000" b="1" dirty="0" err="1">
                <a:solidFill>
                  <a:prstClr val="black"/>
                </a:solidFill>
                <a:latin typeface="Continental Stag Sans Light" panose="020B0303040000020004" pitchFamily="34" charset="0"/>
              </a:rPr>
              <a:t>period</a:t>
            </a:r>
            <a:endParaRPr lang="de-DE" sz="1000" b="1" dirty="0">
              <a:solidFill>
                <a:prstClr val="black"/>
              </a:solidFill>
              <a:latin typeface="Continental Stag Sans Light" panose="020B0303040000020004" pitchFamily="34" charset="0"/>
            </a:endParaRPr>
          </a:p>
        </p:txBody>
      </p: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20DC0982-1609-07BA-E411-9A5CF2D7C4B8}"/>
              </a:ext>
            </a:extLst>
          </p:cNvPr>
          <p:cNvCxnSpPr>
            <a:cxnSpLocks/>
            <a:stCxn id="75" idx="3"/>
            <a:endCxn id="78" idx="1"/>
          </p:cNvCxnSpPr>
          <p:nvPr/>
        </p:nvCxnSpPr>
        <p:spPr>
          <a:xfrm flipV="1">
            <a:off x="4937324" y="2538524"/>
            <a:ext cx="1333479" cy="9525"/>
          </a:xfrm>
          <a:prstGeom prst="line">
            <a:avLst/>
          </a:prstGeom>
          <a:noFill/>
          <a:ln w="28575" cap="flat" cmpd="sng" algn="ctr">
            <a:solidFill>
              <a:srgbClr val="00B0F0"/>
            </a:solidFill>
            <a:prstDash val="solid"/>
          </a:ln>
          <a:effectLst/>
        </p:spPr>
      </p:cxnSp>
      <p:sp>
        <p:nvSpPr>
          <p:cNvPr id="69" name="Textfeld 161">
            <a:extLst>
              <a:ext uri="{FF2B5EF4-FFF2-40B4-BE49-F238E27FC236}">
                <a16:creationId xmlns:a16="http://schemas.microsoft.com/office/drawing/2014/main" id="{EF415A06-3825-CEF0-46C2-ECD0946A5E87}"/>
              </a:ext>
            </a:extLst>
          </p:cNvPr>
          <p:cNvSpPr txBox="1"/>
          <p:nvPr/>
        </p:nvSpPr>
        <p:spPr>
          <a:xfrm>
            <a:off x="2061473" y="2753739"/>
            <a:ext cx="1152508" cy="1077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 sz="700" dirty="0">
              <a:solidFill>
                <a:srgbClr val="004EAF"/>
              </a:solidFill>
              <a:latin typeface="Continental Stag Sans Light" panose="020B0303040000020004" pitchFamily="34" charset="0"/>
            </a:endParaRPr>
          </a:p>
        </p:txBody>
      </p:sp>
      <p:sp>
        <p:nvSpPr>
          <p:cNvPr id="70" name="Textfeld 151">
            <a:extLst>
              <a:ext uri="{FF2B5EF4-FFF2-40B4-BE49-F238E27FC236}">
                <a16:creationId xmlns:a16="http://schemas.microsoft.com/office/drawing/2014/main" id="{FBC39E5D-CADB-9526-AA2B-B0BFD3762F50}"/>
              </a:ext>
            </a:extLst>
          </p:cNvPr>
          <p:cNvSpPr txBox="1"/>
          <p:nvPr/>
        </p:nvSpPr>
        <p:spPr>
          <a:xfrm>
            <a:off x="2978951" y="1947351"/>
            <a:ext cx="64969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100" b="1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GRVA 18</a:t>
            </a:r>
          </a:p>
          <a:p>
            <a:pPr algn="ctr">
              <a:defRPr/>
            </a:pPr>
            <a:r>
              <a:rPr lang="de-DE" sz="1100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01/2024</a:t>
            </a:r>
          </a:p>
        </p:txBody>
      </p: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C74C7A5F-9D36-0F75-C2EB-077793105DC8}"/>
              </a:ext>
            </a:extLst>
          </p:cNvPr>
          <p:cNvGrpSpPr/>
          <p:nvPr/>
        </p:nvGrpSpPr>
        <p:grpSpPr>
          <a:xfrm>
            <a:off x="2342586" y="2381524"/>
            <a:ext cx="1152508" cy="486113"/>
            <a:chOff x="3945747" y="1380328"/>
            <a:chExt cx="600952" cy="240519"/>
          </a:xfrm>
        </p:grpSpPr>
        <p:pic>
          <p:nvPicPr>
            <p:cNvPr id="72" name="Grafik 71">
              <a:extLst>
                <a:ext uri="{FF2B5EF4-FFF2-40B4-BE49-F238E27FC236}">
                  <a16:creationId xmlns:a16="http://schemas.microsoft.com/office/drawing/2014/main" id="{E695A2C3-B880-A1FF-CE59-96EC85430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89650" y="1380328"/>
              <a:ext cx="161474" cy="161474"/>
            </a:xfrm>
            <a:prstGeom prst="rect">
              <a:avLst/>
            </a:prstGeom>
          </p:spPr>
        </p:pic>
        <p:sp>
          <p:nvSpPr>
            <p:cNvPr id="73" name="Textfeld 161">
              <a:extLst>
                <a:ext uri="{FF2B5EF4-FFF2-40B4-BE49-F238E27FC236}">
                  <a16:creationId xmlns:a16="http://schemas.microsoft.com/office/drawing/2014/main" id="{4CDDC506-E10C-D847-D085-C23C45866FE6}"/>
                </a:ext>
              </a:extLst>
            </p:cNvPr>
            <p:cNvSpPr txBox="1"/>
            <p:nvPr/>
          </p:nvSpPr>
          <p:spPr>
            <a:xfrm>
              <a:off x="3945747" y="1567548"/>
              <a:ext cx="600952" cy="532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de-DE"/>
              </a:defPPr>
              <a:lvl1pPr marL="0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4251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8502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2753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77004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1254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5505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09756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54007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e-DE" sz="700" dirty="0">
                <a:solidFill>
                  <a:srgbClr val="004EAF"/>
                </a:solidFill>
                <a:latin typeface="Continental Stag Sans Light" panose="020B0303040000020004" pitchFamily="34" charset="0"/>
              </a:endParaRPr>
            </a:p>
          </p:txBody>
        </p:sp>
      </p:grp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D7386FD4-F719-FD9D-AA58-6FDF9879D35C}"/>
              </a:ext>
            </a:extLst>
          </p:cNvPr>
          <p:cNvGrpSpPr/>
          <p:nvPr/>
        </p:nvGrpSpPr>
        <p:grpSpPr>
          <a:xfrm>
            <a:off x="4311008" y="2384871"/>
            <a:ext cx="1152508" cy="486113"/>
            <a:chOff x="3945747" y="1380328"/>
            <a:chExt cx="600952" cy="240519"/>
          </a:xfrm>
        </p:grpSpPr>
        <p:pic>
          <p:nvPicPr>
            <p:cNvPr id="75" name="Grafik 74">
              <a:extLst>
                <a:ext uri="{FF2B5EF4-FFF2-40B4-BE49-F238E27FC236}">
                  <a16:creationId xmlns:a16="http://schemas.microsoft.com/office/drawing/2014/main" id="{3C61185B-1DEA-A09A-C0F5-6215B9D36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10853" y="1380328"/>
              <a:ext cx="161474" cy="161474"/>
            </a:xfrm>
            <a:prstGeom prst="rect">
              <a:avLst/>
            </a:prstGeom>
          </p:spPr>
        </p:pic>
        <p:sp>
          <p:nvSpPr>
            <p:cNvPr id="76" name="Textfeld 161">
              <a:extLst>
                <a:ext uri="{FF2B5EF4-FFF2-40B4-BE49-F238E27FC236}">
                  <a16:creationId xmlns:a16="http://schemas.microsoft.com/office/drawing/2014/main" id="{D163A833-54F9-CD41-F33D-CA745F8CE3B1}"/>
                </a:ext>
              </a:extLst>
            </p:cNvPr>
            <p:cNvSpPr txBox="1"/>
            <p:nvPr/>
          </p:nvSpPr>
          <p:spPr>
            <a:xfrm>
              <a:off x="3945747" y="1567548"/>
              <a:ext cx="600952" cy="532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de-DE"/>
              </a:defPPr>
              <a:lvl1pPr marL="0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4251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8502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2753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77004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1254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5505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09756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54007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e-DE" sz="700" dirty="0">
                <a:solidFill>
                  <a:srgbClr val="004EAF"/>
                </a:solidFill>
                <a:latin typeface="Continental Stag Sans Light" panose="020B0303040000020004" pitchFamily="34" charset="0"/>
              </a:endParaRPr>
            </a:p>
          </p:txBody>
        </p:sp>
      </p:grp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82F85128-B4BA-743D-21C6-DEB720B25E7A}"/>
              </a:ext>
            </a:extLst>
          </p:cNvPr>
          <p:cNvGrpSpPr/>
          <p:nvPr/>
        </p:nvGrpSpPr>
        <p:grpSpPr>
          <a:xfrm>
            <a:off x="5920142" y="2375346"/>
            <a:ext cx="1276333" cy="486113"/>
            <a:chOff x="3945747" y="1380328"/>
            <a:chExt cx="600952" cy="240519"/>
          </a:xfrm>
        </p:grpSpPr>
        <p:pic>
          <p:nvPicPr>
            <p:cNvPr id="78" name="Grafik 77">
              <a:extLst>
                <a:ext uri="{FF2B5EF4-FFF2-40B4-BE49-F238E27FC236}">
                  <a16:creationId xmlns:a16="http://schemas.microsoft.com/office/drawing/2014/main" id="{D3779D75-7AA7-5C20-478E-1A11355E164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10853" y="1380328"/>
              <a:ext cx="161474" cy="161474"/>
            </a:xfrm>
            <a:prstGeom prst="rect">
              <a:avLst/>
            </a:prstGeom>
          </p:spPr>
        </p:pic>
        <p:sp>
          <p:nvSpPr>
            <p:cNvPr id="79" name="Textfeld 161">
              <a:extLst>
                <a:ext uri="{FF2B5EF4-FFF2-40B4-BE49-F238E27FC236}">
                  <a16:creationId xmlns:a16="http://schemas.microsoft.com/office/drawing/2014/main" id="{6C5034F1-3D02-00D6-5884-B79DE7AE5FDF}"/>
                </a:ext>
              </a:extLst>
            </p:cNvPr>
            <p:cNvSpPr txBox="1"/>
            <p:nvPr/>
          </p:nvSpPr>
          <p:spPr>
            <a:xfrm>
              <a:off x="3945747" y="1567548"/>
              <a:ext cx="600952" cy="532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de-DE"/>
              </a:defPPr>
              <a:lvl1pPr marL="0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4251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8502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2753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77004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1254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5505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09756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54007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e-DE" sz="700" dirty="0">
                <a:solidFill>
                  <a:srgbClr val="004EAF"/>
                </a:solidFill>
                <a:latin typeface="Continental Stag Sans Light" panose="020B0303040000020004" pitchFamily="34" charset="0"/>
              </a:endParaRPr>
            </a:p>
          </p:txBody>
        </p:sp>
      </p:grpSp>
      <p:sp>
        <p:nvSpPr>
          <p:cNvPr id="80" name="Textfeld 151">
            <a:extLst>
              <a:ext uri="{FF2B5EF4-FFF2-40B4-BE49-F238E27FC236}">
                <a16:creationId xmlns:a16="http://schemas.microsoft.com/office/drawing/2014/main" id="{11B61125-C2C2-C661-F340-613C3533595F}"/>
              </a:ext>
            </a:extLst>
          </p:cNvPr>
          <p:cNvSpPr txBox="1"/>
          <p:nvPr/>
        </p:nvSpPr>
        <p:spPr>
          <a:xfrm>
            <a:off x="4431479" y="1937826"/>
            <a:ext cx="64969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100" b="1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GRVA 19</a:t>
            </a:r>
          </a:p>
          <a:p>
            <a:pPr algn="ctr">
              <a:defRPr/>
            </a:pPr>
            <a:r>
              <a:rPr lang="de-DE" sz="1100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05/2024</a:t>
            </a:r>
          </a:p>
        </p:txBody>
      </p:sp>
      <p:sp>
        <p:nvSpPr>
          <p:cNvPr id="81" name="Textfeld 151">
            <a:extLst>
              <a:ext uri="{FF2B5EF4-FFF2-40B4-BE49-F238E27FC236}">
                <a16:creationId xmlns:a16="http://schemas.microsoft.com/office/drawing/2014/main" id="{80942F0A-32BA-F5E5-FC96-CBEAAD913039}"/>
              </a:ext>
            </a:extLst>
          </p:cNvPr>
          <p:cNvSpPr txBox="1"/>
          <p:nvPr/>
        </p:nvSpPr>
        <p:spPr>
          <a:xfrm>
            <a:off x="6116814" y="1947351"/>
            <a:ext cx="64969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100" b="1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GRVA 20</a:t>
            </a:r>
          </a:p>
          <a:p>
            <a:pPr algn="ctr">
              <a:defRPr/>
            </a:pPr>
            <a:r>
              <a:rPr lang="de-DE" sz="1100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09/2024</a:t>
            </a:r>
          </a:p>
        </p:txBody>
      </p: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E8BD7319-3064-3F6E-58E4-5146991793A7}"/>
              </a:ext>
            </a:extLst>
          </p:cNvPr>
          <p:cNvCxnSpPr>
            <a:cxnSpLocks/>
            <a:stCxn id="72" idx="3"/>
            <a:endCxn id="75" idx="1"/>
          </p:cNvCxnSpPr>
          <p:nvPr/>
        </p:nvCxnSpPr>
        <p:spPr>
          <a:xfrm>
            <a:off x="3311799" y="2544702"/>
            <a:ext cx="1315850" cy="3347"/>
          </a:xfrm>
          <a:prstGeom prst="line">
            <a:avLst/>
          </a:prstGeom>
          <a:noFill/>
          <a:ln w="28575" cap="flat" cmpd="sng" algn="ctr">
            <a:solidFill>
              <a:srgbClr val="00B0F0"/>
            </a:solidFill>
            <a:prstDash val="solid"/>
          </a:ln>
          <a:effectLst/>
        </p:spPr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09A818E6-BD1D-DA6D-4256-A95585535899}"/>
              </a:ext>
            </a:extLst>
          </p:cNvPr>
          <p:cNvCxnSpPr>
            <a:cxnSpLocks/>
            <a:stCxn id="78" idx="3"/>
            <a:endCxn id="88" idx="1"/>
          </p:cNvCxnSpPr>
          <p:nvPr/>
        </p:nvCxnSpPr>
        <p:spPr>
          <a:xfrm flipV="1">
            <a:off x="6613750" y="2536719"/>
            <a:ext cx="1660768" cy="1805"/>
          </a:xfrm>
          <a:prstGeom prst="line">
            <a:avLst/>
          </a:prstGeom>
          <a:noFill/>
          <a:ln w="28575" cap="flat" cmpd="sng" algn="ctr">
            <a:solidFill>
              <a:srgbClr val="00B0F0"/>
            </a:solidFill>
            <a:prstDash val="solid"/>
          </a:ln>
          <a:effectLst/>
        </p:spPr>
      </p:cxnSp>
      <p:pic>
        <p:nvPicPr>
          <p:cNvPr id="84" name="Grafik 83">
            <a:extLst>
              <a:ext uri="{FF2B5EF4-FFF2-40B4-BE49-F238E27FC236}">
                <a16:creationId xmlns:a16="http://schemas.microsoft.com/office/drawing/2014/main" id="{8D6CD562-0079-18CF-50AC-A6958C276A84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53" y="2047858"/>
            <a:ext cx="1051336" cy="701438"/>
          </a:xfrm>
          <a:prstGeom prst="rect">
            <a:avLst/>
          </a:prstGeom>
        </p:spPr>
      </p:pic>
      <p:sp>
        <p:nvSpPr>
          <p:cNvPr id="85" name="Pfeil: nach rechts 120">
            <a:extLst>
              <a:ext uri="{FF2B5EF4-FFF2-40B4-BE49-F238E27FC236}">
                <a16:creationId xmlns:a16="http://schemas.microsoft.com/office/drawing/2014/main" id="{77C7E785-E924-7CDE-DFD3-65949E8E4D01}"/>
              </a:ext>
            </a:extLst>
          </p:cNvPr>
          <p:cNvSpPr/>
          <p:nvPr/>
        </p:nvSpPr>
        <p:spPr>
          <a:xfrm rot="16200000">
            <a:off x="3029629" y="2687111"/>
            <a:ext cx="259017" cy="264929"/>
          </a:xfrm>
          <a:prstGeom prst="rightArrow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hteck: obere Ecken, eine abgerundet, eine abgeschnitten 94">
            <a:extLst>
              <a:ext uri="{FF2B5EF4-FFF2-40B4-BE49-F238E27FC236}">
                <a16:creationId xmlns:a16="http://schemas.microsoft.com/office/drawing/2014/main" id="{9E2B34F5-73F8-F1AB-B4BF-B16142B421BC}"/>
              </a:ext>
            </a:extLst>
          </p:cNvPr>
          <p:cNvSpPr/>
          <p:nvPr/>
        </p:nvSpPr>
        <p:spPr>
          <a:xfrm>
            <a:off x="2923355" y="3014366"/>
            <a:ext cx="517209" cy="549560"/>
          </a:xfrm>
          <a:prstGeom prst="snipRoundRect">
            <a:avLst>
              <a:gd name="adj1" fmla="val 0"/>
              <a:gd name="adj2" fmla="val 16667"/>
            </a:avLst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Inf. Doc.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GRVA-18-18</a:t>
            </a:r>
          </a:p>
        </p:txBody>
      </p:sp>
      <p:sp>
        <p:nvSpPr>
          <p:cNvPr id="87" name="Pfeil: nach rechts 120">
            <a:extLst>
              <a:ext uri="{FF2B5EF4-FFF2-40B4-BE49-F238E27FC236}">
                <a16:creationId xmlns:a16="http://schemas.microsoft.com/office/drawing/2014/main" id="{715F8BBC-9D12-5D7E-E6FD-D0DBE8E088DF}"/>
              </a:ext>
            </a:extLst>
          </p:cNvPr>
          <p:cNvSpPr/>
          <p:nvPr/>
        </p:nvSpPr>
        <p:spPr>
          <a:xfrm rot="16200000">
            <a:off x="4650269" y="2687111"/>
            <a:ext cx="259017" cy="264929"/>
          </a:xfrm>
          <a:prstGeom prst="rightArrow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8" name="Grafik 87">
            <a:extLst>
              <a:ext uri="{FF2B5EF4-FFF2-40B4-BE49-F238E27FC236}">
                <a16:creationId xmlns:a16="http://schemas.microsoft.com/office/drawing/2014/main" id="{450E9F28-D5D5-78EC-6225-3B1FBAC43F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74518" y="2369225"/>
            <a:ext cx="345818" cy="334987"/>
          </a:xfrm>
          <a:prstGeom prst="rect">
            <a:avLst/>
          </a:prstGeom>
        </p:spPr>
      </p:pic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B75C2446-7767-8A1D-4117-4605DC0FEF6F}"/>
              </a:ext>
            </a:extLst>
          </p:cNvPr>
          <p:cNvCxnSpPr>
            <a:cxnSpLocks/>
            <a:stCxn id="88" idx="3"/>
            <a:endCxn id="66" idx="0"/>
          </p:cNvCxnSpPr>
          <p:nvPr/>
        </p:nvCxnSpPr>
        <p:spPr>
          <a:xfrm>
            <a:off x="8620336" y="2536719"/>
            <a:ext cx="1917290" cy="2244"/>
          </a:xfrm>
          <a:prstGeom prst="line">
            <a:avLst/>
          </a:prstGeom>
          <a:noFill/>
          <a:ln w="28575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90" name="Textfeld 152">
            <a:extLst>
              <a:ext uri="{FF2B5EF4-FFF2-40B4-BE49-F238E27FC236}">
                <a16:creationId xmlns:a16="http://schemas.microsoft.com/office/drawing/2014/main" id="{C303CEEF-46B2-76FC-3F4D-DEBAC70CBD70}"/>
              </a:ext>
            </a:extLst>
          </p:cNvPr>
          <p:cNvSpPr txBox="1"/>
          <p:nvPr/>
        </p:nvSpPr>
        <p:spPr>
          <a:xfrm>
            <a:off x="7974167" y="2724839"/>
            <a:ext cx="95684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100" dirty="0">
                <a:solidFill>
                  <a:prstClr val="black"/>
                </a:solidFill>
                <a:latin typeface="Continental Stag Sans Light" panose="020B0303040000020004" pitchFamily="34" charset="0"/>
              </a:rPr>
              <a:t>Est. </a:t>
            </a:r>
            <a:r>
              <a:rPr lang="de-DE" sz="1100" dirty="0" err="1">
                <a:solidFill>
                  <a:prstClr val="black"/>
                </a:solidFill>
                <a:latin typeface="Continental Stag Sans Light" panose="020B0303040000020004" pitchFamily="34" charset="0"/>
              </a:rPr>
              <a:t>adoption</a:t>
            </a:r>
            <a:endParaRPr lang="de-DE" sz="1100" dirty="0">
              <a:solidFill>
                <a:prstClr val="black"/>
              </a:solidFill>
              <a:latin typeface="Continental Stag Sans Light" panose="020B0303040000020004" pitchFamily="34" charset="0"/>
            </a:endParaRPr>
          </a:p>
        </p:txBody>
      </p:sp>
      <p:sp>
        <p:nvSpPr>
          <p:cNvPr id="91" name="Textfeld 151">
            <a:extLst>
              <a:ext uri="{FF2B5EF4-FFF2-40B4-BE49-F238E27FC236}">
                <a16:creationId xmlns:a16="http://schemas.microsoft.com/office/drawing/2014/main" id="{A7A5DB53-15C6-4ECF-84ED-A7C17DD6384E}"/>
              </a:ext>
            </a:extLst>
          </p:cNvPr>
          <p:cNvSpPr txBox="1"/>
          <p:nvPr/>
        </p:nvSpPr>
        <p:spPr>
          <a:xfrm>
            <a:off x="8118230" y="1929629"/>
            <a:ext cx="64969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100" b="1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WP.29</a:t>
            </a:r>
          </a:p>
          <a:p>
            <a:pPr algn="ctr">
              <a:defRPr/>
            </a:pPr>
            <a:r>
              <a:rPr lang="de-DE" sz="1100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03/2025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85B8806D-AF34-0285-C170-8FFECAC65631}"/>
              </a:ext>
            </a:extLst>
          </p:cNvPr>
          <p:cNvSpPr txBox="1"/>
          <p:nvPr/>
        </p:nvSpPr>
        <p:spPr>
          <a:xfrm>
            <a:off x="4435339" y="6171487"/>
            <a:ext cx="71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prstClr val="black"/>
                </a:solidFill>
                <a:latin typeface="Calibri" panose="020F0502020204030204"/>
              </a:rPr>
              <a:t>today</a:t>
            </a:r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3" name="Rechteck: obere Ecken, eine abgerundet, eine abgeschnitten 94">
            <a:extLst>
              <a:ext uri="{FF2B5EF4-FFF2-40B4-BE49-F238E27FC236}">
                <a16:creationId xmlns:a16="http://schemas.microsoft.com/office/drawing/2014/main" id="{04D6C139-6441-679D-667B-CA5C8050939A}"/>
              </a:ext>
            </a:extLst>
          </p:cNvPr>
          <p:cNvSpPr/>
          <p:nvPr/>
        </p:nvSpPr>
        <p:spPr>
          <a:xfrm>
            <a:off x="4518612" y="3014366"/>
            <a:ext cx="550195" cy="549560"/>
          </a:xfrm>
          <a:prstGeom prst="snipRoundRect">
            <a:avLst>
              <a:gd name="adj1" fmla="val 0"/>
              <a:gd name="adj2" fmla="val 16667"/>
            </a:avLst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 doc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GRVA/2024/28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Pfeil: nach rechts 120">
            <a:extLst>
              <a:ext uri="{FF2B5EF4-FFF2-40B4-BE49-F238E27FC236}">
                <a16:creationId xmlns:a16="http://schemas.microsoft.com/office/drawing/2014/main" id="{772FED57-7B19-6A0F-2568-62CC39CFDF48}"/>
              </a:ext>
            </a:extLst>
          </p:cNvPr>
          <p:cNvSpPr/>
          <p:nvPr/>
        </p:nvSpPr>
        <p:spPr>
          <a:xfrm>
            <a:off x="3858677" y="3180327"/>
            <a:ext cx="259017" cy="264929"/>
          </a:xfrm>
          <a:prstGeom prst="rightArrow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hteck: obere Ecken, eine abgerundet, eine abgeschnitten 94">
            <a:extLst>
              <a:ext uri="{FF2B5EF4-FFF2-40B4-BE49-F238E27FC236}">
                <a16:creationId xmlns:a16="http://schemas.microsoft.com/office/drawing/2014/main" id="{F943B2CC-F5D7-74F0-7387-7D69CBA8D476}"/>
              </a:ext>
            </a:extLst>
          </p:cNvPr>
          <p:cNvSpPr/>
          <p:nvPr/>
        </p:nvSpPr>
        <p:spPr>
          <a:xfrm>
            <a:off x="6146855" y="3014366"/>
            <a:ext cx="550195" cy="549560"/>
          </a:xfrm>
          <a:prstGeom prst="snipRoundRect">
            <a:avLst>
              <a:gd name="adj1" fmla="val 0"/>
              <a:gd name="adj2" fmla="val 16667"/>
            </a:avLst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 doc incl. inf. doc</a:t>
            </a:r>
          </a:p>
        </p:txBody>
      </p:sp>
      <p:sp>
        <p:nvSpPr>
          <p:cNvPr id="96" name="Pfeil: nach rechts 120">
            <a:extLst>
              <a:ext uri="{FF2B5EF4-FFF2-40B4-BE49-F238E27FC236}">
                <a16:creationId xmlns:a16="http://schemas.microsoft.com/office/drawing/2014/main" id="{7B272034-5ECB-986B-4CF5-6F92A90A939E}"/>
              </a:ext>
            </a:extLst>
          </p:cNvPr>
          <p:cNvSpPr/>
          <p:nvPr/>
        </p:nvSpPr>
        <p:spPr>
          <a:xfrm rot="16200000">
            <a:off x="6318167" y="2687111"/>
            <a:ext cx="259017" cy="264929"/>
          </a:xfrm>
          <a:prstGeom prst="rightArrow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8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2F79B55D-19F4-61F0-90F5-925B55D7FFB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8" imgH="408" progId="TCLayout.ActiveDocument.1">
                  <p:embed/>
                </p:oleObj>
              </mc:Choice>
              <mc:Fallback>
                <p:oleObj name="think-cell Foli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F79B55D-19F4-61F0-90F5-925B55D7FF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F2EC3688-7089-EF8C-4435-807801A0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1711349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/>
              <a:t>Concept of proposed amendments to UN-R79: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850D4D1-7774-6B09-57AC-878754204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848" y="274638"/>
            <a:ext cx="10972800" cy="1143000"/>
          </a:xfrm>
        </p:spPr>
        <p:txBody>
          <a:bodyPr vert="horz"/>
          <a:lstStyle/>
          <a:p>
            <a:r>
              <a:rPr lang="de-DE" dirty="0"/>
              <a:t>R79 Amendments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Steer</a:t>
            </a:r>
            <a:r>
              <a:rPr lang="de-DE" dirty="0"/>
              <a:t>-</a:t>
            </a:r>
            <a:r>
              <a:rPr lang="de-DE" dirty="0" err="1"/>
              <a:t>by</a:t>
            </a:r>
            <a:r>
              <a:rPr lang="de-DE" dirty="0"/>
              <a:t>-Wire*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2150E65-66AD-8787-FA5D-E02E64D92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A5D464-134C-4C80-B41F-7081051DEBC1}" type="slidenum">
              <a:rPr kumimoji="0" lang="ja-JP" alt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43B33CE-94B6-8DBA-D2E1-02A84647D12E}"/>
              </a:ext>
            </a:extLst>
          </p:cNvPr>
          <p:cNvSpPr/>
          <p:nvPr/>
        </p:nvSpPr>
        <p:spPr>
          <a:xfrm>
            <a:off x="911424" y="2663310"/>
            <a:ext cx="10369152" cy="6820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Amend para. 5.3.3.4.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  Failure of energy transmission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           Clarifying requirements depending on intended speed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A8F86D8-C398-82F9-4D40-EAA3AEDCD31D}"/>
              </a:ext>
            </a:extLst>
          </p:cNvPr>
          <p:cNvSpPr/>
          <p:nvPr/>
        </p:nvSpPr>
        <p:spPr>
          <a:xfrm>
            <a:off x="911424" y="3512599"/>
            <a:ext cx="10369152" cy="6820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 para. 5.3.3.6.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        Failure of energy source of control transmission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           Alternative requirements to para. 5.3.3.3.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400BEA04-C0F5-6230-67A0-83F10596E431}"/>
              </a:ext>
            </a:extLst>
          </p:cNvPr>
          <p:cNvSpPr/>
          <p:nvPr/>
        </p:nvSpPr>
        <p:spPr>
          <a:xfrm>
            <a:off x="911424" y="4365104"/>
            <a:ext cx="10369152" cy="68208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Amend para. 5.4.2.1.1.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Red Warning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           Clarifying requirements in case of multiple redundancy level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1B89BCBA-60D7-764C-6E70-D1ADD3263C54}"/>
              </a:ext>
            </a:extLst>
          </p:cNvPr>
          <p:cNvSpPr txBox="1"/>
          <p:nvPr/>
        </p:nvSpPr>
        <p:spPr>
          <a:xfrm>
            <a:off x="119336" y="5905414"/>
            <a:ext cx="11305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* steer-by-wire systems fully rely on electrical control, without mechanical steering column and steering forces are provided solely by one or more energy supplies.</a:t>
            </a:r>
          </a:p>
        </p:txBody>
      </p:sp>
      <p:sp>
        <p:nvSpPr>
          <p:cNvPr id="3" name="Rechteck: gefaltete Ecke 2">
            <a:extLst>
              <a:ext uri="{FF2B5EF4-FFF2-40B4-BE49-F238E27FC236}">
                <a16:creationId xmlns:a16="http://schemas.microsoft.com/office/drawing/2014/main" id="{6DD8485B-F8DC-EDA9-C0CB-F0CC96D4BFDA}"/>
              </a:ext>
            </a:extLst>
          </p:cNvPr>
          <p:cNvSpPr/>
          <p:nvPr/>
        </p:nvSpPr>
        <p:spPr>
          <a:xfrm rot="1367496">
            <a:off x="10106622" y="1744272"/>
            <a:ext cx="1711105" cy="522817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rgbClr val="002060"/>
                </a:solidFill>
              </a:rPr>
              <a:t>Excerpt</a:t>
            </a:r>
            <a:r>
              <a:rPr lang="de-DE" sz="1600" dirty="0">
                <a:solidFill>
                  <a:srgbClr val="002060"/>
                </a:solidFill>
              </a:rPr>
              <a:t> </a:t>
            </a:r>
            <a:r>
              <a:rPr lang="de-DE" sz="1600" dirty="0" err="1">
                <a:solidFill>
                  <a:srgbClr val="002060"/>
                </a:solidFill>
              </a:rPr>
              <a:t>from</a:t>
            </a:r>
            <a:r>
              <a:rPr lang="de-DE" sz="1600" dirty="0">
                <a:solidFill>
                  <a:srgbClr val="002060"/>
                </a:solidFill>
              </a:rPr>
              <a:t> GRVA-18-17</a:t>
            </a:r>
          </a:p>
        </p:txBody>
      </p:sp>
    </p:spTree>
    <p:extLst>
      <p:ext uri="{BB962C8B-B14F-4D97-AF65-F5344CB8AC3E}">
        <p14:creationId xmlns:p14="http://schemas.microsoft.com/office/powerpoint/2010/main" val="3897092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E819EF2A-7E4C-365D-7DAC-E63794462A5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8" imgH="408" progId="TCLayout.ActiveDocument.1">
                  <p:embed/>
                </p:oleObj>
              </mc:Choice>
              <mc:Fallback>
                <p:oleObj name="think-cell Foli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819EF2A-7E4C-365D-7DAC-E63794462A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C4BE4611-3CDC-F1F7-DF1D-CDAF8C15A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Proposal to amend 5.3.3.4.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E9CB9D-06D0-E192-0FCB-4027B60F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A5D464-134C-4C80-B41F-7081051DEBC1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8D14BEE-F6F4-8D2B-5004-19798D4C7C62}"/>
              </a:ext>
            </a:extLst>
          </p:cNvPr>
          <p:cNvSpPr/>
          <p:nvPr/>
        </p:nvSpPr>
        <p:spPr>
          <a:xfrm>
            <a:off x="407368" y="2348880"/>
            <a:ext cx="3888432" cy="3416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717550" marR="0" lvl="0" indent="-7175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MT"/>
              <a:ea typeface="+mn-ea"/>
              <a:cs typeface="+mn-cs"/>
            </a:endParaRPr>
          </a:p>
          <a:p>
            <a:pPr marL="717550" marR="0" lvl="0" indent="-7175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5.3.3. 	Full power steering systems</a:t>
            </a:r>
          </a:p>
          <a:p>
            <a:pPr marL="717550" marR="0" lvl="0" indent="-7175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5.3.3.4. 	In the event of a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failure within the energy transmission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, with the exception of those parts listed in paragraph 5.3.1.1., there shall not be any immediate changes in steering angle.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As long as the vehicle is capable of being driven at a speed greater than 10 km/h the requirements of paragraph 6. for the system with a failure shall be met after the completion of at least 25 "figure of eight"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manoeuvres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 at 10 km/h minimum speed, where each loop of the figure is 40 m diameter.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</a:b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The test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manoeuvres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 shall begin at an energy storage level given in paragraph 5.3.3.5.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0C0888A-E443-D5DB-066E-60F8EAE17DD2}"/>
              </a:ext>
            </a:extLst>
          </p:cNvPr>
          <p:cNvSpPr/>
          <p:nvPr/>
        </p:nvSpPr>
        <p:spPr>
          <a:xfrm>
            <a:off x="7448505" y="3276273"/>
            <a:ext cx="435785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0488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…after the completion of at least 25 "figure of eight"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manoeuvres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TextBox 32">
            <a:extLst>
              <a:ext uri="{FF2B5EF4-FFF2-40B4-BE49-F238E27FC236}">
                <a16:creationId xmlns:a16="http://schemas.microsoft.com/office/drawing/2014/main" id="{237ECE5E-000C-5546-FB49-3C020E7C21C5}"/>
              </a:ext>
            </a:extLst>
          </p:cNvPr>
          <p:cNvSpPr txBox="1"/>
          <p:nvPr/>
        </p:nvSpPr>
        <p:spPr>
          <a:xfrm>
            <a:off x="1847528" y="1417638"/>
            <a:ext cx="84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Today</a:t>
            </a:r>
          </a:p>
        </p:txBody>
      </p:sp>
      <p:sp>
        <p:nvSpPr>
          <p:cNvPr id="13" name="TextBox 33">
            <a:extLst>
              <a:ext uri="{FF2B5EF4-FFF2-40B4-BE49-F238E27FC236}">
                <a16:creationId xmlns:a16="http://schemas.microsoft.com/office/drawing/2014/main" id="{26597B2F-0D3D-A2A0-CA3C-EADB62E51FAB}"/>
              </a:ext>
            </a:extLst>
          </p:cNvPr>
          <p:cNvSpPr txBox="1"/>
          <p:nvPr/>
        </p:nvSpPr>
        <p:spPr>
          <a:xfrm>
            <a:off x="8904312" y="141763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Proposal</a:t>
            </a:r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E78F4492-2462-B665-4718-053969A07F89}"/>
              </a:ext>
            </a:extLst>
          </p:cNvPr>
          <p:cNvSpPr/>
          <p:nvPr/>
        </p:nvSpPr>
        <p:spPr>
          <a:xfrm rot="21356459">
            <a:off x="4531653" y="3404059"/>
            <a:ext cx="2769532" cy="43204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&gt;10 km/h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52BF984-CE48-713A-F4EE-78411B14F5EF}"/>
              </a:ext>
            </a:extLst>
          </p:cNvPr>
          <p:cNvSpPr txBox="1"/>
          <p:nvPr/>
        </p:nvSpPr>
        <p:spPr>
          <a:xfrm>
            <a:off x="4496288" y="2195409"/>
            <a:ext cx="2783134" cy="338554"/>
          </a:xfrm>
          <a:prstGeom prst="rect">
            <a:avLst/>
          </a:prstGeom>
          <a:solidFill>
            <a:schemeClr val="accent3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Intended operational speed?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040BB947-2CF9-4046-2777-4E6A87CD9502}"/>
              </a:ext>
            </a:extLst>
          </p:cNvPr>
          <p:cNvSpPr/>
          <p:nvPr/>
        </p:nvSpPr>
        <p:spPr>
          <a:xfrm rot="610281">
            <a:off x="4506396" y="4569385"/>
            <a:ext cx="2797575" cy="43204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&lt;=10 km/h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E87F53A-F55C-9697-152E-CC64894EB17E}"/>
              </a:ext>
            </a:extLst>
          </p:cNvPr>
          <p:cNvSpPr txBox="1"/>
          <p:nvPr/>
        </p:nvSpPr>
        <p:spPr>
          <a:xfrm>
            <a:off x="7608167" y="2261409"/>
            <a:ext cx="4198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requirements of paragraph 6. for the system with a failure shall be met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either…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22A3C32-64F4-2AFC-C384-D9BB406F47BF}"/>
              </a:ext>
            </a:extLst>
          </p:cNvPr>
          <p:cNvSpPr/>
          <p:nvPr/>
        </p:nvSpPr>
        <p:spPr>
          <a:xfrm>
            <a:off x="7448505" y="4797152"/>
            <a:ext cx="435785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0488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…until the vehicle speed is reduced and limited to 10 km/h or below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DD10F54-4ABF-31D0-3BD4-85276A86F170}"/>
              </a:ext>
            </a:extLst>
          </p:cNvPr>
          <p:cNvSpPr txBox="1"/>
          <p:nvPr/>
        </p:nvSpPr>
        <p:spPr>
          <a:xfrm>
            <a:off x="7608167" y="4112629"/>
            <a:ext cx="419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hteck: gefaltete Ecke 2">
            <a:extLst>
              <a:ext uri="{FF2B5EF4-FFF2-40B4-BE49-F238E27FC236}">
                <a16:creationId xmlns:a16="http://schemas.microsoft.com/office/drawing/2014/main" id="{C971B0CB-3820-674F-AE7D-F2C609C2488B}"/>
              </a:ext>
            </a:extLst>
          </p:cNvPr>
          <p:cNvSpPr/>
          <p:nvPr/>
        </p:nvSpPr>
        <p:spPr>
          <a:xfrm rot="1367496">
            <a:off x="10194462" y="1049428"/>
            <a:ext cx="1711105" cy="522817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rgbClr val="002060"/>
                </a:solidFill>
              </a:rPr>
              <a:t>Excerpt</a:t>
            </a:r>
            <a:r>
              <a:rPr lang="de-DE" sz="1600" dirty="0">
                <a:solidFill>
                  <a:srgbClr val="002060"/>
                </a:solidFill>
              </a:rPr>
              <a:t> </a:t>
            </a:r>
            <a:r>
              <a:rPr lang="de-DE" sz="1600" dirty="0" err="1">
                <a:solidFill>
                  <a:srgbClr val="002060"/>
                </a:solidFill>
              </a:rPr>
              <a:t>from</a:t>
            </a:r>
            <a:r>
              <a:rPr lang="de-DE" sz="1600" dirty="0">
                <a:solidFill>
                  <a:srgbClr val="002060"/>
                </a:solidFill>
              </a:rPr>
              <a:t> GRVA-18-17</a:t>
            </a:r>
          </a:p>
        </p:txBody>
      </p:sp>
    </p:spTree>
    <p:extLst>
      <p:ext uri="{BB962C8B-B14F-4D97-AF65-F5344CB8AC3E}">
        <p14:creationId xmlns:p14="http://schemas.microsoft.com/office/powerpoint/2010/main" val="213077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think-cell data - do not delete" hidden="1">
            <a:extLst>
              <a:ext uri="{FF2B5EF4-FFF2-40B4-BE49-F238E27FC236}">
                <a16:creationId xmlns:a16="http://schemas.microsoft.com/office/drawing/2014/main" id="{721EC783-1DE1-8F86-9BD4-BD3EB36F0DC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8" imgH="408" progId="TCLayout.ActiveDocument.1">
                  <p:embed/>
                </p:oleObj>
              </mc:Choice>
              <mc:Fallback>
                <p:oleObj name="think-cell Folie" r:id="rId3" imgW="408" imgH="408" progId="TCLayout.ActiveDocument.1">
                  <p:embed/>
                  <p:pic>
                    <p:nvPicPr>
                      <p:cNvPr id="8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21EC783-1DE1-8F86-9BD4-BD3EB36F0D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5F60D42-DC38-F0CD-EE7B-BA2ECE1C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Explanation of alternative concept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40E8E9-CFDD-D8A3-D922-4DDF0532E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A5D464-134C-4C80-B41F-7081051DEBC1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6" name="TextBox 1">
            <a:extLst>
              <a:ext uri="{FF2B5EF4-FFF2-40B4-BE49-F238E27FC236}">
                <a16:creationId xmlns:a16="http://schemas.microsoft.com/office/drawing/2014/main" id="{6272E3B6-E191-0FE2-78AD-BD971B4CDE37}"/>
              </a:ext>
            </a:extLst>
          </p:cNvPr>
          <p:cNvSpPr txBox="1"/>
          <p:nvPr/>
        </p:nvSpPr>
        <p:spPr>
          <a:xfrm>
            <a:off x="1268588" y="3171375"/>
            <a:ext cx="3532012" cy="307777"/>
          </a:xfrm>
          <a:prstGeom prst="rect">
            <a:avLst/>
          </a:prstGeom>
          <a:solidFill>
            <a:srgbClr val="E7E6E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Independent source for braking and steering </a:t>
            </a:r>
          </a:p>
        </p:txBody>
      </p:sp>
      <p:cxnSp>
        <p:nvCxnSpPr>
          <p:cNvPr id="47" name="Straight Connector 23">
            <a:extLst>
              <a:ext uri="{FF2B5EF4-FFF2-40B4-BE49-F238E27FC236}">
                <a16:creationId xmlns:a16="http://schemas.microsoft.com/office/drawing/2014/main" id="{847E339E-01B4-853A-F61A-5366370AD8CE}"/>
              </a:ext>
            </a:extLst>
          </p:cNvPr>
          <p:cNvCxnSpPr/>
          <p:nvPr/>
        </p:nvCxnSpPr>
        <p:spPr>
          <a:xfrm>
            <a:off x="6089822" y="3233717"/>
            <a:ext cx="0" cy="334800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8" name="Straight Connector 1">
            <a:extLst>
              <a:ext uri="{FF2B5EF4-FFF2-40B4-BE49-F238E27FC236}">
                <a16:creationId xmlns:a16="http://schemas.microsoft.com/office/drawing/2014/main" id="{89AAB287-E9D5-7421-7DE8-36EA13198A70}"/>
              </a:ext>
            </a:extLst>
          </p:cNvPr>
          <p:cNvCxnSpPr>
            <a:cxnSpLocks/>
          </p:cNvCxnSpPr>
          <p:nvPr/>
        </p:nvCxnSpPr>
        <p:spPr>
          <a:xfrm flipH="1">
            <a:off x="196790" y="5940333"/>
            <a:ext cx="5364000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9" name="Straight Connector 2">
            <a:extLst>
              <a:ext uri="{FF2B5EF4-FFF2-40B4-BE49-F238E27FC236}">
                <a16:creationId xmlns:a16="http://schemas.microsoft.com/office/drawing/2014/main" id="{665467E8-A9E6-8BB6-3FB8-D1A153552168}"/>
              </a:ext>
            </a:extLst>
          </p:cNvPr>
          <p:cNvCxnSpPr>
            <a:cxnSpLocks/>
          </p:cNvCxnSpPr>
          <p:nvPr/>
        </p:nvCxnSpPr>
        <p:spPr>
          <a:xfrm>
            <a:off x="520789" y="3411456"/>
            <a:ext cx="0" cy="259200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50" name="TextBox 3">
            <a:extLst>
              <a:ext uri="{FF2B5EF4-FFF2-40B4-BE49-F238E27FC236}">
                <a16:creationId xmlns:a16="http://schemas.microsoft.com/office/drawing/2014/main" id="{E3616658-E7B0-7E4C-3A86-E001E38508C3}"/>
              </a:ext>
            </a:extLst>
          </p:cNvPr>
          <p:cNvSpPr txBox="1"/>
          <p:nvPr/>
        </p:nvSpPr>
        <p:spPr>
          <a:xfrm>
            <a:off x="144844" y="6121042"/>
            <a:ext cx="11209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Failure in </a:t>
            </a: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source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occurs</a:t>
            </a:r>
          </a:p>
        </p:txBody>
      </p:sp>
      <p:sp>
        <p:nvSpPr>
          <p:cNvPr id="51" name="Arrow: Down 12">
            <a:extLst>
              <a:ext uri="{FF2B5EF4-FFF2-40B4-BE49-F238E27FC236}">
                <a16:creationId xmlns:a16="http://schemas.microsoft.com/office/drawing/2014/main" id="{0D208A70-4117-612A-F082-BCCBF782D9B9}"/>
              </a:ext>
            </a:extLst>
          </p:cNvPr>
          <p:cNvSpPr/>
          <p:nvPr/>
        </p:nvSpPr>
        <p:spPr>
          <a:xfrm rot="10800000">
            <a:off x="340048" y="5968506"/>
            <a:ext cx="353567" cy="165313"/>
          </a:xfrm>
          <a:prstGeom prst="down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Box 26">
            <a:extLst>
              <a:ext uri="{FF2B5EF4-FFF2-40B4-BE49-F238E27FC236}">
                <a16:creationId xmlns:a16="http://schemas.microsoft.com/office/drawing/2014/main" id="{C4E0852E-28AE-5F45-24A8-A8D8E695EB14}"/>
              </a:ext>
            </a:extLst>
          </p:cNvPr>
          <p:cNvSpPr txBox="1"/>
          <p:nvPr/>
        </p:nvSpPr>
        <p:spPr>
          <a:xfrm>
            <a:off x="516834" y="3314290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speed</a:t>
            </a:r>
          </a:p>
        </p:txBody>
      </p:sp>
      <p:cxnSp>
        <p:nvCxnSpPr>
          <p:cNvPr id="53" name="Straight Connector 5">
            <a:extLst>
              <a:ext uri="{FF2B5EF4-FFF2-40B4-BE49-F238E27FC236}">
                <a16:creationId xmlns:a16="http://schemas.microsoft.com/office/drawing/2014/main" id="{F0B4FFEB-898A-B265-30AE-A320D99D42F8}"/>
              </a:ext>
            </a:extLst>
          </p:cNvPr>
          <p:cNvCxnSpPr/>
          <p:nvPr/>
        </p:nvCxnSpPr>
        <p:spPr>
          <a:xfrm>
            <a:off x="196790" y="3738127"/>
            <a:ext cx="324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54" name="Freeform: Shape 7">
            <a:extLst>
              <a:ext uri="{FF2B5EF4-FFF2-40B4-BE49-F238E27FC236}">
                <a16:creationId xmlns:a16="http://schemas.microsoft.com/office/drawing/2014/main" id="{8A9D69D1-6F64-9C67-78ED-673A67745878}"/>
              </a:ext>
            </a:extLst>
          </p:cNvPr>
          <p:cNvSpPr/>
          <p:nvPr/>
        </p:nvSpPr>
        <p:spPr>
          <a:xfrm rot="10800000">
            <a:off x="520787" y="3735000"/>
            <a:ext cx="2321263" cy="1966164"/>
          </a:xfrm>
          <a:custGeom>
            <a:avLst/>
            <a:gdLst>
              <a:gd name="connsiteX0" fmla="*/ 0 w 5535168"/>
              <a:gd name="connsiteY0" fmla="*/ 0 h 2380806"/>
              <a:gd name="connsiteX1" fmla="*/ 1438656 w 5535168"/>
              <a:gd name="connsiteY1" fmla="*/ 560832 h 2380806"/>
              <a:gd name="connsiteX2" fmla="*/ 2694432 w 5535168"/>
              <a:gd name="connsiteY2" fmla="*/ 1767840 h 2380806"/>
              <a:gd name="connsiteX3" fmla="*/ 3657600 w 5535168"/>
              <a:gd name="connsiteY3" fmla="*/ 2304288 h 2380806"/>
              <a:gd name="connsiteX4" fmla="*/ 5535168 w 5535168"/>
              <a:gd name="connsiteY4" fmla="*/ 2365248 h 2380806"/>
              <a:gd name="connsiteX0" fmla="*/ 0 w 5535168"/>
              <a:gd name="connsiteY0" fmla="*/ 0 h 2391256"/>
              <a:gd name="connsiteX1" fmla="*/ 1438656 w 5535168"/>
              <a:gd name="connsiteY1" fmla="*/ 560832 h 2391256"/>
              <a:gd name="connsiteX2" fmla="*/ 2694432 w 5535168"/>
              <a:gd name="connsiteY2" fmla="*/ 1767840 h 2391256"/>
              <a:gd name="connsiteX3" fmla="*/ 3657600 w 5535168"/>
              <a:gd name="connsiteY3" fmla="*/ 2304288 h 2391256"/>
              <a:gd name="connsiteX4" fmla="*/ 5535168 w 5535168"/>
              <a:gd name="connsiteY4" fmla="*/ 2380235 h 2391256"/>
              <a:gd name="connsiteX0" fmla="*/ 0 w 5535168"/>
              <a:gd name="connsiteY0" fmla="*/ 0 h 2384599"/>
              <a:gd name="connsiteX1" fmla="*/ 1438656 w 5535168"/>
              <a:gd name="connsiteY1" fmla="*/ 560832 h 2384599"/>
              <a:gd name="connsiteX2" fmla="*/ 2694432 w 5535168"/>
              <a:gd name="connsiteY2" fmla="*/ 1767840 h 2384599"/>
              <a:gd name="connsiteX3" fmla="*/ 3657600 w 5535168"/>
              <a:gd name="connsiteY3" fmla="*/ 2304288 h 2384599"/>
              <a:gd name="connsiteX4" fmla="*/ 5535168 w 5535168"/>
              <a:gd name="connsiteY4" fmla="*/ 2380235 h 238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35168" h="2384599">
                <a:moveTo>
                  <a:pt x="0" y="0"/>
                </a:moveTo>
                <a:cubicBezTo>
                  <a:pt x="494792" y="133096"/>
                  <a:pt x="989584" y="266192"/>
                  <a:pt x="1438656" y="560832"/>
                </a:cubicBezTo>
                <a:cubicBezTo>
                  <a:pt x="1887728" y="855472"/>
                  <a:pt x="2324608" y="1477264"/>
                  <a:pt x="2694432" y="1767840"/>
                </a:cubicBezTo>
                <a:cubicBezTo>
                  <a:pt x="3064256" y="2058416"/>
                  <a:pt x="3184144" y="2204720"/>
                  <a:pt x="3657600" y="2304288"/>
                </a:cubicBezTo>
                <a:cubicBezTo>
                  <a:pt x="4131056" y="2403856"/>
                  <a:pt x="4803645" y="2384554"/>
                  <a:pt x="5535168" y="238023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Connector 11">
            <a:extLst>
              <a:ext uri="{FF2B5EF4-FFF2-40B4-BE49-F238E27FC236}">
                <a16:creationId xmlns:a16="http://schemas.microsoft.com/office/drawing/2014/main" id="{A3F53C69-12B2-773C-E455-F427BBDABE3F}"/>
              </a:ext>
            </a:extLst>
          </p:cNvPr>
          <p:cNvCxnSpPr>
            <a:cxnSpLocks/>
          </p:cNvCxnSpPr>
          <p:nvPr/>
        </p:nvCxnSpPr>
        <p:spPr>
          <a:xfrm flipH="1">
            <a:off x="2855977" y="5711022"/>
            <a:ext cx="936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ot"/>
            <a:miter lim="800000"/>
          </a:ln>
          <a:effectLst/>
        </p:spPr>
      </p:cxnSp>
      <p:sp>
        <p:nvSpPr>
          <p:cNvPr id="56" name="TextBox 13">
            <a:extLst>
              <a:ext uri="{FF2B5EF4-FFF2-40B4-BE49-F238E27FC236}">
                <a16:creationId xmlns:a16="http://schemas.microsoft.com/office/drawing/2014/main" id="{C04E75C9-4F1E-F060-1612-BABDF186CD8F}"/>
              </a:ext>
            </a:extLst>
          </p:cNvPr>
          <p:cNvSpPr txBox="1"/>
          <p:nvPr/>
        </p:nvSpPr>
        <p:spPr>
          <a:xfrm>
            <a:off x="3049477" y="5469849"/>
            <a:ext cx="1812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below or equal to 10km/h</a:t>
            </a:r>
          </a:p>
        </p:txBody>
      </p:sp>
      <p:sp>
        <p:nvSpPr>
          <p:cNvPr id="57" name="TextBox 16">
            <a:extLst>
              <a:ext uri="{FF2B5EF4-FFF2-40B4-BE49-F238E27FC236}">
                <a16:creationId xmlns:a16="http://schemas.microsoft.com/office/drawing/2014/main" id="{38919443-C1C7-2F9F-FB28-2712CCBA623E}"/>
              </a:ext>
            </a:extLst>
          </p:cNvPr>
          <p:cNvSpPr txBox="1"/>
          <p:nvPr/>
        </p:nvSpPr>
        <p:spPr>
          <a:xfrm>
            <a:off x="3056103" y="5681652"/>
            <a:ext cx="913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standstill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Freeform: Shape 10">
            <a:extLst>
              <a:ext uri="{FF2B5EF4-FFF2-40B4-BE49-F238E27FC236}">
                <a16:creationId xmlns:a16="http://schemas.microsoft.com/office/drawing/2014/main" id="{C338B6DB-F8FD-FD5F-43B3-B911352D0FA3}"/>
              </a:ext>
            </a:extLst>
          </p:cNvPr>
          <p:cNvSpPr/>
          <p:nvPr/>
        </p:nvSpPr>
        <p:spPr>
          <a:xfrm>
            <a:off x="2842054" y="5711022"/>
            <a:ext cx="947784" cy="219456"/>
          </a:xfrm>
          <a:custGeom>
            <a:avLst/>
            <a:gdLst>
              <a:gd name="connsiteX0" fmla="*/ 0 w 1341120"/>
              <a:gd name="connsiteY0" fmla="*/ 0 h 219456"/>
              <a:gd name="connsiteX1" fmla="*/ 341376 w 1341120"/>
              <a:gd name="connsiteY1" fmla="*/ 219456 h 219456"/>
              <a:gd name="connsiteX2" fmla="*/ 1341120 w 1341120"/>
              <a:gd name="connsiteY2" fmla="*/ 219456 h 21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219456">
                <a:moveTo>
                  <a:pt x="0" y="0"/>
                </a:moveTo>
                <a:lnTo>
                  <a:pt x="341376" y="219456"/>
                </a:lnTo>
                <a:lnTo>
                  <a:pt x="1341120" y="21945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26">
            <a:extLst>
              <a:ext uri="{FF2B5EF4-FFF2-40B4-BE49-F238E27FC236}">
                <a16:creationId xmlns:a16="http://schemas.microsoft.com/office/drawing/2014/main" id="{89C1AA03-DF5F-DF69-2D56-E1EAD2411181}"/>
              </a:ext>
            </a:extLst>
          </p:cNvPr>
          <p:cNvSpPr txBox="1"/>
          <p:nvPr/>
        </p:nvSpPr>
        <p:spPr>
          <a:xfrm>
            <a:off x="5356379" y="5881707"/>
            <a:ext cx="3754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</a:t>
            </a:r>
          </a:p>
        </p:txBody>
      </p:sp>
      <p:sp>
        <p:nvSpPr>
          <p:cNvPr id="60" name="TextBox 1">
            <a:extLst>
              <a:ext uri="{FF2B5EF4-FFF2-40B4-BE49-F238E27FC236}">
                <a16:creationId xmlns:a16="http://schemas.microsoft.com/office/drawing/2014/main" id="{E4EBC17F-4E16-0544-9A86-9276BAD1F183}"/>
              </a:ext>
            </a:extLst>
          </p:cNvPr>
          <p:cNvSpPr txBox="1"/>
          <p:nvPr/>
        </p:nvSpPr>
        <p:spPr>
          <a:xfrm>
            <a:off x="7552043" y="3171375"/>
            <a:ext cx="3050058" cy="307777"/>
          </a:xfrm>
          <a:prstGeom prst="rect">
            <a:avLst/>
          </a:prstGeom>
          <a:solidFill>
            <a:srgbClr val="E7E6E6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source for braking and steering </a:t>
            </a:r>
          </a:p>
        </p:txBody>
      </p:sp>
      <p:sp>
        <p:nvSpPr>
          <p:cNvPr id="61" name="Freeform: Shape 7">
            <a:extLst>
              <a:ext uri="{FF2B5EF4-FFF2-40B4-BE49-F238E27FC236}">
                <a16:creationId xmlns:a16="http://schemas.microsoft.com/office/drawing/2014/main" id="{23EC0614-CCB8-CE74-F264-98A73CB30166}"/>
              </a:ext>
            </a:extLst>
          </p:cNvPr>
          <p:cNvSpPr/>
          <p:nvPr/>
        </p:nvSpPr>
        <p:spPr>
          <a:xfrm rot="10800000">
            <a:off x="1066988" y="3731034"/>
            <a:ext cx="1994269" cy="1970127"/>
          </a:xfrm>
          <a:custGeom>
            <a:avLst/>
            <a:gdLst>
              <a:gd name="connsiteX0" fmla="*/ 0 w 5535168"/>
              <a:gd name="connsiteY0" fmla="*/ 0 h 2380806"/>
              <a:gd name="connsiteX1" fmla="*/ 1438656 w 5535168"/>
              <a:gd name="connsiteY1" fmla="*/ 560832 h 2380806"/>
              <a:gd name="connsiteX2" fmla="*/ 2694432 w 5535168"/>
              <a:gd name="connsiteY2" fmla="*/ 1767840 h 2380806"/>
              <a:gd name="connsiteX3" fmla="*/ 3657600 w 5535168"/>
              <a:gd name="connsiteY3" fmla="*/ 2304288 h 2380806"/>
              <a:gd name="connsiteX4" fmla="*/ 5535168 w 5535168"/>
              <a:gd name="connsiteY4" fmla="*/ 2365248 h 2380806"/>
              <a:gd name="connsiteX0" fmla="*/ 0 w 5535168"/>
              <a:gd name="connsiteY0" fmla="*/ 0 h 2380806"/>
              <a:gd name="connsiteX1" fmla="*/ 579122 w 5535168"/>
              <a:gd name="connsiteY1" fmla="*/ 560832 h 2380806"/>
              <a:gd name="connsiteX2" fmla="*/ 2694432 w 5535168"/>
              <a:gd name="connsiteY2" fmla="*/ 1767840 h 2380806"/>
              <a:gd name="connsiteX3" fmla="*/ 3657600 w 5535168"/>
              <a:gd name="connsiteY3" fmla="*/ 2304288 h 2380806"/>
              <a:gd name="connsiteX4" fmla="*/ 5535168 w 5535168"/>
              <a:gd name="connsiteY4" fmla="*/ 2365248 h 2380806"/>
              <a:gd name="connsiteX0" fmla="*/ 0 w 5535168"/>
              <a:gd name="connsiteY0" fmla="*/ 0 h 2380806"/>
              <a:gd name="connsiteX1" fmla="*/ 579122 w 5535168"/>
              <a:gd name="connsiteY1" fmla="*/ 560832 h 2380806"/>
              <a:gd name="connsiteX2" fmla="*/ 1466518 w 5535168"/>
              <a:gd name="connsiteY2" fmla="*/ 1865253 h 2380806"/>
              <a:gd name="connsiteX3" fmla="*/ 3657600 w 5535168"/>
              <a:gd name="connsiteY3" fmla="*/ 2304288 h 2380806"/>
              <a:gd name="connsiteX4" fmla="*/ 5535168 w 5535168"/>
              <a:gd name="connsiteY4" fmla="*/ 2365248 h 2380806"/>
              <a:gd name="connsiteX0" fmla="*/ 0 w 5535168"/>
              <a:gd name="connsiteY0" fmla="*/ 0 h 2386948"/>
              <a:gd name="connsiteX1" fmla="*/ 579122 w 5535168"/>
              <a:gd name="connsiteY1" fmla="*/ 560832 h 2386948"/>
              <a:gd name="connsiteX2" fmla="*/ 1466518 w 5535168"/>
              <a:gd name="connsiteY2" fmla="*/ 1865253 h 2386948"/>
              <a:gd name="connsiteX3" fmla="*/ 1979452 w 5535168"/>
              <a:gd name="connsiteY3" fmla="*/ 2319275 h 2386948"/>
              <a:gd name="connsiteX4" fmla="*/ 5535168 w 5535168"/>
              <a:gd name="connsiteY4" fmla="*/ 2365248 h 2386948"/>
              <a:gd name="connsiteX0" fmla="*/ 0 w 5535168"/>
              <a:gd name="connsiteY0" fmla="*/ 0 h 2386948"/>
              <a:gd name="connsiteX1" fmla="*/ 579122 w 5535168"/>
              <a:gd name="connsiteY1" fmla="*/ 560832 h 2386948"/>
              <a:gd name="connsiteX2" fmla="*/ 1384656 w 5535168"/>
              <a:gd name="connsiteY2" fmla="*/ 1865253 h 2386948"/>
              <a:gd name="connsiteX3" fmla="*/ 1979452 w 5535168"/>
              <a:gd name="connsiteY3" fmla="*/ 2319275 h 2386948"/>
              <a:gd name="connsiteX4" fmla="*/ 5535168 w 5535168"/>
              <a:gd name="connsiteY4" fmla="*/ 2365248 h 2386948"/>
              <a:gd name="connsiteX0" fmla="*/ 0 w 5535168"/>
              <a:gd name="connsiteY0" fmla="*/ 0 h 2386948"/>
              <a:gd name="connsiteX1" fmla="*/ 579122 w 5535168"/>
              <a:gd name="connsiteY1" fmla="*/ 560832 h 2386948"/>
              <a:gd name="connsiteX2" fmla="*/ 1384656 w 5535168"/>
              <a:gd name="connsiteY2" fmla="*/ 1865253 h 2386948"/>
              <a:gd name="connsiteX3" fmla="*/ 1979452 w 5535168"/>
              <a:gd name="connsiteY3" fmla="*/ 2319275 h 2386948"/>
              <a:gd name="connsiteX4" fmla="*/ 5535168 w 5535168"/>
              <a:gd name="connsiteY4" fmla="*/ 2365248 h 2386948"/>
              <a:gd name="connsiteX0" fmla="*/ 0 w 5535168"/>
              <a:gd name="connsiteY0" fmla="*/ 0 h 2386948"/>
              <a:gd name="connsiteX1" fmla="*/ 579122 w 5535168"/>
              <a:gd name="connsiteY1" fmla="*/ 560832 h 2386948"/>
              <a:gd name="connsiteX2" fmla="*/ 1384656 w 5535168"/>
              <a:gd name="connsiteY2" fmla="*/ 1865253 h 2386948"/>
              <a:gd name="connsiteX3" fmla="*/ 1979452 w 5535168"/>
              <a:gd name="connsiteY3" fmla="*/ 2319275 h 2386948"/>
              <a:gd name="connsiteX4" fmla="*/ 5535168 w 5535168"/>
              <a:gd name="connsiteY4" fmla="*/ 2365248 h 2386948"/>
              <a:gd name="connsiteX0" fmla="*/ 0 w 5535168"/>
              <a:gd name="connsiteY0" fmla="*/ 0 h 2381228"/>
              <a:gd name="connsiteX1" fmla="*/ 579122 w 5535168"/>
              <a:gd name="connsiteY1" fmla="*/ 560832 h 2381228"/>
              <a:gd name="connsiteX2" fmla="*/ 1384656 w 5535168"/>
              <a:gd name="connsiteY2" fmla="*/ 1865253 h 2381228"/>
              <a:gd name="connsiteX3" fmla="*/ 1979452 w 5535168"/>
              <a:gd name="connsiteY3" fmla="*/ 2319275 h 2381228"/>
              <a:gd name="connsiteX4" fmla="*/ 5535168 w 5535168"/>
              <a:gd name="connsiteY4" fmla="*/ 2365248 h 2381228"/>
              <a:gd name="connsiteX0" fmla="*/ 0 w 5862611"/>
              <a:gd name="connsiteY0" fmla="*/ 0 h 2389405"/>
              <a:gd name="connsiteX1" fmla="*/ 579122 w 5862611"/>
              <a:gd name="connsiteY1" fmla="*/ 560832 h 2389405"/>
              <a:gd name="connsiteX2" fmla="*/ 1384656 w 5862611"/>
              <a:gd name="connsiteY2" fmla="*/ 1865253 h 2389405"/>
              <a:gd name="connsiteX3" fmla="*/ 1979452 w 5862611"/>
              <a:gd name="connsiteY3" fmla="*/ 2319275 h 2389405"/>
              <a:gd name="connsiteX4" fmla="*/ 5862611 w 5862611"/>
              <a:gd name="connsiteY4" fmla="*/ 2380235 h 238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2611" h="2389405">
                <a:moveTo>
                  <a:pt x="0" y="0"/>
                </a:moveTo>
                <a:cubicBezTo>
                  <a:pt x="331070" y="215521"/>
                  <a:pt x="348346" y="249957"/>
                  <a:pt x="579122" y="560832"/>
                </a:cubicBezTo>
                <a:cubicBezTo>
                  <a:pt x="809898" y="871708"/>
                  <a:pt x="1151268" y="1572179"/>
                  <a:pt x="1384656" y="1865253"/>
                </a:cubicBezTo>
                <a:cubicBezTo>
                  <a:pt x="1618044" y="2158327"/>
                  <a:pt x="1505996" y="2219707"/>
                  <a:pt x="1979452" y="2319275"/>
                </a:cubicBezTo>
                <a:cubicBezTo>
                  <a:pt x="2452908" y="2418843"/>
                  <a:pt x="5140092" y="2384552"/>
                  <a:pt x="5862611" y="238023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D883638A-ECE8-9FF5-CDF1-2BDEC049368F}"/>
              </a:ext>
            </a:extLst>
          </p:cNvPr>
          <p:cNvSpPr/>
          <p:nvPr/>
        </p:nvSpPr>
        <p:spPr>
          <a:xfrm>
            <a:off x="524744" y="4691993"/>
            <a:ext cx="959849" cy="175098"/>
          </a:xfrm>
          <a:prstGeom prst="rect">
            <a:avLst/>
          </a:prstGeom>
          <a:noFill/>
          <a:ln w="381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569554D8-25BE-CA68-EAF5-CF5AD8FEDADF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3083308" y="4514929"/>
            <a:ext cx="0" cy="1415549"/>
          </a:xfrm>
          <a:prstGeom prst="line">
            <a:avLst/>
          </a:prstGeom>
          <a:noFill/>
          <a:ln w="28575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64" name="Pfeil: nach rechts 63">
            <a:extLst>
              <a:ext uri="{FF2B5EF4-FFF2-40B4-BE49-F238E27FC236}">
                <a16:creationId xmlns:a16="http://schemas.microsoft.com/office/drawing/2014/main" id="{83C8FB96-C01F-56D7-587D-0602DE6B447E}"/>
              </a:ext>
            </a:extLst>
          </p:cNvPr>
          <p:cNvSpPr/>
          <p:nvPr/>
        </p:nvSpPr>
        <p:spPr>
          <a:xfrm>
            <a:off x="1489752" y="4595248"/>
            <a:ext cx="1566350" cy="364519"/>
          </a:xfrm>
          <a:prstGeom prst="rightArrow">
            <a:avLst/>
          </a:prstGeom>
          <a:noFill/>
          <a:ln w="28575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Minimum 60 s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: Shape 7">
            <a:extLst>
              <a:ext uri="{FF2B5EF4-FFF2-40B4-BE49-F238E27FC236}">
                <a16:creationId xmlns:a16="http://schemas.microsoft.com/office/drawing/2014/main" id="{B41EEE09-311D-F9BC-9481-4C0EC4EFBF8C}"/>
              </a:ext>
            </a:extLst>
          </p:cNvPr>
          <p:cNvSpPr/>
          <p:nvPr/>
        </p:nvSpPr>
        <p:spPr>
          <a:xfrm rot="10800000">
            <a:off x="259071" y="3734543"/>
            <a:ext cx="2594766" cy="1991025"/>
          </a:xfrm>
          <a:custGeom>
            <a:avLst/>
            <a:gdLst>
              <a:gd name="connsiteX0" fmla="*/ 0 w 5535168"/>
              <a:gd name="connsiteY0" fmla="*/ 0 h 2380806"/>
              <a:gd name="connsiteX1" fmla="*/ 1438656 w 5535168"/>
              <a:gd name="connsiteY1" fmla="*/ 560832 h 2380806"/>
              <a:gd name="connsiteX2" fmla="*/ 2694432 w 5535168"/>
              <a:gd name="connsiteY2" fmla="*/ 1767840 h 2380806"/>
              <a:gd name="connsiteX3" fmla="*/ 3657600 w 5535168"/>
              <a:gd name="connsiteY3" fmla="*/ 2304288 h 2380806"/>
              <a:gd name="connsiteX4" fmla="*/ 5535168 w 5535168"/>
              <a:gd name="connsiteY4" fmla="*/ 2365248 h 2380806"/>
              <a:gd name="connsiteX0" fmla="*/ 0 w 5535168"/>
              <a:gd name="connsiteY0" fmla="*/ 0 h 2391256"/>
              <a:gd name="connsiteX1" fmla="*/ 1438656 w 5535168"/>
              <a:gd name="connsiteY1" fmla="*/ 560832 h 2391256"/>
              <a:gd name="connsiteX2" fmla="*/ 2694432 w 5535168"/>
              <a:gd name="connsiteY2" fmla="*/ 1767840 h 2391256"/>
              <a:gd name="connsiteX3" fmla="*/ 3657600 w 5535168"/>
              <a:gd name="connsiteY3" fmla="*/ 2304288 h 2391256"/>
              <a:gd name="connsiteX4" fmla="*/ 5535168 w 5535168"/>
              <a:gd name="connsiteY4" fmla="*/ 2380235 h 2391256"/>
              <a:gd name="connsiteX0" fmla="*/ 0 w 5535168"/>
              <a:gd name="connsiteY0" fmla="*/ 0 h 2384599"/>
              <a:gd name="connsiteX1" fmla="*/ 1438656 w 5535168"/>
              <a:gd name="connsiteY1" fmla="*/ 560832 h 2384599"/>
              <a:gd name="connsiteX2" fmla="*/ 2694432 w 5535168"/>
              <a:gd name="connsiteY2" fmla="*/ 1767840 h 2384599"/>
              <a:gd name="connsiteX3" fmla="*/ 3657600 w 5535168"/>
              <a:gd name="connsiteY3" fmla="*/ 2304288 h 2384599"/>
              <a:gd name="connsiteX4" fmla="*/ 5535168 w 5535168"/>
              <a:gd name="connsiteY4" fmla="*/ 2380235 h 2384599"/>
              <a:gd name="connsiteX0" fmla="*/ 0 w 5535168"/>
              <a:gd name="connsiteY0" fmla="*/ 0 h 2380507"/>
              <a:gd name="connsiteX1" fmla="*/ 1438656 w 5535168"/>
              <a:gd name="connsiteY1" fmla="*/ 560832 h 2380507"/>
              <a:gd name="connsiteX2" fmla="*/ 2694432 w 5535168"/>
              <a:gd name="connsiteY2" fmla="*/ 1767840 h 2380507"/>
              <a:gd name="connsiteX3" fmla="*/ 4329768 w 5535168"/>
              <a:gd name="connsiteY3" fmla="*/ 2237808 h 2380507"/>
              <a:gd name="connsiteX4" fmla="*/ 5535168 w 5535168"/>
              <a:gd name="connsiteY4" fmla="*/ 2380235 h 2380507"/>
              <a:gd name="connsiteX0" fmla="*/ 0 w 5535168"/>
              <a:gd name="connsiteY0" fmla="*/ 0 h 2380506"/>
              <a:gd name="connsiteX1" fmla="*/ 1438656 w 5535168"/>
              <a:gd name="connsiteY1" fmla="*/ 560832 h 2380506"/>
              <a:gd name="connsiteX2" fmla="*/ 3182083 w 5535168"/>
              <a:gd name="connsiteY2" fmla="*/ 1634880 h 2380506"/>
              <a:gd name="connsiteX3" fmla="*/ 4329768 w 5535168"/>
              <a:gd name="connsiteY3" fmla="*/ 2237808 h 2380506"/>
              <a:gd name="connsiteX4" fmla="*/ 5535168 w 5535168"/>
              <a:gd name="connsiteY4" fmla="*/ 2380235 h 2380506"/>
              <a:gd name="connsiteX0" fmla="*/ 0 w 5535168"/>
              <a:gd name="connsiteY0" fmla="*/ 0 h 2380506"/>
              <a:gd name="connsiteX1" fmla="*/ 1438656 w 5535168"/>
              <a:gd name="connsiteY1" fmla="*/ 560832 h 2380506"/>
              <a:gd name="connsiteX2" fmla="*/ 3498397 w 5535168"/>
              <a:gd name="connsiteY2" fmla="*/ 1457600 h 2380506"/>
              <a:gd name="connsiteX3" fmla="*/ 4329768 w 5535168"/>
              <a:gd name="connsiteY3" fmla="*/ 2237808 h 2380506"/>
              <a:gd name="connsiteX4" fmla="*/ 5535168 w 5535168"/>
              <a:gd name="connsiteY4" fmla="*/ 2380235 h 2380506"/>
              <a:gd name="connsiteX0" fmla="*/ 0 w 5535168"/>
              <a:gd name="connsiteY0" fmla="*/ 0 h 2380335"/>
              <a:gd name="connsiteX1" fmla="*/ 1438656 w 5535168"/>
              <a:gd name="connsiteY1" fmla="*/ 560832 h 2380335"/>
              <a:gd name="connsiteX2" fmla="*/ 3498397 w 5535168"/>
              <a:gd name="connsiteY2" fmla="*/ 1457600 h 2380335"/>
              <a:gd name="connsiteX3" fmla="*/ 4435206 w 5535168"/>
              <a:gd name="connsiteY3" fmla="*/ 2149168 h 2380335"/>
              <a:gd name="connsiteX4" fmla="*/ 5535168 w 5535168"/>
              <a:gd name="connsiteY4" fmla="*/ 2380235 h 2380335"/>
              <a:gd name="connsiteX0" fmla="*/ 0 w 5535168"/>
              <a:gd name="connsiteY0" fmla="*/ 0 h 2380335"/>
              <a:gd name="connsiteX1" fmla="*/ 1438656 w 5535168"/>
              <a:gd name="connsiteY1" fmla="*/ 560832 h 2380335"/>
              <a:gd name="connsiteX2" fmla="*/ 3498397 w 5535168"/>
              <a:gd name="connsiteY2" fmla="*/ 1457600 h 2380335"/>
              <a:gd name="connsiteX3" fmla="*/ 4435206 w 5535168"/>
              <a:gd name="connsiteY3" fmla="*/ 2149168 h 2380335"/>
              <a:gd name="connsiteX4" fmla="*/ 5535168 w 5535168"/>
              <a:gd name="connsiteY4" fmla="*/ 2380235 h 2380335"/>
              <a:gd name="connsiteX0" fmla="*/ 0 w 5535168"/>
              <a:gd name="connsiteY0" fmla="*/ 0 h 2380335"/>
              <a:gd name="connsiteX1" fmla="*/ 2058103 w 5535168"/>
              <a:gd name="connsiteY1" fmla="*/ 516512 h 2380335"/>
              <a:gd name="connsiteX2" fmla="*/ 3498397 w 5535168"/>
              <a:gd name="connsiteY2" fmla="*/ 1457600 h 2380335"/>
              <a:gd name="connsiteX3" fmla="*/ 4435206 w 5535168"/>
              <a:gd name="connsiteY3" fmla="*/ 2149168 h 2380335"/>
              <a:gd name="connsiteX4" fmla="*/ 5535168 w 5535168"/>
              <a:gd name="connsiteY4" fmla="*/ 2380235 h 2380335"/>
              <a:gd name="connsiteX0" fmla="*/ 0 w 5535168"/>
              <a:gd name="connsiteY0" fmla="*/ 0 h 2380407"/>
              <a:gd name="connsiteX1" fmla="*/ 2058103 w 5535168"/>
              <a:gd name="connsiteY1" fmla="*/ 516512 h 2380407"/>
              <a:gd name="connsiteX2" fmla="*/ 3498397 w 5535168"/>
              <a:gd name="connsiteY2" fmla="*/ 1457600 h 2380407"/>
              <a:gd name="connsiteX3" fmla="*/ 4435206 w 5535168"/>
              <a:gd name="connsiteY3" fmla="*/ 2149168 h 2380407"/>
              <a:gd name="connsiteX4" fmla="*/ 5535168 w 5535168"/>
              <a:gd name="connsiteY4" fmla="*/ 2380235 h 238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35168" h="2380407">
                <a:moveTo>
                  <a:pt x="0" y="0"/>
                </a:moveTo>
                <a:cubicBezTo>
                  <a:pt x="494792" y="133096"/>
                  <a:pt x="1475037" y="273579"/>
                  <a:pt x="2058103" y="516512"/>
                </a:cubicBezTo>
                <a:cubicBezTo>
                  <a:pt x="2641169" y="759445"/>
                  <a:pt x="3102213" y="1185491"/>
                  <a:pt x="3498397" y="1457600"/>
                </a:cubicBezTo>
                <a:cubicBezTo>
                  <a:pt x="3894581" y="1729709"/>
                  <a:pt x="4040828" y="1946187"/>
                  <a:pt x="4435206" y="2149168"/>
                </a:cubicBezTo>
                <a:cubicBezTo>
                  <a:pt x="4776865" y="2307830"/>
                  <a:pt x="4803645" y="2384554"/>
                  <a:pt x="5535168" y="238023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6" name="Straight Connector 1">
            <a:extLst>
              <a:ext uri="{FF2B5EF4-FFF2-40B4-BE49-F238E27FC236}">
                <a16:creationId xmlns:a16="http://schemas.microsoft.com/office/drawing/2014/main" id="{B5E0D42A-7065-5665-DC48-71ECA4FBAE0B}"/>
              </a:ext>
            </a:extLst>
          </p:cNvPr>
          <p:cNvCxnSpPr>
            <a:cxnSpLocks/>
          </p:cNvCxnSpPr>
          <p:nvPr/>
        </p:nvCxnSpPr>
        <p:spPr>
          <a:xfrm flipH="1">
            <a:off x="6237283" y="5940333"/>
            <a:ext cx="5364000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67" name="Straight Connector 2">
            <a:extLst>
              <a:ext uri="{FF2B5EF4-FFF2-40B4-BE49-F238E27FC236}">
                <a16:creationId xmlns:a16="http://schemas.microsoft.com/office/drawing/2014/main" id="{C180BCD1-98DA-108E-1013-9612663121EA}"/>
              </a:ext>
            </a:extLst>
          </p:cNvPr>
          <p:cNvCxnSpPr>
            <a:cxnSpLocks/>
          </p:cNvCxnSpPr>
          <p:nvPr/>
        </p:nvCxnSpPr>
        <p:spPr>
          <a:xfrm>
            <a:off x="6561282" y="3411456"/>
            <a:ext cx="0" cy="259200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68" name="TextBox 3">
            <a:extLst>
              <a:ext uri="{FF2B5EF4-FFF2-40B4-BE49-F238E27FC236}">
                <a16:creationId xmlns:a16="http://schemas.microsoft.com/office/drawing/2014/main" id="{0EAED7FE-F345-5B32-3A4E-6A5D70835B50}"/>
              </a:ext>
            </a:extLst>
          </p:cNvPr>
          <p:cNvSpPr txBox="1"/>
          <p:nvPr/>
        </p:nvSpPr>
        <p:spPr>
          <a:xfrm>
            <a:off x="6185337" y="6121042"/>
            <a:ext cx="11209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Failure in </a:t>
            </a: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source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occurs</a:t>
            </a:r>
          </a:p>
        </p:txBody>
      </p:sp>
      <p:sp>
        <p:nvSpPr>
          <p:cNvPr id="69" name="Arrow: Down 12">
            <a:extLst>
              <a:ext uri="{FF2B5EF4-FFF2-40B4-BE49-F238E27FC236}">
                <a16:creationId xmlns:a16="http://schemas.microsoft.com/office/drawing/2014/main" id="{E867CB7D-9AB6-8CBC-8869-809841F7E08C}"/>
              </a:ext>
            </a:extLst>
          </p:cNvPr>
          <p:cNvSpPr/>
          <p:nvPr/>
        </p:nvSpPr>
        <p:spPr>
          <a:xfrm rot="10800000">
            <a:off x="6380541" y="5968506"/>
            <a:ext cx="353567" cy="165313"/>
          </a:xfrm>
          <a:prstGeom prst="down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26">
            <a:extLst>
              <a:ext uri="{FF2B5EF4-FFF2-40B4-BE49-F238E27FC236}">
                <a16:creationId xmlns:a16="http://schemas.microsoft.com/office/drawing/2014/main" id="{ABB54C51-95AB-CCD0-99B4-F4FFF057E642}"/>
              </a:ext>
            </a:extLst>
          </p:cNvPr>
          <p:cNvSpPr txBox="1"/>
          <p:nvPr/>
        </p:nvSpPr>
        <p:spPr>
          <a:xfrm>
            <a:off x="6557327" y="3314290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speed</a:t>
            </a:r>
          </a:p>
        </p:txBody>
      </p:sp>
      <p:cxnSp>
        <p:nvCxnSpPr>
          <p:cNvPr id="71" name="Straight Connector 5">
            <a:extLst>
              <a:ext uri="{FF2B5EF4-FFF2-40B4-BE49-F238E27FC236}">
                <a16:creationId xmlns:a16="http://schemas.microsoft.com/office/drawing/2014/main" id="{04B3EF7D-AEF0-7E7F-A24D-6B71312E47E0}"/>
              </a:ext>
            </a:extLst>
          </p:cNvPr>
          <p:cNvCxnSpPr/>
          <p:nvPr/>
        </p:nvCxnSpPr>
        <p:spPr>
          <a:xfrm>
            <a:off x="6237283" y="3738127"/>
            <a:ext cx="324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</p:cxnSp>
      <p:sp>
        <p:nvSpPr>
          <p:cNvPr id="72" name="Freeform: Shape 7">
            <a:extLst>
              <a:ext uri="{FF2B5EF4-FFF2-40B4-BE49-F238E27FC236}">
                <a16:creationId xmlns:a16="http://schemas.microsoft.com/office/drawing/2014/main" id="{F96A3CB8-399A-0388-D53E-76E9F69503DF}"/>
              </a:ext>
            </a:extLst>
          </p:cNvPr>
          <p:cNvSpPr/>
          <p:nvPr/>
        </p:nvSpPr>
        <p:spPr>
          <a:xfrm rot="10800000">
            <a:off x="6561279" y="3735000"/>
            <a:ext cx="2895542" cy="1966164"/>
          </a:xfrm>
          <a:custGeom>
            <a:avLst/>
            <a:gdLst>
              <a:gd name="connsiteX0" fmla="*/ 0 w 5535168"/>
              <a:gd name="connsiteY0" fmla="*/ 0 h 2380806"/>
              <a:gd name="connsiteX1" fmla="*/ 1438656 w 5535168"/>
              <a:gd name="connsiteY1" fmla="*/ 560832 h 2380806"/>
              <a:gd name="connsiteX2" fmla="*/ 2694432 w 5535168"/>
              <a:gd name="connsiteY2" fmla="*/ 1767840 h 2380806"/>
              <a:gd name="connsiteX3" fmla="*/ 3657600 w 5535168"/>
              <a:gd name="connsiteY3" fmla="*/ 2304288 h 2380806"/>
              <a:gd name="connsiteX4" fmla="*/ 5535168 w 5535168"/>
              <a:gd name="connsiteY4" fmla="*/ 2365248 h 2380806"/>
              <a:gd name="connsiteX0" fmla="*/ 0 w 5535168"/>
              <a:gd name="connsiteY0" fmla="*/ 0 h 2391256"/>
              <a:gd name="connsiteX1" fmla="*/ 1438656 w 5535168"/>
              <a:gd name="connsiteY1" fmla="*/ 560832 h 2391256"/>
              <a:gd name="connsiteX2" fmla="*/ 2694432 w 5535168"/>
              <a:gd name="connsiteY2" fmla="*/ 1767840 h 2391256"/>
              <a:gd name="connsiteX3" fmla="*/ 3657600 w 5535168"/>
              <a:gd name="connsiteY3" fmla="*/ 2304288 h 2391256"/>
              <a:gd name="connsiteX4" fmla="*/ 5535168 w 5535168"/>
              <a:gd name="connsiteY4" fmla="*/ 2380235 h 2391256"/>
              <a:gd name="connsiteX0" fmla="*/ 0 w 5535168"/>
              <a:gd name="connsiteY0" fmla="*/ 0 h 2384599"/>
              <a:gd name="connsiteX1" fmla="*/ 1438656 w 5535168"/>
              <a:gd name="connsiteY1" fmla="*/ 560832 h 2384599"/>
              <a:gd name="connsiteX2" fmla="*/ 2694432 w 5535168"/>
              <a:gd name="connsiteY2" fmla="*/ 1767840 h 2384599"/>
              <a:gd name="connsiteX3" fmla="*/ 3657600 w 5535168"/>
              <a:gd name="connsiteY3" fmla="*/ 2304288 h 2384599"/>
              <a:gd name="connsiteX4" fmla="*/ 5535168 w 5535168"/>
              <a:gd name="connsiteY4" fmla="*/ 2380235 h 238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35168" h="2384599">
                <a:moveTo>
                  <a:pt x="0" y="0"/>
                </a:moveTo>
                <a:cubicBezTo>
                  <a:pt x="494792" y="133096"/>
                  <a:pt x="989584" y="266192"/>
                  <a:pt x="1438656" y="560832"/>
                </a:cubicBezTo>
                <a:cubicBezTo>
                  <a:pt x="1887728" y="855472"/>
                  <a:pt x="2324608" y="1477264"/>
                  <a:pt x="2694432" y="1767840"/>
                </a:cubicBezTo>
                <a:cubicBezTo>
                  <a:pt x="3064256" y="2058416"/>
                  <a:pt x="3184144" y="2204720"/>
                  <a:pt x="3657600" y="2304288"/>
                </a:cubicBezTo>
                <a:cubicBezTo>
                  <a:pt x="4131056" y="2403856"/>
                  <a:pt x="4803645" y="2384554"/>
                  <a:pt x="5535168" y="238023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Straight Connector 11">
            <a:extLst>
              <a:ext uri="{FF2B5EF4-FFF2-40B4-BE49-F238E27FC236}">
                <a16:creationId xmlns:a16="http://schemas.microsoft.com/office/drawing/2014/main" id="{229A146C-B2B8-F444-4C47-EA5629C7608F}"/>
              </a:ext>
            </a:extLst>
          </p:cNvPr>
          <p:cNvCxnSpPr>
            <a:cxnSpLocks/>
          </p:cNvCxnSpPr>
          <p:nvPr/>
        </p:nvCxnSpPr>
        <p:spPr>
          <a:xfrm flipH="1">
            <a:off x="8896470" y="5711022"/>
            <a:ext cx="936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ot"/>
            <a:miter lim="800000"/>
          </a:ln>
          <a:effectLst/>
        </p:spPr>
      </p:cxnSp>
      <p:sp>
        <p:nvSpPr>
          <p:cNvPr id="74" name="TextBox 26">
            <a:extLst>
              <a:ext uri="{FF2B5EF4-FFF2-40B4-BE49-F238E27FC236}">
                <a16:creationId xmlns:a16="http://schemas.microsoft.com/office/drawing/2014/main" id="{3E6C0E0D-E5D3-FA7A-613D-8479932D6C12}"/>
              </a:ext>
            </a:extLst>
          </p:cNvPr>
          <p:cNvSpPr txBox="1"/>
          <p:nvPr/>
        </p:nvSpPr>
        <p:spPr>
          <a:xfrm>
            <a:off x="11396872" y="5881707"/>
            <a:ext cx="3754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</a:t>
            </a:r>
          </a:p>
        </p:txBody>
      </p:sp>
      <p:sp>
        <p:nvSpPr>
          <p:cNvPr id="75" name="Freeform: Shape 7">
            <a:extLst>
              <a:ext uri="{FF2B5EF4-FFF2-40B4-BE49-F238E27FC236}">
                <a16:creationId xmlns:a16="http://schemas.microsoft.com/office/drawing/2014/main" id="{0D6FDD06-1C42-BDBE-E919-DF7185B4BABB}"/>
              </a:ext>
            </a:extLst>
          </p:cNvPr>
          <p:cNvSpPr/>
          <p:nvPr/>
        </p:nvSpPr>
        <p:spPr>
          <a:xfrm rot="10800000">
            <a:off x="7107480" y="3731033"/>
            <a:ext cx="2724987" cy="1970127"/>
          </a:xfrm>
          <a:custGeom>
            <a:avLst/>
            <a:gdLst>
              <a:gd name="connsiteX0" fmla="*/ 0 w 5535168"/>
              <a:gd name="connsiteY0" fmla="*/ 0 h 2380806"/>
              <a:gd name="connsiteX1" fmla="*/ 1438656 w 5535168"/>
              <a:gd name="connsiteY1" fmla="*/ 560832 h 2380806"/>
              <a:gd name="connsiteX2" fmla="*/ 2694432 w 5535168"/>
              <a:gd name="connsiteY2" fmla="*/ 1767840 h 2380806"/>
              <a:gd name="connsiteX3" fmla="*/ 3657600 w 5535168"/>
              <a:gd name="connsiteY3" fmla="*/ 2304288 h 2380806"/>
              <a:gd name="connsiteX4" fmla="*/ 5535168 w 5535168"/>
              <a:gd name="connsiteY4" fmla="*/ 2365248 h 2380806"/>
              <a:gd name="connsiteX0" fmla="*/ 0 w 5535168"/>
              <a:gd name="connsiteY0" fmla="*/ 0 h 2380806"/>
              <a:gd name="connsiteX1" fmla="*/ 579122 w 5535168"/>
              <a:gd name="connsiteY1" fmla="*/ 560832 h 2380806"/>
              <a:gd name="connsiteX2" fmla="*/ 2694432 w 5535168"/>
              <a:gd name="connsiteY2" fmla="*/ 1767840 h 2380806"/>
              <a:gd name="connsiteX3" fmla="*/ 3657600 w 5535168"/>
              <a:gd name="connsiteY3" fmla="*/ 2304288 h 2380806"/>
              <a:gd name="connsiteX4" fmla="*/ 5535168 w 5535168"/>
              <a:gd name="connsiteY4" fmla="*/ 2365248 h 2380806"/>
              <a:gd name="connsiteX0" fmla="*/ 0 w 5535168"/>
              <a:gd name="connsiteY0" fmla="*/ 0 h 2380806"/>
              <a:gd name="connsiteX1" fmla="*/ 579122 w 5535168"/>
              <a:gd name="connsiteY1" fmla="*/ 560832 h 2380806"/>
              <a:gd name="connsiteX2" fmla="*/ 1466518 w 5535168"/>
              <a:gd name="connsiteY2" fmla="*/ 1865253 h 2380806"/>
              <a:gd name="connsiteX3" fmla="*/ 3657600 w 5535168"/>
              <a:gd name="connsiteY3" fmla="*/ 2304288 h 2380806"/>
              <a:gd name="connsiteX4" fmla="*/ 5535168 w 5535168"/>
              <a:gd name="connsiteY4" fmla="*/ 2365248 h 2380806"/>
              <a:gd name="connsiteX0" fmla="*/ 0 w 5535168"/>
              <a:gd name="connsiteY0" fmla="*/ 0 h 2386948"/>
              <a:gd name="connsiteX1" fmla="*/ 579122 w 5535168"/>
              <a:gd name="connsiteY1" fmla="*/ 560832 h 2386948"/>
              <a:gd name="connsiteX2" fmla="*/ 1466518 w 5535168"/>
              <a:gd name="connsiteY2" fmla="*/ 1865253 h 2386948"/>
              <a:gd name="connsiteX3" fmla="*/ 1979452 w 5535168"/>
              <a:gd name="connsiteY3" fmla="*/ 2319275 h 2386948"/>
              <a:gd name="connsiteX4" fmla="*/ 5535168 w 5535168"/>
              <a:gd name="connsiteY4" fmla="*/ 2365248 h 2386948"/>
              <a:gd name="connsiteX0" fmla="*/ 0 w 5535168"/>
              <a:gd name="connsiteY0" fmla="*/ 0 h 2386948"/>
              <a:gd name="connsiteX1" fmla="*/ 579122 w 5535168"/>
              <a:gd name="connsiteY1" fmla="*/ 560832 h 2386948"/>
              <a:gd name="connsiteX2" fmla="*/ 1384656 w 5535168"/>
              <a:gd name="connsiteY2" fmla="*/ 1865253 h 2386948"/>
              <a:gd name="connsiteX3" fmla="*/ 1979452 w 5535168"/>
              <a:gd name="connsiteY3" fmla="*/ 2319275 h 2386948"/>
              <a:gd name="connsiteX4" fmla="*/ 5535168 w 5535168"/>
              <a:gd name="connsiteY4" fmla="*/ 2365248 h 2386948"/>
              <a:gd name="connsiteX0" fmla="*/ 0 w 5535168"/>
              <a:gd name="connsiteY0" fmla="*/ 0 h 2386948"/>
              <a:gd name="connsiteX1" fmla="*/ 579122 w 5535168"/>
              <a:gd name="connsiteY1" fmla="*/ 560832 h 2386948"/>
              <a:gd name="connsiteX2" fmla="*/ 1384656 w 5535168"/>
              <a:gd name="connsiteY2" fmla="*/ 1865253 h 2386948"/>
              <a:gd name="connsiteX3" fmla="*/ 1979452 w 5535168"/>
              <a:gd name="connsiteY3" fmla="*/ 2319275 h 2386948"/>
              <a:gd name="connsiteX4" fmla="*/ 5535168 w 5535168"/>
              <a:gd name="connsiteY4" fmla="*/ 2365248 h 2386948"/>
              <a:gd name="connsiteX0" fmla="*/ 0 w 5535168"/>
              <a:gd name="connsiteY0" fmla="*/ 0 h 2386948"/>
              <a:gd name="connsiteX1" fmla="*/ 579122 w 5535168"/>
              <a:gd name="connsiteY1" fmla="*/ 560832 h 2386948"/>
              <a:gd name="connsiteX2" fmla="*/ 1384656 w 5535168"/>
              <a:gd name="connsiteY2" fmla="*/ 1865253 h 2386948"/>
              <a:gd name="connsiteX3" fmla="*/ 1979452 w 5535168"/>
              <a:gd name="connsiteY3" fmla="*/ 2319275 h 2386948"/>
              <a:gd name="connsiteX4" fmla="*/ 5535168 w 5535168"/>
              <a:gd name="connsiteY4" fmla="*/ 2365248 h 2386948"/>
              <a:gd name="connsiteX0" fmla="*/ 0 w 5535168"/>
              <a:gd name="connsiteY0" fmla="*/ 0 h 2381228"/>
              <a:gd name="connsiteX1" fmla="*/ 579122 w 5535168"/>
              <a:gd name="connsiteY1" fmla="*/ 560832 h 2381228"/>
              <a:gd name="connsiteX2" fmla="*/ 1384656 w 5535168"/>
              <a:gd name="connsiteY2" fmla="*/ 1865253 h 2381228"/>
              <a:gd name="connsiteX3" fmla="*/ 1979452 w 5535168"/>
              <a:gd name="connsiteY3" fmla="*/ 2319275 h 2381228"/>
              <a:gd name="connsiteX4" fmla="*/ 5535168 w 5535168"/>
              <a:gd name="connsiteY4" fmla="*/ 2365248 h 2381228"/>
              <a:gd name="connsiteX0" fmla="*/ 0 w 5862611"/>
              <a:gd name="connsiteY0" fmla="*/ 0 h 2389405"/>
              <a:gd name="connsiteX1" fmla="*/ 579122 w 5862611"/>
              <a:gd name="connsiteY1" fmla="*/ 560832 h 2389405"/>
              <a:gd name="connsiteX2" fmla="*/ 1384656 w 5862611"/>
              <a:gd name="connsiteY2" fmla="*/ 1865253 h 2389405"/>
              <a:gd name="connsiteX3" fmla="*/ 1979452 w 5862611"/>
              <a:gd name="connsiteY3" fmla="*/ 2319275 h 2389405"/>
              <a:gd name="connsiteX4" fmla="*/ 5862611 w 5862611"/>
              <a:gd name="connsiteY4" fmla="*/ 2380235 h 238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2611" h="2389405">
                <a:moveTo>
                  <a:pt x="0" y="0"/>
                </a:moveTo>
                <a:cubicBezTo>
                  <a:pt x="331070" y="215521"/>
                  <a:pt x="348346" y="249957"/>
                  <a:pt x="579122" y="560832"/>
                </a:cubicBezTo>
                <a:cubicBezTo>
                  <a:pt x="809898" y="871708"/>
                  <a:pt x="1151268" y="1572179"/>
                  <a:pt x="1384656" y="1865253"/>
                </a:cubicBezTo>
                <a:cubicBezTo>
                  <a:pt x="1618044" y="2158327"/>
                  <a:pt x="1505996" y="2219707"/>
                  <a:pt x="1979452" y="2319275"/>
                </a:cubicBezTo>
                <a:cubicBezTo>
                  <a:pt x="2452908" y="2418843"/>
                  <a:pt x="5140092" y="2384552"/>
                  <a:pt x="5862611" y="238023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2F20BDFA-AE17-03CB-9938-1FBA87EEF59B}"/>
              </a:ext>
            </a:extLst>
          </p:cNvPr>
          <p:cNvSpPr/>
          <p:nvPr/>
        </p:nvSpPr>
        <p:spPr>
          <a:xfrm>
            <a:off x="6565237" y="4691993"/>
            <a:ext cx="959849" cy="175098"/>
          </a:xfrm>
          <a:prstGeom prst="rect">
            <a:avLst/>
          </a:prstGeom>
          <a:noFill/>
          <a:ln w="381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90D03FF2-83A7-8EE1-7C80-99709C503301}"/>
              </a:ext>
            </a:extLst>
          </p:cNvPr>
          <p:cNvCxnSpPr>
            <a:cxnSpLocks/>
          </p:cNvCxnSpPr>
          <p:nvPr/>
        </p:nvCxnSpPr>
        <p:spPr>
          <a:xfrm>
            <a:off x="10051006" y="4514929"/>
            <a:ext cx="0" cy="1415549"/>
          </a:xfrm>
          <a:prstGeom prst="line">
            <a:avLst/>
          </a:prstGeom>
          <a:noFill/>
          <a:ln w="28575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78" name="Pfeil: nach rechts 77">
            <a:extLst>
              <a:ext uri="{FF2B5EF4-FFF2-40B4-BE49-F238E27FC236}">
                <a16:creationId xmlns:a16="http://schemas.microsoft.com/office/drawing/2014/main" id="{2EE289BE-D501-969C-1F39-32BA848DB4CE}"/>
              </a:ext>
            </a:extLst>
          </p:cNvPr>
          <p:cNvSpPr/>
          <p:nvPr/>
        </p:nvSpPr>
        <p:spPr>
          <a:xfrm>
            <a:off x="7530244" y="4595248"/>
            <a:ext cx="2520761" cy="364519"/>
          </a:xfrm>
          <a:prstGeom prst="rightArrow">
            <a:avLst/>
          </a:prstGeom>
          <a:noFill/>
          <a:ln w="28575" cap="flat" cmpd="sng" algn="ctr">
            <a:solidFill>
              <a:srgbClr val="70AD47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Minimum 60 s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">
            <a:extLst>
              <a:ext uri="{FF2B5EF4-FFF2-40B4-BE49-F238E27FC236}">
                <a16:creationId xmlns:a16="http://schemas.microsoft.com/office/drawing/2014/main" id="{AADE6589-3C3E-B4B1-FC88-65D582E420B8}"/>
              </a:ext>
            </a:extLst>
          </p:cNvPr>
          <p:cNvSpPr/>
          <p:nvPr/>
        </p:nvSpPr>
        <p:spPr>
          <a:xfrm rot="10800000">
            <a:off x="6299564" y="3734543"/>
            <a:ext cx="2594766" cy="1991025"/>
          </a:xfrm>
          <a:custGeom>
            <a:avLst/>
            <a:gdLst>
              <a:gd name="connsiteX0" fmla="*/ 0 w 5535168"/>
              <a:gd name="connsiteY0" fmla="*/ 0 h 2380806"/>
              <a:gd name="connsiteX1" fmla="*/ 1438656 w 5535168"/>
              <a:gd name="connsiteY1" fmla="*/ 560832 h 2380806"/>
              <a:gd name="connsiteX2" fmla="*/ 2694432 w 5535168"/>
              <a:gd name="connsiteY2" fmla="*/ 1767840 h 2380806"/>
              <a:gd name="connsiteX3" fmla="*/ 3657600 w 5535168"/>
              <a:gd name="connsiteY3" fmla="*/ 2304288 h 2380806"/>
              <a:gd name="connsiteX4" fmla="*/ 5535168 w 5535168"/>
              <a:gd name="connsiteY4" fmla="*/ 2365248 h 2380806"/>
              <a:gd name="connsiteX0" fmla="*/ 0 w 5535168"/>
              <a:gd name="connsiteY0" fmla="*/ 0 h 2391256"/>
              <a:gd name="connsiteX1" fmla="*/ 1438656 w 5535168"/>
              <a:gd name="connsiteY1" fmla="*/ 560832 h 2391256"/>
              <a:gd name="connsiteX2" fmla="*/ 2694432 w 5535168"/>
              <a:gd name="connsiteY2" fmla="*/ 1767840 h 2391256"/>
              <a:gd name="connsiteX3" fmla="*/ 3657600 w 5535168"/>
              <a:gd name="connsiteY3" fmla="*/ 2304288 h 2391256"/>
              <a:gd name="connsiteX4" fmla="*/ 5535168 w 5535168"/>
              <a:gd name="connsiteY4" fmla="*/ 2380235 h 2391256"/>
              <a:gd name="connsiteX0" fmla="*/ 0 w 5535168"/>
              <a:gd name="connsiteY0" fmla="*/ 0 h 2384599"/>
              <a:gd name="connsiteX1" fmla="*/ 1438656 w 5535168"/>
              <a:gd name="connsiteY1" fmla="*/ 560832 h 2384599"/>
              <a:gd name="connsiteX2" fmla="*/ 2694432 w 5535168"/>
              <a:gd name="connsiteY2" fmla="*/ 1767840 h 2384599"/>
              <a:gd name="connsiteX3" fmla="*/ 3657600 w 5535168"/>
              <a:gd name="connsiteY3" fmla="*/ 2304288 h 2384599"/>
              <a:gd name="connsiteX4" fmla="*/ 5535168 w 5535168"/>
              <a:gd name="connsiteY4" fmla="*/ 2380235 h 2384599"/>
              <a:gd name="connsiteX0" fmla="*/ 0 w 5535168"/>
              <a:gd name="connsiteY0" fmla="*/ 0 h 2380507"/>
              <a:gd name="connsiteX1" fmla="*/ 1438656 w 5535168"/>
              <a:gd name="connsiteY1" fmla="*/ 560832 h 2380507"/>
              <a:gd name="connsiteX2" fmla="*/ 2694432 w 5535168"/>
              <a:gd name="connsiteY2" fmla="*/ 1767840 h 2380507"/>
              <a:gd name="connsiteX3" fmla="*/ 4329768 w 5535168"/>
              <a:gd name="connsiteY3" fmla="*/ 2237808 h 2380507"/>
              <a:gd name="connsiteX4" fmla="*/ 5535168 w 5535168"/>
              <a:gd name="connsiteY4" fmla="*/ 2380235 h 2380507"/>
              <a:gd name="connsiteX0" fmla="*/ 0 w 5535168"/>
              <a:gd name="connsiteY0" fmla="*/ 0 h 2380506"/>
              <a:gd name="connsiteX1" fmla="*/ 1438656 w 5535168"/>
              <a:gd name="connsiteY1" fmla="*/ 560832 h 2380506"/>
              <a:gd name="connsiteX2" fmla="*/ 3182083 w 5535168"/>
              <a:gd name="connsiteY2" fmla="*/ 1634880 h 2380506"/>
              <a:gd name="connsiteX3" fmla="*/ 4329768 w 5535168"/>
              <a:gd name="connsiteY3" fmla="*/ 2237808 h 2380506"/>
              <a:gd name="connsiteX4" fmla="*/ 5535168 w 5535168"/>
              <a:gd name="connsiteY4" fmla="*/ 2380235 h 2380506"/>
              <a:gd name="connsiteX0" fmla="*/ 0 w 5535168"/>
              <a:gd name="connsiteY0" fmla="*/ 0 h 2380506"/>
              <a:gd name="connsiteX1" fmla="*/ 1438656 w 5535168"/>
              <a:gd name="connsiteY1" fmla="*/ 560832 h 2380506"/>
              <a:gd name="connsiteX2" fmla="*/ 3498397 w 5535168"/>
              <a:gd name="connsiteY2" fmla="*/ 1457600 h 2380506"/>
              <a:gd name="connsiteX3" fmla="*/ 4329768 w 5535168"/>
              <a:gd name="connsiteY3" fmla="*/ 2237808 h 2380506"/>
              <a:gd name="connsiteX4" fmla="*/ 5535168 w 5535168"/>
              <a:gd name="connsiteY4" fmla="*/ 2380235 h 2380506"/>
              <a:gd name="connsiteX0" fmla="*/ 0 w 5535168"/>
              <a:gd name="connsiteY0" fmla="*/ 0 h 2380335"/>
              <a:gd name="connsiteX1" fmla="*/ 1438656 w 5535168"/>
              <a:gd name="connsiteY1" fmla="*/ 560832 h 2380335"/>
              <a:gd name="connsiteX2" fmla="*/ 3498397 w 5535168"/>
              <a:gd name="connsiteY2" fmla="*/ 1457600 h 2380335"/>
              <a:gd name="connsiteX3" fmla="*/ 4435206 w 5535168"/>
              <a:gd name="connsiteY3" fmla="*/ 2149168 h 2380335"/>
              <a:gd name="connsiteX4" fmla="*/ 5535168 w 5535168"/>
              <a:gd name="connsiteY4" fmla="*/ 2380235 h 2380335"/>
              <a:gd name="connsiteX0" fmla="*/ 0 w 5535168"/>
              <a:gd name="connsiteY0" fmla="*/ 0 h 2380335"/>
              <a:gd name="connsiteX1" fmla="*/ 1438656 w 5535168"/>
              <a:gd name="connsiteY1" fmla="*/ 560832 h 2380335"/>
              <a:gd name="connsiteX2" fmla="*/ 3498397 w 5535168"/>
              <a:gd name="connsiteY2" fmla="*/ 1457600 h 2380335"/>
              <a:gd name="connsiteX3" fmla="*/ 4435206 w 5535168"/>
              <a:gd name="connsiteY3" fmla="*/ 2149168 h 2380335"/>
              <a:gd name="connsiteX4" fmla="*/ 5535168 w 5535168"/>
              <a:gd name="connsiteY4" fmla="*/ 2380235 h 2380335"/>
              <a:gd name="connsiteX0" fmla="*/ 0 w 5535168"/>
              <a:gd name="connsiteY0" fmla="*/ 0 h 2380335"/>
              <a:gd name="connsiteX1" fmla="*/ 2058103 w 5535168"/>
              <a:gd name="connsiteY1" fmla="*/ 516512 h 2380335"/>
              <a:gd name="connsiteX2" fmla="*/ 3498397 w 5535168"/>
              <a:gd name="connsiteY2" fmla="*/ 1457600 h 2380335"/>
              <a:gd name="connsiteX3" fmla="*/ 4435206 w 5535168"/>
              <a:gd name="connsiteY3" fmla="*/ 2149168 h 2380335"/>
              <a:gd name="connsiteX4" fmla="*/ 5535168 w 5535168"/>
              <a:gd name="connsiteY4" fmla="*/ 2380235 h 2380335"/>
              <a:gd name="connsiteX0" fmla="*/ 0 w 5535168"/>
              <a:gd name="connsiteY0" fmla="*/ 0 h 2380407"/>
              <a:gd name="connsiteX1" fmla="*/ 2058103 w 5535168"/>
              <a:gd name="connsiteY1" fmla="*/ 516512 h 2380407"/>
              <a:gd name="connsiteX2" fmla="*/ 3498397 w 5535168"/>
              <a:gd name="connsiteY2" fmla="*/ 1457600 h 2380407"/>
              <a:gd name="connsiteX3" fmla="*/ 4435206 w 5535168"/>
              <a:gd name="connsiteY3" fmla="*/ 2149168 h 2380407"/>
              <a:gd name="connsiteX4" fmla="*/ 5535168 w 5535168"/>
              <a:gd name="connsiteY4" fmla="*/ 2380235 h 238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35168" h="2380407">
                <a:moveTo>
                  <a:pt x="0" y="0"/>
                </a:moveTo>
                <a:cubicBezTo>
                  <a:pt x="494792" y="133096"/>
                  <a:pt x="1475037" y="273579"/>
                  <a:pt x="2058103" y="516512"/>
                </a:cubicBezTo>
                <a:cubicBezTo>
                  <a:pt x="2641169" y="759445"/>
                  <a:pt x="3102213" y="1185491"/>
                  <a:pt x="3498397" y="1457600"/>
                </a:cubicBezTo>
                <a:cubicBezTo>
                  <a:pt x="3894581" y="1729709"/>
                  <a:pt x="4040828" y="1946187"/>
                  <a:pt x="4435206" y="2149168"/>
                </a:cubicBezTo>
                <a:cubicBezTo>
                  <a:pt x="4776865" y="2307830"/>
                  <a:pt x="4803645" y="2384554"/>
                  <a:pt x="5535168" y="238023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TextBox 16">
            <a:extLst>
              <a:ext uri="{FF2B5EF4-FFF2-40B4-BE49-F238E27FC236}">
                <a16:creationId xmlns:a16="http://schemas.microsoft.com/office/drawing/2014/main" id="{C5FCC7D5-0D95-6126-A324-CE9CC9E9B198}"/>
              </a:ext>
            </a:extLst>
          </p:cNvPr>
          <p:cNvSpPr txBox="1"/>
          <p:nvPr/>
        </p:nvSpPr>
        <p:spPr>
          <a:xfrm>
            <a:off x="10051006" y="5681652"/>
            <a:ext cx="7436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standstill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Freeform: Shape 10">
            <a:extLst>
              <a:ext uri="{FF2B5EF4-FFF2-40B4-BE49-F238E27FC236}">
                <a16:creationId xmlns:a16="http://schemas.microsoft.com/office/drawing/2014/main" id="{1ABF1E1D-BF03-56F4-12DC-FD25CA295D64}"/>
              </a:ext>
            </a:extLst>
          </p:cNvPr>
          <p:cNvSpPr/>
          <p:nvPr/>
        </p:nvSpPr>
        <p:spPr>
          <a:xfrm>
            <a:off x="9836957" y="5711022"/>
            <a:ext cx="829404" cy="219456"/>
          </a:xfrm>
          <a:custGeom>
            <a:avLst/>
            <a:gdLst>
              <a:gd name="connsiteX0" fmla="*/ 0 w 1341120"/>
              <a:gd name="connsiteY0" fmla="*/ 0 h 219456"/>
              <a:gd name="connsiteX1" fmla="*/ 341376 w 1341120"/>
              <a:gd name="connsiteY1" fmla="*/ 219456 h 219456"/>
              <a:gd name="connsiteX2" fmla="*/ 1341120 w 1341120"/>
              <a:gd name="connsiteY2" fmla="*/ 219456 h 21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219456">
                <a:moveTo>
                  <a:pt x="0" y="0"/>
                </a:moveTo>
                <a:lnTo>
                  <a:pt x="341376" y="219456"/>
                </a:lnTo>
                <a:lnTo>
                  <a:pt x="1341120" y="21945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TextBox 13">
            <a:extLst>
              <a:ext uri="{FF2B5EF4-FFF2-40B4-BE49-F238E27FC236}">
                <a16:creationId xmlns:a16="http://schemas.microsoft.com/office/drawing/2014/main" id="{FEB6AD5F-A6C2-E6B9-2B5B-4EFB9EA8F000}"/>
              </a:ext>
            </a:extLst>
          </p:cNvPr>
          <p:cNvSpPr txBox="1"/>
          <p:nvPr/>
        </p:nvSpPr>
        <p:spPr>
          <a:xfrm>
            <a:off x="8805764" y="5469849"/>
            <a:ext cx="1264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10km/h or below</a:t>
            </a: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3B78F9AA-9AB2-E8C3-9026-C9F03CC6BAB8}"/>
              </a:ext>
            </a:extLst>
          </p:cNvPr>
          <p:cNvSpPr/>
          <p:nvPr/>
        </p:nvSpPr>
        <p:spPr>
          <a:xfrm>
            <a:off x="1618085" y="1549241"/>
            <a:ext cx="8984016" cy="1015663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717550" marR="0" lvl="0" indent="-717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MT"/>
              <a:ea typeface="+mn-ea"/>
              <a:cs typeface="+mn-cs"/>
            </a:endParaRPr>
          </a:p>
          <a:p>
            <a:pPr marL="717550" marR="0" lvl="0" indent="-717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5.3.3. 	Full power steering systems</a:t>
            </a:r>
          </a:p>
          <a:p>
            <a:pPr marL="717550" marR="0" lvl="0" indent="-717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5.3.3.3. 	In the event of a failure of the energy source of the control transmission, it shall be possible to carry out at least 24 "figure of eight" </a:t>
            </a:r>
            <a:r>
              <a:rPr kumimoji="0" lang="en-US" sz="1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manoeuvres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, where each loop of the figure is 40 m diameter at 10 km/h speed and at the performance level given for an intact system in paragraph 6.</a:t>
            </a:r>
            <a:b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</a:br>
            <a:b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</a:b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The test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manoeuvres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MT"/>
                <a:ea typeface="+mn-ea"/>
                <a:cs typeface="+mn-cs"/>
              </a:rPr>
              <a:t> shall begin at an energy storage level given in paragraph 5.3.3.5.</a:t>
            </a:r>
          </a:p>
        </p:txBody>
      </p:sp>
      <p:sp>
        <p:nvSpPr>
          <p:cNvPr id="84" name="Pfeil nach unten 5">
            <a:extLst>
              <a:ext uri="{FF2B5EF4-FFF2-40B4-BE49-F238E27FC236}">
                <a16:creationId xmlns:a16="http://schemas.microsoft.com/office/drawing/2014/main" id="{B6788639-6741-4DEA-9EA6-5D615F16ECA1}"/>
              </a:ext>
            </a:extLst>
          </p:cNvPr>
          <p:cNvSpPr/>
          <p:nvPr/>
        </p:nvSpPr>
        <p:spPr>
          <a:xfrm>
            <a:off x="3144795" y="2722641"/>
            <a:ext cx="5890054" cy="346319"/>
          </a:xfrm>
          <a:prstGeom prst="downArrow">
            <a:avLst>
              <a:gd name="adj1" fmla="val 50000"/>
              <a:gd name="adj2" fmla="val 67949"/>
            </a:avLst>
          </a:prstGeom>
          <a:solidFill>
            <a:srgbClr val="00B050"/>
          </a:solidFill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Alternative approach</a:t>
            </a:r>
          </a:p>
        </p:txBody>
      </p:sp>
      <p:sp>
        <p:nvSpPr>
          <p:cNvPr id="85" name="Sprechblase: rechteckig mit abgerundeten Ecken 84">
            <a:extLst>
              <a:ext uri="{FF2B5EF4-FFF2-40B4-BE49-F238E27FC236}">
                <a16:creationId xmlns:a16="http://schemas.microsoft.com/office/drawing/2014/main" id="{8014B6E3-083E-921E-FB27-174D0CB8CAD7}"/>
              </a:ext>
            </a:extLst>
          </p:cNvPr>
          <p:cNvSpPr/>
          <p:nvPr/>
        </p:nvSpPr>
        <p:spPr>
          <a:xfrm>
            <a:off x="3665742" y="3731033"/>
            <a:ext cx="2087626" cy="594052"/>
          </a:xfrm>
          <a:prstGeom prst="wedgeRoundRectCallout">
            <a:avLst>
              <a:gd name="adj1" fmla="val -104899"/>
              <a:gd name="adj2" fmla="val 124902"/>
              <a:gd name="adj3" fmla="val 16667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Reserve of energy to be demonstrated by subsequent lane change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manoeuvres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Sprechblase: rechteckig mit abgerundeten Ecken 85">
            <a:extLst>
              <a:ext uri="{FF2B5EF4-FFF2-40B4-BE49-F238E27FC236}">
                <a16:creationId xmlns:a16="http://schemas.microsoft.com/office/drawing/2014/main" id="{891E2F6E-655D-3EA4-B041-BC4AC1A3C958}"/>
              </a:ext>
            </a:extLst>
          </p:cNvPr>
          <p:cNvSpPr/>
          <p:nvPr/>
        </p:nvSpPr>
        <p:spPr>
          <a:xfrm>
            <a:off x="9947191" y="3731033"/>
            <a:ext cx="2075328" cy="594052"/>
          </a:xfrm>
          <a:prstGeom prst="wedgeRoundRectCallout">
            <a:avLst>
              <a:gd name="adj1" fmla="val -74867"/>
              <a:gd name="adj2" fmla="val 124902"/>
              <a:gd name="adj3" fmla="val 16667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Reserve of energy to be demonstrated by subsequent lane change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manoeuvres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hteck: gefaltete Ecke 2">
            <a:extLst>
              <a:ext uri="{FF2B5EF4-FFF2-40B4-BE49-F238E27FC236}">
                <a16:creationId xmlns:a16="http://schemas.microsoft.com/office/drawing/2014/main" id="{1D5B1B84-2A8F-175B-32BF-85E83A934937}"/>
              </a:ext>
            </a:extLst>
          </p:cNvPr>
          <p:cNvSpPr/>
          <p:nvPr/>
        </p:nvSpPr>
        <p:spPr>
          <a:xfrm rot="1367496">
            <a:off x="10194462" y="1049428"/>
            <a:ext cx="1711105" cy="522817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rgbClr val="002060"/>
                </a:solidFill>
              </a:rPr>
              <a:t>Excerpt</a:t>
            </a:r>
            <a:r>
              <a:rPr lang="de-DE" sz="1600" dirty="0">
                <a:solidFill>
                  <a:srgbClr val="002060"/>
                </a:solidFill>
              </a:rPr>
              <a:t> </a:t>
            </a:r>
            <a:r>
              <a:rPr lang="de-DE" sz="1600" dirty="0" err="1">
                <a:solidFill>
                  <a:srgbClr val="002060"/>
                </a:solidFill>
              </a:rPr>
              <a:t>from</a:t>
            </a:r>
            <a:r>
              <a:rPr lang="de-DE" sz="1600" dirty="0">
                <a:solidFill>
                  <a:srgbClr val="002060"/>
                </a:solidFill>
              </a:rPr>
              <a:t> GRVA-18-17</a:t>
            </a:r>
          </a:p>
        </p:txBody>
      </p:sp>
    </p:spTree>
    <p:extLst>
      <p:ext uri="{BB962C8B-B14F-4D97-AF65-F5344CB8AC3E}">
        <p14:creationId xmlns:p14="http://schemas.microsoft.com/office/powerpoint/2010/main" val="243360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2F79B55D-19F4-61F0-90F5-925B55D7FFB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8" imgH="408" progId="TCLayout.ActiveDocument.1">
                  <p:embed/>
                </p:oleObj>
              </mc:Choice>
              <mc:Fallback>
                <p:oleObj name="think-cell Foli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F79B55D-19F4-61F0-90F5-925B55D7FF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850D4D1-7774-6B09-57AC-878754204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848" y="274638"/>
            <a:ext cx="10972800" cy="1143000"/>
          </a:xfrm>
        </p:spPr>
        <p:txBody>
          <a:bodyPr vert="horz"/>
          <a:lstStyle/>
          <a:p>
            <a:r>
              <a:rPr lang="de-DE" dirty="0"/>
              <a:t>Status and </a:t>
            </a:r>
            <a:r>
              <a:rPr lang="de-DE" dirty="0" err="1"/>
              <a:t>timeline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GRVA-18-18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2150E65-66AD-8787-FA5D-E02E64D92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A5D464-134C-4C80-B41F-7081051DEBC1}" type="slidenum">
              <a:rPr kumimoji="0" lang="ja-JP" alt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CB8DA5DE-5049-E759-9264-2DA885C245C3}"/>
              </a:ext>
            </a:extLst>
          </p:cNvPr>
          <p:cNvCxnSpPr/>
          <p:nvPr/>
        </p:nvCxnSpPr>
        <p:spPr>
          <a:xfrm>
            <a:off x="4773882" y="2294014"/>
            <a:ext cx="0" cy="3852000"/>
          </a:xfrm>
          <a:prstGeom prst="line">
            <a:avLst/>
          </a:prstGeom>
          <a:noFill/>
          <a:ln w="38100" cap="flat" cmpd="sng" algn="ctr">
            <a:solidFill>
              <a:srgbClr val="4472C4"/>
            </a:solidFill>
            <a:prstDash val="sysDash"/>
            <a:miter lim="800000"/>
          </a:ln>
          <a:effectLst/>
        </p:spPr>
      </p:cxnSp>
      <p:sp>
        <p:nvSpPr>
          <p:cNvPr id="59" name="Rechteck: abgerundete Ecken 72">
            <a:extLst>
              <a:ext uri="{FF2B5EF4-FFF2-40B4-BE49-F238E27FC236}">
                <a16:creationId xmlns:a16="http://schemas.microsoft.com/office/drawing/2014/main" id="{F78F3288-8A76-7826-9F3C-11C9E023D56F}"/>
              </a:ext>
            </a:extLst>
          </p:cNvPr>
          <p:cNvSpPr/>
          <p:nvPr/>
        </p:nvSpPr>
        <p:spPr>
          <a:xfrm>
            <a:off x="394580" y="1895895"/>
            <a:ext cx="11501673" cy="1019175"/>
          </a:xfrm>
          <a:prstGeom prst="roundRect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678EDE11-730A-BB55-84E1-CD0E9BF876DB}"/>
              </a:ext>
            </a:extLst>
          </p:cNvPr>
          <p:cNvGrpSpPr/>
          <p:nvPr/>
        </p:nvGrpSpPr>
        <p:grpSpPr>
          <a:xfrm>
            <a:off x="2831416" y="1689866"/>
            <a:ext cx="4371005" cy="4587873"/>
            <a:chOff x="2182368" y="992732"/>
            <a:chExt cx="1309511" cy="3182964"/>
          </a:xfrm>
        </p:grpSpPr>
        <p:sp>
          <p:nvSpPr>
            <p:cNvPr id="61" name="Freihandform: Form 363">
              <a:extLst>
                <a:ext uri="{FF2B5EF4-FFF2-40B4-BE49-F238E27FC236}">
                  <a16:creationId xmlns:a16="http://schemas.microsoft.com/office/drawing/2014/main" id="{C67C4E77-6FC2-388D-5BFC-DE216B680453}"/>
                </a:ext>
              </a:extLst>
            </p:cNvPr>
            <p:cNvSpPr/>
            <p:nvPr/>
          </p:nvSpPr>
          <p:spPr>
            <a:xfrm rot="16200000">
              <a:off x="1245642" y="1929458"/>
              <a:ext cx="3182964" cy="1309511"/>
            </a:xfrm>
            <a:custGeom>
              <a:avLst/>
              <a:gdLst>
                <a:gd name="connsiteX0" fmla="*/ 0 w 2727719"/>
                <a:gd name="connsiteY0" fmla="*/ 136386 h 3273263"/>
                <a:gd name="connsiteX1" fmla="*/ 136386 w 2727719"/>
                <a:gd name="connsiteY1" fmla="*/ 0 h 3273263"/>
                <a:gd name="connsiteX2" fmla="*/ 2591333 w 2727719"/>
                <a:gd name="connsiteY2" fmla="*/ 0 h 3273263"/>
                <a:gd name="connsiteX3" fmla="*/ 2727719 w 2727719"/>
                <a:gd name="connsiteY3" fmla="*/ 136386 h 3273263"/>
                <a:gd name="connsiteX4" fmla="*/ 2727719 w 2727719"/>
                <a:gd name="connsiteY4" fmla="*/ 3136877 h 3273263"/>
                <a:gd name="connsiteX5" fmla="*/ 2591333 w 2727719"/>
                <a:gd name="connsiteY5" fmla="*/ 3273263 h 3273263"/>
                <a:gd name="connsiteX6" fmla="*/ 136386 w 2727719"/>
                <a:gd name="connsiteY6" fmla="*/ 3273263 h 3273263"/>
                <a:gd name="connsiteX7" fmla="*/ 0 w 2727719"/>
                <a:gd name="connsiteY7" fmla="*/ 3136877 h 3273263"/>
                <a:gd name="connsiteX8" fmla="*/ 0 w 2727719"/>
                <a:gd name="connsiteY8" fmla="*/ 136386 h 3273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7719" h="3273263">
                  <a:moveTo>
                    <a:pt x="2614064" y="1"/>
                  </a:moveTo>
                  <a:cubicBezTo>
                    <a:pt x="2676834" y="1"/>
                    <a:pt x="2727719" y="73275"/>
                    <a:pt x="2727719" y="163664"/>
                  </a:cubicBezTo>
                  <a:lnTo>
                    <a:pt x="2727719" y="3109599"/>
                  </a:lnTo>
                  <a:cubicBezTo>
                    <a:pt x="2727719" y="3199988"/>
                    <a:pt x="2676834" y="3273262"/>
                    <a:pt x="2614064" y="3273262"/>
                  </a:cubicBezTo>
                  <a:lnTo>
                    <a:pt x="113655" y="3273262"/>
                  </a:lnTo>
                  <a:cubicBezTo>
                    <a:pt x="50885" y="3273262"/>
                    <a:pt x="0" y="3199988"/>
                    <a:pt x="0" y="3109599"/>
                  </a:cubicBezTo>
                  <a:lnTo>
                    <a:pt x="0" y="163664"/>
                  </a:lnTo>
                  <a:cubicBezTo>
                    <a:pt x="0" y="73275"/>
                    <a:pt x="50885" y="1"/>
                    <a:pt x="113655" y="1"/>
                  </a:cubicBezTo>
                  <a:lnTo>
                    <a:pt x="2614064" y="1"/>
                  </a:lnTo>
                  <a:close/>
                </a:path>
              </a:pathLst>
            </a:custGeom>
            <a:solidFill>
              <a:srgbClr val="B2B2B2">
                <a:alpha val="1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spcFirstLastPara="0" vert="horz" wrap="square" lIns="589188" tIns="109730" rIns="142241" bIns="2182176" numCol="1" spcCol="1270" anchor="t" anchorCtr="0">
              <a:noAutofit/>
            </a:bodyPr>
            <a:lstStyle/>
            <a:p>
              <a:pPr marL="0" marR="0" lvl="0" indent="0" algn="r" defTabSz="1422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  </a:t>
              </a:r>
            </a:p>
          </p:txBody>
        </p:sp>
        <p:sp>
          <p:nvSpPr>
            <p:cNvPr id="62" name="Textfeld 8">
              <a:extLst>
                <a:ext uri="{FF2B5EF4-FFF2-40B4-BE49-F238E27FC236}">
                  <a16:creationId xmlns:a16="http://schemas.microsoft.com/office/drawing/2014/main" id="{063DBCD7-A83B-2A37-4117-AA1267FD6BF5}"/>
                </a:ext>
              </a:extLst>
            </p:cNvPr>
            <p:cNvSpPr txBox="1"/>
            <p:nvPr/>
          </p:nvSpPr>
          <p:spPr>
            <a:xfrm>
              <a:off x="2751981" y="3949905"/>
              <a:ext cx="190412" cy="21352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marR="0" lvl="0" indent="0" algn="ctr" defTabSz="108850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00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ntinental Stag Sans Book" panose="020B0503040000020004" pitchFamily="34" charset="0"/>
                </a:defRPr>
              </a:lvl1pPr>
              <a:lvl2pPr marL="544251" defTabSz="1088502">
                <a:defRPr sz="2100"/>
              </a:lvl2pPr>
              <a:lvl3pPr marL="1088502" defTabSz="1088502">
                <a:defRPr sz="2100"/>
              </a:lvl3pPr>
              <a:lvl4pPr marL="1632753" defTabSz="1088502">
                <a:defRPr sz="2100"/>
              </a:lvl4pPr>
              <a:lvl5pPr marL="2177004" defTabSz="1088502">
                <a:defRPr sz="2100"/>
              </a:lvl5pPr>
              <a:lvl6pPr marL="2721254" defTabSz="1088502">
                <a:defRPr sz="2100"/>
              </a:lvl6pPr>
              <a:lvl7pPr marL="3265505" defTabSz="1088502">
                <a:defRPr sz="2100"/>
              </a:lvl7pPr>
              <a:lvl8pPr marL="3809756" defTabSz="1088502">
                <a:defRPr sz="2100"/>
              </a:lvl8pPr>
              <a:lvl9pPr marL="4354007" defTabSz="1088502">
                <a:defRPr sz="2100"/>
              </a:lvl9pPr>
            </a:lstStyle>
            <a:p>
              <a:pPr marL="0" marR="0" lvl="0" indent="0" algn="ctr" defTabSz="108850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ntinental Stag Sans Book" panose="020B0503040000020004" pitchFamily="34" charset="0"/>
                </a:rPr>
                <a:t>2024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CF2F57C1-9149-9F44-F53D-BAB23BD816C5}"/>
              </a:ext>
            </a:extLst>
          </p:cNvPr>
          <p:cNvGrpSpPr/>
          <p:nvPr/>
        </p:nvGrpSpPr>
        <p:grpSpPr>
          <a:xfrm>
            <a:off x="7294361" y="1708727"/>
            <a:ext cx="4693518" cy="4610872"/>
            <a:chOff x="4277927" y="992734"/>
            <a:chExt cx="1309511" cy="3158906"/>
          </a:xfrm>
        </p:grpSpPr>
        <p:sp>
          <p:nvSpPr>
            <p:cNvPr id="64" name="Freihandform: Form 361">
              <a:extLst>
                <a:ext uri="{FF2B5EF4-FFF2-40B4-BE49-F238E27FC236}">
                  <a16:creationId xmlns:a16="http://schemas.microsoft.com/office/drawing/2014/main" id="{A2B2D7C2-F23F-3535-A78F-5F7656E408EC}"/>
                </a:ext>
              </a:extLst>
            </p:cNvPr>
            <p:cNvSpPr/>
            <p:nvPr/>
          </p:nvSpPr>
          <p:spPr>
            <a:xfrm rot="16200000">
              <a:off x="3353230" y="1917431"/>
              <a:ext cx="3158906" cy="1309511"/>
            </a:xfrm>
            <a:custGeom>
              <a:avLst/>
              <a:gdLst>
                <a:gd name="connsiteX0" fmla="*/ 0 w 2727719"/>
                <a:gd name="connsiteY0" fmla="*/ 136386 h 3273263"/>
                <a:gd name="connsiteX1" fmla="*/ 136386 w 2727719"/>
                <a:gd name="connsiteY1" fmla="*/ 0 h 3273263"/>
                <a:gd name="connsiteX2" fmla="*/ 2591333 w 2727719"/>
                <a:gd name="connsiteY2" fmla="*/ 0 h 3273263"/>
                <a:gd name="connsiteX3" fmla="*/ 2727719 w 2727719"/>
                <a:gd name="connsiteY3" fmla="*/ 136386 h 3273263"/>
                <a:gd name="connsiteX4" fmla="*/ 2727719 w 2727719"/>
                <a:gd name="connsiteY4" fmla="*/ 3136877 h 3273263"/>
                <a:gd name="connsiteX5" fmla="*/ 2591333 w 2727719"/>
                <a:gd name="connsiteY5" fmla="*/ 3273263 h 3273263"/>
                <a:gd name="connsiteX6" fmla="*/ 136386 w 2727719"/>
                <a:gd name="connsiteY6" fmla="*/ 3273263 h 3273263"/>
                <a:gd name="connsiteX7" fmla="*/ 0 w 2727719"/>
                <a:gd name="connsiteY7" fmla="*/ 3136877 h 3273263"/>
                <a:gd name="connsiteX8" fmla="*/ 0 w 2727719"/>
                <a:gd name="connsiteY8" fmla="*/ 136386 h 3273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7719" h="3273263">
                  <a:moveTo>
                    <a:pt x="2614064" y="1"/>
                  </a:moveTo>
                  <a:cubicBezTo>
                    <a:pt x="2676834" y="1"/>
                    <a:pt x="2727719" y="73275"/>
                    <a:pt x="2727719" y="163664"/>
                  </a:cubicBezTo>
                  <a:lnTo>
                    <a:pt x="2727719" y="3109599"/>
                  </a:lnTo>
                  <a:cubicBezTo>
                    <a:pt x="2727719" y="3199988"/>
                    <a:pt x="2676834" y="3273262"/>
                    <a:pt x="2614064" y="3273262"/>
                  </a:cubicBezTo>
                  <a:lnTo>
                    <a:pt x="113655" y="3273262"/>
                  </a:lnTo>
                  <a:cubicBezTo>
                    <a:pt x="50885" y="3273262"/>
                    <a:pt x="0" y="3199988"/>
                    <a:pt x="0" y="3109599"/>
                  </a:cubicBezTo>
                  <a:lnTo>
                    <a:pt x="0" y="163664"/>
                  </a:lnTo>
                  <a:cubicBezTo>
                    <a:pt x="0" y="73275"/>
                    <a:pt x="50885" y="1"/>
                    <a:pt x="113655" y="1"/>
                  </a:cubicBezTo>
                  <a:lnTo>
                    <a:pt x="2614064" y="1"/>
                  </a:lnTo>
                  <a:close/>
                </a:path>
              </a:pathLst>
            </a:custGeom>
            <a:solidFill>
              <a:srgbClr val="B2B2B2">
                <a:alpha val="1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spcFirstLastPara="0" vert="horz" wrap="square" lIns="589188" tIns="109730" rIns="142241" bIns="2182176" numCol="1" spcCol="1270" anchor="t" anchorCtr="0">
              <a:noAutofit/>
            </a:bodyPr>
            <a:lstStyle/>
            <a:p>
              <a:pPr marL="0" marR="0" lvl="0" indent="0" algn="r" defTabSz="1422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  </a:t>
              </a:r>
            </a:p>
          </p:txBody>
        </p:sp>
        <p:sp>
          <p:nvSpPr>
            <p:cNvPr id="65" name="Textfeld 5">
              <a:extLst>
                <a:ext uri="{FF2B5EF4-FFF2-40B4-BE49-F238E27FC236}">
                  <a16:creationId xmlns:a16="http://schemas.microsoft.com/office/drawing/2014/main" id="{8E177C1D-0B6C-D933-9E25-FFFDB7FC5A1C}"/>
                </a:ext>
              </a:extLst>
            </p:cNvPr>
            <p:cNvSpPr txBox="1"/>
            <p:nvPr/>
          </p:nvSpPr>
          <p:spPr>
            <a:xfrm>
              <a:off x="4696195" y="3916117"/>
              <a:ext cx="472975" cy="21085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>
              <a:defPPr>
                <a:defRPr lang="en-US"/>
              </a:defPPr>
              <a:lvl1pPr marR="0" lvl="0" indent="0" algn="ctr" defTabSz="1088502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00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ntinental Stag Sans Book" panose="020B0503040000020004" pitchFamily="34" charset="0"/>
                </a:defRPr>
              </a:lvl1pPr>
              <a:lvl2pPr marL="544251" defTabSz="1088502">
                <a:defRPr sz="2100"/>
              </a:lvl2pPr>
              <a:lvl3pPr marL="1088502" defTabSz="1088502">
                <a:defRPr sz="2100"/>
              </a:lvl3pPr>
              <a:lvl4pPr marL="1632753" defTabSz="1088502">
                <a:defRPr sz="2100"/>
              </a:lvl4pPr>
              <a:lvl5pPr marL="2177004" defTabSz="1088502">
                <a:defRPr sz="2100"/>
              </a:lvl5pPr>
              <a:lvl6pPr marL="2721254" defTabSz="1088502">
                <a:defRPr sz="2100"/>
              </a:lvl6pPr>
              <a:lvl7pPr marL="3265505" defTabSz="1088502">
                <a:defRPr sz="2100"/>
              </a:lvl7pPr>
              <a:lvl8pPr marL="3809756" defTabSz="1088502">
                <a:defRPr sz="2100"/>
              </a:lvl8pPr>
              <a:lvl9pPr marL="4354007" defTabSz="1088502">
                <a:defRPr sz="2100"/>
              </a:lvl9pPr>
            </a:lstStyle>
            <a:p>
              <a:pPr marL="0" marR="0" lvl="0" indent="0" algn="ctr" defTabSz="108850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ntinental Stag Sans Book" panose="020B0503040000020004" pitchFamily="34" charset="0"/>
                </a:rPr>
                <a:t>2025</a:t>
              </a:r>
            </a:p>
          </p:txBody>
        </p:sp>
      </p:grpSp>
      <p:sp>
        <p:nvSpPr>
          <p:cNvPr id="66" name="Gleichschenkliges Dreieck 65">
            <a:extLst>
              <a:ext uri="{FF2B5EF4-FFF2-40B4-BE49-F238E27FC236}">
                <a16:creationId xmlns:a16="http://schemas.microsoft.com/office/drawing/2014/main" id="{B7FC3AAF-FEED-2933-192F-A9B1BC9F5CB6}"/>
              </a:ext>
            </a:extLst>
          </p:cNvPr>
          <p:cNvSpPr/>
          <p:nvPr/>
        </p:nvSpPr>
        <p:spPr>
          <a:xfrm rot="16200000">
            <a:off x="10492954" y="2486329"/>
            <a:ext cx="194611" cy="105268"/>
          </a:xfrm>
          <a:prstGeom prst="triangle">
            <a:avLst/>
          </a:prstGeom>
          <a:solidFill>
            <a:srgbClr val="00B050"/>
          </a:solidFill>
          <a:ln w="12700" cap="flat" cmpd="sng" algn="ctr">
            <a:solidFill>
              <a:srgbClr val="00B050"/>
            </a:solidFill>
            <a:prstDash val="solid"/>
          </a:ln>
          <a:effectLst/>
        </p:spPr>
        <p:txBody>
          <a:bodyPr rot="0" spcFirstLastPara="0" vert="horz" wrap="square" lIns="288000" tIns="180000" rIns="28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 sz="1200" dirty="0">
              <a:solidFill>
                <a:srgbClr val="FFFFFF"/>
              </a:solidFill>
              <a:latin typeface="Continental Stag Sans Light" panose="020B0303040000020004" pitchFamily="34" charset="0"/>
            </a:endParaRPr>
          </a:p>
        </p:txBody>
      </p:sp>
      <p:sp>
        <p:nvSpPr>
          <p:cNvPr id="67" name="Textfeld 198">
            <a:extLst>
              <a:ext uri="{FF2B5EF4-FFF2-40B4-BE49-F238E27FC236}">
                <a16:creationId xmlns:a16="http://schemas.microsoft.com/office/drawing/2014/main" id="{42824CF0-013A-1BB9-500C-8EDDE35C4F06}"/>
              </a:ext>
            </a:extLst>
          </p:cNvPr>
          <p:cNvSpPr txBox="1"/>
          <p:nvPr/>
        </p:nvSpPr>
        <p:spPr>
          <a:xfrm>
            <a:off x="9460341" y="2377455"/>
            <a:ext cx="9317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000" b="1" dirty="0">
                <a:solidFill>
                  <a:prstClr val="black"/>
                </a:solidFill>
                <a:latin typeface="Continental Stag Sans Light" panose="020B0303040000020004" pitchFamily="34" charset="0"/>
              </a:rPr>
              <a:t>6 </a:t>
            </a:r>
            <a:r>
              <a:rPr lang="de-DE" sz="1000" b="1" dirty="0" err="1">
                <a:solidFill>
                  <a:prstClr val="black"/>
                </a:solidFill>
                <a:latin typeface="Continental Stag Sans Light" panose="020B0303040000020004" pitchFamily="34" charset="0"/>
              </a:rPr>
              <a:t>months</a:t>
            </a:r>
            <a:endParaRPr lang="de-DE" sz="1000" b="1" dirty="0">
              <a:solidFill>
                <a:prstClr val="black"/>
              </a:solidFill>
              <a:latin typeface="Continental Stag Sans Light" panose="020B0303040000020004" pitchFamily="34" charset="0"/>
            </a:endParaRPr>
          </a:p>
          <a:p>
            <a:pPr algn="ctr">
              <a:defRPr/>
            </a:pPr>
            <a:r>
              <a:rPr lang="de-DE" sz="1000" b="1" dirty="0" err="1">
                <a:solidFill>
                  <a:prstClr val="black"/>
                </a:solidFill>
                <a:latin typeface="Continental Stag Sans Light" panose="020B0303040000020004" pitchFamily="34" charset="0"/>
              </a:rPr>
              <a:t>transition</a:t>
            </a:r>
            <a:r>
              <a:rPr lang="de-DE" sz="1000" b="1" dirty="0">
                <a:solidFill>
                  <a:prstClr val="black"/>
                </a:solidFill>
                <a:latin typeface="Continental Stag Sans Light" panose="020B0303040000020004" pitchFamily="34" charset="0"/>
              </a:rPr>
              <a:t> </a:t>
            </a:r>
            <a:r>
              <a:rPr lang="de-DE" sz="1000" b="1" dirty="0" err="1">
                <a:solidFill>
                  <a:prstClr val="black"/>
                </a:solidFill>
                <a:latin typeface="Continental Stag Sans Light" panose="020B0303040000020004" pitchFamily="34" charset="0"/>
              </a:rPr>
              <a:t>period</a:t>
            </a:r>
            <a:endParaRPr lang="de-DE" sz="1000" b="1" dirty="0">
              <a:solidFill>
                <a:prstClr val="black"/>
              </a:solidFill>
              <a:latin typeface="Continental Stag Sans Light" panose="020B0303040000020004" pitchFamily="34" charset="0"/>
            </a:endParaRPr>
          </a:p>
        </p:txBody>
      </p: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20DC0982-1609-07BA-E411-9A5CF2D7C4B8}"/>
              </a:ext>
            </a:extLst>
          </p:cNvPr>
          <p:cNvCxnSpPr>
            <a:cxnSpLocks/>
            <a:stCxn id="75" idx="3"/>
            <a:endCxn id="78" idx="1"/>
          </p:cNvCxnSpPr>
          <p:nvPr/>
        </p:nvCxnSpPr>
        <p:spPr>
          <a:xfrm flipV="1">
            <a:off x="4937324" y="2538524"/>
            <a:ext cx="1333479" cy="9525"/>
          </a:xfrm>
          <a:prstGeom prst="line">
            <a:avLst/>
          </a:prstGeom>
          <a:noFill/>
          <a:ln w="28575" cap="flat" cmpd="sng" algn="ctr">
            <a:solidFill>
              <a:srgbClr val="00B0F0"/>
            </a:solidFill>
            <a:prstDash val="solid"/>
          </a:ln>
          <a:effectLst/>
        </p:spPr>
      </p:cxnSp>
      <p:sp>
        <p:nvSpPr>
          <p:cNvPr id="69" name="Textfeld 161">
            <a:extLst>
              <a:ext uri="{FF2B5EF4-FFF2-40B4-BE49-F238E27FC236}">
                <a16:creationId xmlns:a16="http://schemas.microsoft.com/office/drawing/2014/main" id="{EF415A06-3825-CEF0-46C2-ECD0946A5E87}"/>
              </a:ext>
            </a:extLst>
          </p:cNvPr>
          <p:cNvSpPr txBox="1"/>
          <p:nvPr/>
        </p:nvSpPr>
        <p:spPr>
          <a:xfrm>
            <a:off x="2061473" y="2753739"/>
            <a:ext cx="1152508" cy="1077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de-DE" sz="700" dirty="0">
              <a:solidFill>
                <a:srgbClr val="004EAF"/>
              </a:solidFill>
              <a:latin typeface="Continental Stag Sans Light" panose="020B0303040000020004" pitchFamily="34" charset="0"/>
            </a:endParaRPr>
          </a:p>
        </p:txBody>
      </p:sp>
      <p:sp>
        <p:nvSpPr>
          <p:cNvPr id="70" name="Textfeld 151">
            <a:extLst>
              <a:ext uri="{FF2B5EF4-FFF2-40B4-BE49-F238E27FC236}">
                <a16:creationId xmlns:a16="http://schemas.microsoft.com/office/drawing/2014/main" id="{FBC39E5D-CADB-9526-AA2B-B0BFD3762F50}"/>
              </a:ext>
            </a:extLst>
          </p:cNvPr>
          <p:cNvSpPr txBox="1"/>
          <p:nvPr/>
        </p:nvSpPr>
        <p:spPr>
          <a:xfrm>
            <a:off x="2978951" y="1947351"/>
            <a:ext cx="64969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100" b="1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GRVA 18</a:t>
            </a:r>
          </a:p>
          <a:p>
            <a:pPr algn="ctr">
              <a:defRPr/>
            </a:pPr>
            <a:r>
              <a:rPr lang="de-DE" sz="1100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01/2024</a:t>
            </a:r>
          </a:p>
        </p:txBody>
      </p: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C74C7A5F-9D36-0F75-C2EB-077793105DC8}"/>
              </a:ext>
            </a:extLst>
          </p:cNvPr>
          <p:cNvGrpSpPr/>
          <p:nvPr/>
        </p:nvGrpSpPr>
        <p:grpSpPr>
          <a:xfrm>
            <a:off x="2342586" y="2381524"/>
            <a:ext cx="1152508" cy="486113"/>
            <a:chOff x="3945747" y="1380328"/>
            <a:chExt cx="600952" cy="240519"/>
          </a:xfrm>
        </p:grpSpPr>
        <p:pic>
          <p:nvPicPr>
            <p:cNvPr id="72" name="Grafik 71">
              <a:extLst>
                <a:ext uri="{FF2B5EF4-FFF2-40B4-BE49-F238E27FC236}">
                  <a16:creationId xmlns:a16="http://schemas.microsoft.com/office/drawing/2014/main" id="{E695A2C3-B880-A1FF-CE59-96EC85430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89650" y="1380328"/>
              <a:ext cx="161474" cy="161474"/>
            </a:xfrm>
            <a:prstGeom prst="rect">
              <a:avLst/>
            </a:prstGeom>
          </p:spPr>
        </p:pic>
        <p:sp>
          <p:nvSpPr>
            <p:cNvPr id="73" name="Textfeld 161">
              <a:extLst>
                <a:ext uri="{FF2B5EF4-FFF2-40B4-BE49-F238E27FC236}">
                  <a16:creationId xmlns:a16="http://schemas.microsoft.com/office/drawing/2014/main" id="{4CDDC506-E10C-D847-D085-C23C45866FE6}"/>
                </a:ext>
              </a:extLst>
            </p:cNvPr>
            <p:cNvSpPr txBox="1"/>
            <p:nvPr/>
          </p:nvSpPr>
          <p:spPr>
            <a:xfrm>
              <a:off x="3945747" y="1567548"/>
              <a:ext cx="600952" cy="532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de-DE"/>
              </a:defPPr>
              <a:lvl1pPr marL="0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4251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8502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2753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77004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1254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5505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09756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54007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e-DE" sz="700" dirty="0">
                <a:solidFill>
                  <a:srgbClr val="004EAF"/>
                </a:solidFill>
                <a:latin typeface="Continental Stag Sans Light" panose="020B0303040000020004" pitchFamily="34" charset="0"/>
              </a:endParaRPr>
            </a:p>
          </p:txBody>
        </p:sp>
      </p:grp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D7386FD4-F719-FD9D-AA58-6FDF9879D35C}"/>
              </a:ext>
            </a:extLst>
          </p:cNvPr>
          <p:cNvGrpSpPr/>
          <p:nvPr/>
        </p:nvGrpSpPr>
        <p:grpSpPr>
          <a:xfrm>
            <a:off x="4311008" y="2384871"/>
            <a:ext cx="1152508" cy="486113"/>
            <a:chOff x="3945747" y="1380328"/>
            <a:chExt cx="600952" cy="240519"/>
          </a:xfrm>
        </p:grpSpPr>
        <p:pic>
          <p:nvPicPr>
            <p:cNvPr id="75" name="Grafik 74">
              <a:extLst>
                <a:ext uri="{FF2B5EF4-FFF2-40B4-BE49-F238E27FC236}">
                  <a16:creationId xmlns:a16="http://schemas.microsoft.com/office/drawing/2014/main" id="{3C61185B-1DEA-A09A-C0F5-6215B9D36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10853" y="1380328"/>
              <a:ext cx="161474" cy="161474"/>
            </a:xfrm>
            <a:prstGeom prst="rect">
              <a:avLst/>
            </a:prstGeom>
          </p:spPr>
        </p:pic>
        <p:sp>
          <p:nvSpPr>
            <p:cNvPr id="76" name="Textfeld 161">
              <a:extLst>
                <a:ext uri="{FF2B5EF4-FFF2-40B4-BE49-F238E27FC236}">
                  <a16:creationId xmlns:a16="http://schemas.microsoft.com/office/drawing/2014/main" id="{D163A833-54F9-CD41-F33D-CA745F8CE3B1}"/>
                </a:ext>
              </a:extLst>
            </p:cNvPr>
            <p:cNvSpPr txBox="1"/>
            <p:nvPr/>
          </p:nvSpPr>
          <p:spPr>
            <a:xfrm>
              <a:off x="3945747" y="1567548"/>
              <a:ext cx="600952" cy="532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de-DE"/>
              </a:defPPr>
              <a:lvl1pPr marL="0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4251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8502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2753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77004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1254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5505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09756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54007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e-DE" sz="700" dirty="0">
                <a:solidFill>
                  <a:srgbClr val="004EAF"/>
                </a:solidFill>
                <a:latin typeface="Continental Stag Sans Light" panose="020B0303040000020004" pitchFamily="34" charset="0"/>
              </a:endParaRPr>
            </a:p>
          </p:txBody>
        </p:sp>
      </p:grp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82F85128-B4BA-743D-21C6-DEB720B25E7A}"/>
              </a:ext>
            </a:extLst>
          </p:cNvPr>
          <p:cNvGrpSpPr/>
          <p:nvPr/>
        </p:nvGrpSpPr>
        <p:grpSpPr>
          <a:xfrm>
            <a:off x="5920142" y="2375346"/>
            <a:ext cx="1276333" cy="486113"/>
            <a:chOff x="3945747" y="1380328"/>
            <a:chExt cx="600952" cy="240519"/>
          </a:xfrm>
        </p:grpSpPr>
        <p:pic>
          <p:nvPicPr>
            <p:cNvPr id="78" name="Grafik 77">
              <a:extLst>
                <a:ext uri="{FF2B5EF4-FFF2-40B4-BE49-F238E27FC236}">
                  <a16:creationId xmlns:a16="http://schemas.microsoft.com/office/drawing/2014/main" id="{D3779D75-7AA7-5C20-478E-1A11355E164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10853" y="1380328"/>
              <a:ext cx="161474" cy="161474"/>
            </a:xfrm>
            <a:prstGeom prst="rect">
              <a:avLst/>
            </a:prstGeom>
          </p:spPr>
        </p:pic>
        <p:sp>
          <p:nvSpPr>
            <p:cNvPr id="79" name="Textfeld 161">
              <a:extLst>
                <a:ext uri="{FF2B5EF4-FFF2-40B4-BE49-F238E27FC236}">
                  <a16:creationId xmlns:a16="http://schemas.microsoft.com/office/drawing/2014/main" id="{6C5034F1-3D02-00D6-5884-B79DE7AE5FDF}"/>
                </a:ext>
              </a:extLst>
            </p:cNvPr>
            <p:cNvSpPr txBox="1"/>
            <p:nvPr/>
          </p:nvSpPr>
          <p:spPr>
            <a:xfrm>
              <a:off x="3945747" y="1567548"/>
              <a:ext cx="600952" cy="532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de-DE"/>
              </a:defPPr>
              <a:lvl1pPr marL="0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4251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88502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2753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77004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1254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5505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09756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54007" algn="l" defTabSz="1088502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e-DE" sz="700" dirty="0">
                <a:solidFill>
                  <a:srgbClr val="004EAF"/>
                </a:solidFill>
                <a:latin typeface="Continental Stag Sans Light" panose="020B0303040000020004" pitchFamily="34" charset="0"/>
              </a:endParaRPr>
            </a:p>
          </p:txBody>
        </p:sp>
      </p:grpSp>
      <p:sp>
        <p:nvSpPr>
          <p:cNvPr id="80" name="Textfeld 151">
            <a:extLst>
              <a:ext uri="{FF2B5EF4-FFF2-40B4-BE49-F238E27FC236}">
                <a16:creationId xmlns:a16="http://schemas.microsoft.com/office/drawing/2014/main" id="{11B61125-C2C2-C661-F340-613C3533595F}"/>
              </a:ext>
            </a:extLst>
          </p:cNvPr>
          <p:cNvSpPr txBox="1"/>
          <p:nvPr/>
        </p:nvSpPr>
        <p:spPr>
          <a:xfrm>
            <a:off x="4431479" y="1937826"/>
            <a:ext cx="64969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100" b="1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GRVA 19</a:t>
            </a:r>
          </a:p>
          <a:p>
            <a:pPr algn="ctr">
              <a:defRPr/>
            </a:pPr>
            <a:r>
              <a:rPr lang="de-DE" sz="1100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05/2024</a:t>
            </a:r>
          </a:p>
        </p:txBody>
      </p:sp>
      <p:sp>
        <p:nvSpPr>
          <p:cNvPr id="81" name="Textfeld 151">
            <a:extLst>
              <a:ext uri="{FF2B5EF4-FFF2-40B4-BE49-F238E27FC236}">
                <a16:creationId xmlns:a16="http://schemas.microsoft.com/office/drawing/2014/main" id="{80942F0A-32BA-F5E5-FC96-CBEAAD913039}"/>
              </a:ext>
            </a:extLst>
          </p:cNvPr>
          <p:cNvSpPr txBox="1"/>
          <p:nvPr/>
        </p:nvSpPr>
        <p:spPr>
          <a:xfrm>
            <a:off x="6116814" y="1947351"/>
            <a:ext cx="64969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100" b="1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GRVA 20</a:t>
            </a:r>
          </a:p>
          <a:p>
            <a:pPr algn="ctr">
              <a:defRPr/>
            </a:pPr>
            <a:r>
              <a:rPr lang="de-DE" sz="1100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09/2024</a:t>
            </a:r>
          </a:p>
        </p:txBody>
      </p: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E8BD7319-3064-3F6E-58E4-5146991793A7}"/>
              </a:ext>
            </a:extLst>
          </p:cNvPr>
          <p:cNvCxnSpPr>
            <a:cxnSpLocks/>
            <a:stCxn id="72" idx="3"/>
            <a:endCxn id="75" idx="1"/>
          </p:cNvCxnSpPr>
          <p:nvPr/>
        </p:nvCxnSpPr>
        <p:spPr>
          <a:xfrm>
            <a:off x="3311799" y="2544702"/>
            <a:ext cx="1315850" cy="3347"/>
          </a:xfrm>
          <a:prstGeom prst="line">
            <a:avLst/>
          </a:prstGeom>
          <a:noFill/>
          <a:ln w="28575" cap="flat" cmpd="sng" algn="ctr">
            <a:solidFill>
              <a:srgbClr val="00B0F0"/>
            </a:solidFill>
            <a:prstDash val="solid"/>
          </a:ln>
          <a:effectLst/>
        </p:spPr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09A818E6-BD1D-DA6D-4256-A95585535899}"/>
              </a:ext>
            </a:extLst>
          </p:cNvPr>
          <p:cNvCxnSpPr>
            <a:cxnSpLocks/>
            <a:stCxn id="78" idx="3"/>
            <a:endCxn id="88" idx="1"/>
          </p:cNvCxnSpPr>
          <p:nvPr/>
        </p:nvCxnSpPr>
        <p:spPr>
          <a:xfrm flipV="1">
            <a:off x="6613750" y="2536719"/>
            <a:ext cx="1660768" cy="1805"/>
          </a:xfrm>
          <a:prstGeom prst="line">
            <a:avLst/>
          </a:prstGeom>
          <a:noFill/>
          <a:ln w="28575" cap="flat" cmpd="sng" algn="ctr">
            <a:solidFill>
              <a:srgbClr val="00B0F0"/>
            </a:solidFill>
            <a:prstDash val="solid"/>
          </a:ln>
          <a:effectLst/>
        </p:spPr>
      </p:cxnSp>
      <p:pic>
        <p:nvPicPr>
          <p:cNvPr id="84" name="Grafik 83">
            <a:extLst>
              <a:ext uri="{FF2B5EF4-FFF2-40B4-BE49-F238E27FC236}">
                <a16:creationId xmlns:a16="http://schemas.microsoft.com/office/drawing/2014/main" id="{8D6CD562-0079-18CF-50AC-A6958C276A84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53" y="2047858"/>
            <a:ext cx="1051336" cy="701438"/>
          </a:xfrm>
          <a:prstGeom prst="rect">
            <a:avLst/>
          </a:prstGeom>
        </p:spPr>
      </p:pic>
      <p:sp>
        <p:nvSpPr>
          <p:cNvPr id="85" name="Pfeil: nach rechts 120">
            <a:extLst>
              <a:ext uri="{FF2B5EF4-FFF2-40B4-BE49-F238E27FC236}">
                <a16:creationId xmlns:a16="http://schemas.microsoft.com/office/drawing/2014/main" id="{77C7E785-E924-7CDE-DFD3-65949E8E4D01}"/>
              </a:ext>
            </a:extLst>
          </p:cNvPr>
          <p:cNvSpPr/>
          <p:nvPr/>
        </p:nvSpPr>
        <p:spPr>
          <a:xfrm rot="16200000">
            <a:off x="3029629" y="2687111"/>
            <a:ext cx="259017" cy="264929"/>
          </a:xfrm>
          <a:prstGeom prst="rightArrow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hteck: obere Ecken, eine abgerundet, eine abgeschnitten 94">
            <a:extLst>
              <a:ext uri="{FF2B5EF4-FFF2-40B4-BE49-F238E27FC236}">
                <a16:creationId xmlns:a16="http://schemas.microsoft.com/office/drawing/2014/main" id="{9E2B34F5-73F8-F1AB-B4BF-B16142B421BC}"/>
              </a:ext>
            </a:extLst>
          </p:cNvPr>
          <p:cNvSpPr/>
          <p:nvPr/>
        </p:nvSpPr>
        <p:spPr>
          <a:xfrm>
            <a:off x="2923355" y="3014366"/>
            <a:ext cx="517209" cy="549560"/>
          </a:xfrm>
          <a:prstGeom prst="snipRoundRect">
            <a:avLst>
              <a:gd name="adj1" fmla="val 0"/>
              <a:gd name="adj2" fmla="val 16667"/>
            </a:avLst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Inf. Doc.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GRVA-18-18</a:t>
            </a:r>
          </a:p>
        </p:txBody>
      </p:sp>
      <p:sp>
        <p:nvSpPr>
          <p:cNvPr id="87" name="Pfeil: nach rechts 120">
            <a:extLst>
              <a:ext uri="{FF2B5EF4-FFF2-40B4-BE49-F238E27FC236}">
                <a16:creationId xmlns:a16="http://schemas.microsoft.com/office/drawing/2014/main" id="{715F8BBC-9D12-5D7E-E6FD-D0DBE8E088DF}"/>
              </a:ext>
            </a:extLst>
          </p:cNvPr>
          <p:cNvSpPr/>
          <p:nvPr/>
        </p:nvSpPr>
        <p:spPr>
          <a:xfrm rot="16200000">
            <a:off x="4650269" y="2687111"/>
            <a:ext cx="259017" cy="264929"/>
          </a:xfrm>
          <a:prstGeom prst="rightArrow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8" name="Grafik 87">
            <a:extLst>
              <a:ext uri="{FF2B5EF4-FFF2-40B4-BE49-F238E27FC236}">
                <a16:creationId xmlns:a16="http://schemas.microsoft.com/office/drawing/2014/main" id="{450E9F28-D5D5-78EC-6225-3B1FBAC43F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74518" y="2369225"/>
            <a:ext cx="345818" cy="334987"/>
          </a:xfrm>
          <a:prstGeom prst="rect">
            <a:avLst/>
          </a:prstGeom>
        </p:spPr>
      </p:pic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B75C2446-7767-8A1D-4117-4605DC0FEF6F}"/>
              </a:ext>
            </a:extLst>
          </p:cNvPr>
          <p:cNvCxnSpPr>
            <a:cxnSpLocks/>
            <a:stCxn id="88" idx="3"/>
            <a:endCxn id="66" idx="0"/>
          </p:cNvCxnSpPr>
          <p:nvPr/>
        </p:nvCxnSpPr>
        <p:spPr>
          <a:xfrm>
            <a:off x="8620336" y="2536719"/>
            <a:ext cx="1917290" cy="2244"/>
          </a:xfrm>
          <a:prstGeom prst="line">
            <a:avLst/>
          </a:prstGeom>
          <a:noFill/>
          <a:ln w="28575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90" name="Textfeld 152">
            <a:extLst>
              <a:ext uri="{FF2B5EF4-FFF2-40B4-BE49-F238E27FC236}">
                <a16:creationId xmlns:a16="http://schemas.microsoft.com/office/drawing/2014/main" id="{C303CEEF-46B2-76FC-3F4D-DEBAC70CBD70}"/>
              </a:ext>
            </a:extLst>
          </p:cNvPr>
          <p:cNvSpPr txBox="1"/>
          <p:nvPr/>
        </p:nvSpPr>
        <p:spPr>
          <a:xfrm>
            <a:off x="7974167" y="2724839"/>
            <a:ext cx="95684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100" dirty="0">
                <a:solidFill>
                  <a:prstClr val="black"/>
                </a:solidFill>
                <a:latin typeface="Continental Stag Sans Light" panose="020B0303040000020004" pitchFamily="34" charset="0"/>
              </a:rPr>
              <a:t>Est. </a:t>
            </a:r>
            <a:r>
              <a:rPr lang="de-DE" sz="1100" dirty="0" err="1">
                <a:solidFill>
                  <a:prstClr val="black"/>
                </a:solidFill>
                <a:latin typeface="Continental Stag Sans Light" panose="020B0303040000020004" pitchFamily="34" charset="0"/>
              </a:rPr>
              <a:t>adoption</a:t>
            </a:r>
            <a:endParaRPr lang="de-DE" sz="1100" dirty="0">
              <a:solidFill>
                <a:prstClr val="black"/>
              </a:solidFill>
              <a:latin typeface="Continental Stag Sans Light" panose="020B0303040000020004" pitchFamily="34" charset="0"/>
            </a:endParaRPr>
          </a:p>
        </p:txBody>
      </p:sp>
      <p:sp>
        <p:nvSpPr>
          <p:cNvPr id="91" name="Textfeld 151">
            <a:extLst>
              <a:ext uri="{FF2B5EF4-FFF2-40B4-BE49-F238E27FC236}">
                <a16:creationId xmlns:a16="http://schemas.microsoft.com/office/drawing/2014/main" id="{A7A5DB53-15C6-4ECF-84ED-A7C17DD6384E}"/>
              </a:ext>
            </a:extLst>
          </p:cNvPr>
          <p:cNvSpPr txBox="1"/>
          <p:nvPr/>
        </p:nvSpPr>
        <p:spPr>
          <a:xfrm>
            <a:off x="8118230" y="1929629"/>
            <a:ext cx="64969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marL="0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100" b="1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WP.29</a:t>
            </a:r>
          </a:p>
          <a:p>
            <a:pPr algn="ctr">
              <a:defRPr/>
            </a:pPr>
            <a:r>
              <a:rPr lang="de-DE" sz="1100" dirty="0">
                <a:solidFill>
                  <a:srgbClr val="000000"/>
                </a:solidFill>
                <a:latin typeface="Continental Stag Sans Light" panose="020B0303040000020004" pitchFamily="34" charset="0"/>
              </a:rPr>
              <a:t>03/2025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85B8806D-AF34-0285-C170-8FFECAC65631}"/>
              </a:ext>
            </a:extLst>
          </p:cNvPr>
          <p:cNvSpPr txBox="1"/>
          <p:nvPr/>
        </p:nvSpPr>
        <p:spPr>
          <a:xfrm>
            <a:off x="4435339" y="6171487"/>
            <a:ext cx="71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prstClr val="black"/>
                </a:solidFill>
                <a:latin typeface="Calibri" panose="020F0502020204030204"/>
              </a:rPr>
              <a:t>today</a:t>
            </a:r>
            <a:endParaRPr lang="de-DE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3" name="Rechteck: obere Ecken, eine abgerundet, eine abgeschnitten 94">
            <a:extLst>
              <a:ext uri="{FF2B5EF4-FFF2-40B4-BE49-F238E27FC236}">
                <a16:creationId xmlns:a16="http://schemas.microsoft.com/office/drawing/2014/main" id="{04D6C139-6441-679D-667B-CA5C8050939A}"/>
              </a:ext>
            </a:extLst>
          </p:cNvPr>
          <p:cNvSpPr/>
          <p:nvPr/>
        </p:nvSpPr>
        <p:spPr>
          <a:xfrm>
            <a:off x="4518612" y="3014366"/>
            <a:ext cx="550195" cy="549560"/>
          </a:xfrm>
          <a:prstGeom prst="snipRoundRect">
            <a:avLst>
              <a:gd name="adj1" fmla="val 0"/>
              <a:gd name="adj2" fmla="val 16667"/>
            </a:avLst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 doc</a:t>
            </a:r>
          </a:p>
        </p:txBody>
      </p:sp>
      <p:sp>
        <p:nvSpPr>
          <p:cNvPr id="94" name="Pfeil: nach rechts 120">
            <a:extLst>
              <a:ext uri="{FF2B5EF4-FFF2-40B4-BE49-F238E27FC236}">
                <a16:creationId xmlns:a16="http://schemas.microsoft.com/office/drawing/2014/main" id="{772FED57-7B19-6A0F-2568-62CC39CFDF48}"/>
              </a:ext>
            </a:extLst>
          </p:cNvPr>
          <p:cNvSpPr/>
          <p:nvPr/>
        </p:nvSpPr>
        <p:spPr>
          <a:xfrm>
            <a:off x="3858677" y="3180327"/>
            <a:ext cx="259017" cy="264929"/>
          </a:xfrm>
          <a:prstGeom prst="rightArrow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hteck: obere Ecken, eine abgerundet, eine abgeschnitten 94">
            <a:extLst>
              <a:ext uri="{FF2B5EF4-FFF2-40B4-BE49-F238E27FC236}">
                <a16:creationId xmlns:a16="http://schemas.microsoft.com/office/drawing/2014/main" id="{F943B2CC-F5D7-74F0-7387-7D69CBA8D476}"/>
              </a:ext>
            </a:extLst>
          </p:cNvPr>
          <p:cNvSpPr/>
          <p:nvPr/>
        </p:nvSpPr>
        <p:spPr>
          <a:xfrm>
            <a:off x="6146855" y="3014366"/>
            <a:ext cx="550195" cy="549560"/>
          </a:xfrm>
          <a:prstGeom prst="snipRoundRect">
            <a:avLst>
              <a:gd name="adj1" fmla="val 0"/>
              <a:gd name="adj2" fmla="val 16667"/>
            </a:avLst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 doc incl. inf. doc</a:t>
            </a:r>
          </a:p>
        </p:txBody>
      </p:sp>
      <p:sp>
        <p:nvSpPr>
          <p:cNvPr id="96" name="Pfeil: nach rechts 120">
            <a:extLst>
              <a:ext uri="{FF2B5EF4-FFF2-40B4-BE49-F238E27FC236}">
                <a16:creationId xmlns:a16="http://schemas.microsoft.com/office/drawing/2014/main" id="{7B272034-5ECB-986B-4CF5-6F92A90A939E}"/>
              </a:ext>
            </a:extLst>
          </p:cNvPr>
          <p:cNvSpPr/>
          <p:nvPr/>
        </p:nvSpPr>
        <p:spPr>
          <a:xfrm rot="16200000">
            <a:off x="6318167" y="2687111"/>
            <a:ext cx="259017" cy="264929"/>
          </a:xfrm>
          <a:prstGeom prst="rightArrow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hteck: abgerundete Ecken 194">
            <a:extLst>
              <a:ext uri="{FF2B5EF4-FFF2-40B4-BE49-F238E27FC236}">
                <a16:creationId xmlns:a16="http://schemas.microsoft.com/office/drawing/2014/main" id="{DEC9535D-BF0F-3EDC-A883-F725813D4677}"/>
              </a:ext>
            </a:extLst>
          </p:cNvPr>
          <p:cNvSpPr/>
          <p:nvPr/>
        </p:nvSpPr>
        <p:spPr>
          <a:xfrm>
            <a:off x="394579" y="3762389"/>
            <a:ext cx="11522281" cy="1019175"/>
          </a:xfrm>
          <a:prstGeom prst="roundRect">
            <a:avLst/>
          </a:prstGeom>
          <a:noFill/>
          <a:ln w="381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2C8E6A3-EEDB-4055-0004-7398128C7499}"/>
              </a:ext>
            </a:extLst>
          </p:cNvPr>
          <p:cNvSpPr txBox="1"/>
          <p:nvPr/>
        </p:nvSpPr>
        <p:spPr>
          <a:xfrm>
            <a:off x="475735" y="3859962"/>
            <a:ext cx="1140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latin typeface="Calibri" panose="020F0502020204030204"/>
              </a:rPr>
              <a:t>Technical Workshops </a:t>
            </a:r>
            <a:r>
              <a:rPr lang="de-DE" sz="1600" dirty="0" err="1">
                <a:solidFill>
                  <a:prstClr val="black"/>
                </a:solidFill>
                <a:latin typeface="Calibri" panose="020F0502020204030204"/>
              </a:rPr>
              <a:t>with</a:t>
            </a:r>
            <a:r>
              <a:rPr lang="de-DE" sz="1600" dirty="0">
                <a:solidFill>
                  <a:prstClr val="black"/>
                </a:solidFill>
                <a:latin typeface="Calibri" panose="020F0502020204030204"/>
              </a:rPr>
              <a:t> CPs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A8FEF72F-FDA3-7ADB-48D0-9623BBC10AA6}"/>
              </a:ext>
            </a:extLst>
          </p:cNvPr>
          <p:cNvSpPr>
            <a:spLocks noChangeAspect="1"/>
          </p:cNvSpPr>
          <p:nvPr/>
        </p:nvSpPr>
        <p:spPr>
          <a:xfrm>
            <a:off x="3582735" y="4003320"/>
            <a:ext cx="216000" cy="216000"/>
          </a:xfrm>
          <a:prstGeom prst="diamond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CE2E203-BE73-5B2A-4048-DF3E0DCD5F94}"/>
              </a:ext>
            </a:extLst>
          </p:cNvPr>
          <p:cNvSpPr txBox="1"/>
          <p:nvPr/>
        </p:nvSpPr>
        <p:spPr>
          <a:xfrm>
            <a:off x="2661201" y="4203671"/>
            <a:ext cx="13211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dirty="0">
                <a:solidFill>
                  <a:prstClr val="black"/>
                </a:solidFill>
                <a:latin typeface="ArialMT"/>
              </a:rPr>
              <a:t>18.03.2024</a:t>
            </a:r>
          </a:p>
          <a:p>
            <a:pPr algn="ctr"/>
            <a:r>
              <a:rPr lang="de-DE" sz="1000" dirty="0">
                <a:solidFill>
                  <a:prstClr val="black"/>
                </a:solidFill>
                <a:latin typeface="ArialMT"/>
              </a:rPr>
              <a:t>Kick-Off</a:t>
            </a:r>
          </a:p>
          <a:p>
            <a:pPr algn="ctr"/>
            <a:r>
              <a:rPr lang="de-DE" sz="1000" dirty="0">
                <a:solidFill>
                  <a:prstClr val="black"/>
                </a:solidFill>
                <a:latin typeface="ArialMT"/>
              </a:rPr>
              <a:t>(UK, France, China)</a:t>
            </a:r>
          </a:p>
        </p:txBody>
      </p:sp>
      <p:sp>
        <p:nvSpPr>
          <p:cNvPr id="9" name="Raute 8">
            <a:extLst>
              <a:ext uri="{FF2B5EF4-FFF2-40B4-BE49-F238E27FC236}">
                <a16:creationId xmlns:a16="http://schemas.microsoft.com/office/drawing/2014/main" id="{26666F80-FE9F-BE7A-20E1-2828E4844175}"/>
              </a:ext>
            </a:extLst>
          </p:cNvPr>
          <p:cNvSpPr>
            <a:spLocks noChangeAspect="1"/>
          </p:cNvSpPr>
          <p:nvPr/>
        </p:nvSpPr>
        <p:spPr>
          <a:xfrm>
            <a:off x="5095094" y="4003320"/>
            <a:ext cx="216000" cy="216000"/>
          </a:xfrm>
          <a:prstGeom prst="diamond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76ACEEC-8E36-7428-5DE1-462E941D23EF}"/>
              </a:ext>
            </a:extLst>
          </p:cNvPr>
          <p:cNvSpPr txBox="1"/>
          <p:nvPr/>
        </p:nvSpPr>
        <p:spPr>
          <a:xfrm>
            <a:off x="5212595" y="4204848"/>
            <a:ext cx="854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dirty="0">
                <a:solidFill>
                  <a:prstClr val="black"/>
                </a:solidFill>
                <a:latin typeface="ArialMT"/>
              </a:rPr>
              <a:t>Series </a:t>
            </a:r>
            <a:r>
              <a:rPr lang="de-DE" sz="1000" dirty="0" err="1">
                <a:solidFill>
                  <a:prstClr val="black"/>
                </a:solidFill>
                <a:latin typeface="ArialMT"/>
              </a:rPr>
              <a:t>of</a:t>
            </a:r>
            <a:endParaRPr lang="de-DE" sz="1000" dirty="0">
              <a:solidFill>
                <a:prstClr val="black"/>
              </a:solidFill>
              <a:latin typeface="ArialMT"/>
            </a:endParaRPr>
          </a:p>
          <a:p>
            <a:pPr algn="ctr"/>
            <a:r>
              <a:rPr lang="de-DE" sz="1000" dirty="0">
                <a:solidFill>
                  <a:prstClr val="black"/>
                </a:solidFill>
                <a:latin typeface="ArialMT"/>
              </a:rPr>
              <a:t>Follow-</a:t>
            </a:r>
            <a:r>
              <a:rPr lang="de-DE" sz="1000" dirty="0" err="1">
                <a:solidFill>
                  <a:prstClr val="black"/>
                </a:solidFill>
                <a:latin typeface="ArialMT"/>
              </a:rPr>
              <a:t>Up‘s</a:t>
            </a:r>
            <a:endParaRPr lang="de-DE" sz="1000" dirty="0">
              <a:solidFill>
                <a:prstClr val="black"/>
              </a:solidFill>
              <a:latin typeface="ArialMT"/>
            </a:endParaRPr>
          </a:p>
        </p:txBody>
      </p:sp>
      <p:sp>
        <p:nvSpPr>
          <p:cNvPr id="11" name="Gleichschenkliges Dreieck 10">
            <a:extLst>
              <a:ext uri="{FF2B5EF4-FFF2-40B4-BE49-F238E27FC236}">
                <a16:creationId xmlns:a16="http://schemas.microsoft.com/office/drawing/2014/main" id="{AD792ADF-72B2-349D-9FDC-B5EF2DB3DC2C}"/>
              </a:ext>
            </a:extLst>
          </p:cNvPr>
          <p:cNvSpPr/>
          <p:nvPr/>
        </p:nvSpPr>
        <p:spPr>
          <a:xfrm>
            <a:off x="4142485" y="4037454"/>
            <a:ext cx="135199" cy="158270"/>
          </a:xfrm>
          <a:prstGeom prst="triangle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84DE7BD-A37C-55D5-8E52-CBA18EAA9D34}"/>
              </a:ext>
            </a:extLst>
          </p:cNvPr>
          <p:cNvSpPr txBox="1"/>
          <p:nvPr/>
        </p:nvSpPr>
        <p:spPr>
          <a:xfrm>
            <a:off x="3805418" y="4201603"/>
            <a:ext cx="81945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dirty="0">
                <a:solidFill>
                  <a:prstClr val="black"/>
                </a:solidFill>
                <a:latin typeface="ArialMT"/>
              </a:rPr>
              <a:t>11.04.2024</a:t>
            </a:r>
          </a:p>
          <a:p>
            <a:pPr algn="ctr"/>
            <a:r>
              <a:rPr lang="de-DE" sz="1000" dirty="0">
                <a:solidFill>
                  <a:prstClr val="black"/>
                </a:solidFill>
                <a:latin typeface="ArialMT"/>
              </a:rPr>
              <a:t>Comments</a:t>
            </a:r>
            <a:br>
              <a:rPr lang="de-DE" sz="1000" dirty="0">
                <a:solidFill>
                  <a:prstClr val="black"/>
                </a:solidFill>
                <a:latin typeface="ArialMT"/>
              </a:rPr>
            </a:br>
            <a:r>
              <a:rPr lang="de-DE" sz="1000" dirty="0" err="1">
                <a:solidFill>
                  <a:prstClr val="black"/>
                </a:solidFill>
                <a:latin typeface="ArialMT"/>
              </a:rPr>
              <a:t>from</a:t>
            </a:r>
            <a:r>
              <a:rPr lang="de-DE" sz="1000" dirty="0">
                <a:solidFill>
                  <a:prstClr val="black"/>
                </a:solidFill>
                <a:latin typeface="ArialMT"/>
              </a:rPr>
              <a:t> CPs</a:t>
            </a:r>
          </a:p>
        </p:txBody>
      </p:sp>
      <p:sp>
        <p:nvSpPr>
          <p:cNvPr id="13" name="Raute 12">
            <a:extLst>
              <a:ext uri="{FF2B5EF4-FFF2-40B4-BE49-F238E27FC236}">
                <a16:creationId xmlns:a16="http://schemas.microsoft.com/office/drawing/2014/main" id="{6EFBDD71-998A-1631-A6B6-FE13C070FFB6}"/>
              </a:ext>
            </a:extLst>
          </p:cNvPr>
          <p:cNvSpPr>
            <a:spLocks noChangeAspect="1"/>
          </p:cNvSpPr>
          <p:nvPr/>
        </p:nvSpPr>
        <p:spPr>
          <a:xfrm>
            <a:off x="5517257" y="4003320"/>
            <a:ext cx="216000" cy="216000"/>
          </a:xfrm>
          <a:prstGeom prst="diamond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aute 13">
            <a:extLst>
              <a:ext uri="{FF2B5EF4-FFF2-40B4-BE49-F238E27FC236}">
                <a16:creationId xmlns:a16="http://schemas.microsoft.com/office/drawing/2014/main" id="{E51D9756-1AF7-9F6E-0298-67D2AB22B659}"/>
              </a:ext>
            </a:extLst>
          </p:cNvPr>
          <p:cNvSpPr>
            <a:spLocks noChangeAspect="1"/>
          </p:cNvSpPr>
          <p:nvPr/>
        </p:nvSpPr>
        <p:spPr>
          <a:xfrm>
            <a:off x="5890016" y="4003320"/>
            <a:ext cx="216000" cy="216000"/>
          </a:xfrm>
          <a:prstGeom prst="diamond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feil: nach oben gebogen 14">
            <a:extLst>
              <a:ext uri="{FF2B5EF4-FFF2-40B4-BE49-F238E27FC236}">
                <a16:creationId xmlns:a16="http://schemas.microsoft.com/office/drawing/2014/main" id="{25FD38E7-CC24-3020-04F5-FD27AE14DEDC}"/>
              </a:ext>
            </a:extLst>
          </p:cNvPr>
          <p:cNvSpPr/>
          <p:nvPr/>
        </p:nvSpPr>
        <p:spPr>
          <a:xfrm>
            <a:off x="6239234" y="3859962"/>
            <a:ext cx="318345" cy="305109"/>
          </a:xfrm>
          <a:prstGeom prst="bentUpArrow">
            <a:avLst>
              <a:gd name="adj1" fmla="val 46386"/>
              <a:gd name="adj2" fmla="val 37853"/>
              <a:gd name="adj3" fmla="val 25000"/>
            </a:avLst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496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2F79B55D-19F4-61F0-90F5-925B55D7FFB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206402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8" imgH="408" progId="TCLayout.ActiveDocument.1">
                  <p:embed/>
                </p:oleObj>
              </mc:Choice>
              <mc:Fallback>
                <p:oleObj name="think-cell Foli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F79B55D-19F4-61F0-90F5-925B55D7FF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850D4D1-7774-6B09-57AC-878754204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de-DE" dirty="0"/>
              <a:t>Comments on</a:t>
            </a:r>
            <a:br>
              <a:rPr lang="de-DE" dirty="0"/>
            </a:br>
            <a:r>
              <a:rPr lang="de-DE" dirty="0"/>
              <a:t>Industry </a:t>
            </a:r>
            <a:r>
              <a:rPr lang="de-DE" dirty="0" err="1"/>
              <a:t>Proposal</a:t>
            </a:r>
            <a:r>
              <a:rPr lang="de-DE" dirty="0"/>
              <a:t> GRVA-18-17/18</a:t>
            </a:r>
          </a:p>
        </p:txBody>
      </p:sp>
      <p:sp>
        <p:nvSpPr>
          <p:cNvPr id="18" name="Untertitel 17">
            <a:extLst>
              <a:ext uri="{FF2B5EF4-FFF2-40B4-BE49-F238E27FC236}">
                <a16:creationId xmlns:a16="http://schemas.microsoft.com/office/drawing/2014/main" id="{2DF817B9-B8FA-A02E-47D5-D85A473203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400" dirty="0"/>
              <a:t>Comments </a:t>
            </a:r>
            <a:r>
              <a:rPr lang="de-DE" sz="2400" dirty="0" err="1"/>
              <a:t>received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UK, Japan and Australia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2150E65-66AD-8787-FA5D-E02E64D92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A5D464-134C-4C80-B41F-7081051DEBC1}" type="slidenum">
              <a:rPr kumimoji="0" lang="ja-JP" alt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1564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E819EF2A-7E4C-365D-7DAC-E63794462A5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738852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8" imgH="408" progId="TCLayout.ActiveDocument.1">
                  <p:embed/>
                </p:oleObj>
              </mc:Choice>
              <mc:Fallback>
                <p:oleObj name="think-cell Foli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819EF2A-7E4C-365D-7DAC-E63794462A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C4BE4611-3CDC-F1F7-DF1D-CDAF8C15A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 dirty="0"/>
              <a:t>Summarized overview of comments</a:t>
            </a: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E9CB9D-06D0-E192-0FCB-4027B60F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A5D464-134C-4C80-B41F-7081051DEBC1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25FC18C-B024-FDD7-E8FB-08FF5ABC07D6}"/>
              </a:ext>
            </a:extLst>
          </p:cNvPr>
          <p:cNvSpPr/>
          <p:nvPr/>
        </p:nvSpPr>
        <p:spPr>
          <a:xfrm>
            <a:off x="304435" y="1989867"/>
            <a:ext cx="5965109" cy="682089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</a:rPr>
              <a:t>Amend para. 5.3.3.4.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</a:rPr>
              <a:t>:    Failure of energy transmission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</a:rPr>
              <a:t>	                  Clarifying requirements depending on intended speed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27F810C-7FDE-C886-6CE1-A939EB38A683}"/>
              </a:ext>
            </a:extLst>
          </p:cNvPr>
          <p:cNvSpPr/>
          <p:nvPr/>
        </p:nvSpPr>
        <p:spPr>
          <a:xfrm>
            <a:off x="304435" y="3333540"/>
            <a:ext cx="5965109" cy="682089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</a:rPr>
              <a:t>New para. 5.3.3.6.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</a:rPr>
              <a:t>:         Failure of energy source of control transmission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</a:rPr>
              <a:t>	                  Alternative requirements to para. 5.3.3.3.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09D6EFBB-AC50-F661-8476-9F0873E55C13}"/>
              </a:ext>
            </a:extLst>
          </p:cNvPr>
          <p:cNvSpPr/>
          <p:nvPr/>
        </p:nvSpPr>
        <p:spPr>
          <a:xfrm>
            <a:off x="304435" y="4677213"/>
            <a:ext cx="5965109" cy="682088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</a:rPr>
              <a:t>Amend para. 5.4.2.1.1.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</a:rPr>
              <a:t>: Red Warning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</a:rPr>
              <a:t>	                  Clarifying requirements in case of multiple redundancy level</a:t>
            </a:r>
          </a:p>
        </p:txBody>
      </p:sp>
      <p:sp>
        <p:nvSpPr>
          <p:cNvPr id="25" name="Pfeil: nach rechts 24">
            <a:extLst>
              <a:ext uri="{FF2B5EF4-FFF2-40B4-BE49-F238E27FC236}">
                <a16:creationId xmlns:a16="http://schemas.microsoft.com/office/drawing/2014/main" id="{061C7295-86BB-33DD-1214-EC8F672C2F5D}"/>
              </a:ext>
            </a:extLst>
          </p:cNvPr>
          <p:cNvSpPr/>
          <p:nvPr/>
        </p:nvSpPr>
        <p:spPr>
          <a:xfrm>
            <a:off x="6454895" y="2105400"/>
            <a:ext cx="172994" cy="451022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08C7C5F-33F7-4470-ADD7-5B31BE605AFB}"/>
              </a:ext>
            </a:extLst>
          </p:cNvPr>
          <p:cNvSpPr txBox="1"/>
          <p:nvPr/>
        </p:nvSpPr>
        <p:spPr>
          <a:xfrm>
            <a:off x="6732923" y="2039291"/>
            <a:ext cx="5444728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Test procedure				(UK, JP)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Safety of automatic deceleration (e.g. Hazard lamps)	(JP)</a:t>
            </a:r>
            <a:br>
              <a:rPr lang="en-GB" sz="1400" dirty="0">
                <a:solidFill>
                  <a:prstClr val="black"/>
                </a:solidFill>
                <a:latin typeface="Calibri" panose="020F0502020204030204"/>
              </a:rPr>
            </a:br>
            <a:br>
              <a:rPr lang="en-GB" sz="1400" dirty="0">
                <a:solidFill>
                  <a:prstClr val="black"/>
                </a:solidFill>
                <a:latin typeface="Calibri" panose="020F0502020204030204"/>
              </a:rPr>
            </a:br>
            <a:br>
              <a:rPr lang="en-GB" sz="700" dirty="0">
                <a:solidFill>
                  <a:prstClr val="black"/>
                </a:solidFill>
                <a:latin typeface="Calibri" panose="020F0502020204030204"/>
              </a:rPr>
            </a:br>
            <a:endParaRPr lang="en-GB" sz="1400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Alignment with EBSIG, esp. implementation of EMS	(UK)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Term “safe state”				(AUS)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Justification of “Lane change” as testing manoeuvre	(UK)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Justification of “60 s”				(UK)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“Cascaded” approach before decelerating vehicle	(UK)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Safety of slowing down and stopping		(JP)</a:t>
            </a:r>
          </a:p>
          <a:p>
            <a:pPr marL="228600" indent="-228600">
              <a:buFont typeface="+mj-lt"/>
              <a:buAutoNum type="arabicPeriod"/>
            </a:pPr>
            <a:endParaRPr lang="en-GB" sz="1400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>
              <a:buFont typeface="+mj-lt"/>
              <a:buAutoNum type="arabicPeriod"/>
            </a:pPr>
            <a:endParaRPr lang="en-GB" sz="1400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>
              <a:buFont typeface="+mj-lt"/>
              <a:buAutoNum type="arabicPeriod"/>
            </a:pPr>
            <a:endParaRPr lang="en-GB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" name="Pfeil: nach rechts 28">
            <a:extLst>
              <a:ext uri="{FF2B5EF4-FFF2-40B4-BE49-F238E27FC236}">
                <a16:creationId xmlns:a16="http://schemas.microsoft.com/office/drawing/2014/main" id="{17AE8491-3D38-83BD-9D2C-B29574E50B03}"/>
              </a:ext>
            </a:extLst>
          </p:cNvPr>
          <p:cNvSpPr/>
          <p:nvPr/>
        </p:nvSpPr>
        <p:spPr>
          <a:xfrm>
            <a:off x="6454895" y="3467068"/>
            <a:ext cx="172994" cy="451022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876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E819EF2A-7E4C-365D-7DAC-E63794462A5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92722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8" imgH="408" progId="TCLayout.ActiveDocument.1">
                  <p:embed/>
                </p:oleObj>
              </mc:Choice>
              <mc:Fallback>
                <p:oleObj name="think-cell Folie" r:id="rId3" imgW="408" imgH="408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819EF2A-7E4C-365D-7DAC-E63794462A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C4BE4611-3CDC-F1F7-DF1D-CDAF8C15A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GB" dirty="0"/>
              <a:t>Proposal of structure for technical workshops</a:t>
            </a: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E9CB9D-06D0-E192-0FCB-4027B60F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A5D464-134C-4C80-B41F-7081051DEBC1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FCF3D95-70EC-E12F-780F-AD75CDE60045}"/>
              </a:ext>
            </a:extLst>
          </p:cNvPr>
          <p:cNvSpPr txBox="1"/>
          <p:nvPr/>
        </p:nvSpPr>
        <p:spPr>
          <a:xfrm>
            <a:off x="1213607" y="5789721"/>
            <a:ext cx="5444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prstClr val="black"/>
                </a:solidFill>
                <a:latin typeface="Calibri" panose="020F0502020204030204"/>
              </a:rPr>
              <a:t>Finalize Draft text for GRVA-20</a:t>
            </a:r>
            <a:br>
              <a:rPr lang="en-GB" sz="1400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GB" sz="1400" b="1" dirty="0">
                <a:solidFill>
                  <a:prstClr val="black"/>
                </a:solidFill>
                <a:latin typeface="Calibri" panose="020F0502020204030204"/>
              </a:rPr>
              <a:t>   </a:t>
            </a: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(Informal Document amending Working Document)</a:t>
            </a:r>
          </a:p>
          <a:p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37535E6-5DBB-92BF-0376-7F72292991A9}"/>
              </a:ext>
            </a:extLst>
          </p:cNvPr>
          <p:cNvSpPr txBox="1"/>
          <p:nvPr/>
        </p:nvSpPr>
        <p:spPr>
          <a:xfrm>
            <a:off x="7630893" y="2390646"/>
            <a:ext cx="359717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SbW-TechWS-01 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 CW 24  (Teams)</a:t>
            </a:r>
            <a:endParaRPr lang="en-GB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BA010EE-EAA3-EA0A-A20F-80B634569701}"/>
              </a:ext>
            </a:extLst>
          </p:cNvPr>
          <p:cNvSpPr txBox="1"/>
          <p:nvPr/>
        </p:nvSpPr>
        <p:spPr>
          <a:xfrm>
            <a:off x="7630893" y="4192179"/>
            <a:ext cx="359717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SbW-TechWS-02 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 CW 27  (Teams)</a:t>
            </a:r>
            <a:endParaRPr lang="en-GB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0595A7E-70A9-A844-FB72-B919A009CEBA}"/>
              </a:ext>
            </a:extLst>
          </p:cNvPr>
          <p:cNvSpPr txBox="1"/>
          <p:nvPr/>
        </p:nvSpPr>
        <p:spPr>
          <a:xfrm>
            <a:off x="7630893" y="5860400"/>
            <a:ext cx="42995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SbW-TechWS-03 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  <a:sym typeface="Wingdings" panose="05000000000000000000" pitchFamily="2" charset="2"/>
              </a:rPr>
              <a:t>  CW 35/37  (Teams or F2F?)</a:t>
            </a:r>
            <a:endParaRPr lang="en-GB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Rechteck: gefaltete Ecke 19">
            <a:extLst>
              <a:ext uri="{FF2B5EF4-FFF2-40B4-BE49-F238E27FC236}">
                <a16:creationId xmlns:a16="http://schemas.microsoft.com/office/drawing/2014/main" id="{493B864A-1EDA-8CAE-7465-B1DF38B0E0E6}"/>
              </a:ext>
            </a:extLst>
          </p:cNvPr>
          <p:cNvSpPr/>
          <p:nvPr/>
        </p:nvSpPr>
        <p:spPr>
          <a:xfrm rot="1367496">
            <a:off x="10430221" y="1676916"/>
            <a:ext cx="1711105" cy="522817"/>
          </a:xfrm>
          <a:prstGeom prst="foldedCorner">
            <a:avLst/>
          </a:prstGeom>
          <a:solidFill>
            <a:srgbClr val="FFFF00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Proposed</a:t>
            </a: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dates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0D68241-1C30-A00F-D0FB-CF36CF10C3E0}"/>
              </a:ext>
            </a:extLst>
          </p:cNvPr>
          <p:cNvSpPr txBox="1"/>
          <p:nvPr/>
        </p:nvSpPr>
        <p:spPr>
          <a:xfrm>
            <a:off x="1147115" y="2087168"/>
            <a:ext cx="5444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prstClr val="black"/>
                </a:solidFill>
                <a:latin typeface="Calibri" panose="020F0502020204030204"/>
              </a:rPr>
              <a:t>Review on concepts and principles</a:t>
            </a:r>
          </a:p>
          <a:p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-&gt; Comparison of DNA of R79 and R13/13H</a:t>
            </a:r>
            <a:br>
              <a:rPr lang="en-GB" sz="1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-&gt; Specimen Architectures</a:t>
            </a:r>
            <a:br>
              <a:rPr lang="en-GB" sz="1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-&gt; Implementation of EBSIG-EMS</a:t>
            </a:r>
          </a:p>
        </p:txBody>
      </p:sp>
      <p:sp>
        <p:nvSpPr>
          <p:cNvPr id="30" name="Legende: mit Pfeil nach rechts 29">
            <a:extLst>
              <a:ext uri="{FF2B5EF4-FFF2-40B4-BE49-F238E27FC236}">
                <a16:creationId xmlns:a16="http://schemas.microsoft.com/office/drawing/2014/main" id="{9E81850E-6034-074B-0A50-3324665FEC82}"/>
              </a:ext>
            </a:extLst>
          </p:cNvPr>
          <p:cNvSpPr/>
          <p:nvPr/>
        </p:nvSpPr>
        <p:spPr>
          <a:xfrm>
            <a:off x="867257" y="1840442"/>
            <a:ext cx="6639473" cy="144229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28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2129B2C-F3F0-F28A-6859-D112128B9148}"/>
              </a:ext>
            </a:extLst>
          </p:cNvPr>
          <p:cNvSpPr txBox="1"/>
          <p:nvPr/>
        </p:nvSpPr>
        <p:spPr>
          <a:xfrm>
            <a:off x="867257" y="18311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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2ED190AF-2CB2-7F40-0FF1-BE4F71949847}"/>
              </a:ext>
            </a:extLst>
          </p:cNvPr>
          <p:cNvSpPr txBox="1"/>
          <p:nvPr/>
        </p:nvSpPr>
        <p:spPr>
          <a:xfrm>
            <a:off x="1149512" y="3414230"/>
            <a:ext cx="54447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prstClr val="black"/>
                </a:solidFill>
                <a:latin typeface="Calibri" panose="020F0502020204030204"/>
              </a:rPr>
              <a:t>Review of comments received</a:t>
            </a:r>
            <a:br>
              <a:rPr lang="en-GB" sz="14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-&gt; Test procedure</a:t>
            </a:r>
          </a:p>
          <a:p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-&gt; Safety of automatic deceleration (e.g. Hazard lamps)</a:t>
            </a:r>
          </a:p>
          <a:p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-&gt; Term “safe state”</a:t>
            </a:r>
          </a:p>
          <a:p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-&gt; Justification of “Lane change” as testing manoeuvre</a:t>
            </a:r>
          </a:p>
          <a:p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-&gt; Justification of “60 s”</a:t>
            </a:r>
          </a:p>
          <a:p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-&gt; “Cascaded” approach before decelerating vehicle</a:t>
            </a:r>
          </a:p>
          <a:p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-&gt; Safety of slowing down and stopping</a:t>
            </a:r>
          </a:p>
          <a:p>
            <a:endParaRPr lang="en-GB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Legende: mit Pfeil nach rechts 32">
            <a:extLst>
              <a:ext uri="{FF2B5EF4-FFF2-40B4-BE49-F238E27FC236}">
                <a16:creationId xmlns:a16="http://schemas.microsoft.com/office/drawing/2014/main" id="{E294713B-A44E-8768-49FB-35F64DFF56BB}"/>
              </a:ext>
            </a:extLst>
          </p:cNvPr>
          <p:cNvSpPr/>
          <p:nvPr/>
        </p:nvSpPr>
        <p:spPr>
          <a:xfrm>
            <a:off x="867257" y="3426923"/>
            <a:ext cx="6639473" cy="188030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28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gende: mit Pfeil nach rechts 33">
            <a:extLst>
              <a:ext uri="{FF2B5EF4-FFF2-40B4-BE49-F238E27FC236}">
                <a16:creationId xmlns:a16="http://schemas.microsoft.com/office/drawing/2014/main" id="{C703752D-44B7-CBF1-37E7-EDD9FBC582C3}"/>
              </a:ext>
            </a:extLst>
          </p:cNvPr>
          <p:cNvSpPr/>
          <p:nvPr/>
        </p:nvSpPr>
        <p:spPr>
          <a:xfrm>
            <a:off x="867257" y="5475992"/>
            <a:ext cx="6639473" cy="110737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28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EE23669-BBD9-9FF3-A77A-B09B30EFA803}"/>
              </a:ext>
            </a:extLst>
          </p:cNvPr>
          <p:cNvSpPr txBox="1"/>
          <p:nvPr/>
        </p:nvSpPr>
        <p:spPr>
          <a:xfrm>
            <a:off x="867257" y="341214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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4E50DDAE-4551-6772-BF1B-59635523708A}"/>
              </a:ext>
            </a:extLst>
          </p:cNvPr>
          <p:cNvSpPr txBox="1"/>
          <p:nvPr/>
        </p:nvSpPr>
        <p:spPr>
          <a:xfrm>
            <a:off x="854401" y="546124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</a:t>
            </a:r>
          </a:p>
        </p:txBody>
      </p:sp>
    </p:spTree>
    <p:extLst>
      <p:ext uri="{BB962C8B-B14F-4D97-AF65-F5344CB8AC3E}">
        <p14:creationId xmlns:p14="http://schemas.microsoft.com/office/powerpoint/2010/main" val="22511658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2025515-C1EF-4D95-987D-8E816F8E15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7C0F95-979F-42DD-99D0-B40B745EEA19}"/>
</file>

<file path=customXml/itemProps3.xml><?xml version="1.0" encoding="utf-8"?>
<ds:datastoreItem xmlns:ds="http://schemas.openxmlformats.org/officeDocument/2006/customXml" ds:itemID="{0996EEE6-20EA-4D2A-9F31-7A0A87DD3474}">
  <ds:schemaRefs>
    <ds:schemaRef ds:uri="dcfaf7c2-55f6-496b-9de0-081346440fa0"/>
    <ds:schemaRef ds:uri="http://purl.org/dc/terms/"/>
    <ds:schemaRef ds:uri="http://schemas.openxmlformats.org/package/2006/metadata/core-properties"/>
    <ds:schemaRef ds:uri="26260cfc-3bfd-4850-abc9-e0adbe1355d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985ec44e-1bab-4c0b-9df0-6ba128686fc9"/>
    <ds:schemaRef ds:uri="acccb6d4-dbe5-46d2-b4d3-5733603d8cc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962</Words>
  <Application>Microsoft Office PowerPoint</Application>
  <PresentationFormat>Widescreen</PresentationFormat>
  <Paragraphs>146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ArialMT</vt:lpstr>
      <vt:lpstr>Continental Stag Sans Book</vt:lpstr>
      <vt:lpstr>Continental Stag Sans Light</vt:lpstr>
      <vt:lpstr>Arial</vt:lpstr>
      <vt:lpstr>Calibri</vt:lpstr>
      <vt:lpstr>Courier New</vt:lpstr>
      <vt:lpstr>Wingdings</vt:lpstr>
      <vt:lpstr>Masque présentation OICA</vt:lpstr>
      <vt:lpstr>think-cell Folie</vt:lpstr>
      <vt:lpstr>Status Report ECE/TRANS/WP.29/GRVA/2024/28 Proposal for amendments to UN-R79</vt:lpstr>
      <vt:lpstr>Status and timeline</vt:lpstr>
      <vt:lpstr>R79 Amendments to Steer-by-Wire*</vt:lpstr>
      <vt:lpstr>Proposal to amend 5.3.3.4.</vt:lpstr>
      <vt:lpstr>Explanation of alternative concept</vt:lpstr>
      <vt:lpstr>Status and timeline regarding GRVA-18-18</vt:lpstr>
      <vt:lpstr>Comments on Industry Proposal GRVA-18-17/18</vt:lpstr>
      <vt:lpstr>Summarized overview of comments</vt:lpstr>
      <vt:lpstr>Proposal of structure for technical workshops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Teyssier Pierre</dc:creator>
  <cp:lastModifiedBy>Francois Guichard</cp:lastModifiedBy>
  <cp:revision>236</cp:revision>
  <dcterms:created xsi:type="dcterms:W3CDTF">2023-04-08T05:23:22Z</dcterms:created>
  <dcterms:modified xsi:type="dcterms:W3CDTF">2024-05-18T07:59:25Z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2023-04-08T05:23:22Z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20019a75-d3fa-474a-83c0-7342a4dea3c8</vt:lpwstr>
  </property>
  <property fmtid="{D5CDD505-2E9C-101B-9397-08002B2CF9AE}" pid="8" name="MSIP_Label_19540963-e559-4020-8a90-fe8a502c2801_ContentBits">
    <vt:lpwstr>0</vt:lpwstr>
  </property>
  <property fmtid="{D5CDD505-2E9C-101B-9397-08002B2CF9AE}" pid="9" name="ContentTypeId">
    <vt:lpwstr>0x0101003B8422D08C252547BB1CFA7F78E2CB83</vt:lpwstr>
  </property>
  <property fmtid="{D5CDD505-2E9C-101B-9397-08002B2CF9AE}" pid="10" name="MSIP_Label_924dbb1d-991d-4bbd-aad5-33bac1d8ffaf_Enabled">
    <vt:lpwstr>true</vt:lpwstr>
  </property>
  <property fmtid="{D5CDD505-2E9C-101B-9397-08002B2CF9AE}" pid="11" name="MSIP_Label_924dbb1d-991d-4bbd-aad5-33bac1d8ffaf_SetDate">
    <vt:lpwstr>2024-04-22T11:59:58Z</vt:lpwstr>
  </property>
  <property fmtid="{D5CDD505-2E9C-101B-9397-08002B2CF9AE}" pid="12" name="MSIP_Label_924dbb1d-991d-4bbd-aad5-33bac1d8ffaf_Method">
    <vt:lpwstr>Standard</vt:lpwstr>
  </property>
  <property fmtid="{D5CDD505-2E9C-101B-9397-08002B2CF9AE}" pid="13" name="MSIP_Label_924dbb1d-991d-4bbd-aad5-33bac1d8ffaf_Name">
    <vt:lpwstr>924dbb1d-991d-4bbd-aad5-33bac1d8ffaf</vt:lpwstr>
  </property>
  <property fmtid="{D5CDD505-2E9C-101B-9397-08002B2CF9AE}" pid="14" name="MSIP_Label_924dbb1d-991d-4bbd-aad5-33bac1d8ffaf_SiteId">
    <vt:lpwstr>9652d7c2-1ccf-4940-8151-4a92bd474ed0</vt:lpwstr>
  </property>
  <property fmtid="{D5CDD505-2E9C-101B-9397-08002B2CF9AE}" pid="15" name="MSIP_Label_924dbb1d-991d-4bbd-aad5-33bac1d8ffaf_ActionId">
    <vt:lpwstr>548f0151-820b-4899-9ba6-c361f99ab081</vt:lpwstr>
  </property>
  <property fmtid="{D5CDD505-2E9C-101B-9397-08002B2CF9AE}" pid="16" name="MSIP_Label_924dbb1d-991d-4bbd-aad5-33bac1d8ffaf_ContentBits">
    <vt:lpwstr>0</vt:lpwstr>
  </property>
  <property fmtid="{D5CDD505-2E9C-101B-9397-08002B2CF9AE}" pid="17" name="MediaServiceImageTags">
    <vt:lpwstr/>
  </property>
  <property fmtid="{D5CDD505-2E9C-101B-9397-08002B2CF9AE}" pid="18" name="gba66df640194346a5267c50f24d4797">
    <vt:lpwstr/>
  </property>
  <property fmtid="{D5CDD505-2E9C-101B-9397-08002B2CF9AE}" pid="19" name="Office_x0020_of_x0020_Origin">
    <vt:lpwstr/>
  </property>
</Properties>
</file>