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3"/>
  </p:sldMasterIdLst>
  <p:notesMasterIdLst>
    <p:notesMasterId r:id="rId33"/>
  </p:notesMasterIdLst>
  <p:sldIdLst>
    <p:sldId id="256" r:id="rId4"/>
    <p:sldId id="257" r:id="rId5"/>
    <p:sldId id="258" r:id="rId6"/>
    <p:sldId id="259" r:id="rId7"/>
    <p:sldId id="276" r:id="rId8"/>
    <p:sldId id="277" r:id="rId9"/>
    <p:sldId id="278" r:id="rId10"/>
    <p:sldId id="279" r:id="rId11"/>
    <p:sldId id="280" r:id="rId12"/>
    <p:sldId id="281" r:id="rId13"/>
    <p:sldId id="2147478443" r:id="rId14"/>
    <p:sldId id="261" r:id="rId15"/>
    <p:sldId id="2147478446" r:id="rId16"/>
    <p:sldId id="2147478449" r:id="rId17"/>
    <p:sldId id="287" r:id="rId18"/>
    <p:sldId id="288" r:id="rId19"/>
    <p:sldId id="289" r:id="rId20"/>
    <p:sldId id="263" r:id="rId21"/>
    <p:sldId id="264" r:id="rId22"/>
    <p:sldId id="2147478439" r:id="rId23"/>
    <p:sldId id="2147478440" r:id="rId24"/>
    <p:sldId id="2147478450" r:id="rId25"/>
    <p:sldId id="286" r:id="rId26"/>
    <p:sldId id="2147478444" r:id="rId27"/>
    <p:sldId id="2147478448" r:id="rId28"/>
    <p:sldId id="282" r:id="rId29"/>
    <p:sldId id="266" r:id="rId30"/>
    <p:sldId id="293" r:id="rId31"/>
    <p:sldId id="290" r:id="rId32"/>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B289BE-C25F-40E7-8C8F-536BA99D87E0}" v="2" dt="2024-05-16T21:32:14.639"/>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varScale="1">
        <p:scale>
          <a:sx n="63" d="100"/>
          <a:sy n="63" d="100"/>
        </p:scale>
        <p:origin x="350" y="58"/>
      </p:cViewPr>
      <p:guideLst/>
    </p:cSldViewPr>
  </p:slideViewPr>
  <p:notesTextViewPr>
    <p:cViewPr>
      <p:scale>
        <a:sx n="3" d="2"/>
        <a:sy n="3" d="2"/>
      </p:scale>
      <p:origin x="0" y="0"/>
    </p:cViewPr>
  </p:notesTextViewPr>
  <p:sorterViewPr>
    <p:cViewPr>
      <p:scale>
        <a:sx n="120" d="100"/>
        <a:sy n="120" d="100"/>
      </p:scale>
      <p:origin x="0" y="-204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microsoft.com/office/2015/10/relationships/revisionInfo" Target="revisionInfo.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ableStyles" Target="tableStyles.xml"/><Relationship Id="rId40" Type="http://schemas.openxmlformats.org/officeDocument/2006/relationships/customXml" Target="../customXml/item3.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ancois Guichard" userId="b25862a6-b641-4ece-b9f9-9230f3cdb908" providerId="ADAL" clId="{0FB289BE-C25F-40E7-8C8F-536BA99D87E0}"/>
    <pc:docChg chg="custSel modSld">
      <pc:chgData name="Francois Guichard" userId="b25862a6-b641-4ece-b9f9-9230f3cdb908" providerId="ADAL" clId="{0FB289BE-C25F-40E7-8C8F-536BA99D87E0}" dt="2024-05-16T21:34:09.405" v="310" actId="121"/>
      <pc:docMkLst>
        <pc:docMk/>
      </pc:docMkLst>
      <pc:sldChg chg="addSp modSp mod">
        <pc:chgData name="Francois Guichard" userId="b25862a6-b641-4ece-b9f9-9230f3cdb908" providerId="ADAL" clId="{0FB289BE-C25F-40E7-8C8F-536BA99D87E0}" dt="2024-05-16T21:34:09.405" v="310" actId="121"/>
        <pc:sldMkLst>
          <pc:docMk/>
          <pc:sldMk cId="1447009179" sldId="256"/>
        </pc:sldMkLst>
        <pc:spChg chg="mod">
          <ac:chgData name="Francois Guichard" userId="b25862a6-b641-4ece-b9f9-9230f3cdb908" providerId="ADAL" clId="{0FB289BE-C25F-40E7-8C8F-536BA99D87E0}" dt="2024-05-16T21:33:34.822" v="288" actId="1036"/>
          <ac:spMkLst>
            <pc:docMk/>
            <pc:sldMk cId="1447009179" sldId="256"/>
            <ac:spMk id="2" creationId="{6B9DE694-2880-5CAB-9D49-FB437F9BAF7D}"/>
          </ac:spMkLst>
        </pc:spChg>
        <pc:spChg chg="add mod">
          <ac:chgData name="Francois Guichard" userId="b25862a6-b641-4ece-b9f9-9230f3cdb908" providerId="ADAL" clId="{0FB289BE-C25F-40E7-8C8F-536BA99D87E0}" dt="2024-05-16T21:33:59.590" v="309" actId="20577"/>
          <ac:spMkLst>
            <pc:docMk/>
            <pc:sldMk cId="1447009179" sldId="256"/>
            <ac:spMk id="4" creationId="{7A6184DC-5DC7-5323-FF44-15A4D1462397}"/>
          </ac:spMkLst>
        </pc:spChg>
        <pc:spChg chg="add mod">
          <ac:chgData name="Francois Guichard" userId="b25862a6-b641-4ece-b9f9-9230f3cdb908" providerId="ADAL" clId="{0FB289BE-C25F-40E7-8C8F-536BA99D87E0}" dt="2024-05-16T21:34:09.405" v="310" actId="121"/>
          <ac:spMkLst>
            <pc:docMk/>
            <pc:sldMk cId="1447009179" sldId="256"/>
            <ac:spMk id="5" creationId="{F937DBCB-02C6-65FF-80B8-EAD873041EF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473FD8-6CB5-4D74-8D86-CCFE8FA72279}" type="datetimeFigureOut">
              <a:rPr lang="de-DE" smtClean="0"/>
              <a:t>16.05.2024</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C71C55-229C-4D78-9E7F-5E1F374EF1D6}" type="slidenum">
              <a:rPr lang="de-DE" smtClean="0"/>
              <a:t>‹#›</a:t>
            </a:fld>
            <a:endParaRPr lang="de-DE"/>
          </a:p>
        </p:txBody>
      </p:sp>
    </p:spTree>
    <p:extLst>
      <p:ext uri="{BB962C8B-B14F-4D97-AF65-F5344CB8AC3E}">
        <p14:creationId xmlns:p14="http://schemas.microsoft.com/office/powerpoint/2010/main" val="18762490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42E096-8BA0-59FA-BEDA-9A8A5A830792}"/>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D57BE019-D9F8-DEB0-8BB8-CA1C6543792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BD5DFE84-53FD-F581-2A4B-1362DED329F4}"/>
              </a:ext>
            </a:extLst>
          </p:cNvPr>
          <p:cNvSpPr>
            <a:spLocks noGrp="1"/>
          </p:cNvSpPr>
          <p:nvPr>
            <p:ph type="dt" sz="half" idx="10"/>
          </p:nvPr>
        </p:nvSpPr>
        <p:spPr/>
        <p:txBody>
          <a:bodyPr/>
          <a:lstStyle/>
          <a:p>
            <a:fld id="{33A6A946-3BFE-49E9-8493-AB428D3A599E}" type="datetime1">
              <a:rPr lang="en-GB" smtClean="0"/>
              <a:t>16/05/2024</a:t>
            </a:fld>
            <a:endParaRPr lang="de-DE"/>
          </a:p>
        </p:txBody>
      </p:sp>
      <p:sp>
        <p:nvSpPr>
          <p:cNvPr id="5" name="Fußzeilenplatzhalter 4">
            <a:extLst>
              <a:ext uri="{FF2B5EF4-FFF2-40B4-BE49-F238E27FC236}">
                <a16:creationId xmlns:a16="http://schemas.microsoft.com/office/drawing/2014/main" id="{75CDAE3E-AB41-C0D5-93EB-D0DE0D03663E}"/>
              </a:ext>
            </a:extLst>
          </p:cNvPr>
          <p:cNvSpPr>
            <a:spLocks noGrp="1"/>
          </p:cNvSpPr>
          <p:nvPr>
            <p:ph type="ftr" sz="quarter" idx="11"/>
          </p:nvPr>
        </p:nvSpPr>
        <p:spPr/>
        <p:txBody>
          <a:bodyPr/>
          <a:lstStyle/>
          <a:p>
            <a:r>
              <a:rPr lang="en-US"/>
              <a:t>Electrical Braking Special Interest Group</a:t>
            </a:r>
            <a:endParaRPr lang="de-DE"/>
          </a:p>
        </p:txBody>
      </p:sp>
      <p:sp>
        <p:nvSpPr>
          <p:cNvPr id="6" name="Foliennummernplatzhalter 5">
            <a:extLst>
              <a:ext uri="{FF2B5EF4-FFF2-40B4-BE49-F238E27FC236}">
                <a16:creationId xmlns:a16="http://schemas.microsoft.com/office/drawing/2014/main" id="{A00201A8-E586-C835-8D8A-1D1383954F70}"/>
              </a:ext>
            </a:extLst>
          </p:cNvPr>
          <p:cNvSpPr>
            <a:spLocks noGrp="1"/>
          </p:cNvSpPr>
          <p:nvPr>
            <p:ph type="sldNum" sz="quarter" idx="12"/>
          </p:nvPr>
        </p:nvSpPr>
        <p:spPr/>
        <p:txBody>
          <a:bodyPr/>
          <a:lstStyle/>
          <a:p>
            <a:fld id="{75A4F0DD-4D64-46F5-A4A4-1847C02381D9}" type="slidenum">
              <a:rPr lang="de-DE" smtClean="0"/>
              <a:t>‹#›</a:t>
            </a:fld>
            <a:endParaRPr lang="de-DE"/>
          </a:p>
        </p:txBody>
      </p:sp>
    </p:spTree>
    <p:extLst>
      <p:ext uri="{BB962C8B-B14F-4D97-AF65-F5344CB8AC3E}">
        <p14:creationId xmlns:p14="http://schemas.microsoft.com/office/powerpoint/2010/main" val="27609189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61AA15-3AD2-A0C7-F520-B997C1111E09}"/>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36C85A1D-F2A0-4F2D-9B41-3D61E64FB01D}"/>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469344D4-5908-80F1-5863-46CCBCBC31FE}"/>
              </a:ext>
            </a:extLst>
          </p:cNvPr>
          <p:cNvSpPr>
            <a:spLocks noGrp="1"/>
          </p:cNvSpPr>
          <p:nvPr>
            <p:ph type="dt" sz="half" idx="10"/>
          </p:nvPr>
        </p:nvSpPr>
        <p:spPr/>
        <p:txBody>
          <a:bodyPr/>
          <a:lstStyle/>
          <a:p>
            <a:fld id="{4C83FFD1-77B6-4C17-8491-4273D32B9DDA}" type="datetime1">
              <a:rPr lang="en-GB" smtClean="0"/>
              <a:t>16/05/2024</a:t>
            </a:fld>
            <a:endParaRPr lang="de-DE"/>
          </a:p>
        </p:txBody>
      </p:sp>
      <p:sp>
        <p:nvSpPr>
          <p:cNvPr id="5" name="Fußzeilenplatzhalter 4">
            <a:extLst>
              <a:ext uri="{FF2B5EF4-FFF2-40B4-BE49-F238E27FC236}">
                <a16:creationId xmlns:a16="http://schemas.microsoft.com/office/drawing/2014/main" id="{0086B8B0-CE2E-8CDA-1D0D-FC47FF89EE3C}"/>
              </a:ext>
            </a:extLst>
          </p:cNvPr>
          <p:cNvSpPr>
            <a:spLocks noGrp="1"/>
          </p:cNvSpPr>
          <p:nvPr>
            <p:ph type="ftr" sz="quarter" idx="11"/>
          </p:nvPr>
        </p:nvSpPr>
        <p:spPr/>
        <p:txBody>
          <a:bodyPr/>
          <a:lstStyle/>
          <a:p>
            <a:r>
              <a:rPr lang="en-US"/>
              <a:t>Electrical Braking Special Interest Group</a:t>
            </a:r>
            <a:endParaRPr lang="de-DE"/>
          </a:p>
        </p:txBody>
      </p:sp>
      <p:sp>
        <p:nvSpPr>
          <p:cNvPr id="6" name="Foliennummernplatzhalter 5">
            <a:extLst>
              <a:ext uri="{FF2B5EF4-FFF2-40B4-BE49-F238E27FC236}">
                <a16:creationId xmlns:a16="http://schemas.microsoft.com/office/drawing/2014/main" id="{B0B6B445-8AE3-0C89-CDA5-86B3B5410ED5}"/>
              </a:ext>
            </a:extLst>
          </p:cNvPr>
          <p:cNvSpPr>
            <a:spLocks noGrp="1"/>
          </p:cNvSpPr>
          <p:nvPr>
            <p:ph type="sldNum" sz="quarter" idx="12"/>
          </p:nvPr>
        </p:nvSpPr>
        <p:spPr/>
        <p:txBody>
          <a:bodyPr/>
          <a:lstStyle/>
          <a:p>
            <a:fld id="{75A4F0DD-4D64-46F5-A4A4-1847C02381D9}" type="slidenum">
              <a:rPr lang="de-DE" smtClean="0"/>
              <a:t>‹#›</a:t>
            </a:fld>
            <a:endParaRPr lang="de-DE"/>
          </a:p>
        </p:txBody>
      </p:sp>
    </p:spTree>
    <p:extLst>
      <p:ext uri="{BB962C8B-B14F-4D97-AF65-F5344CB8AC3E}">
        <p14:creationId xmlns:p14="http://schemas.microsoft.com/office/powerpoint/2010/main" val="38278610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57D712DF-C711-A31A-4864-1A4E18962B08}"/>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A85CDDD8-BB9D-A2DF-4A7B-19A192B17D08}"/>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DEDA9895-9893-192A-4F6A-1AB577E904C6}"/>
              </a:ext>
            </a:extLst>
          </p:cNvPr>
          <p:cNvSpPr>
            <a:spLocks noGrp="1"/>
          </p:cNvSpPr>
          <p:nvPr>
            <p:ph type="dt" sz="half" idx="10"/>
          </p:nvPr>
        </p:nvSpPr>
        <p:spPr/>
        <p:txBody>
          <a:bodyPr/>
          <a:lstStyle/>
          <a:p>
            <a:fld id="{54E8136A-A888-43DF-9AFF-B1591055A607}" type="datetime1">
              <a:rPr lang="en-GB" smtClean="0"/>
              <a:t>16/05/2024</a:t>
            </a:fld>
            <a:endParaRPr lang="de-DE"/>
          </a:p>
        </p:txBody>
      </p:sp>
      <p:sp>
        <p:nvSpPr>
          <p:cNvPr id="5" name="Fußzeilenplatzhalter 4">
            <a:extLst>
              <a:ext uri="{FF2B5EF4-FFF2-40B4-BE49-F238E27FC236}">
                <a16:creationId xmlns:a16="http://schemas.microsoft.com/office/drawing/2014/main" id="{52BD6904-9B84-4394-99BA-1CB0A6474C11}"/>
              </a:ext>
            </a:extLst>
          </p:cNvPr>
          <p:cNvSpPr>
            <a:spLocks noGrp="1"/>
          </p:cNvSpPr>
          <p:nvPr>
            <p:ph type="ftr" sz="quarter" idx="11"/>
          </p:nvPr>
        </p:nvSpPr>
        <p:spPr/>
        <p:txBody>
          <a:bodyPr/>
          <a:lstStyle/>
          <a:p>
            <a:r>
              <a:rPr lang="en-US"/>
              <a:t>Electrical Braking Special Interest Group</a:t>
            </a:r>
            <a:endParaRPr lang="de-DE"/>
          </a:p>
        </p:txBody>
      </p:sp>
      <p:sp>
        <p:nvSpPr>
          <p:cNvPr id="6" name="Foliennummernplatzhalter 5">
            <a:extLst>
              <a:ext uri="{FF2B5EF4-FFF2-40B4-BE49-F238E27FC236}">
                <a16:creationId xmlns:a16="http://schemas.microsoft.com/office/drawing/2014/main" id="{346A66C8-44C4-55DE-E486-0AD4D9126240}"/>
              </a:ext>
            </a:extLst>
          </p:cNvPr>
          <p:cNvSpPr>
            <a:spLocks noGrp="1"/>
          </p:cNvSpPr>
          <p:nvPr>
            <p:ph type="sldNum" sz="quarter" idx="12"/>
          </p:nvPr>
        </p:nvSpPr>
        <p:spPr/>
        <p:txBody>
          <a:bodyPr/>
          <a:lstStyle/>
          <a:p>
            <a:fld id="{75A4F0DD-4D64-46F5-A4A4-1847C02381D9}" type="slidenum">
              <a:rPr lang="de-DE" smtClean="0"/>
              <a:t>‹#›</a:t>
            </a:fld>
            <a:endParaRPr lang="de-DE"/>
          </a:p>
        </p:txBody>
      </p:sp>
    </p:spTree>
    <p:extLst>
      <p:ext uri="{BB962C8B-B14F-4D97-AF65-F5344CB8AC3E}">
        <p14:creationId xmlns:p14="http://schemas.microsoft.com/office/powerpoint/2010/main" val="12615079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CBAB17-6469-0B55-781D-2E4D11E36FF5}"/>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EC8F285C-F355-0457-D593-07FA5F9664A9}"/>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F23BFA3-5565-02DD-3296-19E332B70AD0}"/>
              </a:ext>
            </a:extLst>
          </p:cNvPr>
          <p:cNvSpPr>
            <a:spLocks noGrp="1"/>
          </p:cNvSpPr>
          <p:nvPr>
            <p:ph type="dt" sz="half" idx="10"/>
          </p:nvPr>
        </p:nvSpPr>
        <p:spPr/>
        <p:txBody>
          <a:bodyPr/>
          <a:lstStyle/>
          <a:p>
            <a:fld id="{03FDF16D-97C6-4BB6-9CDE-DF06CB4888D6}" type="datetime1">
              <a:rPr lang="en-GB" smtClean="0"/>
              <a:t>16/05/2024</a:t>
            </a:fld>
            <a:endParaRPr lang="de-DE"/>
          </a:p>
        </p:txBody>
      </p:sp>
      <p:sp>
        <p:nvSpPr>
          <p:cNvPr id="5" name="Fußzeilenplatzhalter 4">
            <a:extLst>
              <a:ext uri="{FF2B5EF4-FFF2-40B4-BE49-F238E27FC236}">
                <a16:creationId xmlns:a16="http://schemas.microsoft.com/office/drawing/2014/main" id="{B2FF119E-97F6-070E-DF27-C7C370F877BB}"/>
              </a:ext>
            </a:extLst>
          </p:cNvPr>
          <p:cNvSpPr>
            <a:spLocks noGrp="1"/>
          </p:cNvSpPr>
          <p:nvPr>
            <p:ph type="ftr" sz="quarter" idx="11"/>
          </p:nvPr>
        </p:nvSpPr>
        <p:spPr/>
        <p:txBody>
          <a:bodyPr/>
          <a:lstStyle/>
          <a:p>
            <a:r>
              <a:rPr lang="en-US"/>
              <a:t>Electrical Braking Special Interest Group</a:t>
            </a:r>
            <a:endParaRPr lang="de-DE"/>
          </a:p>
        </p:txBody>
      </p:sp>
      <p:sp>
        <p:nvSpPr>
          <p:cNvPr id="6" name="Foliennummernplatzhalter 5">
            <a:extLst>
              <a:ext uri="{FF2B5EF4-FFF2-40B4-BE49-F238E27FC236}">
                <a16:creationId xmlns:a16="http://schemas.microsoft.com/office/drawing/2014/main" id="{FCE9231B-CFD7-A304-4E0F-E53FD073644E}"/>
              </a:ext>
            </a:extLst>
          </p:cNvPr>
          <p:cNvSpPr>
            <a:spLocks noGrp="1"/>
          </p:cNvSpPr>
          <p:nvPr>
            <p:ph type="sldNum" sz="quarter" idx="12"/>
          </p:nvPr>
        </p:nvSpPr>
        <p:spPr/>
        <p:txBody>
          <a:bodyPr/>
          <a:lstStyle/>
          <a:p>
            <a:fld id="{75A4F0DD-4D64-46F5-A4A4-1847C02381D9}" type="slidenum">
              <a:rPr lang="de-DE" smtClean="0"/>
              <a:t>‹#›</a:t>
            </a:fld>
            <a:endParaRPr lang="de-DE"/>
          </a:p>
        </p:txBody>
      </p:sp>
    </p:spTree>
    <p:extLst>
      <p:ext uri="{BB962C8B-B14F-4D97-AF65-F5344CB8AC3E}">
        <p14:creationId xmlns:p14="http://schemas.microsoft.com/office/powerpoint/2010/main" val="10314108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0C3153-8E5C-885D-AA54-6BADBDDF20F2}"/>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615FD1B2-6344-542F-7E76-D7212C62E84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19DC0466-9039-E441-3C1A-323D0D143F39}"/>
              </a:ext>
            </a:extLst>
          </p:cNvPr>
          <p:cNvSpPr>
            <a:spLocks noGrp="1"/>
          </p:cNvSpPr>
          <p:nvPr>
            <p:ph type="dt" sz="half" idx="10"/>
          </p:nvPr>
        </p:nvSpPr>
        <p:spPr/>
        <p:txBody>
          <a:bodyPr/>
          <a:lstStyle/>
          <a:p>
            <a:fld id="{3C0CD738-7297-4A0C-BDDF-4B39F1D0679C}" type="datetime1">
              <a:rPr lang="en-GB" smtClean="0"/>
              <a:t>16/05/2024</a:t>
            </a:fld>
            <a:endParaRPr lang="de-DE"/>
          </a:p>
        </p:txBody>
      </p:sp>
      <p:sp>
        <p:nvSpPr>
          <p:cNvPr id="5" name="Fußzeilenplatzhalter 4">
            <a:extLst>
              <a:ext uri="{FF2B5EF4-FFF2-40B4-BE49-F238E27FC236}">
                <a16:creationId xmlns:a16="http://schemas.microsoft.com/office/drawing/2014/main" id="{3C36CBFE-6FA1-1D25-C8AE-2CDA6EA66332}"/>
              </a:ext>
            </a:extLst>
          </p:cNvPr>
          <p:cNvSpPr>
            <a:spLocks noGrp="1"/>
          </p:cNvSpPr>
          <p:nvPr>
            <p:ph type="ftr" sz="quarter" idx="11"/>
          </p:nvPr>
        </p:nvSpPr>
        <p:spPr/>
        <p:txBody>
          <a:bodyPr/>
          <a:lstStyle/>
          <a:p>
            <a:r>
              <a:rPr lang="en-US"/>
              <a:t>Electrical Braking Special Interest Group</a:t>
            </a:r>
            <a:endParaRPr lang="de-DE"/>
          </a:p>
        </p:txBody>
      </p:sp>
      <p:sp>
        <p:nvSpPr>
          <p:cNvPr id="6" name="Foliennummernplatzhalter 5">
            <a:extLst>
              <a:ext uri="{FF2B5EF4-FFF2-40B4-BE49-F238E27FC236}">
                <a16:creationId xmlns:a16="http://schemas.microsoft.com/office/drawing/2014/main" id="{8EB3D353-027F-D60F-73B1-E053C4CD74DE}"/>
              </a:ext>
            </a:extLst>
          </p:cNvPr>
          <p:cNvSpPr>
            <a:spLocks noGrp="1"/>
          </p:cNvSpPr>
          <p:nvPr>
            <p:ph type="sldNum" sz="quarter" idx="12"/>
          </p:nvPr>
        </p:nvSpPr>
        <p:spPr/>
        <p:txBody>
          <a:bodyPr/>
          <a:lstStyle/>
          <a:p>
            <a:fld id="{75A4F0DD-4D64-46F5-A4A4-1847C02381D9}" type="slidenum">
              <a:rPr lang="de-DE" smtClean="0"/>
              <a:t>‹#›</a:t>
            </a:fld>
            <a:endParaRPr lang="de-DE"/>
          </a:p>
        </p:txBody>
      </p:sp>
    </p:spTree>
    <p:extLst>
      <p:ext uri="{BB962C8B-B14F-4D97-AF65-F5344CB8AC3E}">
        <p14:creationId xmlns:p14="http://schemas.microsoft.com/office/powerpoint/2010/main" val="16869170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348EE9-1882-66A1-DE00-46520FBE0634}"/>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1B338911-DE8D-503E-95D9-E91978A186FE}"/>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4327F103-79A9-42BB-D4D1-C978A51CF83F}"/>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46D6F3A0-74D9-5069-81A1-41FA441778EB}"/>
              </a:ext>
            </a:extLst>
          </p:cNvPr>
          <p:cNvSpPr>
            <a:spLocks noGrp="1"/>
          </p:cNvSpPr>
          <p:nvPr>
            <p:ph type="dt" sz="half" idx="10"/>
          </p:nvPr>
        </p:nvSpPr>
        <p:spPr/>
        <p:txBody>
          <a:bodyPr/>
          <a:lstStyle/>
          <a:p>
            <a:fld id="{6BB0D305-760C-4D2F-8383-13F116438577}" type="datetime1">
              <a:rPr lang="en-GB" smtClean="0"/>
              <a:t>16/05/2024</a:t>
            </a:fld>
            <a:endParaRPr lang="de-DE"/>
          </a:p>
        </p:txBody>
      </p:sp>
      <p:sp>
        <p:nvSpPr>
          <p:cNvPr id="6" name="Fußzeilenplatzhalter 5">
            <a:extLst>
              <a:ext uri="{FF2B5EF4-FFF2-40B4-BE49-F238E27FC236}">
                <a16:creationId xmlns:a16="http://schemas.microsoft.com/office/drawing/2014/main" id="{45BB7A83-1908-0871-BDC1-06DDC71F8519}"/>
              </a:ext>
            </a:extLst>
          </p:cNvPr>
          <p:cNvSpPr>
            <a:spLocks noGrp="1"/>
          </p:cNvSpPr>
          <p:nvPr>
            <p:ph type="ftr" sz="quarter" idx="11"/>
          </p:nvPr>
        </p:nvSpPr>
        <p:spPr/>
        <p:txBody>
          <a:bodyPr/>
          <a:lstStyle/>
          <a:p>
            <a:r>
              <a:rPr lang="en-US"/>
              <a:t>Electrical Braking Special Interest Group</a:t>
            </a:r>
            <a:endParaRPr lang="de-DE"/>
          </a:p>
        </p:txBody>
      </p:sp>
      <p:sp>
        <p:nvSpPr>
          <p:cNvPr id="7" name="Foliennummernplatzhalter 6">
            <a:extLst>
              <a:ext uri="{FF2B5EF4-FFF2-40B4-BE49-F238E27FC236}">
                <a16:creationId xmlns:a16="http://schemas.microsoft.com/office/drawing/2014/main" id="{2D8BF6A5-A90D-33CF-D419-DEC1B36FCFD3}"/>
              </a:ext>
            </a:extLst>
          </p:cNvPr>
          <p:cNvSpPr>
            <a:spLocks noGrp="1"/>
          </p:cNvSpPr>
          <p:nvPr>
            <p:ph type="sldNum" sz="quarter" idx="12"/>
          </p:nvPr>
        </p:nvSpPr>
        <p:spPr/>
        <p:txBody>
          <a:bodyPr/>
          <a:lstStyle/>
          <a:p>
            <a:fld id="{75A4F0DD-4D64-46F5-A4A4-1847C02381D9}" type="slidenum">
              <a:rPr lang="de-DE" smtClean="0"/>
              <a:t>‹#›</a:t>
            </a:fld>
            <a:endParaRPr lang="de-DE"/>
          </a:p>
        </p:txBody>
      </p:sp>
    </p:spTree>
    <p:extLst>
      <p:ext uri="{BB962C8B-B14F-4D97-AF65-F5344CB8AC3E}">
        <p14:creationId xmlns:p14="http://schemas.microsoft.com/office/powerpoint/2010/main" val="26340174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29A0D9-061E-7DD8-34A2-AE367591CD7D}"/>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3D034189-6355-6050-9FB3-3560134B018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4152ED35-0374-E3E6-51DF-EC268650E385}"/>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FF9AB915-CECA-CF5D-D20D-23EB94C2C19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0FBE17CC-E0F6-F452-B761-D7F5471797D3}"/>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FBD93B80-BA03-ECE4-0F2E-4B89482FC6B6}"/>
              </a:ext>
            </a:extLst>
          </p:cNvPr>
          <p:cNvSpPr>
            <a:spLocks noGrp="1"/>
          </p:cNvSpPr>
          <p:nvPr>
            <p:ph type="dt" sz="half" idx="10"/>
          </p:nvPr>
        </p:nvSpPr>
        <p:spPr/>
        <p:txBody>
          <a:bodyPr/>
          <a:lstStyle/>
          <a:p>
            <a:fld id="{0BD841D0-BE1C-45EA-A43D-BD1C968172BE}" type="datetime1">
              <a:rPr lang="en-GB" smtClean="0"/>
              <a:t>16/05/2024</a:t>
            </a:fld>
            <a:endParaRPr lang="de-DE"/>
          </a:p>
        </p:txBody>
      </p:sp>
      <p:sp>
        <p:nvSpPr>
          <p:cNvPr id="8" name="Fußzeilenplatzhalter 7">
            <a:extLst>
              <a:ext uri="{FF2B5EF4-FFF2-40B4-BE49-F238E27FC236}">
                <a16:creationId xmlns:a16="http://schemas.microsoft.com/office/drawing/2014/main" id="{3F97F596-3DA8-086A-F66C-362150669A89}"/>
              </a:ext>
            </a:extLst>
          </p:cNvPr>
          <p:cNvSpPr>
            <a:spLocks noGrp="1"/>
          </p:cNvSpPr>
          <p:nvPr>
            <p:ph type="ftr" sz="quarter" idx="11"/>
          </p:nvPr>
        </p:nvSpPr>
        <p:spPr/>
        <p:txBody>
          <a:bodyPr/>
          <a:lstStyle/>
          <a:p>
            <a:r>
              <a:rPr lang="en-US"/>
              <a:t>Electrical Braking Special Interest Group</a:t>
            </a:r>
            <a:endParaRPr lang="de-DE"/>
          </a:p>
        </p:txBody>
      </p:sp>
      <p:sp>
        <p:nvSpPr>
          <p:cNvPr id="9" name="Foliennummernplatzhalter 8">
            <a:extLst>
              <a:ext uri="{FF2B5EF4-FFF2-40B4-BE49-F238E27FC236}">
                <a16:creationId xmlns:a16="http://schemas.microsoft.com/office/drawing/2014/main" id="{EB365D41-D2A4-FCE2-0FA0-59ABB2773F66}"/>
              </a:ext>
            </a:extLst>
          </p:cNvPr>
          <p:cNvSpPr>
            <a:spLocks noGrp="1"/>
          </p:cNvSpPr>
          <p:nvPr>
            <p:ph type="sldNum" sz="quarter" idx="12"/>
          </p:nvPr>
        </p:nvSpPr>
        <p:spPr/>
        <p:txBody>
          <a:bodyPr/>
          <a:lstStyle/>
          <a:p>
            <a:fld id="{75A4F0DD-4D64-46F5-A4A4-1847C02381D9}" type="slidenum">
              <a:rPr lang="de-DE" smtClean="0"/>
              <a:t>‹#›</a:t>
            </a:fld>
            <a:endParaRPr lang="de-DE"/>
          </a:p>
        </p:txBody>
      </p:sp>
    </p:spTree>
    <p:extLst>
      <p:ext uri="{BB962C8B-B14F-4D97-AF65-F5344CB8AC3E}">
        <p14:creationId xmlns:p14="http://schemas.microsoft.com/office/powerpoint/2010/main" val="35977854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3F6BEC-73F9-EC68-9A48-410A82C9CCF0}"/>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391179D0-85E1-294A-469D-A0878BEF12C8}"/>
              </a:ext>
            </a:extLst>
          </p:cNvPr>
          <p:cNvSpPr>
            <a:spLocks noGrp="1"/>
          </p:cNvSpPr>
          <p:nvPr>
            <p:ph type="dt" sz="half" idx="10"/>
          </p:nvPr>
        </p:nvSpPr>
        <p:spPr/>
        <p:txBody>
          <a:bodyPr/>
          <a:lstStyle/>
          <a:p>
            <a:fld id="{E43A0905-904E-4E33-A191-577C05CD6100}" type="datetime1">
              <a:rPr lang="en-GB" smtClean="0"/>
              <a:t>16/05/2024</a:t>
            </a:fld>
            <a:endParaRPr lang="de-DE"/>
          </a:p>
        </p:txBody>
      </p:sp>
      <p:sp>
        <p:nvSpPr>
          <p:cNvPr id="4" name="Fußzeilenplatzhalter 3">
            <a:extLst>
              <a:ext uri="{FF2B5EF4-FFF2-40B4-BE49-F238E27FC236}">
                <a16:creationId xmlns:a16="http://schemas.microsoft.com/office/drawing/2014/main" id="{3EF75C6C-6C5F-0024-3C30-BB0B1D62D611}"/>
              </a:ext>
            </a:extLst>
          </p:cNvPr>
          <p:cNvSpPr>
            <a:spLocks noGrp="1"/>
          </p:cNvSpPr>
          <p:nvPr>
            <p:ph type="ftr" sz="quarter" idx="11"/>
          </p:nvPr>
        </p:nvSpPr>
        <p:spPr/>
        <p:txBody>
          <a:bodyPr/>
          <a:lstStyle/>
          <a:p>
            <a:r>
              <a:rPr lang="en-US"/>
              <a:t>Electrical Braking Special Interest Group</a:t>
            </a:r>
            <a:endParaRPr lang="de-DE"/>
          </a:p>
        </p:txBody>
      </p:sp>
      <p:sp>
        <p:nvSpPr>
          <p:cNvPr id="5" name="Foliennummernplatzhalter 4">
            <a:extLst>
              <a:ext uri="{FF2B5EF4-FFF2-40B4-BE49-F238E27FC236}">
                <a16:creationId xmlns:a16="http://schemas.microsoft.com/office/drawing/2014/main" id="{3D6D03AF-AD9C-1CD7-04D8-8B0A7C6BDFD6}"/>
              </a:ext>
            </a:extLst>
          </p:cNvPr>
          <p:cNvSpPr>
            <a:spLocks noGrp="1"/>
          </p:cNvSpPr>
          <p:nvPr>
            <p:ph type="sldNum" sz="quarter" idx="12"/>
          </p:nvPr>
        </p:nvSpPr>
        <p:spPr/>
        <p:txBody>
          <a:bodyPr/>
          <a:lstStyle/>
          <a:p>
            <a:fld id="{75A4F0DD-4D64-46F5-A4A4-1847C02381D9}" type="slidenum">
              <a:rPr lang="de-DE" smtClean="0"/>
              <a:t>‹#›</a:t>
            </a:fld>
            <a:endParaRPr lang="de-DE"/>
          </a:p>
        </p:txBody>
      </p:sp>
    </p:spTree>
    <p:extLst>
      <p:ext uri="{BB962C8B-B14F-4D97-AF65-F5344CB8AC3E}">
        <p14:creationId xmlns:p14="http://schemas.microsoft.com/office/powerpoint/2010/main" val="40880573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D88F6198-284F-7612-B8FE-CC3E4B215971}"/>
              </a:ext>
            </a:extLst>
          </p:cNvPr>
          <p:cNvSpPr>
            <a:spLocks noGrp="1"/>
          </p:cNvSpPr>
          <p:nvPr>
            <p:ph type="dt" sz="half" idx="10"/>
          </p:nvPr>
        </p:nvSpPr>
        <p:spPr/>
        <p:txBody>
          <a:bodyPr/>
          <a:lstStyle/>
          <a:p>
            <a:fld id="{F95C7281-CE8B-4E06-830B-445638BD858E}" type="datetime1">
              <a:rPr lang="en-GB" smtClean="0"/>
              <a:t>16/05/2024</a:t>
            </a:fld>
            <a:endParaRPr lang="de-DE"/>
          </a:p>
        </p:txBody>
      </p:sp>
      <p:sp>
        <p:nvSpPr>
          <p:cNvPr id="3" name="Fußzeilenplatzhalter 2">
            <a:extLst>
              <a:ext uri="{FF2B5EF4-FFF2-40B4-BE49-F238E27FC236}">
                <a16:creationId xmlns:a16="http://schemas.microsoft.com/office/drawing/2014/main" id="{530C0294-28A1-4DD9-3DD6-A58FA00CCD8B}"/>
              </a:ext>
            </a:extLst>
          </p:cNvPr>
          <p:cNvSpPr>
            <a:spLocks noGrp="1"/>
          </p:cNvSpPr>
          <p:nvPr>
            <p:ph type="ftr" sz="quarter" idx="11"/>
          </p:nvPr>
        </p:nvSpPr>
        <p:spPr/>
        <p:txBody>
          <a:bodyPr/>
          <a:lstStyle/>
          <a:p>
            <a:r>
              <a:rPr lang="en-US"/>
              <a:t>Electrical Braking Special Interest Group</a:t>
            </a:r>
            <a:endParaRPr lang="de-DE"/>
          </a:p>
        </p:txBody>
      </p:sp>
      <p:sp>
        <p:nvSpPr>
          <p:cNvPr id="4" name="Foliennummernplatzhalter 3">
            <a:extLst>
              <a:ext uri="{FF2B5EF4-FFF2-40B4-BE49-F238E27FC236}">
                <a16:creationId xmlns:a16="http://schemas.microsoft.com/office/drawing/2014/main" id="{4E3E01C5-0BAA-770C-F856-2DAED67B52FC}"/>
              </a:ext>
            </a:extLst>
          </p:cNvPr>
          <p:cNvSpPr>
            <a:spLocks noGrp="1"/>
          </p:cNvSpPr>
          <p:nvPr>
            <p:ph type="sldNum" sz="quarter" idx="12"/>
          </p:nvPr>
        </p:nvSpPr>
        <p:spPr/>
        <p:txBody>
          <a:bodyPr/>
          <a:lstStyle/>
          <a:p>
            <a:fld id="{75A4F0DD-4D64-46F5-A4A4-1847C02381D9}" type="slidenum">
              <a:rPr lang="de-DE" smtClean="0"/>
              <a:t>‹#›</a:t>
            </a:fld>
            <a:endParaRPr lang="de-DE"/>
          </a:p>
        </p:txBody>
      </p:sp>
    </p:spTree>
    <p:extLst>
      <p:ext uri="{BB962C8B-B14F-4D97-AF65-F5344CB8AC3E}">
        <p14:creationId xmlns:p14="http://schemas.microsoft.com/office/powerpoint/2010/main" val="18958200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532C03-6053-AEC3-E007-BA683694BF00}"/>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5ED18512-3760-A247-512D-4EEC1FB7155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FC2F902E-0CF1-F966-CCEF-9BD7AD05BD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FEF0161E-6B17-E4B0-94F7-9178717F947C}"/>
              </a:ext>
            </a:extLst>
          </p:cNvPr>
          <p:cNvSpPr>
            <a:spLocks noGrp="1"/>
          </p:cNvSpPr>
          <p:nvPr>
            <p:ph type="dt" sz="half" idx="10"/>
          </p:nvPr>
        </p:nvSpPr>
        <p:spPr/>
        <p:txBody>
          <a:bodyPr/>
          <a:lstStyle/>
          <a:p>
            <a:fld id="{C986B01A-8F9E-402A-97DE-F548F5C893F1}" type="datetime1">
              <a:rPr lang="en-GB" smtClean="0"/>
              <a:t>16/05/2024</a:t>
            </a:fld>
            <a:endParaRPr lang="de-DE"/>
          </a:p>
        </p:txBody>
      </p:sp>
      <p:sp>
        <p:nvSpPr>
          <p:cNvPr id="6" name="Fußzeilenplatzhalter 5">
            <a:extLst>
              <a:ext uri="{FF2B5EF4-FFF2-40B4-BE49-F238E27FC236}">
                <a16:creationId xmlns:a16="http://schemas.microsoft.com/office/drawing/2014/main" id="{2623E8C8-A693-49BD-A682-55F56D68A881}"/>
              </a:ext>
            </a:extLst>
          </p:cNvPr>
          <p:cNvSpPr>
            <a:spLocks noGrp="1"/>
          </p:cNvSpPr>
          <p:nvPr>
            <p:ph type="ftr" sz="quarter" idx="11"/>
          </p:nvPr>
        </p:nvSpPr>
        <p:spPr/>
        <p:txBody>
          <a:bodyPr/>
          <a:lstStyle/>
          <a:p>
            <a:r>
              <a:rPr lang="en-US"/>
              <a:t>Electrical Braking Special Interest Group</a:t>
            </a:r>
            <a:endParaRPr lang="de-DE"/>
          </a:p>
        </p:txBody>
      </p:sp>
      <p:sp>
        <p:nvSpPr>
          <p:cNvPr id="7" name="Foliennummernplatzhalter 6">
            <a:extLst>
              <a:ext uri="{FF2B5EF4-FFF2-40B4-BE49-F238E27FC236}">
                <a16:creationId xmlns:a16="http://schemas.microsoft.com/office/drawing/2014/main" id="{D1BB1CEE-3AD1-90FB-B919-3858A8B23E90}"/>
              </a:ext>
            </a:extLst>
          </p:cNvPr>
          <p:cNvSpPr>
            <a:spLocks noGrp="1"/>
          </p:cNvSpPr>
          <p:nvPr>
            <p:ph type="sldNum" sz="quarter" idx="12"/>
          </p:nvPr>
        </p:nvSpPr>
        <p:spPr/>
        <p:txBody>
          <a:bodyPr/>
          <a:lstStyle/>
          <a:p>
            <a:fld id="{75A4F0DD-4D64-46F5-A4A4-1847C02381D9}" type="slidenum">
              <a:rPr lang="de-DE" smtClean="0"/>
              <a:t>‹#›</a:t>
            </a:fld>
            <a:endParaRPr lang="de-DE"/>
          </a:p>
        </p:txBody>
      </p:sp>
    </p:spTree>
    <p:extLst>
      <p:ext uri="{BB962C8B-B14F-4D97-AF65-F5344CB8AC3E}">
        <p14:creationId xmlns:p14="http://schemas.microsoft.com/office/powerpoint/2010/main" val="13793410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F21EDD-1273-D5BA-93B2-79911F0ADF23}"/>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A4E4A079-808A-532B-7DF9-9AB6B7C5E9B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2588C577-2B1C-E27E-8634-6F88ABBCB1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9B63BF7D-AF16-51C5-A84B-C52020394FAB}"/>
              </a:ext>
            </a:extLst>
          </p:cNvPr>
          <p:cNvSpPr>
            <a:spLocks noGrp="1"/>
          </p:cNvSpPr>
          <p:nvPr>
            <p:ph type="dt" sz="half" idx="10"/>
          </p:nvPr>
        </p:nvSpPr>
        <p:spPr/>
        <p:txBody>
          <a:bodyPr/>
          <a:lstStyle/>
          <a:p>
            <a:fld id="{7219DBE4-4530-4A4F-BDE4-101998E2F58B}" type="datetime1">
              <a:rPr lang="en-GB" smtClean="0"/>
              <a:t>16/05/2024</a:t>
            </a:fld>
            <a:endParaRPr lang="de-DE"/>
          </a:p>
        </p:txBody>
      </p:sp>
      <p:sp>
        <p:nvSpPr>
          <p:cNvPr id="6" name="Fußzeilenplatzhalter 5">
            <a:extLst>
              <a:ext uri="{FF2B5EF4-FFF2-40B4-BE49-F238E27FC236}">
                <a16:creationId xmlns:a16="http://schemas.microsoft.com/office/drawing/2014/main" id="{C8D98BD7-F43A-F849-464F-351F4D830724}"/>
              </a:ext>
            </a:extLst>
          </p:cNvPr>
          <p:cNvSpPr>
            <a:spLocks noGrp="1"/>
          </p:cNvSpPr>
          <p:nvPr>
            <p:ph type="ftr" sz="quarter" idx="11"/>
          </p:nvPr>
        </p:nvSpPr>
        <p:spPr/>
        <p:txBody>
          <a:bodyPr/>
          <a:lstStyle/>
          <a:p>
            <a:r>
              <a:rPr lang="en-US"/>
              <a:t>Electrical Braking Special Interest Group</a:t>
            </a:r>
            <a:endParaRPr lang="de-DE"/>
          </a:p>
        </p:txBody>
      </p:sp>
      <p:sp>
        <p:nvSpPr>
          <p:cNvPr id="7" name="Foliennummernplatzhalter 6">
            <a:extLst>
              <a:ext uri="{FF2B5EF4-FFF2-40B4-BE49-F238E27FC236}">
                <a16:creationId xmlns:a16="http://schemas.microsoft.com/office/drawing/2014/main" id="{6FDEBCF5-010B-3513-C7EA-E7D2090572E4}"/>
              </a:ext>
            </a:extLst>
          </p:cNvPr>
          <p:cNvSpPr>
            <a:spLocks noGrp="1"/>
          </p:cNvSpPr>
          <p:nvPr>
            <p:ph type="sldNum" sz="quarter" idx="12"/>
          </p:nvPr>
        </p:nvSpPr>
        <p:spPr/>
        <p:txBody>
          <a:bodyPr/>
          <a:lstStyle/>
          <a:p>
            <a:fld id="{75A4F0DD-4D64-46F5-A4A4-1847C02381D9}" type="slidenum">
              <a:rPr lang="de-DE" smtClean="0"/>
              <a:t>‹#›</a:t>
            </a:fld>
            <a:endParaRPr lang="de-DE"/>
          </a:p>
        </p:txBody>
      </p:sp>
    </p:spTree>
    <p:extLst>
      <p:ext uri="{BB962C8B-B14F-4D97-AF65-F5344CB8AC3E}">
        <p14:creationId xmlns:p14="http://schemas.microsoft.com/office/powerpoint/2010/main" val="37713685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51DAC9FA-F61C-E42A-B992-F5AB7CD58B0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8D9FA53B-F0A3-3F30-49D6-0623E4BC56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0C764709-BAE8-2DD9-E6EF-E10EA543785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FE7235-5982-4529-AEFF-818A118C0091}" type="datetime1">
              <a:rPr lang="en-GB" smtClean="0"/>
              <a:t>16/05/2024</a:t>
            </a:fld>
            <a:endParaRPr lang="de-DE"/>
          </a:p>
        </p:txBody>
      </p:sp>
      <p:sp>
        <p:nvSpPr>
          <p:cNvPr id="5" name="Fußzeilenplatzhalter 4">
            <a:extLst>
              <a:ext uri="{FF2B5EF4-FFF2-40B4-BE49-F238E27FC236}">
                <a16:creationId xmlns:a16="http://schemas.microsoft.com/office/drawing/2014/main" id="{1D602C81-300C-0EE3-23C5-F4ECCCCAAC7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Electrical Braking Special Interest Group</a:t>
            </a:r>
            <a:endParaRPr lang="de-DE"/>
          </a:p>
        </p:txBody>
      </p:sp>
      <p:sp>
        <p:nvSpPr>
          <p:cNvPr id="6" name="Foliennummernplatzhalter 5">
            <a:extLst>
              <a:ext uri="{FF2B5EF4-FFF2-40B4-BE49-F238E27FC236}">
                <a16:creationId xmlns:a16="http://schemas.microsoft.com/office/drawing/2014/main" id="{1267059A-E6F6-38D1-7CE7-9C2F3E10A72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A4F0DD-4D64-46F5-A4A4-1847C02381D9}" type="slidenum">
              <a:rPr lang="de-DE" smtClean="0"/>
              <a:t>‹#›</a:t>
            </a:fld>
            <a:endParaRPr lang="de-DE"/>
          </a:p>
        </p:txBody>
      </p:sp>
      <p:sp>
        <p:nvSpPr>
          <p:cNvPr id="8" name="Textfeld 7">
            <a:extLst>
              <a:ext uri="{FF2B5EF4-FFF2-40B4-BE49-F238E27FC236}">
                <a16:creationId xmlns:a16="http://schemas.microsoft.com/office/drawing/2014/main" id="{672B2627-ABC6-267A-336C-D0F1647A17F0}"/>
              </a:ext>
            </a:extLst>
          </p:cNvPr>
          <p:cNvSpPr txBox="1"/>
          <p:nvPr>
            <p:extLst>
              <p:ext uri="{1162E1C5-73C7-4A58-AE30-91384D911F3F}">
                <p184:classification xmlns:p184="http://schemas.microsoft.com/office/powerpoint/2018/4/main" val="ftr"/>
              </p:ext>
            </p:extLst>
          </p:nvPr>
        </p:nvSpPr>
        <p:spPr>
          <a:xfrm>
            <a:off x="5957062" y="6672580"/>
            <a:ext cx="306388" cy="121920"/>
          </a:xfrm>
          <a:prstGeom prst="rect">
            <a:avLst/>
          </a:prstGeom>
        </p:spPr>
        <p:txBody>
          <a:bodyPr horzOverflow="overflow" lIns="0" tIns="0" rIns="0" bIns="0">
            <a:spAutoFit/>
          </a:bodyPr>
          <a:lstStyle/>
          <a:p>
            <a:pPr algn="l"/>
            <a:r>
              <a:rPr lang="de-DE" sz="800">
                <a:solidFill>
                  <a:srgbClr val="000000"/>
                </a:solidFill>
                <a:latin typeface="Arial" panose="020B0604020202020204" pitchFamily="34" charset="0"/>
                <a:cs typeface="Arial" panose="020B0604020202020204" pitchFamily="34" charset="0"/>
              </a:rPr>
              <a:t>Public</a:t>
            </a:r>
          </a:p>
        </p:txBody>
      </p:sp>
    </p:spTree>
    <p:extLst>
      <p:ext uri="{BB962C8B-B14F-4D97-AF65-F5344CB8AC3E}">
        <p14:creationId xmlns:p14="http://schemas.microsoft.com/office/powerpoint/2010/main" val="2953740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publicdomainpictures.net/view-image.php?image=109279&amp;picture=&amp;jazyk=JP" TargetMode="External"/><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svg"/><Relationship Id="rId5" Type="http://schemas.openxmlformats.org/officeDocument/2006/relationships/image" Target="../media/image12.sv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tags" Target="../tags/tag8.xml"/><Relationship Id="rId3" Type="http://schemas.openxmlformats.org/officeDocument/2006/relationships/tags" Target="../tags/tag3.xml"/><Relationship Id="rId7" Type="http://schemas.openxmlformats.org/officeDocument/2006/relationships/tags" Target="../tags/tag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9"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e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hyperlink" Target="https://www.publicdomainpictures.net/view-image.php?image=109279&amp;picture=&amp;jazyk=JP"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9DE694-2880-5CAB-9D49-FB437F9BAF7D}"/>
              </a:ext>
            </a:extLst>
          </p:cNvPr>
          <p:cNvSpPr>
            <a:spLocks noGrp="1"/>
          </p:cNvSpPr>
          <p:nvPr>
            <p:ph type="ctrTitle"/>
          </p:nvPr>
        </p:nvSpPr>
        <p:spPr>
          <a:xfrm>
            <a:off x="1524000" y="1573467"/>
            <a:ext cx="9144000" cy="2387600"/>
          </a:xfrm>
        </p:spPr>
        <p:txBody>
          <a:bodyPr>
            <a:normAutofit fontScale="90000"/>
          </a:bodyPr>
          <a:lstStyle/>
          <a:p>
            <a:r>
              <a:rPr lang="de-DE" dirty="0"/>
              <a:t> </a:t>
            </a:r>
            <a:r>
              <a:rPr lang="en-US" b="1" dirty="0"/>
              <a:t>Introduction of </a:t>
            </a:r>
            <a:br>
              <a:rPr lang="en-US" b="1" dirty="0"/>
            </a:br>
            <a:r>
              <a:rPr lang="en-US" b="1" dirty="0"/>
              <a:t>Electrical Transmission Braking Systems</a:t>
            </a:r>
          </a:p>
        </p:txBody>
      </p:sp>
      <p:sp>
        <p:nvSpPr>
          <p:cNvPr id="3" name="Untertitel 2">
            <a:extLst>
              <a:ext uri="{FF2B5EF4-FFF2-40B4-BE49-F238E27FC236}">
                <a16:creationId xmlns:a16="http://schemas.microsoft.com/office/drawing/2014/main" id="{40425E24-1206-294E-BBB2-6D3D3F6C4371}"/>
              </a:ext>
            </a:extLst>
          </p:cNvPr>
          <p:cNvSpPr>
            <a:spLocks noGrp="1"/>
          </p:cNvSpPr>
          <p:nvPr>
            <p:ph type="subTitle" idx="1"/>
          </p:nvPr>
        </p:nvSpPr>
        <p:spPr>
          <a:xfrm>
            <a:off x="1227435" y="4302256"/>
            <a:ext cx="10000735" cy="1655762"/>
          </a:xfrm>
        </p:spPr>
        <p:txBody>
          <a:bodyPr>
            <a:noAutofit/>
          </a:bodyPr>
          <a:lstStyle/>
          <a:p>
            <a:r>
              <a:rPr lang="en-GB" dirty="0">
                <a:effectLst/>
                <a:latin typeface="Times New Roman" panose="02020603050405020304" pitchFamily="18" charset="0"/>
                <a:ea typeface="Times New Roman" panose="02020603050405020304" pitchFamily="18" charset="0"/>
              </a:rPr>
              <a:t>Workshop hosted by the Special Interest Group on electrical braking systems </a:t>
            </a:r>
          </a:p>
          <a:p>
            <a:r>
              <a:rPr lang="en-GB" dirty="0">
                <a:latin typeface="Times New Roman" panose="02020603050405020304" pitchFamily="18" charset="0"/>
              </a:rPr>
              <a:t>TEAMs Meeting</a:t>
            </a:r>
          </a:p>
          <a:p>
            <a:r>
              <a:rPr lang="en-GB">
                <a:latin typeface="Times New Roman" panose="02020603050405020304" pitchFamily="18" charset="0"/>
              </a:rPr>
              <a:t>May 2nd </a:t>
            </a:r>
            <a:r>
              <a:rPr lang="en-GB" dirty="0">
                <a:latin typeface="Times New Roman" panose="02020603050405020304" pitchFamily="18" charset="0"/>
              </a:rPr>
              <a:t>, 01:00 </a:t>
            </a:r>
            <a:r>
              <a:rPr lang="en-GB">
                <a:latin typeface="Times New Roman" panose="02020603050405020304" pitchFamily="18" charset="0"/>
              </a:rPr>
              <a:t>PM CEST </a:t>
            </a:r>
            <a:r>
              <a:rPr lang="en-GB" dirty="0">
                <a:latin typeface="Times New Roman" panose="02020603050405020304" pitchFamily="18" charset="0"/>
              </a:rPr>
              <a:t>– 04:00 </a:t>
            </a:r>
            <a:r>
              <a:rPr lang="en-GB">
                <a:latin typeface="Times New Roman" panose="02020603050405020304" pitchFamily="18" charset="0"/>
              </a:rPr>
              <a:t>PM CEST </a:t>
            </a:r>
            <a:endParaRPr lang="de-DE" dirty="0"/>
          </a:p>
        </p:txBody>
      </p:sp>
      <p:sp>
        <p:nvSpPr>
          <p:cNvPr id="4" name="TextBox 3">
            <a:extLst>
              <a:ext uri="{FF2B5EF4-FFF2-40B4-BE49-F238E27FC236}">
                <a16:creationId xmlns:a16="http://schemas.microsoft.com/office/drawing/2014/main" id="{7A6184DC-5DC7-5323-FF44-15A4D1462397}"/>
              </a:ext>
            </a:extLst>
          </p:cNvPr>
          <p:cNvSpPr txBox="1"/>
          <p:nvPr/>
        </p:nvSpPr>
        <p:spPr>
          <a:xfrm>
            <a:off x="402336" y="377952"/>
            <a:ext cx="3154710" cy="646331"/>
          </a:xfrm>
          <a:prstGeom prst="rect">
            <a:avLst/>
          </a:prstGeom>
          <a:noFill/>
        </p:spPr>
        <p:txBody>
          <a:bodyPr wrap="none" rtlCol="0">
            <a:spAutoFit/>
          </a:bodyPr>
          <a:lstStyle/>
          <a:p>
            <a:r>
              <a:rPr lang="en-US" dirty="0"/>
              <a:t>Transmitted by the Chair of the </a:t>
            </a:r>
            <a:br>
              <a:rPr lang="en-US" dirty="0"/>
            </a:br>
            <a:r>
              <a:rPr lang="en-US" dirty="0"/>
              <a:t>SIG on EMB (for reference only)</a:t>
            </a:r>
          </a:p>
        </p:txBody>
      </p:sp>
      <p:sp>
        <p:nvSpPr>
          <p:cNvPr id="5" name="TextBox 4">
            <a:extLst>
              <a:ext uri="{FF2B5EF4-FFF2-40B4-BE49-F238E27FC236}">
                <a16:creationId xmlns:a16="http://schemas.microsoft.com/office/drawing/2014/main" id="{F937DBCB-02C6-65FF-80B8-EAD873041EFA}"/>
              </a:ext>
            </a:extLst>
          </p:cNvPr>
          <p:cNvSpPr txBox="1"/>
          <p:nvPr/>
        </p:nvSpPr>
        <p:spPr>
          <a:xfrm>
            <a:off x="8607552" y="195072"/>
            <a:ext cx="3174395" cy="1477328"/>
          </a:xfrm>
          <a:prstGeom prst="rect">
            <a:avLst/>
          </a:prstGeom>
          <a:noFill/>
        </p:spPr>
        <p:txBody>
          <a:bodyPr wrap="none" rtlCol="0">
            <a:spAutoFit/>
          </a:bodyPr>
          <a:lstStyle/>
          <a:p>
            <a:pPr algn="r"/>
            <a:r>
              <a:rPr lang="fr-CH" u="sng" dirty="0"/>
              <a:t>Informal document</a:t>
            </a:r>
            <a:r>
              <a:rPr lang="fr-CH" dirty="0"/>
              <a:t> </a:t>
            </a:r>
            <a:r>
              <a:rPr lang="fr-CH" b="1" dirty="0"/>
              <a:t>GRVA-19-25</a:t>
            </a:r>
            <a:br>
              <a:rPr lang="fr-CH" dirty="0"/>
            </a:br>
            <a:r>
              <a:rPr lang="fr-CH" dirty="0"/>
              <a:t>19th GRVA, 25 June 2024</a:t>
            </a:r>
            <a:br>
              <a:rPr lang="fr-CH" dirty="0"/>
            </a:br>
            <a:r>
              <a:rPr lang="fr-CH" dirty="0"/>
              <a:t>(For </a:t>
            </a:r>
            <a:r>
              <a:rPr lang="fr-CH" dirty="0" err="1"/>
              <a:t>review</a:t>
            </a:r>
            <a:r>
              <a:rPr lang="fr-CH" dirty="0"/>
              <a:t> </a:t>
            </a:r>
            <a:r>
              <a:rPr lang="fr-CH" dirty="0" err="1"/>
              <a:t>during</a:t>
            </a:r>
            <a:r>
              <a:rPr lang="fr-CH" dirty="0"/>
              <a:t> the </a:t>
            </a:r>
            <a:br>
              <a:rPr lang="fr-CH" dirty="0"/>
            </a:br>
            <a:r>
              <a:rPr lang="fr-CH" dirty="0"/>
              <a:t>Troy meeting 20-24 May 2024)</a:t>
            </a:r>
            <a:br>
              <a:rPr lang="fr-CH" dirty="0"/>
            </a:br>
            <a:r>
              <a:rPr lang="fr-CH" b="1" dirty="0" err="1"/>
              <a:t>Provisional</a:t>
            </a:r>
            <a:r>
              <a:rPr lang="fr-CH" b="1" dirty="0"/>
              <a:t> agenda item 8(b)</a:t>
            </a:r>
          </a:p>
        </p:txBody>
      </p:sp>
    </p:spTree>
    <p:extLst>
      <p:ext uri="{BB962C8B-B14F-4D97-AF65-F5344CB8AC3E}">
        <p14:creationId xmlns:p14="http://schemas.microsoft.com/office/powerpoint/2010/main" val="14470091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6D369A-AC69-C4A7-2116-51CF1DDBDA71}"/>
              </a:ext>
            </a:extLst>
          </p:cNvPr>
          <p:cNvSpPr>
            <a:spLocks noGrp="1"/>
          </p:cNvSpPr>
          <p:nvPr>
            <p:ph type="title"/>
          </p:nvPr>
        </p:nvSpPr>
        <p:spPr>
          <a:xfrm>
            <a:off x="838199" y="52081"/>
            <a:ext cx="11238471" cy="1325563"/>
          </a:xfrm>
        </p:spPr>
        <p:txBody>
          <a:bodyPr anchor="t">
            <a:normAutofit fontScale="90000"/>
          </a:bodyPr>
          <a:lstStyle/>
          <a:p>
            <a:r>
              <a:rPr lang="en-US" sz="4400" b="1" dirty="0"/>
              <a:t>3. Specimen architectures </a:t>
            </a:r>
            <a:br>
              <a:rPr lang="en-US" sz="4400" dirty="0"/>
            </a:br>
            <a:r>
              <a:rPr lang="en-US" sz="4400" dirty="0"/>
              <a:t>     </a:t>
            </a:r>
            <a:r>
              <a:rPr lang="en-US" sz="3100" b="1" dirty="0"/>
              <a:t>ETBS - </a:t>
            </a:r>
            <a:r>
              <a:rPr lang="en-US" sz="3100" b="1" dirty="0">
                <a:highlight>
                  <a:srgbClr val="FFFF00"/>
                </a:highlight>
              </a:rPr>
              <a:t>Layout 3</a:t>
            </a:r>
            <a:r>
              <a:rPr lang="en-US" sz="3100" b="1" dirty="0"/>
              <a:t> - Traction battery used as an electrical storage device</a:t>
            </a:r>
            <a:br>
              <a:rPr lang="en-US" sz="3100" b="1" dirty="0"/>
            </a:br>
            <a:br>
              <a:rPr lang="en-GB" sz="3600" b="1" dirty="0"/>
            </a:br>
            <a:br>
              <a:rPr lang="en-US" sz="3600" b="1" dirty="0"/>
            </a:br>
            <a:br>
              <a:rPr lang="en-US" sz="3600" b="1" dirty="0"/>
            </a:br>
            <a:br>
              <a:rPr lang="en-US" sz="4400" dirty="0"/>
            </a:br>
            <a:endParaRPr lang="de-DE" dirty="0"/>
          </a:p>
        </p:txBody>
      </p:sp>
      <p:cxnSp>
        <p:nvCxnSpPr>
          <p:cNvPr id="448" name="Gerader Verbinder 447">
            <a:extLst>
              <a:ext uri="{FF2B5EF4-FFF2-40B4-BE49-F238E27FC236}">
                <a16:creationId xmlns:a16="http://schemas.microsoft.com/office/drawing/2014/main" id="{04C699AD-B5A1-1038-C75C-F626AFC4B636}"/>
              </a:ext>
            </a:extLst>
          </p:cNvPr>
          <p:cNvCxnSpPr>
            <a:cxnSpLocks/>
          </p:cNvCxnSpPr>
          <p:nvPr/>
        </p:nvCxnSpPr>
        <p:spPr>
          <a:xfrm>
            <a:off x="9655912" y="2639565"/>
            <a:ext cx="1266203" cy="288"/>
          </a:xfrm>
          <a:prstGeom prst="line">
            <a:avLst/>
          </a:prstGeom>
          <a:ln w="38100">
            <a:solidFill>
              <a:srgbClr val="FFC000"/>
            </a:solidFill>
            <a:prstDash val="solid"/>
          </a:ln>
        </p:spPr>
        <p:style>
          <a:lnRef idx="1">
            <a:schemeClr val="accent1"/>
          </a:lnRef>
          <a:fillRef idx="0">
            <a:schemeClr val="accent1"/>
          </a:fillRef>
          <a:effectRef idx="0">
            <a:schemeClr val="accent1"/>
          </a:effectRef>
          <a:fontRef idx="minor">
            <a:schemeClr val="tx1"/>
          </a:fontRef>
        </p:style>
      </p:cxnSp>
      <p:cxnSp>
        <p:nvCxnSpPr>
          <p:cNvPr id="449" name="Gerader Verbinder 448">
            <a:extLst>
              <a:ext uri="{FF2B5EF4-FFF2-40B4-BE49-F238E27FC236}">
                <a16:creationId xmlns:a16="http://schemas.microsoft.com/office/drawing/2014/main" id="{98C118BB-252C-185F-040C-59FE1CBBCB4B}"/>
              </a:ext>
            </a:extLst>
          </p:cNvPr>
          <p:cNvCxnSpPr>
            <a:cxnSpLocks/>
          </p:cNvCxnSpPr>
          <p:nvPr/>
        </p:nvCxnSpPr>
        <p:spPr>
          <a:xfrm flipV="1">
            <a:off x="9655912" y="3494215"/>
            <a:ext cx="1344672" cy="3868"/>
          </a:xfrm>
          <a:prstGeom prst="line">
            <a:avLst/>
          </a:prstGeom>
          <a:ln w="38100">
            <a:solidFill>
              <a:srgbClr val="FFC000"/>
            </a:solidFill>
            <a:prstDash val="solid"/>
          </a:ln>
        </p:spPr>
        <p:style>
          <a:lnRef idx="1">
            <a:schemeClr val="accent1"/>
          </a:lnRef>
          <a:fillRef idx="0">
            <a:schemeClr val="accent1"/>
          </a:fillRef>
          <a:effectRef idx="0">
            <a:schemeClr val="accent1"/>
          </a:effectRef>
          <a:fontRef idx="minor">
            <a:schemeClr val="tx1"/>
          </a:fontRef>
        </p:style>
      </p:cxnSp>
      <p:cxnSp>
        <p:nvCxnSpPr>
          <p:cNvPr id="450" name="Gerader Verbinder 449">
            <a:extLst>
              <a:ext uri="{FF2B5EF4-FFF2-40B4-BE49-F238E27FC236}">
                <a16:creationId xmlns:a16="http://schemas.microsoft.com/office/drawing/2014/main" id="{D59D6CCD-60B4-BCA5-E166-F59B589C00BD}"/>
              </a:ext>
            </a:extLst>
          </p:cNvPr>
          <p:cNvCxnSpPr>
            <a:cxnSpLocks/>
          </p:cNvCxnSpPr>
          <p:nvPr/>
        </p:nvCxnSpPr>
        <p:spPr>
          <a:xfrm>
            <a:off x="1723547" y="2187369"/>
            <a:ext cx="468844" cy="3197"/>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499" name="Rechteck: abgerundete Ecken 498">
            <a:extLst>
              <a:ext uri="{FF2B5EF4-FFF2-40B4-BE49-F238E27FC236}">
                <a16:creationId xmlns:a16="http://schemas.microsoft.com/office/drawing/2014/main" id="{26BA8A5E-3914-E041-5A04-0525698511E5}"/>
              </a:ext>
            </a:extLst>
          </p:cNvPr>
          <p:cNvSpPr/>
          <p:nvPr/>
        </p:nvSpPr>
        <p:spPr>
          <a:xfrm>
            <a:off x="2855908" y="3498083"/>
            <a:ext cx="1217254" cy="72741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00" name="Rechteck: abgerundete Ecken 499">
            <a:extLst>
              <a:ext uri="{FF2B5EF4-FFF2-40B4-BE49-F238E27FC236}">
                <a16:creationId xmlns:a16="http://schemas.microsoft.com/office/drawing/2014/main" id="{C54C7BA1-D7C6-7AF8-4813-B761608DDF8E}"/>
              </a:ext>
            </a:extLst>
          </p:cNvPr>
          <p:cNvSpPr/>
          <p:nvPr/>
        </p:nvSpPr>
        <p:spPr>
          <a:xfrm>
            <a:off x="2862338" y="1744541"/>
            <a:ext cx="1217769" cy="72741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501" name="Gerader Verbinder 500">
            <a:extLst>
              <a:ext uri="{FF2B5EF4-FFF2-40B4-BE49-F238E27FC236}">
                <a16:creationId xmlns:a16="http://schemas.microsoft.com/office/drawing/2014/main" id="{777D5C92-ADFC-4B20-7BF2-33E8D8BCF41A}"/>
              </a:ext>
            </a:extLst>
          </p:cNvPr>
          <p:cNvCxnSpPr>
            <a:cxnSpLocks/>
          </p:cNvCxnSpPr>
          <p:nvPr/>
        </p:nvCxnSpPr>
        <p:spPr>
          <a:xfrm>
            <a:off x="3361108" y="3866391"/>
            <a:ext cx="5248859" cy="29322"/>
          </a:xfrm>
          <a:prstGeom prst="line">
            <a:avLst/>
          </a:prstGeom>
          <a:ln w="38100">
            <a:solidFill>
              <a:srgbClr val="FFC000"/>
            </a:solidFill>
            <a:prstDash val="solid"/>
          </a:ln>
        </p:spPr>
        <p:style>
          <a:lnRef idx="1">
            <a:schemeClr val="accent1"/>
          </a:lnRef>
          <a:fillRef idx="0">
            <a:schemeClr val="accent1"/>
          </a:fillRef>
          <a:effectRef idx="0">
            <a:schemeClr val="accent1"/>
          </a:effectRef>
          <a:fontRef idx="minor">
            <a:schemeClr val="tx1"/>
          </a:fontRef>
        </p:style>
      </p:cxnSp>
      <p:sp>
        <p:nvSpPr>
          <p:cNvPr id="502" name="Rechteck: abgerundete Ecken 501">
            <a:extLst>
              <a:ext uri="{FF2B5EF4-FFF2-40B4-BE49-F238E27FC236}">
                <a16:creationId xmlns:a16="http://schemas.microsoft.com/office/drawing/2014/main" id="{79E1E364-3EE1-E3BE-51C6-2CA31ED8BE59}"/>
              </a:ext>
            </a:extLst>
          </p:cNvPr>
          <p:cNvSpPr/>
          <p:nvPr/>
        </p:nvSpPr>
        <p:spPr>
          <a:xfrm>
            <a:off x="335680" y="1767372"/>
            <a:ext cx="1406541" cy="2463979"/>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Traction Battery (HV)</a:t>
            </a:r>
          </a:p>
        </p:txBody>
      </p:sp>
      <p:grpSp>
        <p:nvGrpSpPr>
          <p:cNvPr id="503" name="Gruppieren 502">
            <a:extLst>
              <a:ext uri="{FF2B5EF4-FFF2-40B4-BE49-F238E27FC236}">
                <a16:creationId xmlns:a16="http://schemas.microsoft.com/office/drawing/2014/main" id="{CC36B3A4-8C69-678C-4D95-963792E1BFEF}"/>
              </a:ext>
            </a:extLst>
          </p:cNvPr>
          <p:cNvGrpSpPr/>
          <p:nvPr/>
        </p:nvGrpSpPr>
        <p:grpSpPr>
          <a:xfrm>
            <a:off x="3594479" y="2076723"/>
            <a:ext cx="314920" cy="150916"/>
            <a:chOff x="2579832" y="2332659"/>
            <a:chExt cx="314920" cy="150916"/>
          </a:xfrm>
        </p:grpSpPr>
        <p:sp>
          <p:nvSpPr>
            <p:cNvPr id="504" name="Rechteck 503">
              <a:extLst>
                <a:ext uri="{FF2B5EF4-FFF2-40B4-BE49-F238E27FC236}">
                  <a16:creationId xmlns:a16="http://schemas.microsoft.com/office/drawing/2014/main" id="{9850680A-ECE4-FA15-B889-60745372EA96}"/>
                </a:ext>
              </a:extLst>
            </p:cNvPr>
            <p:cNvSpPr/>
            <p:nvPr/>
          </p:nvSpPr>
          <p:spPr>
            <a:xfrm>
              <a:off x="2579832" y="2332659"/>
              <a:ext cx="314920" cy="150916"/>
            </a:xfrm>
            <a:prstGeom prst="rect">
              <a:avLst/>
            </a:prstGeom>
            <a:solidFill>
              <a:schemeClr val="bg1"/>
            </a:solidFill>
            <a:ln w="28575">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1600" dirty="0" err="1">
                <a:solidFill>
                  <a:schemeClr val="bg2">
                    <a:lumMod val="10000"/>
                  </a:schemeClr>
                </a:solidFill>
              </a:endParaRPr>
            </a:p>
          </p:txBody>
        </p:sp>
        <p:cxnSp>
          <p:nvCxnSpPr>
            <p:cNvPr id="505" name="Gerader Verbinder 504">
              <a:extLst>
                <a:ext uri="{FF2B5EF4-FFF2-40B4-BE49-F238E27FC236}">
                  <a16:creationId xmlns:a16="http://schemas.microsoft.com/office/drawing/2014/main" id="{790BCFA5-C335-3970-B44C-19832B4C4FA5}"/>
                </a:ext>
              </a:extLst>
            </p:cNvPr>
            <p:cNvCxnSpPr/>
            <p:nvPr/>
          </p:nvCxnSpPr>
          <p:spPr>
            <a:xfrm>
              <a:off x="2785026" y="2434212"/>
              <a:ext cx="72008" cy="0"/>
            </a:xfrm>
            <a:prstGeom prst="line">
              <a:avLst/>
            </a:prstGeom>
            <a:solidFill>
              <a:schemeClr val="bg1"/>
            </a:solidFill>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06" name="Gerader Verbinder 505">
              <a:extLst>
                <a:ext uri="{FF2B5EF4-FFF2-40B4-BE49-F238E27FC236}">
                  <a16:creationId xmlns:a16="http://schemas.microsoft.com/office/drawing/2014/main" id="{12B6A747-83D8-422B-3BE8-6B883F204C2F}"/>
                </a:ext>
              </a:extLst>
            </p:cNvPr>
            <p:cNvCxnSpPr/>
            <p:nvPr/>
          </p:nvCxnSpPr>
          <p:spPr>
            <a:xfrm flipV="1">
              <a:off x="2686145" y="2358754"/>
              <a:ext cx="98881" cy="75458"/>
            </a:xfrm>
            <a:prstGeom prst="line">
              <a:avLst/>
            </a:prstGeom>
            <a:solidFill>
              <a:schemeClr val="bg1"/>
            </a:solidFill>
            <a:ln w="28575">
              <a:solidFill>
                <a:srgbClr val="FFC000"/>
              </a:solidFill>
            </a:ln>
          </p:spPr>
          <p:style>
            <a:lnRef idx="1">
              <a:schemeClr val="accent1"/>
            </a:lnRef>
            <a:fillRef idx="0">
              <a:schemeClr val="accent1"/>
            </a:fillRef>
            <a:effectRef idx="0">
              <a:schemeClr val="accent1"/>
            </a:effectRef>
            <a:fontRef idx="minor">
              <a:schemeClr val="tx1"/>
            </a:fontRef>
          </p:style>
        </p:cxnSp>
      </p:grpSp>
      <p:cxnSp>
        <p:nvCxnSpPr>
          <p:cNvPr id="507" name="Gerader Verbinder 506">
            <a:extLst>
              <a:ext uri="{FF2B5EF4-FFF2-40B4-BE49-F238E27FC236}">
                <a16:creationId xmlns:a16="http://schemas.microsoft.com/office/drawing/2014/main" id="{6C17119A-F77F-5B37-2B63-9418406ACFA4}"/>
              </a:ext>
            </a:extLst>
          </p:cNvPr>
          <p:cNvCxnSpPr>
            <a:cxnSpLocks/>
          </p:cNvCxnSpPr>
          <p:nvPr/>
        </p:nvCxnSpPr>
        <p:spPr>
          <a:xfrm>
            <a:off x="3376059" y="2157582"/>
            <a:ext cx="95163" cy="0"/>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508" name="Rechteck: abgerundete Ecken 507">
            <a:extLst>
              <a:ext uri="{FF2B5EF4-FFF2-40B4-BE49-F238E27FC236}">
                <a16:creationId xmlns:a16="http://schemas.microsoft.com/office/drawing/2014/main" id="{6C18C91B-C305-F923-8BB7-4B7353D37149}"/>
              </a:ext>
            </a:extLst>
          </p:cNvPr>
          <p:cNvSpPr/>
          <p:nvPr/>
        </p:nvSpPr>
        <p:spPr>
          <a:xfrm>
            <a:off x="2208493" y="1767372"/>
            <a:ext cx="1167461" cy="711200"/>
          </a:xfrm>
          <a:prstGeom prst="roundRect">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DC /DC</a:t>
            </a:r>
          </a:p>
        </p:txBody>
      </p:sp>
      <p:cxnSp>
        <p:nvCxnSpPr>
          <p:cNvPr id="509" name="Gerader Verbinder 508">
            <a:extLst>
              <a:ext uri="{FF2B5EF4-FFF2-40B4-BE49-F238E27FC236}">
                <a16:creationId xmlns:a16="http://schemas.microsoft.com/office/drawing/2014/main" id="{1E75C1B1-67AB-5738-2A57-94F717428B3A}"/>
              </a:ext>
            </a:extLst>
          </p:cNvPr>
          <p:cNvCxnSpPr>
            <a:cxnSpLocks/>
          </p:cNvCxnSpPr>
          <p:nvPr/>
        </p:nvCxnSpPr>
        <p:spPr>
          <a:xfrm>
            <a:off x="3909399" y="2143128"/>
            <a:ext cx="3734773" cy="14454"/>
          </a:xfrm>
          <a:prstGeom prst="line">
            <a:avLst/>
          </a:prstGeom>
          <a:ln w="38100">
            <a:solidFill>
              <a:srgbClr val="FFC000"/>
            </a:solidFill>
            <a:prstDash val="solid"/>
          </a:ln>
        </p:spPr>
        <p:style>
          <a:lnRef idx="1">
            <a:schemeClr val="accent1"/>
          </a:lnRef>
          <a:fillRef idx="0">
            <a:schemeClr val="accent1"/>
          </a:fillRef>
          <a:effectRef idx="0">
            <a:schemeClr val="accent1"/>
          </a:effectRef>
          <a:fontRef idx="minor">
            <a:schemeClr val="tx1"/>
          </a:fontRef>
        </p:style>
      </p:cxnSp>
      <p:pic>
        <p:nvPicPr>
          <p:cNvPr id="510" name="Grafik 509" descr="Ein Bild, das Text, Schild, Himmel, draußen enthält.&#10;&#10;Automatisch generierte Beschreibung">
            <a:extLst>
              <a:ext uri="{FF2B5EF4-FFF2-40B4-BE49-F238E27FC236}">
                <a16:creationId xmlns:a16="http://schemas.microsoft.com/office/drawing/2014/main" id="{EF1A4778-3A62-6BB1-F329-7DA90035001D}"/>
              </a:ext>
            </a:extLst>
          </p:cNvPr>
          <p:cNvPicPr>
            <a:picLocks noChangeAspect="1"/>
          </p:cNvPicPr>
          <p:nvPr/>
        </p:nvPicPr>
        <p:blipFill>
          <a:blip r:embed="rId2" cstate="hq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97723" y="1947164"/>
            <a:ext cx="488160" cy="488160"/>
          </a:xfrm>
          <a:prstGeom prst="rect">
            <a:avLst/>
          </a:prstGeom>
        </p:spPr>
      </p:pic>
      <p:grpSp>
        <p:nvGrpSpPr>
          <p:cNvPr id="511" name="Gruppieren 510">
            <a:extLst>
              <a:ext uri="{FF2B5EF4-FFF2-40B4-BE49-F238E27FC236}">
                <a16:creationId xmlns:a16="http://schemas.microsoft.com/office/drawing/2014/main" id="{8607C7E5-29FD-EDC5-DBB5-2583C788F760}"/>
              </a:ext>
            </a:extLst>
          </p:cNvPr>
          <p:cNvGrpSpPr/>
          <p:nvPr/>
        </p:nvGrpSpPr>
        <p:grpSpPr>
          <a:xfrm rot="10800000" flipH="1">
            <a:off x="10536530" y="1278508"/>
            <a:ext cx="714574" cy="1374908"/>
            <a:chOff x="9357293" y="3389020"/>
            <a:chExt cx="444342" cy="942682"/>
          </a:xfrm>
        </p:grpSpPr>
        <p:pic>
          <p:nvPicPr>
            <p:cNvPr id="367" name="Grafik 366">
              <a:extLst>
                <a:ext uri="{FF2B5EF4-FFF2-40B4-BE49-F238E27FC236}">
                  <a16:creationId xmlns:a16="http://schemas.microsoft.com/office/drawing/2014/main" id="{4BBF368D-F1F6-FE66-2A37-C3D26881D410}"/>
                </a:ext>
              </a:extLst>
            </p:cNvPr>
            <p:cNvPicPr>
              <a:picLocks noChangeAspect="1"/>
            </p:cNvPicPr>
            <p:nvPr/>
          </p:nvPicPr>
          <p:blipFill>
            <a:blip r:embed="rId4" cstate="print">
              <a:clrChange>
                <a:clrFrom>
                  <a:srgbClr val="F6F6F6"/>
                </a:clrFrom>
                <a:clrTo>
                  <a:srgbClr val="F6F6F6">
                    <a:alpha val="0"/>
                  </a:srgbClr>
                </a:clrTo>
              </a:clrChange>
              <a:extLst>
                <a:ext uri="{28A0092B-C50C-407E-A947-70E740481C1C}">
                  <a14:useLocalDpi xmlns:a14="http://schemas.microsoft.com/office/drawing/2010/main" val="0"/>
                </a:ext>
              </a:extLst>
            </a:blip>
            <a:stretch>
              <a:fillRect/>
            </a:stretch>
          </p:blipFill>
          <p:spPr>
            <a:xfrm>
              <a:off x="9357293" y="3866071"/>
              <a:ext cx="444342" cy="465631"/>
            </a:xfrm>
            <a:prstGeom prst="rect">
              <a:avLst/>
            </a:prstGeom>
          </p:spPr>
        </p:pic>
        <p:cxnSp>
          <p:nvCxnSpPr>
            <p:cNvPr id="368" name="Gerade Verbindung mit Pfeil 367">
              <a:extLst>
                <a:ext uri="{FF2B5EF4-FFF2-40B4-BE49-F238E27FC236}">
                  <a16:creationId xmlns:a16="http://schemas.microsoft.com/office/drawing/2014/main" id="{409AA306-1E69-EEB1-D857-FBE40C206C4E}"/>
                </a:ext>
              </a:extLst>
            </p:cNvPr>
            <p:cNvCxnSpPr>
              <a:cxnSpLocks/>
            </p:cNvCxnSpPr>
            <p:nvPr/>
          </p:nvCxnSpPr>
          <p:spPr>
            <a:xfrm rot="10800000" flipH="1" flipV="1">
              <a:off x="9588564" y="3389020"/>
              <a:ext cx="0" cy="476586"/>
            </a:xfrm>
            <a:prstGeom prst="straightConnector1">
              <a:avLst/>
            </a:prstGeom>
            <a:ln w="38100">
              <a:solidFill>
                <a:srgbClr val="FFC000"/>
              </a:solidFill>
              <a:prstDash val="solid"/>
            </a:ln>
          </p:spPr>
          <p:style>
            <a:lnRef idx="1">
              <a:schemeClr val="accent1"/>
            </a:lnRef>
            <a:fillRef idx="0">
              <a:schemeClr val="accent1"/>
            </a:fillRef>
            <a:effectRef idx="0">
              <a:schemeClr val="accent1"/>
            </a:effectRef>
            <a:fontRef idx="minor">
              <a:schemeClr val="tx1"/>
            </a:fontRef>
          </p:style>
        </p:cxnSp>
      </p:grpSp>
      <p:grpSp>
        <p:nvGrpSpPr>
          <p:cNvPr id="369" name="Gruppieren 368">
            <a:extLst>
              <a:ext uri="{FF2B5EF4-FFF2-40B4-BE49-F238E27FC236}">
                <a16:creationId xmlns:a16="http://schemas.microsoft.com/office/drawing/2014/main" id="{42C2D977-33F8-2C62-E79B-F1C59463AC28}"/>
              </a:ext>
            </a:extLst>
          </p:cNvPr>
          <p:cNvGrpSpPr/>
          <p:nvPr/>
        </p:nvGrpSpPr>
        <p:grpSpPr>
          <a:xfrm>
            <a:off x="11073582" y="1775862"/>
            <a:ext cx="714579" cy="1173683"/>
            <a:chOff x="11452268" y="301635"/>
            <a:chExt cx="714579" cy="1173683"/>
          </a:xfrm>
        </p:grpSpPr>
        <p:grpSp>
          <p:nvGrpSpPr>
            <p:cNvPr id="370" name="Gruppieren 369">
              <a:extLst>
                <a:ext uri="{FF2B5EF4-FFF2-40B4-BE49-F238E27FC236}">
                  <a16:creationId xmlns:a16="http://schemas.microsoft.com/office/drawing/2014/main" id="{F868F8BB-C698-C730-2E7D-77946AE3FCCF}"/>
                </a:ext>
              </a:extLst>
            </p:cNvPr>
            <p:cNvGrpSpPr/>
            <p:nvPr/>
          </p:nvGrpSpPr>
          <p:grpSpPr>
            <a:xfrm rot="10800000">
              <a:off x="11452268" y="301635"/>
              <a:ext cx="714579" cy="1173683"/>
              <a:chOff x="9357293" y="3526986"/>
              <a:chExt cx="444342" cy="804716"/>
            </a:xfrm>
          </p:grpSpPr>
          <p:pic>
            <p:nvPicPr>
              <p:cNvPr id="372" name="Grafik 371">
                <a:extLst>
                  <a:ext uri="{FF2B5EF4-FFF2-40B4-BE49-F238E27FC236}">
                    <a16:creationId xmlns:a16="http://schemas.microsoft.com/office/drawing/2014/main" id="{1E722F41-7B01-C068-9592-E0CBC82B0115}"/>
                  </a:ext>
                </a:extLst>
              </p:cNvPr>
              <p:cNvPicPr>
                <a:picLocks noChangeAspect="1"/>
              </p:cNvPicPr>
              <p:nvPr/>
            </p:nvPicPr>
            <p:blipFill>
              <a:blip r:embed="rId4" cstate="print">
                <a:clrChange>
                  <a:clrFrom>
                    <a:srgbClr val="F6F6F6"/>
                  </a:clrFrom>
                  <a:clrTo>
                    <a:srgbClr val="F6F6F6">
                      <a:alpha val="0"/>
                    </a:srgbClr>
                  </a:clrTo>
                </a:clrChange>
                <a:extLst>
                  <a:ext uri="{28A0092B-C50C-407E-A947-70E740481C1C}">
                    <a14:useLocalDpi xmlns:a14="http://schemas.microsoft.com/office/drawing/2010/main" val="0"/>
                  </a:ext>
                </a:extLst>
              </a:blip>
              <a:stretch>
                <a:fillRect/>
              </a:stretch>
            </p:blipFill>
            <p:spPr>
              <a:xfrm>
                <a:off x="9357293" y="3866071"/>
                <a:ext cx="444342" cy="465631"/>
              </a:xfrm>
              <a:prstGeom prst="rect">
                <a:avLst/>
              </a:prstGeom>
            </p:spPr>
          </p:pic>
          <p:cxnSp>
            <p:nvCxnSpPr>
              <p:cNvPr id="373" name="Gerade Verbindung mit Pfeil 372">
                <a:extLst>
                  <a:ext uri="{FF2B5EF4-FFF2-40B4-BE49-F238E27FC236}">
                    <a16:creationId xmlns:a16="http://schemas.microsoft.com/office/drawing/2014/main" id="{CB36790B-CE54-645A-63FF-4B6A8F110537}"/>
                  </a:ext>
                </a:extLst>
              </p:cNvPr>
              <p:cNvCxnSpPr>
                <a:cxnSpLocks/>
              </p:cNvCxnSpPr>
              <p:nvPr/>
            </p:nvCxnSpPr>
            <p:spPr>
              <a:xfrm rot="10800000" flipV="1">
                <a:off x="9588564" y="3526986"/>
                <a:ext cx="0" cy="338619"/>
              </a:xfrm>
              <a:prstGeom prst="straightConnector1">
                <a:avLst/>
              </a:prstGeom>
              <a:ln w="38100">
                <a:solidFill>
                  <a:srgbClr val="FFC000"/>
                </a:solidFill>
                <a:prstDash val="solid"/>
              </a:ln>
            </p:spPr>
            <p:style>
              <a:lnRef idx="1">
                <a:schemeClr val="accent1"/>
              </a:lnRef>
              <a:fillRef idx="0">
                <a:schemeClr val="accent1"/>
              </a:fillRef>
              <a:effectRef idx="0">
                <a:schemeClr val="accent1"/>
              </a:effectRef>
              <a:fontRef idx="minor">
                <a:schemeClr val="tx1"/>
              </a:fontRef>
            </p:style>
          </p:cxnSp>
        </p:grpSp>
        <p:sp>
          <p:nvSpPr>
            <p:cNvPr id="371" name="Ellipse 370">
              <a:extLst>
                <a:ext uri="{FF2B5EF4-FFF2-40B4-BE49-F238E27FC236}">
                  <a16:creationId xmlns:a16="http://schemas.microsoft.com/office/drawing/2014/main" id="{5D3AEF20-22D8-820F-8EB0-2CA93D94EF8A}"/>
                </a:ext>
              </a:extLst>
            </p:cNvPr>
            <p:cNvSpPr/>
            <p:nvPr/>
          </p:nvSpPr>
          <p:spPr>
            <a:xfrm rot="10800000">
              <a:off x="11868863" y="773850"/>
              <a:ext cx="135920" cy="14243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dirty="0"/>
            </a:p>
          </p:txBody>
        </p:sp>
      </p:grpSp>
      <p:pic>
        <p:nvPicPr>
          <p:cNvPr id="374" name="Grafik 373">
            <a:extLst>
              <a:ext uri="{FF2B5EF4-FFF2-40B4-BE49-F238E27FC236}">
                <a16:creationId xmlns:a16="http://schemas.microsoft.com/office/drawing/2014/main" id="{E650D43A-B830-E850-1ED9-74B8653DF3B4}"/>
              </a:ext>
            </a:extLst>
          </p:cNvPr>
          <p:cNvPicPr>
            <a:picLocks noChangeAspect="1"/>
          </p:cNvPicPr>
          <p:nvPr/>
        </p:nvPicPr>
        <p:blipFill>
          <a:blip r:embed="rId4" cstate="print">
            <a:clrChange>
              <a:clrFrom>
                <a:srgbClr val="F6F6F6"/>
              </a:clrFrom>
              <a:clrTo>
                <a:srgbClr val="F6F6F6">
                  <a:alpha val="0"/>
                </a:srgbClr>
              </a:clrTo>
            </a:clrChange>
            <a:extLst>
              <a:ext uri="{28A0092B-C50C-407E-A947-70E740481C1C}">
                <a14:useLocalDpi xmlns:a14="http://schemas.microsoft.com/office/drawing/2010/main" val="0"/>
              </a:ext>
            </a:extLst>
          </a:blip>
          <a:stretch>
            <a:fillRect/>
          </a:stretch>
        </p:blipFill>
        <p:spPr>
          <a:xfrm>
            <a:off x="10614316" y="4437087"/>
            <a:ext cx="714579" cy="679126"/>
          </a:xfrm>
          <a:prstGeom prst="rect">
            <a:avLst/>
          </a:prstGeom>
        </p:spPr>
      </p:pic>
      <p:cxnSp>
        <p:nvCxnSpPr>
          <p:cNvPr id="375" name="Gerade Verbindung mit Pfeil 374">
            <a:extLst>
              <a:ext uri="{FF2B5EF4-FFF2-40B4-BE49-F238E27FC236}">
                <a16:creationId xmlns:a16="http://schemas.microsoft.com/office/drawing/2014/main" id="{3B382D29-2F46-6110-795E-1513915B12A2}"/>
              </a:ext>
            </a:extLst>
          </p:cNvPr>
          <p:cNvCxnSpPr>
            <a:cxnSpLocks/>
          </p:cNvCxnSpPr>
          <p:nvPr/>
        </p:nvCxnSpPr>
        <p:spPr>
          <a:xfrm>
            <a:off x="10977004" y="3501738"/>
            <a:ext cx="0" cy="934671"/>
          </a:xfrm>
          <a:prstGeom prst="straightConnector1">
            <a:avLst/>
          </a:prstGeom>
          <a:ln w="38100">
            <a:solidFill>
              <a:srgbClr val="FFC000"/>
            </a:solidFill>
            <a:prstDash val="solid"/>
          </a:ln>
        </p:spPr>
        <p:style>
          <a:lnRef idx="1">
            <a:schemeClr val="accent1"/>
          </a:lnRef>
          <a:fillRef idx="0">
            <a:schemeClr val="accent1"/>
          </a:fillRef>
          <a:effectRef idx="0">
            <a:schemeClr val="accent1"/>
          </a:effectRef>
          <a:fontRef idx="minor">
            <a:schemeClr val="tx1"/>
          </a:fontRef>
        </p:style>
      </p:cxnSp>
      <p:pic>
        <p:nvPicPr>
          <p:cNvPr id="376" name="Grafik 375">
            <a:extLst>
              <a:ext uri="{FF2B5EF4-FFF2-40B4-BE49-F238E27FC236}">
                <a16:creationId xmlns:a16="http://schemas.microsoft.com/office/drawing/2014/main" id="{DA0E4718-C5B8-6048-C8CF-CEE28B4EA6EE}"/>
              </a:ext>
            </a:extLst>
          </p:cNvPr>
          <p:cNvPicPr>
            <a:picLocks noChangeAspect="1"/>
          </p:cNvPicPr>
          <p:nvPr/>
        </p:nvPicPr>
        <p:blipFill>
          <a:blip r:embed="rId4" cstate="print">
            <a:clrChange>
              <a:clrFrom>
                <a:srgbClr val="F6F6F6"/>
              </a:clrFrom>
              <a:clrTo>
                <a:srgbClr val="F6F6F6">
                  <a:alpha val="0"/>
                </a:srgbClr>
              </a:clrTo>
            </a:clrChange>
            <a:extLst>
              <a:ext uri="{28A0092B-C50C-407E-A947-70E740481C1C}">
                <a14:useLocalDpi xmlns:a14="http://schemas.microsoft.com/office/drawing/2010/main" val="0"/>
              </a:ext>
            </a:extLst>
          </a:blip>
          <a:stretch>
            <a:fillRect/>
          </a:stretch>
        </p:blipFill>
        <p:spPr>
          <a:xfrm flipH="1">
            <a:off x="11109625" y="3851343"/>
            <a:ext cx="714574" cy="679126"/>
          </a:xfrm>
          <a:prstGeom prst="rect">
            <a:avLst/>
          </a:prstGeom>
        </p:spPr>
      </p:pic>
      <p:cxnSp>
        <p:nvCxnSpPr>
          <p:cNvPr id="377" name="Gerade Verbindung mit Pfeil 376">
            <a:extLst>
              <a:ext uri="{FF2B5EF4-FFF2-40B4-BE49-F238E27FC236}">
                <a16:creationId xmlns:a16="http://schemas.microsoft.com/office/drawing/2014/main" id="{8813B1FA-5700-D240-BB40-420421CB1781}"/>
              </a:ext>
            </a:extLst>
          </p:cNvPr>
          <p:cNvCxnSpPr>
            <a:cxnSpLocks/>
          </p:cNvCxnSpPr>
          <p:nvPr/>
        </p:nvCxnSpPr>
        <p:spPr>
          <a:xfrm>
            <a:off x="11452268" y="3181658"/>
            <a:ext cx="10" cy="669007"/>
          </a:xfrm>
          <a:prstGeom prst="straightConnector1">
            <a:avLst/>
          </a:prstGeom>
          <a:ln w="38100">
            <a:solidFill>
              <a:srgbClr val="FFC000"/>
            </a:solidFill>
            <a:prstDash val="solid"/>
          </a:ln>
        </p:spPr>
        <p:style>
          <a:lnRef idx="1">
            <a:schemeClr val="accent1"/>
          </a:lnRef>
          <a:fillRef idx="0">
            <a:schemeClr val="accent1"/>
          </a:fillRef>
          <a:effectRef idx="0">
            <a:schemeClr val="accent1"/>
          </a:effectRef>
          <a:fontRef idx="minor">
            <a:schemeClr val="tx1"/>
          </a:fontRef>
        </p:style>
      </p:cxnSp>
      <p:sp>
        <p:nvSpPr>
          <p:cNvPr id="378" name="Ellipse 377">
            <a:extLst>
              <a:ext uri="{FF2B5EF4-FFF2-40B4-BE49-F238E27FC236}">
                <a16:creationId xmlns:a16="http://schemas.microsoft.com/office/drawing/2014/main" id="{238DA484-F76F-93D3-8F78-68608D0F39F3}"/>
              </a:ext>
            </a:extLst>
          </p:cNvPr>
          <p:cNvSpPr/>
          <p:nvPr/>
        </p:nvSpPr>
        <p:spPr>
          <a:xfrm>
            <a:off x="10711457" y="4541059"/>
            <a:ext cx="135920" cy="14243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dirty="0"/>
          </a:p>
        </p:txBody>
      </p:sp>
      <p:cxnSp>
        <p:nvCxnSpPr>
          <p:cNvPr id="379" name="Gerader Verbinder 378">
            <a:extLst>
              <a:ext uri="{FF2B5EF4-FFF2-40B4-BE49-F238E27FC236}">
                <a16:creationId xmlns:a16="http://schemas.microsoft.com/office/drawing/2014/main" id="{3BE17FE2-B740-D1A3-A4DD-815F6E6D9759}"/>
              </a:ext>
            </a:extLst>
          </p:cNvPr>
          <p:cNvCxnSpPr>
            <a:cxnSpLocks/>
          </p:cNvCxnSpPr>
          <p:nvPr/>
        </p:nvCxnSpPr>
        <p:spPr>
          <a:xfrm>
            <a:off x="9655912" y="3202627"/>
            <a:ext cx="1768807" cy="0"/>
          </a:xfrm>
          <a:prstGeom prst="line">
            <a:avLst/>
          </a:prstGeom>
          <a:ln w="38100">
            <a:solidFill>
              <a:srgbClr val="FFC000"/>
            </a:solidFill>
            <a:prstDash val="solid"/>
          </a:ln>
        </p:spPr>
        <p:style>
          <a:lnRef idx="1">
            <a:schemeClr val="accent1"/>
          </a:lnRef>
          <a:fillRef idx="0">
            <a:schemeClr val="accent1"/>
          </a:fillRef>
          <a:effectRef idx="0">
            <a:schemeClr val="accent1"/>
          </a:effectRef>
          <a:fontRef idx="minor">
            <a:schemeClr val="tx1"/>
          </a:fontRef>
        </p:style>
      </p:cxnSp>
      <p:cxnSp>
        <p:nvCxnSpPr>
          <p:cNvPr id="380" name="Gerader Verbinder 379">
            <a:extLst>
              <a:ext uri="{FF2B5EF4-FFF2-40B4-BE49-F238E27FC236}">
                <a16:creationId xmlns:a16="http://schemas.microsoft.com/office/drawing/2014/main" id="{0EA6B91C-0A9C-0752-2B9E-766526E781A2}"/>
              </a:ext>
            </a:extLst>
          </p:cNvPr>
          <p:cNvCxnSpPr>
            <a:cxnSpLocks/>
          </p:cNvCxnSpPr>
          <p:nvPr/>
        </p:nvCxnSpPr>
        <p:spPr>
          <a:xfrm>
            <a:off x="9692856" y="2938520"/>
            <a:ext cx="1723381" cy="20119"/>
          </a:xfrm>
          <a:prstGeom prst="line">
            <a:avLst/>
          </a:prstGeom>
          <a:ln w="38100">
            <a:solidFill>
              <a:srgbClr val="FFC000"/>
            </a:solidFill>
            <a:prstDash val="solid"/>
          </a:ln>
        </p:spPr>
        <p:style>
          <a:lnRef idx="1">
            <a:schemeClr val="accent1"/>
          </a:lnRef>
          <a:fillRef idx="0">
            <a:schemeClr val="accent1"/>
          </a:fillRef>
          <a:effectRef idx="0">
            <a:schemeClr val="accent1"/>
          </a:effectRef>
          <a:fontRef idx="minor">
            <a:schemeClr val="tx1"/>
          </a:fontRef>
        </p:style>
      </p:cxnSp>
      <p:cxnSp>
        <p:nvCxnSpPr>
          <p:cNvPr id="381" name="Gerader Verbinder 380">
            <a:extLst>
              <a:ext uri="{FF2B5EF4-FFF2-40B4-BE49-F238E27FC236}">
                <a16:creationId xmlns:a16="http://schemas.microsoft.com/office/drawing/2014/main" id="{E059A3F4-FA68-B338-E082-CCF2F24B1EAE}"/>
              </a:ext>
            </a:extLst>
          </p:cNvPr>
          <p:cNvCxnSpPr>
            <a:cxnSpLocks/>
            <a:stCxn id="563" idx="3"/>
          </p:cNvCxnSpPr>
          <p:nvPr/>
        </p:nvCxnSpPr>
        <p:spPr>
          <a:xfrm flipV="1">
            <a:off x="7206927" y="4623135"/>
            <a:ext cx="1711851" cy="13486"/>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82" name="Gerader Verbinder 381">
            <a:extLst>
              <a:ext uri="{FF2B5EF4-FFF2-40B4-BE49-F238E27FC236}">
                <a16:creationId xmlns:a16="http://schemas.microsoft.com/office/drawing/2014/main" id="{6812CA9A-0178-C00D-7ED6-9E95867E8E61}"/>
              </a:ext>
            </a:extLst>
          </p:cNvPr>
          <p:cNvCxnSpPr>
            <a:cxnSpLocks/>
          </p:cNvCxnSpPr>
          <p:nvPr/>
        </p:nvCxnSpPr>
        <p:spPr>
          <a:xfrm>
            <a:off x="7222802" y="4520514"/>
            <a:ext cx="428341" cy="0"/>
          </a:xfrm>
          <a:prstGeom prst="line">
            <a:avLst/>
          </a:prstGeom>
          <a:ln w="38100">
            <a:solidFill>
              <a:srgbClr val="0070C0"/>
            </a:solidFill>
            <a:prstDash val="solid"/>
          </a:ln>
        </p:spPr>
        <p:style>
          <a:lnRef idx="1">
            <a:schemeClr val="accent1"/>
          </a:lnRef>
          <a:fillRef idx="0">
            <a:schemeClr val="accent1"/>
          </a:fillRef>
          <a:effectRef idx="0">
            <a:schemeClr val="accent1"/>
          </a:effectRef>
          <a:fontRef idx="minor">
            <a:schemeClr val="tx1"/>
          </a:fontRef>
        </p:style>
      </p:cxnSp>
      <p:cxnSp>
        <p:nvCxnSpPr>
          <p:cNvPr id="383" name="Gerader Verbinder 382">
            <a:extLst>
              <a:ext uri="{FF2B5EF4-FFF2-40B4-BE49-F238E27FC236}">
                <a16:creationId xmlns:a16="http://schemas.microsoft.com/office/drawing/2014/main" id="{A56600DA-3119-EC2F-0457-97BE7F79B429}"/>
              </a:ext>
            </a:extLst>
          </p:cNvPr>
          <p:cNvCxnSpPr>
            <a:cxnSpLocks/>
            <a:stCxn id="512" idx="4"/>
            <a:endCxn id="524" idx="1"/>
          </p:cNvCxnSpPr>
          <p:nvPr/>
        </p:nvCxnSpPr>
        <p:spPr>
          <a:xfrm flipH="1">
            <a:off x="5431184" y="2241831"/>
            <a:ext cx="6587" cy="1775796"/>
          </a:xfrm>
          <a:prstGeom prst="line">
            <a:avLst/>
          </a:prstGeom>
          <a:ln w="38100">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sp>
        <p:nvSpPr>
          <p:cNvPr id="512" name="Ellipse 511">
            <a:extLst>
              <a:ext uri="{FF2B5EF4-FFF2-40B4-BE49-F238E27FC236}">
                <a16:creationId xmlns:a16="http://schemas.microsoft.com/office/drawing/2014/main" id="{9A992388-F7CC-2E40-C600-768389EF6709}"/>
              </a:ext>
            </a:extLst>
          </p:cNvPr>
          <p:cNvSpPr/>
          <p:nvPr/>
        </p:nvSpPr>
        <p:spPr>
          <a:xfrm>
            <a:off x="5359027" y="2110947"/>
            <a:ext cx="157487" cy="130884"/>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13" name="Rechteck: abgerundete Ecken 35">
            <a:extLst>
              <a:ext uri="{FF2B5EF4-FFF2-40B4-BE49-F238E27FC236}">
                <a16:creationId xmlns:a16="http://schemas.microsoft.com/office/drawing/2014/main" id="{FFB3516A-A001-DDDB-4F2C-571CC98646D3}"/>
              </a:ext>
            </a:extLst>
          </p:cNvPr>
          <p:cNvSpPr/>
          <p:nvPr/>
        </p:nvSpPr>
        <p:spPr>
          <a:xfrm>
            <a:off x="4952436" y="4623135"/>
            <a:ext cx="961430" cy="485376"/>
          </a:xfrm>
          <a:prstGeom prst="roundRect">
            <a:avLst/>
          </a:prstGeom>
          <a:noFill/>
          <a:ln w="38100">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Other equipment</a:t>
            </a:r>
          </a:p>
        </p:txBody>
      </p:sp>
      <p:sp>
        <p:nvSpPr>
          <p:cNvPr id="514" name="Rechteck: abgerundete Ecken 35">
            <a:extLst>
              <a:ext uri="{FF2B5EF4-FFF2-40B4-BE49-F238E27FC236}">
                <a16:creationId xmlns:a16="http://schemas.microsoft.com/office/drawing/2014/main" id="{BBF55C4D-49FB-EE75-863A-8FC0A7777670}"/>
              </a:ext>
            </a:extLst>
          </p:cNvPr>
          <p:cNvSpPr/>
          <p:nvPr/>
        </p:nvSpPr>
        <p:spPr>
          <a:xfrm>
            <a:off x="3900265" y="4630837"/>
            <a:ext cx="961430" cy="485376"/>
          </a:xfrm>
          <a:prstGeom prst="roundRect">
            <a:avLst/>
          </a:prstGeom>
          <a:noFill/>
          <a:ln w="38100">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rPr>
              <a:t>Steering System</a:t>
            </a:r>
            <a:endParaRPr lang="en-US" sz="1200" dirty="0">
              <a:solidFill>
                <a:schemeClr val="tx1"/>
              </a:solidFill>
            </a:endParaRPr>
          </a:p>
        </p:txBody>
      </p:sp>
      <p:cxnSp>
        <p:nvCxnSpPr>
          <p:cNvPr id="515" name="Gerader Verbinder 514">
            <a:extLst>
              <a:ext uri="{FF2B5EF4-FFF2-40B4-BE49-F238E27FC236}">
                <a16:creationId xmlns:a16="http://schemas.microsoft.com/office/drawing/2014/main" id="{4D19379D-E093-CD4D-AE0F-8772060B3D30}"/>
              </a:ext>
            </a:extLst>
          </p:cNvPr>
          <p:cNvCxnSpPr>
            <a:cxnSpLocks/>
            <a:stCxn id="518" idx="4"/>
          </p:cNvCxnSpPr>
          <p:nvPr/>
        </p:nvCxnSpPr>
        <p:spPr>
          <a:xfrm flipH="1">
            <a:off x="4220521" y="2241831"/>
            <a:ext cx="833" cy="2370444"/>
          </a:xfrm>
          <a:prstGeom prst="line">
            <a:avLst/>
          </a:prstGeom>
          <a:ln w="38100">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16" name="Gerader Verbinder 515">
            <a:extLst>
              <a:ext uri="{FF2B5EF4-FFF2-40B4-BE49-F238E27FC236}">
                <a16:creationId xmlns:a16="http://schemas.microsoft.com/office/drawing/2014/main" id="{5A3F6C07-5A7F-016C-879E-FA56000E12ED}"/>
              </a:ext>
            </a:extLst>
          </p:cNvPr>
          <p:cNvCxnSpPr>
            <a:cxnSpLocks/>
            <a:stCxn id="517" idx="4"/>
          </p:cNvCxnSpPr>
          <p:nvPr/>
        </p:nvCxnSpPr>
        <p:spPr>
          <a:xfrm flipH="1">
            <a:off x="4518462" y="3953068"/>
            <a:ext cx="1037" cy="664212"/>
          </a:xfrm>
          <a:prstGeom prst="line">
            <a:avLst/>
          </a:prstGeom>
          <a:ln w="38100">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sp>
        <p:nvSpPr>
          <p:cNvPr id="517" name="Ellipse 516">
            <a:extLst>
              <a:ext uri="{FF2B5EF4-FFF2-40B4-BE49-F238E27FC236}">
                <a16:creationId xmlns:a16="http://schemas.microsoft.com/office/drawing/2014/main" id="{CFD20750-5852-D42F-731E-608E0212B1A1}"/>
              </a:ext>
            </a:extLst>
          </p:cNvPr>
          <p:cNvSpPr/>
          <p:nvPr/>
        </p:nvSpPr>
        <p:spPr>
          <a:xfrm>
            <a:off x="4440755" y="3822184"/>
            <a:ext cx="157487" cy="130884"/>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18" name="Ellipse 517">
            <a:extLst>
              <a:ext uri="{FF2B5EF4-FFF2-40B4-BE49-F238E27FC236}">
                <a16:creationId xmlns:a16="http://schemas.microsoft.com/office/drawing/2014/main" id="{C8C4362B-60B9-330B-C10F-754253FFA5E2}"/>
              </a:ext>
            </a:extLst>
          </p:cNvPr>
          <p:cNvSpPr/>
          <p:nvPr/>
        </p:nvSpPr>
        <p:spPr>
          <a:xfrm>
            <a:off x="4142610" y="2110947"/>
            <a:ext cx="157487" cy="130884"/>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519" name="Gerader Verbinder 518">
            <a:extLst>
              <a:ext uri="{FF2B5EF4-FFF2-40B4-BE49-F238E27FC236}">
                <a16:creationId xmlns:a16="http://schemas.microsoft.com/office/drawing/2014/main" id="{0C851F0A-93C4-3BB5-AED2-644D3765A5EE}"/>
              </a:ext>
            </a:extLst>
          </p:cNvPr>
          <p:cNvCxnSpPr>
            <a:cxnSpLocks/>
          </p:cNvCxnSpPr>
          <p:nvPr/>
        </p:nvCxnSpPr>
        <p:spPr>
          <a:xfrm>
            <a:off x="6418303" y="2128714"/>
            <a:ext cx="0" cy="2141517"/>
          </a:xfrm>
          <a:prstGeom prst="line">
            <a:avLst/>
          </a:prstGeom>
          <a:ln w="38100">
            <a:solidFill>
              <a:srgbClr val="FFC000"/>
            </a:solidFill>
            <a:prstDash val="solid"/>
          </a:ln>
        </p:spPr>
        <p:style>
          <a:lnRef idx="1">
            <a:schemeClr val="accent1"/>
          </a:lnRef>
          <a:fillRef idx="0">
            <a:schemeClr val="accent1"/>
          </a:fillRef>
          <a:effectRef idx="0">
            <a:schemeClr val="accent1"/>
          </a:effectRef>
          <a:fontRef idx="minor">
            <a:schemeClr val="tx1"/>
          </a:fontRef>
        </p:style>
      </p:cxnSp>
      <p:cxnSp>
        <p:nvCxnSpPr>
          <p:cNvPr id="520" name="Gerader Verbinder 519">
            <a:extLst>
              <a:ext uri="{FF2B5EF4-FFF2-40B4-BE49-F238E27FC236}">
                <a16:creationId xmlns:a16="http://schemas.microsoft.com/office/drawing/2014/main" id="{9C9636DB-A9E5-9AB7-E8F8-ED4250B93BA9}"/>
              </a:ext>
            </a:extLst>
          </p:cNvPr>
          <p:cNvCxnSpPr>
            <a:cxnSpLocks/>
          </p:cNvCxnSpPr>
          <p:nvPr/>
        </p:nvCxnSpPr>
        <p:spPr>
          <a:xfrm>
            <a:off x="6933840" y="3842696"/>
            <a:ext cx="0" cy="452935"/>
          </a:xfrm>
          <a:prstGeom prst="line">
            <a:avLst/>
          </a:prstGeom>
          <a:ln w="38100">
            <a:solidFill>
              <a:srgbClr val="FFC000"/>
            </a:solidFill>
            <a:prstDash val="solid"/>
          </a:ln>
        </p:spPr>
        <p:style>
          <a:lnRef idx="1">
            <a:schemeClr val="accent1"/>
          </a:lnRef>
          <a:fillRef idx="0">
            <a:schemeClr val="accent1"/>
          </a:fillRef>
          <a:effectRef idx="0">
            <a:schemeClr val="accent1"/>
          </a:effectRef>
          <a:fontRef idx="minor">
            <a:schemeClr val="tx1"/>
          </a:fontRef>
        </p:style>
      </p:cxnSp>
      <p:sp>
        <p:nvSpPr>
          <p:cNvPr id="521" name="Ellipse 520">
            <a:extLst>
              <a:ext uri="{FF2B5EF4-FFF2-40B4-BE49-F238E27FC236}">
                <a16:creationId xmlns:a16="http://schemas.microsoft.com/office/drawing/2014/main" id="{13712464-71A3-FC36-1E3A-91D9ECE7A3B2}"/>
              </a:ext>
            </a:extLst>
          </p:cNvPr>
          <p:cNvSpPr/>
          <p:nvPr/>
        </p:nvSpPr>
        <p:spPr>
          <a:xfrm>
            <a:off x="6850648" y="3804082"/>
            <a:ext cx="157487" cy="130884"/>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22" name="Ellipse 521">
            <a:extLst>
              <a:ext uri="{FF2B5EF4-FFF2-40B4-BE49-F238E27FC236}">
                <a16:creationId xmlns:a16="http://schemas.microsoft.com/office/drawing/2014/main" id="{46007D3A-04C5-7A59-EA98-D0C534F6264E}"/>
              </a:ext>
            </a:extLst>
          </p:cNvPr>
          <p:cNvSpPr/>
          <p:nvPr/>
        </p:nvSpPr>
        <p:spPr>
          <a:xfrm>
            <a:off x="6335660" y="2109443"/>
            <a:ext cx="157487" cy="130884"/>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523" name="Gruppieren 522">
            <a:extLst>
              <a:ext uri="{FF2B5EF4-FFF2-40B4-BE49-F238E27FC236}">
                <a16:creationId xmlns:a16="http://schemas.microsoft.com/office/drawing/2014/main" id="{029064E9-4C76-5A98-396E-EB4EB523B032}"/>
              </a:ext>
            </a:extLst>
          </p:cNvPr>
          <p:cNvGrpSpPr/>
          <p:nvPr/>
        </p:nvGrpSpPr>
        <p:grpSpPr>
          <a:xfrm rot="5400000">
            <a:off x="5273724" y="4099629"/>
            <a:ext cx="314920" cy="150916"/>
            <a:chOff x="2579832" y="2332659"/>
            <a:chExt cx="314920" cy="150916"/>
          </a:xfrm>
        </p:grpSpPr>
        <p:sp>
          <p:nvSpPr>
            <p:cNvPr id="524" name="Rechteck 523">
              <a:extLst>
                <a:ext uri="{FF2B5EF4-FFF2-40B4-BE49-F238E27FC236}">
                  <a16:creationId xmlns:a16="http://schemas.microsoft.com/office/drawing/2014/main" id="{90449C0B-A729-4B85-14B1-D6414D96BA4A}"/>
                </a:ext>
              </a:extLst>
            </p:cNvPr>
            <p:cNvSpPr/>
            <p:nvPr/>
          </p:nvSpPr>
          <p:spPr>
            <a:xfrm>
              <a:off x="2579832" y="2332659"/>
              <a:ext cx="314920" cy="150916"/>
            </a:xfrm>
            <a:prstGeom prst="rect">
              <a:avLst/>
            </a:prstGeom>
            <a:solidFill>
              <a:schemeClr val="bg1"/>
            </a:solidFill>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1600" dirty="0" err="1">
                <a:solidFill>
                  <a:schemeClr val="bg2">
                    <a:lumMod val="10000"/>
                  </a:schemeClr>
                </a:solidFill>
              </a:endParaRPr>
            </a:p>
          </p:txBody>
        </p:sp>
        <p:cxnSp>
          <p:nvCxnSpPr>
            <p:cNvPr id="525" name="Gerader Verbinder 524">
              <a:extLst>
                <a:ext uri="{FF2B5EF4-FFF2-40B4-BE49-F238E27FC236}">
                  <a16:creationId xmlns:a16="http://schemas.microsoft.com/office/drawing/2014/main" id="{B67F77FC-27E5-C597-ED9F-2310BCA3C11B}"/>
                </a:ext>
              </a:extLst>
            </p:cNvPr>
            <p:cNvCxnSpPr/>
            <p:nvPr/>
          </p:nvCxnSpPr>
          <p:spPr>
            <a:xfrm>
              <a:off x="2785026" y="2434212"/>
              <a:ext cx="72008" cy="0"/>
            </a:xfrm>
            <a:prstGeom prst="line">
              <a:avLst/>
            </a:prstGeom>
            <a:solidFill>
              <a:schemeClr val="bg1"/>
            </a:solidFill>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26" name="Gerader Verbinder 525">
              <a:extLst>
                <a:ext uri="{FF2B5EF4-FFF2-40B4-BE49-F238E27FC236}">
                  <a16:creationId xmlns:a16="http://schemas.microsoft.com/office/drawing/2014/main" id="{04D12429-F735-F61F-34BC-F90EAD3EA018}"/>
                </a:ext>
              </a:extLst>
            </p:cNvPr>
            <p:cNvCxnSpPr/>
            <p:nvPr/>
          </p:nvCxnSpPr>
          <p:spPr>
            <a:xfrm flipV="1">
              <a:off x="2686145" y="2358754"/>
              <a:ext cx="98881" cy="75458"/>
            </a:xfrm>
            <a:prstGeom prst="line">
              <a:avLst/>
            </a:prstGeom>
            <a:solidFill>
              <a:schemeClr val="bg1"/>
            </a:solidFill>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cxnSp>
        <p:nvCxnSpPr>
          <p:cNvPr id="527" name="Gerader Verbinder 526">
            <a:extLst>
              <a:ext uri="{FF2B5EF4-FFF2-40B4-BE49-F238E27FC236}">
                <a16:creationId xmlns:a16="http://schemas.microsoft.com/office/drawing/2014/main" id="{F95BFFAB-9499-01A2-8C0A-0B63955D4642}"/>
              </a:ext>
            </a:extLst>
          </p:cNvPr>
          <p:cNvCxnSpPr>
            <a:cxnSpLocks/>
            <a:stCxn id="524" idx="3"/>
            <a:endCxn id="513" idx="0"/>
          </p:cNvCxnSpPr>
          <p:nvPr/>
        </p:nvCxnSpPr>
        <p:spPr>
          <a:xfrm>
            <a:off x="5431184" y="4332547"/>
            <a:ext cx="1967" cy="290588"/>
          </a:xfrm>
          <a:prstGeom prst="line">
            <a:avLst/>
          </a:prstGeom>
          <a:ln w="38100">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sp>
        <p:nvSpPr>
          <p:cNvPr id="528" name="Rectangle: Rounded Corners 4">
            <a:extLst>
              <a:ext uri="{FF2B5EF4-FFF2-40B4-BE49-F238E27FC236}">
                <a16:creationId xmlns:a16="http://schemas.microsoft.com/office/drawing/2014/main" id="{209F134B-1D87-EF88-CFE6-E0D25E45933A}"/>
              </a:ext>
            </a:extLst>
          </p:cNvPr>
          <p:cNvSpPr/>
          <p:nvPr/>
        </p:nvSpPr>
        <p:spPr>
          <a:xfrm>
            <a:off x="716551" y="3833561"/>
            <a:ext cx="622634" cy="375279"/>
          </a:xfrm>
          <a:prstGeom prst="roundRect">
            <a:avLst/>
          </a:prstGeom>
          <a:ln w="38100">
            <a:solidFill>
              <a:srgbClr val="FFC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29" name="Rechteck: abgerundete Ecken 47">
            <a:extLst>
              <a:ext uri="{FF2B5EF4-FFF2-40B4-BE49-F238E27FC236}">
                <a16:creationId xmlns:a16="http://schemas.microsoft.com/office/drawing/2014/main" id="{58E3AC96-2370-BD7D-ADF5-09145A6E8A6D}"/>
              </a:ext>
            </a:extLst>
          </p:cNvPr>
          <p:cNvSpPr/>
          <p:nvPr/>
        </p:nvSpPr>
        <p:spPr>
          <a:xfrm>
            <a:off x="2208484" y="3517108"/>
            <a:ext cx="1167461" cy="711200"/>
          </a:xfrm>
          <a:prstGeom prst="roundRect">
            <a:avLst/>
          </a:prstGeom>
          <a:noFill/>
          <a:ln w="38100">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DC/DC</a:t>
            </a:r>
          </a:p>
        </p:txBody>
      </p:sp>
      <p:cxnSp>
        <p:nvCxnSpPr>
          <p:cNvPr id="530" name="Gerader Verbinder 529">
            <a:extLst>
              <a:ext uri="{FF2B5EF4-FFF2-40B4-BE49-F238E27FC236}">
                <a16:creationId xmlns:a16="http://schemas.microsoft.com/office/drawing/2014/main" id="{675AACE4-7F7A-FFB8-DC83-E241B1D32481}"/>
              </a:ext>
            </a:extLst>
          </p:cNvPr>
          <p:cNvCxnSpPr>
            <a:cxnSpLocks/>
          </p:cNvCxnSpPr>
          <p:nvPr/>
        </p:nvCxnSpPr>
        <p:spPr>
          <a:xfrm>
            <a:off x="3356710" y="2157582"/>
            <a:ext cx="224390" cy="0"/>
          </a:xfrm>
          <a:prstGeom prst="line">
            <a:avLst/>
          </a:prstGeom>
          <a:ln w="38100">
            <a:solidFill>
              <a:srgbClr val="FFC000"/>
            </a:solidFill>
            <a:prstDash val="solid"/>
          </a:ln>
        </p:spPr>
        <p:style>
          <a:lnRef idx="1">
            <a:schemeClr val="accent1"/>
          </a:lnRef>
          <a:fillRef idx="0">
            <a:schemeClr val="accent1"/>
          </a:fillRef>
          <a:effectRef idx="0">
            <a:schemeClr val="accent1"/>
          </a:effectRef>
          <a:fontRef idx="minor">
            <a:schemeClr val="tx1"/>
          </a:fontRef>
        </p:style>
      </p:cxnSp>
      <p:sp>
        <p:nvSpPr>
          <p:cNvPr id="531" name="Foliennummernplatzhalter 4">
            <a:extLst>
              <a:ext uri="{FF2B5EF4-FFF2-40B4-BE49-F238E27FC236}">
                <a16:creationId xmlns:a16="http://schemas.microsoft.com/office/drawing/2014/main" id="{C1142A0C-D857-CCBE-0DE1-D3A5DF69E08C}"/>
              </a:ext>
            </a:extLst>
          </p:cNvPr>
          <p:cNvSpPr>
            <a:spLocks noGrp="1"/>
          </p:cNvSpPr>
          <p:nvPr>
            <p:ph type="sldNum" sz="quarter" idx="12"/>
          </p:nvPr>
        </p:nvSpPr>
        <p:spPr>
          <a:xfrm>
            <a:off x="8610600" y="6471682"/>
            <a:ext cx="2743200" cy="365125"/>
          </a:xfrm>
        </p:spPr>
        <p:txBody>
          <a:bodyPr/>
          <a:lstStyle/>
          <a:p>
            <a:fld id="{72AD60C4-287C-4A5B-ADA5-9178088AA60A}" type="slidenum">
              <a:rPr lang="en-US" smtClean="0"/>
              <a:t>10</a:t>
            </a:fld>
            <a:endParaRPr lang="en-US"/>
          </a:p>
        </p:txBody>
      </p:sp>
      <p:sp>
        <p:nvSpPr>
          <p:cNvPr id="532" name="Textfeld 112">
            <a:extLst>
              <a:ext uri="{FF2B5EF4-FFF2-40B4-BE49-F238E27FC236}">
                <a16:creationId xmlns:a16="http://schemas.microsoft.com/office/drawing/2014/main" id="{0B14E5F0-BCD7-76F8-2274-89C51935D0E9}"/>
              </a:ext>
            </a:extLst>
          </p:cNvPr>
          <p:cNvSpPr txBox="1"/>
          <p:nvPr/>
        </p:nvSpPr>
        <p:spPr>
          <a:xfrm>
            <a:off x="4327918" y="1736559"/>
            <a:ext cx="1136312" cy="338554"/>
          </a:xfrm>
          <a:prstGeom prst="rect">
            <a:avLst/>
          </a:prstGeom>
          <a:noFill/>
          <a:ln>
            <a:noFill/>
          </a:ln>
        </p:spPr>
        <p:txBody>
          <a:bodyPr wrap="square" rtlCol="0">
            <a:spAutoFit/>
          </a:bodyPr>
          <a:lstStyle/>
          <a:p>
            <a:r>
              <a:rPr lang="de-DE" sz="1600" b="1" dirty="0"/>
              <a:t>Circuit 1</a:t>
            </a:r>
          </a:p>
        </p:txBody>
      </p:sp>
      <p:sp>
        <p:nvSpPr>
          <p:cNvPr id="533" name="Textfeld 117">
            <a:extLst>
              <a:ext uri="{FF2B5EF4-FFF2-40B4-BE49-F238E27FC236}">
                <a16:creationId xmlns:a16="http://schemas.microsoft.com/office/drawing/2014/main" id="{C4D8F771-EDBB-7167-66A1-628D823D2196}"/>
              </a:ext>
            </a:extLst>
          </p:cNvPr>
          <p:cNvSpPr txBox="1"/>
          <p:nvPr/>
        </p:nvSpPr>
        <p:spPr>
          <a:xfrm>
            <a:off x="4331464" y="3452992"/>
            <a:ext cx="1136312" cy="338554"/>
          </a:xfrm>
          <a:prstGeom prst="rect">
            <a:avLst/>
          </a:prstGeom>
          <a:noFill/>
        </p:spPr>
        <p:txBody>
          <a:bodyPr wrap="square" rtlCol="0">
            <a:spAutoFit/>
          </a:bodyPr>
          <a:lstStyle/>
          <a:p>
            <a:r>
              <a:rPr lang="de-DE" sz="1600" b="1" dirty="0"/>
              <a:t>Circuit 2</a:t>
            </a:r>
          </a:p>
        </p:txBody>
      </p:sp>
      <p:sp>
        <p:nvSpPr>
          <p:cNvPr id="534" name="Freeform: Shape 1">
            <a:extLst>
              <a:ext uri="{FF2B5EF4-FFF2-40B4-BE49-F238E27FC236}">
                <a16:creationId xmlns:a16="http://schemas.microsoft.com/office/drawing/2014/main" id="{E06BA290-1D18-CA78-6840-76AF70EC6967}"/>
              </a:ext>
            </a:extLst>
          </p:cNvPr>
          <p:cNvSpPr/>
          <p:nvPr/>
        </p:nvSpPr>
        <p:spPr>
          <a:xfrm>
            <a:off x="1720775" y="2201353"/>
            <a:ext cx="506946" cy="1649312"/>
          </a:xfrm>
          <a:custGeom>
            <a:avLst/>
            <a:gdLst>
              <a:gd name="connsiteX0" fmla="*/ 889000 w 889000"/>
              <a:gd name="connsiteY0" fmla="*/ 977900 h 977900"/>
              <a:gd name="connsiteX1" fmla="*/ 457200 w 889000"/>
              <a:gd name="connsiteY1" fmla="*/ 977900 h 977900"/>
              <a:gd name="connsiteX2" fmla="*/ 444500 w 889000"/>
              <a:gd name="connsiteY2" fmla="*/ 190500 h 977900"/>
              <a:gd name="connsiteX3" fmla="*/ 0 w 889000"/>
              <a:gd name="connsiteY3" fmla="*/ 0 h 977900"/>
            </a:gdLst>
            <a:ahLst/>
            <a:cxnLst>
              <a:cxn ang="0">
                <a:pos x="connsiteX0" y="connsiteY0"/>
              </a:cxn>
              <a:cxn ang="0">
                <a:pos x="connsiteX1" y="connsiteY1"/>
              </a:cxn>
              <a:cxn ang="0">
                <a:pos x="connsiteX2" y="connsiteY2"/>
              </a:cxn>
              <a:cxn ang="0">
                <a:pos x="connsiteX3" y="connsiteY3"/>
              </a:cxn>
            </a:cxnLst>
            <a:rect l="l" t="t" r="r" b="b"/>
            <a:pathLst>
              <a:path w="889000" h="977900">
                <a:moveTo>
                  <a:pt x="889000" y="977900"/>
                </a:moveTo>
                <a:lnTo>
                  <a:pt x="457200" y="977900"/>
                </a:lnTo>
                <a:lnTo>
                  <a:pt x="444500" y="190500"/>
                </a:lnTo>
                <a:lnTo>
                  <a:pt x="0" y="0"/>
                </a:lnTo>
              </a:path>
            </a:pathLst>
          </a:custGeom>
          <a:ln w="38100">
            <a:solidFill>
              <a:srgbClr val="FFC000"/>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5" name="TextBox 3">
            <a:extLst>
              <a:ext uri="{FF2B5EF4-FFF2-40B4-BE49-F238E27FC236}">
                <a16:creationId xmlns:a16="http://schemas.microsoft.com/office/drawing/2014/main" id="{EB673ECA-EB43-1549-3BFD-1B71E2884262}"/>
              </a:ext>
            </a:extLst>
          </p:cNvPr>
          <p:cNvSpPr txBox="1"/>
          <p:nvPr/>
        </p:nvSpPr>
        <p:spPr>
          <a:xfrm>
            <a:off x="2908756" y="4592869"/>
            <a:ext cx="1337198" cy="523220"/>
          </a:xfrm>
          <a:prstGeom prst="rect">
            <a:avLst/>
          </a:prstGeom>
          <a:noFill/>
        </p:spPr>
        <p:txBody>
          <a:bodyPr wrap="square" rtlCol="0">
            <a:spAutoFit/>
          </a:bodyPr>
          <a:lstStyle/>
          <a:p>
            <a:r>
              <a:rPr lang="en-US" sz="1400" dirty="0"/>
              <a:t>Auxiliary equipment</a:t>
            </a:r>
          </a:p>
        </p:txBody>
      </p:sp>
      <p:cxnSp>
        <p:nvCxnSpPr>
          <p:cNvPr id="536" name="Straight Connector 6">
            <a:extLst>
              <a:ext uri="{FF2B5EF4-FFF2-40B4-BE49-F238E27FC236}">
                <a16:creationId xmlns:a16="http://schemas.microsoft.com/office/drawing/2014/main" id="{14174398-59C7-4609-F70D-EA7973AA2B42}"/>
              </a:ext>
            </a:extLst>
          </p:cNvPr>
          <p:cNvCxnSpPr/>
          <p:nvPr/>
        </p:nvCxnSpPr>
        <p:spPr>
          <a:xfrm>
            <a:off x="360878" y="5557695"/>
            <a:ext cx="831741" cy="0"/>
          </a:xfrm>
          <a:prstGeom prst="line">
            <a:avLst/>
          </a:prstGeom>
          <a:ln w="38100">
            <a:prstDash val="solid"/>
          </a:ln>
        </p:spPr>
        <p:style>
          <a:lnRef idx="1">
            <a:schemeClr val="accent1"/>
          </a:lnRef>
          <a:fillRef idx="0">
            <a:schemeClr val="accent1"/>
          </a:fillRef>
          <a:effectRef idx="0">
            <a:schemeClr val="accent1"/>
          </a:effectRef>
          <a:fontRef idx="minor">
            <a:schemeClr val="tx1"/>
          </a:fontRef>
        </p:style>
      </p:cxnSp>
      <p:sp>
        <p:nvSpPr>
          <p:cNvPr id="537" name="TextBox 9">
            <a:extLst>
              <a:ext uri="{FF2B5EF4-FFF2-40B4-BE49-F238E27FC236}">
                <a16:creationId xmlns:a16="http://schemas.microsoft.com/office/drawing/2014/main" id="{A242D6E3-69BC-25DE-5CAC-6C5356977477}"/>
              </a:ext>
            </a:extLst>
          </p:cNvPr>
          <p:cNvSpPr txBox="1"/>
          <p:nvPr/>
        </p:nvSpPr>
        <p:spPr>
          <a:xfrm>
            <a:off x="1363373" y="5400757"/>
            <a:ext cx="2118529" cy="369332"/>
          </a:xfrm>
          <a:prstGeom prst="rect">
            <a:avLst/>
          </a:prstGeom>
          <a:noFill/>
        </p:spPr>
        <p:txBody>
          <a:bodyPr wrap="none" rtlCol="0">
            <a:spAutoFit/>
          </a:bodyPr>
          <a:lstStyle/>
          <a:p>
            <a:r>
              <a:rPr lang="en-US" dirty="0"/>
              <a:t>Control transmission</a:t>
            </a:r>
          </a:p>
        </p:txBody>
      </p:sp>
      <p:sp>
        <p:nvSpPr>
          <p:cNvPr id="538" name="TextBox 11">
            <a:extLst>
              <a:ext uri="{FF2B5EF4-FFF2-40B4-BE49-F238E27FC236}">
                <a16:creationId xmlns:a16="http://schemas.microsoft.com/office/drawing/2014/main" id="{C2A30E06-75C0-4950-961C-64E880D8007E}"/>
              </a:ext>
            </a:extLst>
          </p:cNvPr>
          <p:cNvSpPr txBox="1"/>
          <p:nvPr/>
        </p:nvSpPr>
        <p:spPr>
          <a:xfrm>
            <a:off x="1363374" y="5814512"/>
            <a:ext cx="2065117" cy="369332"/>
          </a:xfrm>
          <a:prstGeom prst="rect">
            <a:avLst/>
          </a:prstGeom>
          <a:noFill/>
        </p:spPr>
        <p:txBody>
          <a:bodyPr wrap="none" rtlCol="0">
            <a:spAutoFit/>
          </a:bodyPr>
          <a:lstStyle/>
          <a:p>
            <a:r>
              <a:rPr lang="en-US" dirty="0"/>
              <a:t>Energy transmission</a:t>
            </a:r>
          </a:p>
        </p:txBody>
      </p:sp>
      <p:sp>
        <p:nvSpPr>
          <p:cNvPr id="539" name="TextBox 12">
            <a:extLst>
              <a:ext uri="{FF2B5EF4-FFF2-40B4-BE49-F238E27FC236}">
                <a16:creationId xmlns:a16="http://schemas.microsoft.com/office/drawing/2014/main" id="{CC3CCCFD-FB2E-E4BB-096F-C47A06D53FCF}"/>
              </a:ext>
            </a:extLst>
          </p:cNvPr>
          <p:cNvSpPr txBox="1"/>
          <p:nvPr/>
        </p:nvSpPr>
        <p:spPr>
          <a:xfrm>
            <a:off x="1363373" y="6221467"/>
            <a:ext cx="1489575" cy="369332"/>
          </a:xfrm>
          <a:prstGeom prst="rect">
            <a:avLst/>
          </a:prstGeom>
          <a:noFill/>
        </p:spPr>
        <p:txBody>
          <a:bodyPr wrap="none" rtlCol="0">
            <a:spAutoFit/>
          </a:bodyPr>
          <a:lstStyle/>
          <a:p>
            <a:r>
              <a:rPr lang="en-US" dirty="0"/>
              <a:t>Energy supply</a:t>
            </a:r>
          </a:p>
        </p:txBody>
      </p:sp>
      <p:cxnSp>
        <p:nvCxnSpPr>
          <p:cNvPr id="540" name="Straight Connector 14">
            <a:extLst>
              <a:ext uri="{FF2B5EF4-FFF2-40B4-BE49-F238E27FC236}">
                <a16:creationId xmlns:a16="http://schemas.microsoft.com/office/drawing/2014/main" id="{62A52FB8-EF97-3224-159B-DD3ABDFDB0C9}"/>
              </a:ext>
            </a:extLst>
          </p:cNvPr>
          <p:cNvCxnSpPr/>
          <p:nvPr/>
        </p:nvCxnSpPr>
        <p:spPr>
          <a:xfrm>
            <a:off x="360878" y="5999178"/>
            <a:ext cx="831741" cy="0"/>
          </a:xfrm>
          <a:prstGeom prst="line">
            <a:avLst/>
          </a:prstGeom>
          <a:ln w="38100">
            <a:solidFill>
              <a:srgbClr val="FFC000"/>
            </a:solidFill>
            <a:prstDash val="solid"/>
          </a:ln>
        </p:spPr>
        <p:style>
          <a:lnRef idx="1">
            <a:schemeClr val="accent1"/>
          </a:lnRef>
          <a:fillRef idx="0">
            <a:schemeClr val="accent1"/>
          </a:fillRef>
          <a:effectRef idx="0">
            <a:schemeClr val="accent1"/>
          </a:effectRef>
          <a:fontRef idx="minor">
            <a:schemeClr val="tx1"/>
          </a:fontRef>
        </p:style>
      </p:cxnSp>
      <p:cxnSp>
        <p:nvCxnSpPr>
          <p:cNvPr id="541" name="Straight Connector 15">
            <a:extLst>
              <a:ext uri="{FF2B5EF4-FFF2-40B4-BE49-F238E27FC236}">
                <a16:creationId xmlns:a16="http://schemas.microsoft.com/office/drawing/2014/main" id="{61545584-29BD-F7B4-68D3-48EE414F1385}"/>
              </a:ext>
            </a:extLst>
          </p:cNvPr>
          <p:cNvCxnSpPr/>
          <p:nvPr/>
        </p:nvCxnSpPr>
        <p:spPr>
          <a:xfrm>
            <a:off x="360878" y="6448594"/>
            <a:ext cx="831741" cy="0"/>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542" name="Textfeld 112">
            <a:extLst>
              <a:ext uri="{FF2B5EF4-FFF2-40B4-BE49-F238E27FC236}">
                <a16:creationId xmlns:a16="http://schemas.microsoft.com/office/drawing/2014/main" id="{CF4F3308-A761-21F8-B57D-EF1F2345F396}"/>
              </a:ext>
            </a:extLst>
          </p:cNvPr>
          <p:cNvSpPr txBox="1"/>
          <p:nvPr/>
        </p:nvSpPr>
        <p:spPr>
          <a:xfrm>
            <a:off x="9821042" y="2206843"/>
            <a:ext cx="1136312" cy="338554"/>
          </a:xfrm>
          <a:prstGeom prst="rect">
            <a:avLst/>
          </a:prstGeom>
          <a:noFill/>
          <a:ln>
            <a:noFill/>
          </a:ln>
        </p:spPr>
        <p:txBody>
          <a:bodyPr wrap="square" rtlCol="0">
            <a:spAutoFit/>
          </a:bodyPr>
          <a:lstStyle/>
          <a:p>
            <a:r>
              <a:rPr lang="de-DE" sz="1600" b="1" dirty="0"/>
              <a:t>Circuit 1</a:t>
            </a:r>
          </a:p>
        </p:txBody>
      </p:sp>
      <p:sp>
        <p:nvSpPr>
          <p:cNvPr id="543" name="Textfeld 117">
            <a:extLst>
              <a:ext uri="{FF2B5EF4-FFF2-40B4-BE49-F238E27FC236}">
                <a16:creationId xmlns:a16="http://schemas.microsoft.com/office/drawing/2014/main" id="{BFDFB92D-2720-57EF-9B67-6BCC35E05A6E}"/>
              </a:ext>
            </a:extLst>
          </p:cNvPr>
          <p:cNvSpPr txBox="1"/>
          <p:nvPr/>
        </p:nvSpPr>
        <p:spPr>
          <a:xfrm>
            <a:off x="9843623" y="3570408"/>
            <a:ext cx="1136312" cy="338554"/>
          </a:xfrm>
          <a:prstGeom prst="rect">
            <a:avLst/>
          </a:prstGeom>
          <a:noFill/>
        </p:spPr>
        <p:txBody>
          <a:bodyPr wrap="square" rtlCol="0">
            <a:spAutoFit/>
          </a:bodyPr>
          <a:lstStyle/>
          <a:p>
            <a:r>
              <a:rPr lang="de-DE" sz="1600" b="1" dirty="0"/>
              <a:t>Circuit 2</a:t>
            </a:r>
          </a:p>
        </p:txBody>
      </p:sp>
      <p:sp>
        <p:nvSpPr>
          <p:cNvPr id="544" name="Rechteck: abgerundete Ecken 113">
            <a:extLst>
              <a:ext uri="{FF2B5EF4-FFF2-40B4-BE49-F238E27FC236}">
                <a16:creationId xmlns:a16="http://schemas.microsoft.com/office/drawing/2014/main" id="{8C795FBB-7E35-1CD0-CEC6-0B5D54560CB4}"/>
              </a:ext>
            </a:extLst>
          </p:cNvPr>
          <p:cNvSpPr/>
          <p:nvPr/>
        </p:nvSpPr>
        <p:spPr>
          <a:xfrm>
            <a:off x="6916026" y="2348550"/>
            <a:ext cx="2739886" cy="1409309"/>
          </a:xfrm>
          <a:prstGeom prst="roundRect">
            <a:avLst/>
          </a:prstGeom>
          <a:solidFill>
            <a:schemeClr val="bg1">
              <a:lumMod val="85000"/>
            </a:schemeClr>
          </a:solid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solidFill>
            </a:endParaRPr>
          </a:p>
        </p:txBody>
      </p:sp>
      <p:sp>
        <p:nvSpPr>
          <p:cNvPr id="545" name="Rechteck: abgerundete Ecken 118">
            <a:extLst>
              <a:ext uri="{FF2B5EF4-FFF2-40B4-BE49-F238E27FC236}">
                <a16:creationId xmlns:a16="http://schemas.microsoft.com/office/drawing/2014/main" id="{0C9BEBE3-C8E4-B68C-8349-67E65731CAE2}"/>
              </a:ext>
            </a:extLst>
          </p:cNvPr>
          <p:cNvSpPr/>
          <p:nvPr/>
        </p:nvSpPr>
        <p:spPr>
          <a:xfrm>
            <a:off x="8329184" y="2530219"/>
            <a:ext cx="1110701" cy="1040189"/>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solidFill>
            </a:endParaRPr>
          </a:p>
        </p:txBody>
      </p:sp>
      <p:sp>
        <p:nvSpPr>
          <p:cNvPr id="546" name="Rechteck: abgerundete Ecken 118">
            <a:extLst>
              <a:ext uri="{FF2B5EF4-FFF2-40B4-BE49-F238E27FC236}">
                <a16:creationId xmlns:a16="http://schemas.microsoft.com/office/drawing/2014/main" id="{9D3C4B2B-8DB2-D0DF-26B9-C3E6751EF559}"/>
              </a:ext>
            </a:extLst>
          </p:cNvPr>
          <p:cNvSpPr/>
          <p:nvPr/>
        </p:nvSpPr>
        <p:spPr>
          <a:xfrm>
            <a:off x="7096961" y="2523618"/>
            <a:ext cx="1110701" cy="1040189"/>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solidFill>
            </a:endParaRPr>
          </a:p>
        </p:txBody>
      </p:sp>
      <p:sp>
        <p:nvSpPr>
          <p:cNvPr id="547" name="Rechteck: abgerundete Ecken 33">
            <a:extLst>
              <a:ext uri="{FF2B5EF4-FFF2-40B4-BE49-F238E27FC236}">
                <a16:creationId xmlns:a16="http://schemas.microsoft.com/office/drawing/2014/main" id="{00020ED2-6F67-E860-E686-C5822973867B}"/>
              </a:ext>
            </a:extLst>
          </p:cNvPr>
          <p:cNvSpPr/>
          <p:nvPr/>
        </p:nvSpPr>
        <p:spPr>
          <a:xfrm>
            <a:off x="362831" y="1803227"/>
            <a:ext cx="1351532" cy="2406285"/>
          </a:xfrm>
          <a:prstGeom prst="roundRect">
            <a:avLst/>
          </a:prstGeom>
          <a:noFill/>
          <a:ln w="38100">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solidFill>
            </a:endParaRPr>
          </a:p>
        </p:txBody>
      </p:sp>
      <p:sp>
        <p:nvSpPr>
          <p:cNvPr id="548" name="Rechteck: abgerundete Ecken 35">
            <a:extLst>
              <a:ext uri="{FF2B5EF4-FFF2-40B4-BE49-F238E27FC236}">
                <a16:creationId xmlns:a16="http://schemas.microsoft.com/office/drawing/2014/main" id="{52388B2A-8482-9D88-B9FB-A74EB3325D50}"/>
              </a:ext>
            </a:extLst>
          </p:cNvPr>
          <p:cNvSpPr/>
          <p:nvPr/>
        </p:nvSpPr>
        <p:spPr>
          <a:xfrm>
            <a:off x="5871589" y="1173465"/>
            <a:ext cx="1180531" cy="711200"/>
          </a:xfrm>
          <a:prstGeom prst="roundRect">
            <a:avLst/>
          </a:prstGeom>
          <a:no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dirty="0">
                <a:solidFill>
                  <a:schemeClr val="tx1"/>
                </a:solidFill>
              </a:rPr>
              <a:t>ESD 1</a:t>
            </a:r>
          </a:p>
          <a:p>
            <a:endParaRPr lang="de-DE" dirty="0">
              <a:solidFill>
                <a:schemeClr val="tx1"/>
              </a:solidFill>
            </a:endParaRPr>
          </a:p>
        </p:txBody>
      </p:sp>
      <p:sp>
        <p:nvSpPr>
          <p:cNvPr id="549" name="TextBox 37">
            <a:extLst>
              <a:ext uri="{FF2B5EF4-FFF2-40B4-BE49-F238E27FC236}">
                <a16:creationId xmlns:a16="http://schemas.microsoft.com/office/drawing/2014/main" id="{135B573E-8FA0-E1CF-3579-68EDCE09DDAE}"/>
              </a:ext>
            </a:extLst>
          </p:cNvPr>
          <p:cNvSpPr txBox="1"/>
          <p:nvPr/>
        </p:nvSpPr>
        <p:spPr>
          <a:xfrm>
            <a:off x="7072760" y="1171879"/>
            <a:ext cx="1391850" cy="738664"/>
          </a:xfrm>
          <a:prstGeom prst="rect">
            <a:avLst/>
          </a:prstGeom>
          <a:noFill/>
        </p:spPr>
        <p:txBody>
          <a:bodyPr wrap="square" rtlCol="0">
            <a:spAutoFit/>
          </a:bodyPr>
          <a:lstStyle/>
          <a:p>
            <a:r>
              <a:rPr lang="en-US" sz="1400" dirty="0"/>
              <a:t>battery for braking</a:t>
            </a:r>
          </a:p>
          <a:p>
            <a:r>
              <a:rPr lang="en-US" sz="1400" dirty="0"/>
              <a:t>and auxiliaries</a:t>
            </a:r>
          </a:p>
        </p:txBody>
      </p:sp>
      <p:sp>
        <p:nvSpPr>
          <p:cNvPr id="550" name="Rectangle: Rounded Corners 38">
            <a:extLst>
              <a:ext uri="{FF2B5EF4-FFF2-40B4-BE49-F238E27FC236}">
                <a16:creationId xmlns:a16="http://schemas.microsoft.com/office/drawing/2014/main" id="{66BD0A4D-E412-6F97-2A81-0E2DACB21DDF}"/>
              </a:ext>
            </a:extLst>
          </p:cNvPr>
          <p:cNvSpPr/>
          <p:nvPr/>
        </p:nvSpPr>
        <p:spPr>
          <a:xfrm>
            <a:off x="6386182" y="1524547"/>
            <a:ext cx="591410" cy="313753"/>
          </a:xfrm>
          <a:prstGeom prst="roundRect">
            <a:avLst/>
          </a:prstGeom>
          <a:ln w="38100">
            <a:solidFill>
              <a:srgbClr val="FFC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cxnSp>
        <p:nvCxnSpPr>
          <p:cNvPr id="551" name="Gerader Verbinder 109">
            <a:extLst>
              <a:ext uri="{FF2B5EF4-FFF2-40B4-BE49-F238E27FC236}">
                <a16:creationId xmlns:a16="http://schemas.microsoft.com/office/drawing/2014/main" id="{221C81B0-1240-607F-3719-9225451501D1}"/>
              </a:ext>
            </a:extLst>
          </p:cNvPr>
          <p:cNvCxnSpPr>
            <a:cxnSpLocks/>
            <a:stCxn id="550" idx="2"/>
          </p:cNvCxnSpPr>
          <p:nvPr/>
        </p:nvCxnSpPr>
        <p:spPr>
          <a:xfrm>
            <a:off x="6681887" y="1838300"/>
            <a:ext cx="7785" cy="300970"/>
          </a:xfrm>
          <a:prstGeom prst="line">
            <a:avLst/>
          </a:prstGeom>
          <a:ln w="38100">
            <a:solidFill>
              <a:srgbClr val="FFC000"/>
            </a:solidFill>
            <a:prstDash val="solid"/>
          </a:ln>
        </p:spPr>
        <p:style>
          <a:lnRef idx="1">
            <a:schemeClr val="accent1"/>
          </a:lnRef>
          <a:fillRef idx="0">
            <a:schemeClr val="accent1"/>
          </a:fillRef>
          <a:effectRef idx="0">
            <a:schemeClr val="accent1"/>
          </a:effectRef>
          <a:fontRef idx="minor">
            <a:schemeClr val="tx1"/>
          </a:fontRef>
        </p:style>
      </p:cxnSp>
      <p:sp>
        <p:nvSpPr>
          <p:cNvPr id="552" name="TextBox 44">
            <a:extLst>
              <a:ext uri="{FF2B5EF4-FFF2-40B4-BE49-F238E27FC236}">
                <a16:creationId xmlns:a16="http://schemas.microsoft.com/office/drawing/2014/main" id="{F6CBB242-B4DE-3EF2-ED2A-07FF2A7F4A5D}"/>
              </a:ext>
            </a:extLst>
          </p:cNvPr>
          <p:cNvSpPr txBox="1"/>
          <p:nvPr/>
        </p:nvSpPr>
        <p:spPr>
          <a:xfrm>
            <a:off x="701555" y="4259949"/>
            <a:ext cx="713016" cy="369332"/>
          </a:xfrm>
          <a:prstGeom prst="rect">
            <a:avLst/>
          </a:prstGeom>
          <a:noFill/>
        </p:spPr>
        <p:txBody>
          <a:bodyPr wrap="none" rtlCol="0">
            <a:spAutoFit/>
          </a:bodyPr>
          <a:lstStyle/>
          <a:p>
            <a:r>
              <a:rPr lang="en-US" dirty="0"/>
              <a:t>ESD 2</a:t>
            </a:r>
          </a:p>
        </p:txBody>
      </p:sp>
      <p:cxnSp>
        <p:nvCxnSpPr>
          <p:cNvPr id="553" name="Gerade Verbindung mit Pfeil 552">
            <a:extLst>
              <a:ext uri="{FF2B5EF4-FFF2-40B4-BE49-F238E27FC236}">
                <a16:creationId xmlns:a16="http://schemas.microsoft.com/office/drawing/2014/main" id="{86B4D277-3C85-21BC-AEE9-5ECB361A166B}"/>
              </a:ext>
            </a:extLst>
          </p:cNvPr>
          <p:cNvCxnSpPr>
            <a:cxnSpLocks/>
          </p:cNvCxnSpPr>
          <p:nvPr/>
        </p:nvCxnSpPr>
        <p:spPr>
          <a:xfrm flipV="1">
            <a:off x="7644172" y="2148323"/>
            <a:ext cx="0" cy="385893"/>
          </a:xfrm>
          <a:prstGeom prst="straightConnector1">
            <a:avLst/>
          </a:prstGeom>
          <a:ln w="38100">
            <a:solidFill>
              <a:srgbClr val="FFC000"/>
            </a:solidFill>
            <a:prstDash val="solid"/>
          </a:ln>
        </p:spPr>
        <p:style>
          <a:lnRef idx="1">
            <a:schemeClr val="accent1"/>
          </a:lnRef>
          <a:fillRef idx="0">
            <a:schemeClr val="accent1"/>
          </a:fillRef>
          <a:effectRef idx="0">
            <a:schemeClr val="accent1"/>
          </a:effectRef>
          <a:fontRef idx="minor">
            <a:schemeClr val="tx1"/>
          </a:fontRef>
        </p:style>
      </p:cxnSp>
      <p:cxnSp>
        <p:nvCxnSpPr>
          <p:cNvPr id="554" name="Gerader Verbinder 553">
            <a:extLst>
              <a:ext uri="{FF2B5EF4-FFF2-40B4-BE49-F238E27FC236}">
                <a16:creationId xmlns:a16="http://schemas.microsoft.com/office/drawing/2014/main" id="{F89C9175-996C-0F18-95AD-FB9A815A9374}"/>
              </a:ext>
            </a:extLst>
          </p:cNvPr>
          <p:cNvCxnSpPr>
            <a:cxnSpLocks/>
          </p:cNvCxnSpPr>
          <p:nvPr/>
        </p:nvCxnSpPr>
        <p:spPr>
          <a:xfrm>
            <a:off x="8909862" y="3570438"/>
            <a:ext cx="8916" cy="1065409"/>
          </a:xfrm>
          <a:prstGeom prst="line">
            <a:avLst/>
          </a:prstGeom>
          <a:ln w="38100">
            <a:solidFill>
              <a:srgbClr val="0070C0"/>
            </a:solidFill>
            <a:prstDash val="solid"/>
          </a:ln>
        </p:spPr>
        <p:style>
          <a:lnRef idx="1">
            <a:schemeClr val="accent1"/>
          </a:lnRef>
          <a:fillRef idx="0">
            <a:schemeClr val="accent1"/>
          </a:fillRef>
          <a:effectRef idx="0">
            <a:schemeClr val="accent1"/>
          </a:effectRef>
          <a:fontRef idx="minor">
            <a:schemeClr val="tx1"/>
          </a:fontRef>
        </p:style>
      </p:cxnSp>
      <p:cxnSp>
        <p:nvCxnSpPr>
          <p:cNvPr id="555" name="Gerader Verbinder 554">
            <a:extLst>
              <a:ext uri="{FF2B5EF4-FFF2-40B4-BE49-F238E27FC236}">
                <a16:creationId xmlns:a16="http://schemas.microsoft.com/office/drawing/2014/main" id="{22BA9AA9-6172-4FAF-AF6F-6093E72CDC6C}"/>
              </a:ext>
            </a:extLst>
          </p:cNvPr>
          <p:cNvCxnSpPr>
            <a:cxnSpLocks/>
          </p:cNvCxnSpPr>
          <p:nvPr/>
        </p:nvCxnSpPr>
        <p:spPr>
          <a:xfrm>
            <a:off x="7647956" y="3587471"/>
            <a:ext cx="8916" cy="948228"/>
          </a:xfrm>
          <a:prstGeom prst="line">
            <a:avLst/>
          </a:prstGeom>
          <a:ln w="38100">
            <a:solidFill>
              <a:srgbClr val="0070C0"/>
            </a:solidFill>
            <a:prstDash val="solid"/>
          </a:ln>
        </p:spPr>
        <p:style>
          <a:lnRef idx="1">
            <a:schemeClr val="accent1"/>
          </a:lnRef>
          <a:fillRef idx="0">
            <a:schemeClr val="accent1"/>
          </a:fillRef>
          <a:effectRef idx="0">
            <a:schemeClr val="accent1"/>
          </a:effectRef>
          <a:fontRef idx="minor">
            <a:schemeClr val="tx1"/>
          </a:fontRef>
        </p:style>
      </p:cxnSp>
      <p:cxnSp>
        <p:nvCxnSpPr>
          <p:cNvPr id="556" name="Gerade Verbindung mit Pfeil 555">
            <a:extLst>
              <a:ext uri="{FF2B5EF4-FFF2-40B4-BE49-F238E27FC236}">
                <a16:creationId xmlns:a16="http://schemas.microsoft.com/office/drawing/2014/main" id="{50E07893-05FB-80D4-D90F-103212B4FE74}"/>
              </a:ext>
            </a:extLst>
          </p:cNvPr>
          <p:cNvCxnSpPr>
            <a:cxnSpLocks/>
          </p:cNvCxnSpPr>
          <p:nvPr/>
        </p:nvCxnSpPr>
        <p:spPr>
          <a:xfrm flipV="1">
            <a:off x="8609967" y="3590273"/>
            <a:ext cx="0" cy="305440"/>
          </a:xfrm>
          <a:prstGeom prst="straightConnector1">
            <a:avLst/>
          </a:prstGeom>
          <a:ln w="38100">
            <a:solidFill>
              <a:srgbClr val="FFC000"/>
            </a:solidFill>
            <a:prstDash val="solid"/>
          </a:ln>
        </p:spPr>
        <p:style>
          <a:lnRef idx="1">
            <a:schemeClr val="accent1"/>
          </a:lnRef>
          <a:fillRef idx="0">
            <a:schemeClr val="accent1"/>
          </a:fillRef>
          <a:effectRef idx="0">
            <a:schemeClr val="accent1"/>
          </a:effectRef>
          <a:fontRef idx="minor">
            <a:schemeClr val="tx1"/>
          </a:fontRef>
        </p:style>
      </p:cxnSp>
      <p:sp>
        <p:nvSpPr>
          <p:cNvPr id="557" name="Textfeld 116">
            <a:extLst>
              <a:ext uri="{FF2B5EF4-FFF2-40B4-BE49-F238E27FC236}">
                <a16:creationId xmlns:a16="http://schemas.microsoft.com/office/drawing/2014/main" id="{37F1BBA3-FC88-3D48-3494-C440028B5245}"/>
              </a:ext>
            </a:extLst>
          </p:cNvPr>
          <p:cNvSpPr txBox="1"/>
          <p:nvPr/>
        </p:nvSpPr>
        <p:spPr>
          <a:xfrm>
            <a:off x="8274663" y="2639565"/>
            <a:ext cx="1226997" cy="830997"/>
          </a:xfrm>
          <a:prstGeom prst="rect">
            <a:avLst/>
          </a:prstGeom>
          <a:noFill/>
        </p:spPr>
        <p:txBody>
          <a:bodyPr wrap="square" rtlCol="0">
            <a:spAutoFit/>
          </a:bodyPr>
          <a:lstStyle/>
          <a:p>
            <a:pPr algn="ctr"/>
            <a:r>
              <a:rPr lang="de-DE" sz="1600" dirty="0"/>
              <a:t>Brake Controller </a:t>
            </a:r>
          </a:p>
          <a:p>
            <a:pPr algn="ctr"/>
            <a:r>
              <a:rPr lang="de-DE" sz="1600" dirty="0"/>
              <a:t>2 </a:t>
            </a:r>
          </a:p>
        </p:txBody>
      </p:sp>
      <p:sp>
        <p:nvSpPr>
          <p:cNvPr id="558" name="Textfeld 116">
            <a:extLst>
              <a:ext uri="{FF2B5EF4-FFF2-40B4-BE49-F238E27FC236}">
                <a16:creationId xmlns:a16="http://schemas.microsoft.com/office/drawing/2014/main" id="{9898B89C-3C4F-C6C9-3254-A91AA7D2C73C}"/>
              </a:ext>
            </a:extLst>
          </p:cNvPr>
          <p:cNvSpPr txBox="1"/>
          <p:nvPr/>
        </p:nvSpPr>
        <p:spPr>
          <a:xfrm>
            <a:off x="7033349" y="2643586"/>
            <a:ext cx="1226997" cy="830997"/>
          </a:xfrm>
          <a:prstGeom prst="rect">
            <a:avLst/>
          </a:prstGeom>
          <a:noFill/>
        </p:spPr>
        <p:txBody>
          <a:bodyPr wrap="square" rtlCol="0">
            <a:spAutoFit/>
          </a:bodyPr>
          <a:lstStyle/>
          <a:p>
            <a:pPr algn="ctr"/>
            <a:r>
              <a:rPr lang="de-DE" sz="1600" dirty="0"/>
              <a:t>Brake Controller </a:t>
            </a:r>
          </a:p>
          <a:p>
            <a:pPr algn="ctr"/>
            <a:r>
              <a:rPr lang="de-DE" sz="1600" dirty="0"/>
              <a:t>1 </a:t>
            </a:r>
          </a:p>
        </p:txBody>
      </p:sp>
      <p:grpSp>
        <p:nvGrpSpPr>
          <p:cNvPr id="559" name="Group 67">
            <a:extLst>
              <a:ext uri="{FF2B5EF4-FFF2-40B4-BE49-F238E27FC236}">
                <a16:creationId xmlns:a16="http://schemas.microsoft.com/office/drawing/2014/main" id="{601699D7-170C-B504-D800-E43146370C6F}"/>
              </a:ext>
            </a:extLst>
          </p:cNvPr>
          <p:cNvGrpSpPr/>
          <p:nvPr/>
        </p:nvGrpSpPr>
        <p:grpSpPr>
          <a:xfrm>
            <a:off x="6127064" y="4284063"/>
            <a:ext cx="1079863" cy="699339"/>
            <a:chOff x="5784164" y="4168731"/>
            <a:chExt cx="1079863" cy="699339"/>
          </a:xfrm>
        </p:grpSpPr>
        <p:grpSp>
          <p:nvGrpSpPr>
            <p:cNvPr id="560" name="Gruppieren 559">
              <a:extLst>
                <a:ext uri="{FF2B5EF4-FFF2-40B4-BE49-F238E27FC236}">
                  <a16:creationId xmlns:a16="http://schemas.microsoft.com/office/drawing/2014/main" id="{2FCFAC95-719B-41EA-894F-3EF0261F1A64}"/>
                </a:ext>
              </a:extLst>
            </p:cNvPr>
            <p:cNvGrpSpPr>
              <a:grpSpLocks noChangeAspect="1"/>
            </p:cNvGrpSpPr>
            <p:nvPr/>
          </p:nvGrpSpPr>
          <p:grpSpPr>
            <a:xfrm rot="156621" flipH="1">
              <a:off x="5900575" y="4373249"/>
              <a:ext cx="353696" cy="421451"/>
              <a:chOff x="4110773" y="4259412"/>
              <a:chExt cx="609379" cy="719318"/>
            </a:xfrm>
          </p:grpSpPr>
          <p:sp>
            <p:nvSpPr>
              <p:cNvPr id="567" name="Freihandform: Form 566">
                <a:extLst>
                  <a:ext uri="{FF2B5EF4-FFF2-40B4-BE49-F238E27FC236}">
                    <a16:creationId xmlns:a16="http://schemas.microsoft.com/office/drawing/2014/main" id="{575C0DA5-116A-21FF-8551-A3AEAA8858D6}"/>
                  </a:ext>
                </a:extLst>
              </p:cNvPr>
              <p:cNvSpPr/>
              <p:nvPr/>
            </p:nvSpPr>
            <p:spPr>
              <a:xfrm>
                <a:off x="4144152" y="4297961"/>
                <a:ext cx="569925" cy="589053"/>
              </a:xfrm>
              <a:custGeom>
                <a:avLst/>
                <a:gdLst>
                  <a:gd name="connsiteX0" fmla="*/ 0 w 654908"/>
                  <a:gd name="connsiteY0" fmla="*/ 49427 h 741405"/>
                  <a:gd name="connsiteX1" fmla="*/ 444843 w 654908"/>
                  <a:gd name="connsiteY1" fmla="*/ 741405 h 741405"/>
                  <a:gd name="connsiteX2" fmla="*/ 654908 w 654908"/>
                  <a:gd name="connsiteY2" fmla="*/ 729049 h 741405"/>
                  <a:gd name="connsiteX3" fmla="*/ 556054 w 654908"/>
                  <a:gd name="connsiteY3" fmla="*/ 580768 h 741405"/>
                  <a:gd name="connsiteX4" fmla="*/ 345989 w 654908"/>
                  <a:gd name="connsiteY4" fmla="*/ 420130 h 741405"/>
                  <a:gd name="connsiteX5" fmla="*/ 61784 w 654908"/>
                  <a:gd name="connsiteY5" fmla="*/ 0 h 741405"/>
                  <a:gd name="connsiteX6" fmla="*/ 0 w 654908"/>
                  <a:gd name="connsiteY6" fmla="*/ 49427 h 741405"/>
                  <a:gd name="connsiteX0" fmla="*/ 0 w 654908"/>
                  <a:gd name="connsiteY0" fmla="*/ 49427 h 741405"/>
                  <a:gd name="connsiteX1" fmla="*/ 444843 w 654908"/>
                  <a:gd name="connsiteY1" fmla="*/ 741405 h 741405"/>
                  <a:gd name="connsiteX2" fmla="*/ 654908 w 654908"/>
                  <a:gd name="connsiteY2" fmla="*/ 729049 h 741405"/>
                  <a:gd name="connsiteX3" fmla="*/ 556054 w 654908"/>
                  <a:gd name="connsiteY3" fmla="*/ 580768 h 741405"/>
                  <a:gd name="connsiteX4" fmla="*/ 458456 w 654908"/>
                  <a:gd name="connsiteY4" fmla="*/ 591275 h 741405"/>
                  <a:gd name="connsiteX5" fmla="*/ 61784 w 654908"/>
                  <a:gd name="connsiteY5" fmla="*/ 0 h 741405"/>
                  <a:gd name="connsiteX6" fmla="*/ 0 w 654908"/>
                  <a:gd name="connsiteY6" fmla="*/ 49427 h 741405"/>
                  <a:gd name="connsiteX0" fmla="*/ 0 w 654908"/>
                  <a:gd name="connsiteY0" fmla="*/ 49427 h 741405"/>
                  <a:gd name="connsiteX1" fmla="*/ 444843 w 654908"/>
                  <a:gd name="connsiteY1" fmla="*/ 741405 h 741405"/>
                  <a:gd name="connsiteX2" fmla="*/ 654908 w 654908"/>
                  <a:gd name="connsiteY2" fmla="*/ 729049 h 741405"/>
                  <a:gd name="connsiteX3" fmla="*/ 556054 w 654908"/>
                  <a:gd name="connsiteY3" fmla="*/ 580768 h 741405"/>
                  <a:gd name="connsiteX4" fmla="*/ 485350 w 654908"/>
                  <a:gd name="connsiteY4" fmla="*/ 647508 h 741405"/>
                  <a:gd name="connsiteX5" fmla="*/ 61784 w 654908"/>
                  <a:gd name="connsiteY5" fmla="*/ 0 h 741405"/>
                  <a:gd name="connsiteX6" fmla="*/ 0 w 654908"/>
                  <a:gd name="connsiteY6" fmla="*/ 49427 h 741405"/>
                  <a:gd name="connsiteX0" fmla="*/ 0 w 654908"/>
                  <a:gd name="connsiteY0" fmla="*/ 49427 h 741405"/>
                  <a:gd name="connsiteX1" fmla="*/ 444843 w 654908"/>
                  <a:gd name="connsiteY1" fmla="*/ 741405 h 741405"/>
                  <a:gd name="connsiteX2" fmla="*/ 654908 w 654908"/>
                  <a:gd name="connsiteY2" fmla="*/ 729049 h 741405"/>
                  <a:gd name="connsiteX3" fmla="*/ 570724 w 654908"/>
                  <a:gd name="connsiteY3" fmla="*/ 602772 h 741405"/>
                  <a:gd name="connsiteX4" fmla="*/ 485350 w 654908"/>
                  <a:gd name="connsiteY4" fmla="*/ 647508 h 741405"/>
                  <a:gd name="connsiteX5" fmla="*/ 61784 w 654908"/>
                  <a:gd name="connsiteY5" fmla="*/ 0 h 741405"/>
                  <a:gd name="connsiteX6" fmla="*/ 0 w 654908"/>
                  <a:gd name="connsiteY6" fmla="*/ 49427 h 741405"/>
                  <a:gd name="connsiteX0" fmla="*/ 0 w 654908"/>
                  <a:gd name="connsiteY0" fmla="*/ 49427 h 756075"/>
                  <a:gd name="connsiteX1" fmla="*/ 461958 w 654908"/>
                  <a:gd name="connsiteY1" fmla="*/ 756075 h 756075"/>
                  <a:gd name="connsiteX2" fmla="*/ 654908 w 654908"/>
                  <a:gd name="connsiteY2" fmla="*/ 729049 h 756075"/>
                  <a:gd name="connsiteX3" fmla="*/ 570724 w 654908"/>
                  <a:gd name="connsiteY3" fmla="*/ 602772 h 756075"/>
                  <a:gd name="connsiteX4" fmla="*/ 485350 w 654908"/>
                  <a:gd name="connsiteY4" fmla="*/ 647508 h 756075"/>
                  <a:gd name="connsiteX5" fmla="*/ 61784 w 654908"/>
                  <a:gd name="connsiteY5" fmla="*/ 0 h 756075"/>
                  <a:gd name="connsiteX6" fmla="*/ 0 w 654908"/>
                  <a:gd name="connsiteY6" fmla="*/ 49427 h 756075"/>
                  <a:gd name="connsiteX0" fmla="*/ 0 w 654908"/>
                  <a:gd name="connsiteY0" fmla="*/ 49427 h 756075"/>
                  <a:gd name="connsiteX1" fmla="*/ 461958 w 654908"/>
                  <a:gd name="connsiteY1" fmla="*/ 756075 h 756075"/>
                  <a:gd name="connsiteX2" fmla="*/ 511517 w 654908"/>
                  <a:gd name="connsiteY2" fmla="*/ 752507 h 756075"/>
                  <a:gd name="connsiteX3" fmla="*/ 654908 w 654908"/>
                  <a:gd name="connsiteY3" fmla="*/ 729049 h 756075"/>
                  <a:gd name="connsiteX4" fmla="*/ 570724 w 654908"/>
                  <a:gd name="connsiteY4" fmla="*/ 602772 h 756075"/>
                  <a:gd name="connsiteX5" fmla="*/ 485350 w 654908"/>
                  <a:gd name="connsiteY5" fmla="*/ 647508 h 756075"/>
                  <a:gd name="connsiteX6" fmla="*/ 61784 w 654908"/>
                  <a:gd name="connsiteY6" fmla="*/ 0 h 756075"/>
                  <a:gd name="connsiteX7" fmla="*/ 0 w 654908"/>
                  <a:gd name="connsiteY7" fmla="*/ 49427 h 756075"/>
                  <a:gd name="connsiteX0" fmla="*/ 0 w 654908"/>
                  <a:gd name="connsiteY0" fmla="*/ 49427 h 752507"/>
                  <a:gd name="connsiteX1" fmla="*/ 444844 w 654908"/>
                  <a:gd name="connsiteY1" fmla="*/ 724291 h 752507"/>
                  <a:gd name="connsiteX2" fmla="*/ 511517 w 654908"/>
                  <a:gd name="connsiteY2" fmla="*/ 752507 h 752507"/>
                  <a:gd name="connsiteX3" fmla="*/ 654908 w 654908"/>
                  <a:gd name="connsiteY3" fmla="*/ 729049 h 752507"/>
                  <a:gd name="connsiteX4" fmla="*/ 570724 w 654908"/>
                  <a:gd name="connsiteY4" fmla="*/ 602772 h 752507"/>
                  <a:gd name="connsiteX5" fmla="*/ 485350 w 654908"/>
                  <a:gd name="connsiteY5" fmla="*/ 647508 h 752507"/>
                  <a:gd name="connsiteX6" fmla="*/ 61784 w 654908"/>
                  <a:gd name="connsiteY6" fmla="*/ 0 h 752507"/>
                  <a:gd name="connsiteX7" fmla="*/ 0 w 654908"/>
                  <a:gd name="connsiteY7" fmla="*/ 49427 h 752507"/>
                  <a:gd name="connsiteX0" fmla="*/ 0 w 654908"/>
                  <a:gd name="connsiteY0" fmla="*/ 49427 h 752507"/>
                  <a:gd name="connsiteX1" fmla="*/ 444844 w 654908"/>
                  <a:gd name="connsiteY1" fmla="*/ 724291 h 752507"/>
                  <a:gd name="connsiteX2" fmla="*/ 511517 w 654908"/>
                  <a:gd name="connsiteY2" fmla="*/ 752507 h 752507"/>
                  <a:gd name="connsiteX3" fmla="*/ 654908 w 654908"/>
                  <a:gd name="connsiteY3" fmla="*/ 729049 h 752507"/>
                  <a:gd name="connsiteX4" fmla="*/ 570724 w 654908"/>
                  <a:gd name="connsiteY4" fmla="*/ 602772 h 752507"/>
                  <a:gd name="connsiteX5" fmla="*/ 518852 w 654908"/>
                  <a:gd name="connsiteY5" fmla="*/ 625371 h 752507"/>
                  <a:gd name="connsiteX6" fmla="*/ 485350 w 654908"/>
                  <a:gd name="connsiteY6" fmla="*/ 647508 h 752507"/>
                  <a:gd name="connsiteX7" fmla="*/ 61784 w 654908"/>
                  <a:gd name="connsiteY7" fmla="*/ 0 h 752507"/>
                  <a:gd name="connsiteX8" fmla="*/ 0 w 654908"/>
                  <a:gd name="connsiteY8" fmla="*/ 49427 h 752507"/>
                  <a:gd name="connsiteX0" fmla="*/ 0 w 654908"/>
                  <a:gd name="connsiteY0" fmla="*/ 49427 h 752507"/>
                  <a:gd name="connsiteX1" fmla="*/ 444844 w 654908"/>
                  <a:gd name="connsiteY1" fmla="*/ 724291 h 752507"/>
                  <a:gd name="connsiteX2" fmla="*/ 511517 w 654908"/>
                  <a:gd name="connsiteY2" fmla="*/ 752507 h 752507"/>
                  <a:gd name="connsiteX3" fmla="*/ 654908 w 654908"/>
                  <a:gd name="connsiteY3" fmla="*/ 729049 h 752507"/>
                  <a:gd name="connsiteX4" fmla="*/ 570724 w 654908"/>
                  <a:gd name="connsiteY4" fmla="*/ 602772 h 752507"/>
                  <a:gd name="connsiteX5" fmla="*/ 518852 w 654908"/>
                  <a:gd name="connsiteY5" fmla="*/ 625371 h 752507"/>
                  <a:gd name="connsiteX6" fmla="*/ 460900 w 654908"/>
                  <a:gd name="connsiteY6" fmla="*/ 610834 h 752507"/>
                  <a:gd name="connsiteX7" fmla="*/ 61784 w 654908"/>
                  <a:gd name="connsiteY7" fmla="*/ 0 h 752507"/>
                  <a:gd name="connsiteX8" fmla="*/ 0 w 654908"/>
                  <a:gd name="connsiteY8" fmla="*/ 49427 h 752507"/>
                  <a:gd name="connsiteX0" fmla="*/ 0 w 654908"/>
                  <a:gd name="connsiteY0" fmla="*/ 49427 h 752507"/>
                  <a:gd name="connsiteX1" fmla="*/ 444844 w 654908"/>
                  <a:gd name="connsiteY1" fmla="*/ 724291 h 752507"/>
                  <a:gd name="connsiteX2" fmla="*/ 511517 w 654908"/>
                  <a:gd name="connsiteY2" fmla="*/ 752507 h 752507"/>
                  <a:gd name="connsiteX3" fmla="*/ 654908 w 654908"/>
                  <a:gd name="connsiteY3" fmla="*/ 729049 h 752507"/>
                  <a:gd name="connsiteX4" fmla="*/ 570724 w 654908"/>
                  <a:gd name="connsiteY4" fmla="*/ 602772 h 752507"/>
                  <a:gd name="connsiteX5" fmla="*/ 518852 w 654908"/>
                  <a:gd name="connsiteY5" fmla="*/ 625371 h 752507"/>
                  <a:gd name="connsiteX6" fmla="*/ 460900 w 654908"/>
                  <a:gd name="connsiteY6" fmla="*/ 610834 h 752507"/>
                  <a:gd name="connsiteX7" fmla="*/ 61784 w 654908"/>
                  <a:gd name="connsiteY7" fmla="*/ 0 h 752507"/>
                  <a:gd name="connsiteX8" fmla="*/ 24978 w 654908"/>
                  <a:gd name="connsiteY8" fmla="*/ 31255 h 752507"/>
                  <a:gd name="connsiteX9" fmla="*/ 0 w 654908"/>
                  <a:gd name="connsiteY9" fmla="*/ 49427 h 752507"/>
                  <a:gd name="connsiteX0" fmla="*/ 0 w 654908"/>
                  <a:gd name="connsiteY0" fmla="*/ 49956 h 753036"/>
                  <a:gd name="connsiteX1" fmla="*/ 444844 w 654908"/>
                  <a:gd name="connsiteY1" fmla="*/ 724820 h 753036"/>
                  <a:gd name="connsiteX2" fmla="*/ 511517 w 654908"/>
                  <a:gd name="connsiteY2" fmla="*/ 753036 h 753036"/>
                  <a:gd name="connsiteX3" fmla="*/ 654908 w 654908"/>
                  <a:gd name="connsiteY3" fmla="*/ 729578 h 753036"/>
                  <a:gd name="connsiteX4" fmla="*/ 570724 w 654908"/>
                  <a:gd name="connsiteY4" fmla="*/ 603301 h 753036"/>
                  <a:gd name="connsiteX5" fmla="*/ 518852 w 654908"/>
                  <a:gd name="connsiteY5" fmla="*/ 625900 h 753036"/>
                  <a:gd name="connsiteX6" fmla="*/ 460900 w 654908"/>
                  <a:gd name="connsiteY6" fmla="*/ 611363 h 753036"/>
                  <a:gd name="connsiteX7" fmla="*/ 61784 w 654908"/>
                  <a:gd name="connsiteY7" fmla="*/ 529 h 753036"/>
                  <a:gd name="connsiteX8" fmla="*/ 2974 w 654908"/>
                  <a:gd name="connsiteY8" fmla="*/ 0 h 753036"/>
                  <a:gd name="connsiteX9" fmla="*/ 0 w 654908"/>
                  <a:gd name="connsiteY9" fmla="*/ 49956 h 753036"/>
                  <a:gd name="connsiteX0" fmla="*/ 34293 w 689201"/>
                  <a:gd name="connsiteY0" fmla="*/ 96747 h 799827"/>
                  <a:gd name="connsiteX1" fmla="*/ 479137 w 689201"/>
                  <a:gd name="connsiteY1" fmla="*/ 771611 h 799827"/>
                  <a:gd name="connsiteX2" fmla="*/ 545810 w 689201"/>
                  <a:gd name="connsiteY2" fmla="*/ 799827 h 799827"/>
                  <a:gd name="connsiteX3" fmla="*/ 689201 w 689201"/>
                  <a:gd name="connsiteY3" fmla="*/ 776369 h 799827"/>
                  <a:gd name="connsiteX4" fmla="*/ 605017 w 689201"/>
                  <a:gd name="connsiteY4" fmla="*/ 650092 h 799827"/>
                  <a:gd name="connsiteX5" fmla="*/ 553145 w 689201"/>
                  <a:gd name="connsiteY5" fmla="*/ 672691 h 799827"/>
                  <a:gd name="connsiteX6" fmla="*/ 495193 w 689201"/>
                  <a:gd name="connsiteY6" fmla="*/ 658154 h 799827"/>
                  <a:gd name="connsiteX7" fmla="*/ 96077 w 689201"/>
                  <a:gd name="connsiteY7" fmla="*/ 47320 h 799827"/>
                  <a:gd name="connsiteX8" fmla="*/ 37267 w 689201"/>
                  <a:gd name="connsiteY8" fmla="*/ 46791 h 799827"/>
                  <a:gd name="connsiteX9" fmla="*/ 34293 w 689201"/>
                  <a:gd name="connsiteY9" fmla="*/ 96747 h 799827"/>
                  <a:gd name="connsiteX0" fmla="*/ 34293 w 689201"/>
                  <a:gd name="connsiteY0" fmla="*/ 67834 h 770914"/>
                  <a:gd name="connsiteX1" fmla="*/ 479137 w 689201"/>
                  <a:gd name="connsiteY1" fmla="*/ 742698 h 770914"/>
                  <a:gd name="connsiteX2" fmla="*/ 545810 w 689201"/>
                  <a:gd name="connsiteY2" fmla="*/ 770914 h 770914"/>
                  <a:gd name="connsiteX3" fmla="*/ 689201 w 689201"/>
                  <a:gd name="connsiteY3" fmla="*/ 747456 h 770914"/>
                  <a:gd name="connsiteX4" fmla="*/ 605017 w 689201"/>
                  <a:gd name="connsiteY4" fmla="*/ 621179 h 770914"/>
                  <a:gd name="connsiteX5" fmla="*/ 553145 w 689201"/>
                  <a:gd name="connsiteY5" fmla="*/ 643778 h 770914"/>
                  <a:gd name="connsiteX6" fmla="*/ 495193 w 689201"/>
                  <a:gd name="connsiteY6" fmla="*/ 629241 h 770914"/>
                  <a:gd name="connsiteX7" fmla="*/ 96077 w 689201"/>
                  <a:gd name="connsiteY7" fmla="*/ 18407 h 770914"/>
                  <a:gd name="connsiteX8" fmla="*/ 37267 w 689201"/>
                  <a:gd name="connsiteY8" fmla="*/ 17878 h 770914"/>
                  <a:gd name="connsiteX9" fmla="*/ 34293 w 689201"/>
                  <a:gd name="connsiteY9" fmla="*/ 67834 h 770914"/>
                  <a:gd name="connsiteX0" fmla="*/ 7337 w 662245"/>
                  <a:gd name="connsiteY0" fmla="*/ 60112 h 763192"/>
                  <a:gd name="connsiteX1" fmla="*/ 452181 w 662245"/>
                  <a:gd name="connsiteY1" fmla="*/ 734976 h 763192"/>
                  <a:gd name="connsiteX2" fmla="*/ 518854 w 662245"/>
                  <a:gd name="connsiteY2" fmla="*/ 763192 h 763192"/>
                  <a:gd name="connsiteX3" fmla="*/ 662245 w 662245"/>
                  <a:gd name="connsiteY3" fmla="*/ 739734 h 763192"/>
                  <a:gd name="connsiteX4" fmla="*/ 578061 w 662245"/>
                  <a:gd name="connsiteY4" fmla="*/ 613457 h 763192"/>
                  <a:gd name="connsiteX5" fmla="*/ 526189 w 662245"/>
                  <a:gd name="connsiteY5" fmla="*/ 636056 h 763192"/>
                  <a:gd name="connsiteX6" fmla="*/ 468237 w 662245"/>
                  <a:gd name="connsiteY6" fmla="*/ 621519 h 763192"/>
                  <a:gd name="connsiteX7" fmla="*/ 69121 w 662245"/>
                  <a:gd name="connsiteY7" fmla="*/ 10685 h 763192"/>
                  <a:gd name="connsiteX8" fmla="*/ 10311 w 662245"/>
                  <a:gd name="connsiteY8" fmla="*/ 10156 h 763192"/>
                  <a:gd name="connsiteX9" fmla="*/ 7337 w 662245"/>
                  <a:gd name="connsiteY9" fmla="*/ 60112 h 76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2245" h="763192">
                    <a:moveTo>
                      <a:pt x="7337" y="60112"/>
                    </a:moveTo>
                    <a:lnTo>
                      <a:pt x="452181" y="734976"/>
                    </a:lnTo>
                    <a:lnTo>
                      <a:pt x="518854" y="763192"/>
                    </a:lnTo>
                    <a:lnTo>
                      <a:pt x="662245" y="739734"/>
                    </a:lnTo>
                    <a:lnTo>
                      <a:pt x="578061" y="613457"/>
                    </a:lnTo>
                    <a:lnTo>
                      <a:pt x="526189" y="636056"/>
                    </a:lnTo>
                    <a:lnTo>
                      <a:pt x="468237" y="621519"/>
                    </a:lnTo>
                    <a:lnTo>
                      <a:pt x="69121" y="10685"/>
                    </a:lnTo>
                    <a:cubicBezTo>
                      <a:pt x="46588" y="-8082"/>
                      <a:pt x="20608" y="1918"/>
                      <a:pt x="10311" y="10156"/>
                    </a:cubicBezTo>
                    <a:cubicBezTo>
                      <a:pt x="14" y="18394"/>
                      <a:pt x="-5185" y="39551"/>
                      <a:pt x="7337" y="60112"/>
                    </a:cubicBezTo>
                    <a:close/>
                  </a:path>
                </a:pathLst>
              </a:custGeom>
              <a:solidFill>
                <a:schemeClr val="bg1">
                  <a:lumMod val="65000"/>
                </a:schemeClr>
              </a:solidFill>
              <a:ln w="95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rtl="0" eaLnBrk="1" fontAlgn="auto" hangingPunct="1">
                  <a:lnSpc>
                    <a:spcPct val="100000"/>
                  </a:lnSpc>
                  <a:spcBef>
                    <a:spcPts val="0"/>
                  </a:spcBef>
                  <a:spcAft>
                    <a:spcPts val="0"/>
                  </a:spcAft>
                </a:pPr>
                <a:endParaRPr lang="en-US" sz="1000" b="0" i="0" u="none" baseline="0" dirty="0">
                  <a:solidFill>
                    <a:srgbClr val="181818"/>
                  </a:solidFill>
                  <a:latin typeface="Arial" panose="020B0604020202020204" pitchFamily="34" charset="0"/>
                </a:endParaRPr>
              </a:p>
            </p:txBody>
          </p:sp>
          <p:sp>
            <p:nvSpPr>
              <p:cNvPr id="568" name="Rechteck 567">
                <a:extLst>
                  <a:ext uri="{FF2B5EF4-FFF2-40B4-BE49-F238E27FC236}">
                    <a16:creationId xmlns:a16="http://schemas.microsoft.com/office/drawing/2014/main" id="{F06CAEB0-3A63-444C-ACA4-2A62E759A77C}"/>
                  </a:ext>
                </a:extLst>
              </p:cNvPr>
              <p:cNvSpPr/>
              <p:nvPr/>
            </p:nvSpPr>
            <p:spPr>
              <a:xfrm rot="19701715">
                <a:off x="4658810" y="4654694"/>
                <a:ext cx="61342" cy="324036"/>
              </a:xfrm>
              <a:prstGeom prst="rect">
                <a:avLst/>
              </a:prstGeom>
              <a:solidFill>
                <a:schemeClr val="tx1"/>
              </a:solidFill>
              <a:ln w="95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rtl="0" eaLnBrk="1" fontAlgn="auto" hangingPunct="1">
                  <a:lnSpc>
                    <a:spcPct val="100000"/>
                  </a:lnSpc>
                  <a:spcBef>
                    <a:spcPts val="0"/>
                  </a:spcBef>
                  <a:spcAft>
                    <a:spcPts val="0"/>
                  </a:spcAft>
                </a:pPr>
                <a:endParaRPr lang="en-US" sz="1000" b="0" i="0" u="none" baseline="0" dirty="0">
                  <a:solidFill>
                    <a:srgbClr val="181818"/>
                  </a:solidFill>
                  <a:latin typeface="Arial" panose="020B0604020202020204" pitchFamily="34" charset="0"/>
                </a:endParaRPr>
              </a:p>
            </p:txBody>
          </p:sp>
          <p:sp>
            <p:nvSpPr>
              <p:cNvPr id="569" name="Ellipse 568">
                <a:extLst>
                  <a:ext uri="{FF2B5EF4-FFF2-40B4-BE49-F238E27FC236}">
                    <a16:creationId xmlns:a16="http://schemas.microsoft.com/office/drawing/2014/main" id="{233790B2-DC28-2933-DC3C-086E2661C73C}"/>
                  </a:ext>
                </a:extLst>
              </p:cNvPr>
              <p:cNvSpPr/>
              <p:nvPr/>
            </p:nvSpPr>
            <p:spPr>
              <a:xfrm>
                <a:off x="4110773" y="4259412"/>
                <a:ext cx="229656" cy="238408"/>
              </a:xfrm>
              <a:prstGeom prst="ellipse">
                <a:avLst/>
              </a:prstGeom>
              <a:solidFill>
                <a:schemeClr val="bg1">
                  <a:lumMod val="65000"/>
                </a:schemeClr>
              </a:solidFill>
              <a:ln w="95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rtl="0" eaLnBrk="1" fontAlgn="auto" hangingPunct="1">
                  <a:lnSpc>
                    <a:spcPct val="100000"/>
                  </a:lnSpc>
                  <a:spcBef>
                    <a:spcPts val="0"/>
                  </a:spcBef>
                  <a:spcAft>
                    <a:spcPts val="0"/>
                  </a:spcAft>
                </a:pPr>
                <a:endParaRPr lang="en-US" sz="1000" b="0" i="0" u="none" baseline="0" dirty="0">
                  <a:solidFill>
                    <a:srgbClr val="181818"/>
                  </a:solidFill>
                  <a:latin typeface="Arial" panose="020B0604020202020204" pitchFamily="34" charset="0"/>
                </a:endParaRPr>
              </a:p>
            </p:txBody>
          </p:sp>
        </p:grpSp>
        <p:cxnSp>
          <p:nvCxnSpPr>
            <p:cNvPr id="561" name="Gerader Verbinder 560">
              <a:extLst>
                <a:ext uri="{FF2B5EF4-FFF2-40B4-BE49-F238E27FC236}">
                  <a16:creationId xmlns:a16="http://schemas.microsoft.com/office/drawing/2014/main" id="{A4F002BD-BB12-D5C3-0329-4987FED7BBCE}"/>
                </a:ext>
              </a:extLst>
            </p:cNvPr>
            <p:cNvCxnSpPr>
              <a:cxnSpLocks noChangeAspect="1"/>
            </p:cNvCxnSpPr>
            <p:nvPr/>
          </p:nvCxnSpPr>
          <p:spPr>
            <a:xfrm>
              <a:off x="6245726" y="4452203"/>
              <a:ext cx="455271" cy="0"/>
            </a:xfrm>
            <a:prstGeom prst="line">
              <a:avLst/>
            </a:prstGeom>
            <a:ln w="28575">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562" name="Rechteck 561">
              <a:extLst>
                <a:ext uri="{FF2B5EF4-FFF2-40B4-BE49-F238E27FC236}">
                  <a16:creationId xmlns:a16="http://schemas.microsoft.com/office/drawing/2014/main" id="{CF9695C8-9AD5-E51C-F33E-375B7D01D1AF}"/>
                </a:ext>
              </a:extLst>
            </p:cNvPr>
            <p:cNvSpPr/>
            <p:nvPr/>
          </p:nvSpPr>
          <p:spPr>
            <a:xfrm>
              <a:off x="6689854" y="4311396"/>
              <a:ext cx="113211" cy="30115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3" name="Rechteck 562">
              <a:extLst>
                <a:ext uri="{FF2B5EF4-FFF2-40B4-BE49-F238E27FC236}">
                  <a16:creationId xmlns:a16="http://schemas.microsoft.com/office/drawing/2014/main" id="{C32A4DCD-66F3-41E9-E858-76D78F68C0B1}"/>
                </a:ext>
              </a:extLst>
            </p:cNvPr>
            <p:cNvSpPr/>
            <p:nvPr/>
          </p:nvSpPr>
          <p:spPr>
            <a:xfrm>
              <a:off x="5784164" y="4174508"/>
              <a:ext cx="1079863" cy="693562"/>
            </a:xfrm>
            <a:prstGeom prst="rect">
              <a:avLst/>
            </a:prstGeom>
            <a:no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64" name="Gerader Verbinder 563">
              <a:extLst>
                <a:ext uri="{FF2B5EF4-FFF2-40B4-BE49-F238E27FC236}">
                  <a16:creationId xmlns:a16="http://schemas.microsoft.com/office/drawing/2014/main" id="{5A35721B-9813-1416-30F3-85E8F9B0D533}"/>
                </a:ext>
              </a:extLst>
            </p:cNvPr>
            <p:cNvCxnSpPr>
              <a:cxnSpLocks/>
            </p:cNvCxnSpPr>
            <p:nvPr/>
          </p:nvCxnSpPr>
          <p:spPr>
            <a:xfrm>
              <a:off x="6369623" y="4168731"/>
              <a:ext cx="0" cy="683605"/>
            </a:xfrm>
            <a:prstGeom prst="line">
              <a:avLst/>
            </a:prstGeom>
            <a:noFill/>
            <a:ln w="285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cxnSp>
        <p:sp>
          <p:nvSpPr>
            <p:cNvPr id="565" name="Textfeld 564">
              <a:extLst>
                <a:ext uri="{FF2B5EF4-FFF2-40B4-BE49-F238E27FC236}">
                  <a16:creationId xmlns:a16="http://schemas.microsoft.com/office/drawing/2014/main" id="{4F645CCF-2A02-73AF-94F9-04C7839BD2FE}"/>
                </a:ext>
              </a:extLst>
            </p:cNvPr>
            <p:cNvSpPr txBox="1"/>
            <p:nvPr/>
          </p:nvSpPr>
          <p:spPr>
            <a:xfrm>
              <a:off x="6057174" y="4522917"/>
              <a:ext cx="257448" cy="307777"/>
            </a:xfrm>
            <a:prstGeom prst="rect">
              <a:avLst/>
            </a:prstGeom>
            <a:noFill/>
          </p:spPr>
          <p:txBody>
            <a:bodyPr wrap="square" rtlCol="0">
              <a:spAutoFit/>
            </a:bodyPr>
            <a:lstStyle/>
            <a:p>
              <a:r>
                <a:rPr lang="de-DE" sz="1400" b="1" dirty="0"/>
                <a:t>1</a:t>
              </a:r>
            </a:p>
          </p:txBody>
        </p:sp>
        <p:sp>
          <p:nvSpPr>
            <p:cNvPr id="566" name="Textfeld 565">
              <a:extLst>
                <a:ext uri="{FF2B5EF4-FFF2-40B4-BE49-F238E27FC236}">
                  <a16:creationId xmlns:a16="http://schemas.microsoft.com/office/drawing/2014/main" id="{27064166-EFEC-6FFB-5851-90F64756C3C8}"/>
                </a:ext>
              </a:extLst>
            </p:cNvPr>
            <p:cNvSpPr txBox="1"/>
            <p:nvPr/>
          </p:nvSpPr>
          <p:spPr>
            <a:xfrm>
              <a:off x="6495897" y="4527528"/>
              <a:ext cx="257448" cy="307777"/>
            </a:xfrm>
            <a:prstGeom prst="rect">
              <a:avLst/>
            </a:prstGeom>
            <a:noFill/>
          </p:spPr>
          <p:txBody>
            <a:bodyPr wrap="square" rtlCol="0">
              <a:spAutoFit/>
            </a:bodyPr>
            <a:lstStyle/>
            <a:p>
              <a:r>
                <a:rPr lang="de-DE" sz="1400" b="1" dirty="0"/>
                <a:t>2</a:t>
              </a:r>
            </a:p>
          </p:txBody>
        </p:sp>
      </p:grpSp>
      <p:sp>
        <p:nvSpPr>
          <p:cNvPr id="570" name="TextBox 82">
            <a:extLst>
              <a:ext uri="{FF2B5EF4-FFF2-40B4-BE49-F238E27FC236}">
                <a16:creationId xmlns:a16="http://schemas.microsoft.com/office/drawing/2014/main" id="{62F16BAA-7162-7E13-AD7F-CF84A5BD5BB5}"/>
              </a:ext>
            </a:extLst>
          </p:cNvPr>
          <p:cNvSpPr txBox="1"/>
          <p:nvPr/>
        </p:nvSpPr>
        <p:spPr>
          <a:xfrm>
            <a:off x="1421314" y="1265143"/>
            <a:ext cx="1684564" cy="338554"/>
          </a:xfrm>
          <a:prstGeom prst="rect">
            <a:avLst/>
          </a:prstGeom>
          <a:noFill/>
        </p:spPr>
        <p:txBody>
          <a:bodyPr wrap="none" rtlCol="0">
            <a:spAutoFit/>
          </a:bodyPr>
          <a:lstStyle/>
          <a:p>
            <a:r>
              <a:rPr lang="en-US" sz="1600" b="1" dirty="0">
                <a:solidFill>
                  <a:srgbClr val="FF0000"/>
                </a:solidFill>
              </a:rPr>
              <a:t>No energy Source</a:t>
            </a:r>
          </a:p>
        </p:txBody>
      </p:sp>
      <p:sp>
        <p:nvSpPr>
          <p:cNvPr id="571" name="TextBox 95">
            <a:extLst>
              <a:ext uri="{FF2B5EF4-FFF2-40B4-BE49-F238E27FC236}">
                <a16:creationId xmlns:a16="http://schemas.microsoft.com/office/drawing/2014/main" id="{29E87714-DE65-96F8-1C1C-DCF527C8D8D3}"/>
              </a:ext>
            </a:extLst>
          </p:cNvPr>
          <p:cNvSpPr txBox="1"/>
          <p:nvPr/>
        </p:nvSpPr>
        <p:spPr>
          <a:xfrm>
            <a:off x="4025822" y="5381533"/>
            <a:ext cx="7762339" cy="1446550"/>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r>
              <a:rPr lang="en-US" sz="1600" b="1" dirty="0"/>
              <a:t>Highlights</a:t>
            </a:r>
            <a:r>
              <a:rPr lang="en-US" sz="1600" dirty="0"/>
              <a:t>:</a:t>
            </a:r>
          </a:p>
          <a:p>
            <a:pPr marL="285750" indent="-285750">
              <a:buFont typeface="Wingdings" panose="05000000000000000000" pitchFamily="2" charset="2"/>
              <a:buChar char="§"/>
            </a:pPr>
            <a:r>
              <a:rPr lang="en-US" sz="1400" dirty="0"/>
              <a:t>The traction battery is both the electrical supply of circuit 1 and the electrical storage device of circuit 2 (which has no supply).</a:t>
            </a:r>
          </a:p>
          <a:p>
            <a:pPr marL="285750" indent="-285750">
              <a:buFont typeface="Wingdings" panose="05000000000000000000" pitchFamily="2" charset="2"/>
              <a:buChar char="§"/>
            </a:pPr>
            <a:r>
              <a:rPr lang="en-US" sz="1400" dirty="0"/>
              <a:t>Another energy medium than electricity may be used to power the brakes, e.g. an electro-hydraulic converter could be used to power hydraulic brakes. Such a layout remains an ETBS since the reserves remains electrical storage devices. This possibility is also valid for the other layouts.</a:t>
            </a:r>
          </a:p>
        </p:txBody>
      </p:sp>
      <p:sp>
        <p:nvSpPr>
          <p:cNvPr id="572" name="Freeform: Shape 98">
            <a:extLst>
              <a:ext uri="{FF2B5EF4-FFF2-40B4-BE49-F238E27FC236}">
                <a16:creationId xmlns:a16="http://schemas.microsoft.com/office/drawing/2014/main" id="{BB354690-5E03-0490-A081-AACD9E95B070}"/>
              </a:ext>
            </a:extLst>
          </p:cNvPr>
          <p:cNvSpPr/>
          <p:nvPr/>
        </p:nvSpPr>
        <p:spPr>
          <a:xfrm>
            <a:off x="190500" y="5119132"/>
            <a:ext cx="3530600" cy="1600200"/>
          </a:xfrm>
          <a:custGeom>
            <a:avLst/>
            <a:gdLst>
              <a:gd name="connsiteX0" fmla="*/ 0 w 3530600"/>
              <a:gd name="connsiteY0" fmla="*/ 0 h 1612900"/>
              <a:gd name="connsiteX1" fmla="*/ 3530600 w 3530600"/>
              <a:gd name="connsiteY1" fmla="*/ 12700 h 1612900"/>
              <a:gd name="connsiteX2" fmla="*/ 3530600 w 3530600"/>
              <a:gd name="connsiteY2" fmla="*/ 1612900 h 1612900"/>
              <a:gd name="connsiteX0" fmla="*/ 0 w 3530600"/>
              <a:gd name="connsiteY0" fmla="*/ 0 h 1600200"/>
              <a:gd name="connsiteX1" fmla="*/ 3530600 w 3530600"/>
              <a:gd name="connsiteY1" fmla="*/ 0 h 1600200"/>
              <a:gd name="connsiteX2" fmla="*/ 3530600 w 3530600"/>
              <a:gd name="connsiteY2" fmla="*/ 1600200 h 1600200"/>
            </a:gdLst>
            <a:ahLst/>
            <a:cxnLst>
              <a:cxn ang="0">
                <a:pos x="connsiteX0" y="connsiteY0"/>
              </a:cxn>
              <a:cxn ang="0">
                <a:pos x="connsiteX1" y="connsiteY1"/>
              </a:cxn>
              <a:cxn ang="0">
                <a:pos x="connsiteX2" y="connsiteY2"/>
              </a:cxn>
            </a:cxnLst>
            <a:rect l="l" t="t" r="r" b="b"/>
            <a:pathLst>
              <a:path w="3530600" h="1600200">
                <a:moveTo>
                  <a:pt x="0" y="0"/>
                </a:moveTo>
                <a:lnTo>
                  <a:pt x="3530600" y="0"/>
                </a:lnTo>
                <a:lnTo>
                  <a:pt x="3530600" y="1600200"/>
                </a:ln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3" name="Rectangle: Rounded Corners 101">
            <a:extLst>
              <a:ext uri="{FF2B5EF4-FFF2-40B4-BE49-F238E27FC236}">
                <a16:creationId xmlns:a16="http://schemas.microsoft.com/office/drawing/2014/main" id="{A093FBC8-8AE5-A255-8746-9E47065E6F39}"/>
              </a:ext>
            </a:extLst>
          </p:cNvPr>
          <p:cNvSpPr/>
          <p:nvPr/>
        </p:nvSpPr>
        <p:spPr>
          <a:xfrm>
            <a:off x="2852947" y="4503468"/>
            <a:ext cx="3113765" cy="688694"/>
          </a:xfrm>
          <a:prstGeom prst="roundRect">
            <a:avLst/>
          </a:prstGeom>
          <a:noFill/>
          <a:ln w="12700">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cxnSp>
        <p:nvCxnSpPr>
          <p:cNvPr id="574" name="Straight Arrow Connector 10">
            <a:extLst>
              <a:ext uri="{FF2B5EF4-FFF2-40B4-BE49-F238E27FC236}">
                <a16:creationId xmlns:a16="http://schemas.microsoft.com/office/drawing/2014/main" id="{10EE8051-BF15-2DB4-1149-A28B6C589EBC}"/>
              </a:ext>
            </a:extLst>
          </p:cNvPr>
          <p:cNvCxnSpPr>
            <a:cxnSpLocks/>
          </p:cNvCxnSpPr>
          <p:nvPr/>
        </p:nvCxnSpPr>
        <p:spPr>
          <a:xfrm flipV="1">
            <a:off x="9029700" y="3544332"/>
            <a:ext cx="813923" cy="263951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08552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C35FD9-1FCB-2540-A71C-98D86B9E8546}"/>
              </a:ext>
            </a:extLst>
          </p:cNvPr>
          <p:cNvSpPr>
            <a:spLocks noGrp="1"/>
          </p:cNvSpPr>
          <p:nvPr>
            <p:ph type="title"/>
          </p:nvPr>
        </p:nvSpPr>
        <p:spPr>
          <a:xfrm>
            <a:off x="651594" y="166345"/>
            <a:ext cx="10659134" cy="1325563"/>
          </a:xfrm>
        </p:spPr>
        <p:txBody>
          <a:bodyPr>
            <a:normAutofit/>
          </a:bodyPr>
          <a:lstStyle/>
          <a:p>
            <a:r>
              <a:rPr lang="en-US" sz="4400" b="1" dirty="0"/>
              <a:t>4. Brake circuit isolation</a:t>
            </a:r>
            <a:br>
              <a:rPr lang="en-US" sz="4400" b="1" dirty="0"/>
            </a:br>
            <a:r>
              <a:rPr lang="en-US" sz="3100" b="1" dirty="0"/>
              <a:t>Different technical solutions in dependance of the architecture</a:t>
            </a:r>
            <a:endParaRPr lang="de-DE" sz="3100" dirty="0"/>
          </a:p>
        </p:txBody>
      </p:sp>
      <p:sp>
        <p:nvSpPr>
          <p:cNvPr id="4" name="Datumsplatzhalter 3">
            <a:extLst>
              <a:ext uri="{FF2B5EF4-FFF2-40B4-BE49-F238E27FC236}">
                <a16:creationId xmlns:a16="http://schemas.microsoft.com/office/drawing/2014/main" id="{E72F5DE0-D96A-1774-2E66-55DAB72F4E66}"/>
              </a:ext>
            </a:extLst>
          </p:cNvPr>
          <p:cNvSpPr>
            <a:spLocks noGrp="1"/>
          </p:cNvSpPr>
          <p:nvPr>
            <p:ph type="dt" sz="half" idx="10"/>
          </p:nvPr>
        </p:nvSpPr>
        <p:spPr/>
        <p:txBody>
          <a:bodyPr/>
          <a:lstStyle/>
          <a:p>
            <a:fld id="{9CF4379A-3DBE-4A2B-9312-A0AC4D8AEC3A}" type="datetime1">
              <a:rPr lang="en-GB" smtClean="0"/>
              <a:t>16/05/2024</a:t>
            </a:fld>
            <a:endParaRPr lang="de-DE"/>
          </a:p>
        </p:txBody>
      </p:sp>
      <p:sp>
        <p:nvSpPr>
          <p:cNvPr id="5" name="Fußzeilenplatzhalter 4">
            <a:extLst>
              <a:ext uri="{FF2B5EF4-FFF2-40B4-BE49-F238E27FC236}">
                <a16:creationId xmlns:a16="http://schemas.microsoft.com/office/drawing/2014/main" id="{FFE21A97-12CE-9DDB-CF08-7E465114F80D}"/>
              </a:ext>
            </a:extLst>
          </p:cNvPr>
          <p:cNvSpPr>
            <a:spLocks noGrp="1"/>
          </p:cNvSpPr>
          <p:nvPr>
            <p:ph type="ftr" sz="quarter" idx="11"/>
          </p:nvPr>
        </p:nvSpPr>
        <p:spPr/>
        <p:txBody>
          <a:bodyPr/>
          <a:lstStyle/>
          <a:p>
            <a:r>
              <a:rPr lang="en-US"/>
              <a:t>Electrical Braking Special Interest Group</a:t>
            </a:r>
            <a:endParaRPr lang="de-DE"/>
          </a:p>
        </p:txBody>
      </p:sp>
      <p:sp>
        <p:nvSpPr>
          <p:cNvPr id="6" name="Foliennummernplatzhalter 5">
            <a:extLst>
              <a:ext uri="{FF2B5EF4-FFF2-40B4-BE49-F238E27FC236}">
                <a16:creationId xmlns:a16="http://schemas.microsoft.com/office/drawing/2014/main" id="{D9B05A84-BA1F-11F0-673D-EE2DEAE01D67}"/>
              </a:ext>
            </a:extLst>
          </p:cNvPr>
          <p:cNvSpPr>
            <a:spLocks noGrp="1"/>
          </p:cNvSpPr>
          <p:nvPr>
            <p:ph type="sldNum" sz="quarter" idx="12"/>
          </p:nvPr>
        </p:nvSpPr>
        <p:spPr/>
        <p:txBody>
          <a:bodyPr/>
          <a:lstStyle/>
          <a:p>
            <a:fld id="{75A4F0DD-4D64-46F5-A4A4-1847C02381D9}" type="slidenum">
              <a:rPr lang="de-DE" smtClean="0"/>
              <a:t>11</a:t>
            </a:fld>
            <a:endParaRPr lang="de-DE"/>
          </a:p>
        </p:txBody>
      </p:sp>
      <p:graphicFrame>
        <p:nvGraphicFramePr>
          <p:cNvPr id="8" name="Tabelle 11">
            <a:extLst>
              <a:ext uri="{FF2B5EF4-FFF2-40B4-BE49-F238E27FC236}">
                <a16:creationId xmlns:a16="http://schemas.microsoft.com/office/drawing/2014/main" id="{8FAEBFF4-E722-CCA6-CABC-F5243F77354E}"/>
              </a:ext>
            </a:extLst>
          </p:cNvPr>
          <p:cNvGraphicFramePr>
            <a:graphicFrameLocks noGrp="1"/>
          </p:cNvGraphicFramePr>
          <p:nvPr>
            <p:extLst>
              <p:ext uri="{D42A27DB-BD31-4B8C-83A1-F6EECF244321}">
                <p14:modId xmlns:p14="http://schemas.microsoft.com/office/powerpoint/2010/main" val="4125783204"/>
              </p:ext>
            </p:extLst>
          </p:nvPr>
        </p:nvGraphicFramePr>
        <p:xfrm>
          <a:off x="2125427" y="1475038"/>
          <a:ext cx="8128000" cy="4851400"/>
        </p:xfrm>
        <a:graphic>
          <a:graphicData uri="http://schemas.openxmlformats.org/drawingml/2006/table">
            <a:tbl>
              <a:tblPr firstRow="1" bandRow="1">
                <a:tableStyleId>{5C22544A-7EE6-4342-B048-85BDC9FD1C3A}</a:tableStyleId>
              </a:tblPr>
              <a:tblGrid>
                <a:gridCol w="2191857">
                  <a:extLst>
                    <a:ext uri="{9D8B030D-6E8A-4147-A177-3AD203B41FA5}">
                      <a16:colId xmlns:a16="http://schemas.microsoft.com/office/drawing/2014/main" val="468540855"/>
                    </a:ext>
                  </a:extLst>
                </a:gridCol>
                <a:gridCol w="2191857">
                  <a:extLst>
                    <a:ext uri="{9D8B030D-6E8A-4147-A177-3AD203B41FA5}">
                      <a16:colId xmlns:a16="http://schemas.microsoft.com/office/drawing/2014/main" val="4108417626"/>
                    </a:ext>
                  </a:extLst>
                </a:gridCol>
                <a:gridCol w="1765572">
                  <a:extLst>
                    <a:ext uri="{9D8B030D-6E8A-4147-A177-3AD203B41FA5}">
                      <a16:colId xmlns:a16="http://schemas.microsoft.com/office/drawing/2014/main" val="390289802"/>
                    </a:ext>
                  </a:extLst>
                </a:gridCol>
                <a:gridCol w="1978714">
                  <a:extLst>
                    <a:ext uri="{9D8B030D-6E8A-4147-A177-3AD203B41FA5}">
                      <a16:colId xmlns:a16="http://schemas.microsoft.com/office/drawing/2014/main" val="93789119"/>
                    </a:ext>
                  </a:extLst>
                </a:gridCol>
              </a:tblGrid>
              <a:tr h="370840">
                <a:tc gridSpan="2">
                  <a:txBody>
                    <a:bodyPr/>
                    <a:lstStyle/>
                    <a:p>
                      <a:pPr algn="ctr"/>
                      <a:r>
                        <a:rPr lang="en-US" noProof="0" dirty="0"/>
                        <a:t>               Architecture</a:t>
                      </a:r>
                    </a:p>
                  </a:txBody>
                  <a:tcPr/>
                </a:tc>
                <a:tc hMerge="1">
                  <a:txBody>
                    <a:bodyPr/>
                    <a:lstStyle/>
                    <a:p>
                      <a:r>
                        <a:rPr lang="en-US" noProof="0" dirty="0"/>
                        <a:t>               Architecture</a:t>
                      </a:r>
                    </a:p>
                  </a:txBody>
                  <a:tcPr/>
                </a:tc>
                <a:tc gridSpan="2">
                  <a:txBody>
                    <a:bodyPr/>
                    <a:lstStyle/>
                    <a:p>
                      <a:pPr algn="ctr"/>
                      <a:r>
                        <a:rPr lang="en-US" noProof="0" dirty="0"/>
                        <a:t>Protection Element</a:t>
                      </a:r>
                    </a:p>
                  </a:txBody>
                  <a:tcPr/>
                </a:tc>
                <a:tc hMerge="1">
                  <a:txBody>
                    <a:bodyPr/>
                    <a:lstStyle/>
                    <a:p>
                      <a:endParaRPr lang="de-DE" dirty="0"/>
                    </a:p>
                  </a:txBody>
                  <a:tcPr/>
                </a:tc>
                <a:extLst>
                  <a:ext uri="{0D108BD9-81ED-4DB2-BD59-A6C34878D82A}">
                    <a16:rowId xmlns:a16="http://schemas.microsoft.com/office/drawing/2014/main" val="3369852289"/>
                  </a:ext>
                </a:extLst>
              </a:tr>
              <a:tr h="181629">
                <a:tc>
                  <a:txBody>
                    <a:bodyPr/>
                    <a:lstStyle/>
                    <a:p>
                      <a:r>
                        <a:rPr lang="en-US" sz="1800" b="1" dirty="0"/>
                        <a:t>Electronically Controlled Braking System - Typical HCV EBS layout (R13)</a:t>
                      </a:r>
                      <a:endParaRPr lang="de-DE" dirty="0"/>
                    </a:p>
                  </a:txBody>
                  <a:tcPr/>
                </a:tc>
                <a:tc>
                  <a:txBody>
                    <a:bodyPr/>
                    <a:lstStyle/>
                    <a:p>
                      <a:endParaRPr lang="de-DE" dirty="0"/>
                    </a:p>
                    <a:p>
                      <a:endParaRPr lang="de-DE" dirty="0"/>
                    </a:p>
                    <a:p>
                      <a:endParaRPr lang="de-DE" dirty="0"/>
                    </a:p>
                    <a:p>
                      <a:endParaRPr lang="de-DE" dirty="0"/>
                    </a:p>
                  </a:txBody>
                  <a:tcPr/>
                </a:tc>
                <a:tc>
                  <a:txBody>
                    <a:bodyPr/>
                    <a:lstStyle/>
                    <a:p>
                      <a:r>
                        <a:rPr lang="de-DE" b="1" dirty="0"/>
                        <a:t>Circuit </a:t>
                      </a:r>
                      <a:r>
                        <a:rPr lang="de-DE" b="1" dirty="0" err="1"/>
                        <a:t>Protection</a:t>
                      </a:r>
                      <a:r>
                        <a:rPr lang="de-DE" b="1" dirty="0"/>
                        <a:t> Valve</a:t>
                      </a:r>
                    </a:p>
                  </a:txBody>
                  <a:tcPr/>
                </a:tc>
                <a:tc>
                  <a:txBody>
                    <a:bodyPr/>
                    <a:lstStyle/>
                    <a:p>
                      <a:endParaRPr lang="de-DE" dirty="0"/>
                    </a:p>
                  </a:txBody>
                  <a:tcPr/>
                </a:tc>
                <a:extLst>
                  <a:ext uri="{0D108BD9-81ED-4DB2-BD59-A6C34878D82A}">
                    <a16:rowId xmlns:a16="http://schemas.microsoft.com/office/drawing/2014/main" val="3520094574"/>
                  </a:ext>
                </a:extLst>
              </a:tr>
              <a:tr h="370840">
                <a:tc>
                  <a:txBody>
                    <a:bodyPr/>
                    <a:lstStyle/>
                    <a:p>
                      <a:r>
                        <a:rPr lang="en-US" sz="1800" b="1" dirty="0"/>
                        <a:t>ETBS - </a:t>
                      </a:r>
                      <a:r>
                        <a:rPr lang="en-US" sz="1800" b="1" dirty="0">
                          <a:highlight>
                            <a:srgbClr val="FFFF00"/>
                          </a:highlight>
                        </a:rPr>
                        <a:t>Layout 1</a:t>
                      </a:r>
                      <a:r>
                        <a:rPr lang="en-US" sz="1800" b="1" dirty="0"/>
                        <a:t> - Specific battery for braking</a:t>
                      </a:r>
                      <a:endParaRPr lang="de-DE" dirty="0"/>
                    </a:p>
                  </a:txBody>
                  <a:tcPr/>
                </a:tc>
                <a:tc>
                  <a:txBody>
                    <a:bodyPr/>
                    <a:lstStyle/>
                    <a:p>
                      <a:endParaRPr lang="de-DE" dirty="0"/>
                    </a:p>
                    <a:p>
                      <a:endParaRPr lang="de-DE" dirty="0"/>
                    </a:p>
                    <a:p>
                      <a:endParaRPr lang="de-DE" dirty="0"/>
                    </a:p>
                  </a:txBody>
                  <a:tcPr/>
                </a:tc>
                <a:tc>
                  <a:txBody>
                    <a:bodyPr/>
                    <a:lstStyle/>
                    <a:p>
                      <a:endParaRPr lang="de-DE" dirty="0"/>
                    </a:p>
                    <a:p>
                      <a:r>
                        <a:rPr lang="de-DE" b="1" dirty="0"/>
                        <a:t>Diode</a:t>
                      </a:r>
                    </a:p>
                  </a:txBody>
                  <a:tcPr/>
                </a:tc>
                <a:tc>
                  <a:txBody>
                    <a:bodyPr/>
                    <a:lstStyle/>
                    <a:p>
                      <a:endParaRPr lang="de-DE" dirty="0"/>
                    </a:p>
                  </a:txBody>
                  <a:tcPr/>
                </a:tc>
                <a:extLst>
                  <a:ext uri="{0D108BD9-81ED-4DB2-BD59-A6C34878D82A}">
                    <a16:rowId xmlns:a16="http://schemas.microsoft.com/office/drawing/2014/main" val="2868371761"/>
                  </a:ext>
                </a:extLst>
              </a:tr>
              <a:tr h="536895">
                <a:tc>
                  <a:txBody>
                    <a:bodyPr/>
                    <a:lstStyle/>
                    <a:p>
                      <a:r>
                        <a:rPr lang="en-GB" sz="1800" b="1" dirty="0"/>
                        <a:t>ETBS - </a:t>
                      </a:r>
                      <a:r>
                        <a:rPr lang="en-GB" sz="1800" b="1" dirty="0">
                          <a:highlight>
                            <a:srgbClr val="FFFF00"/>
                          </a:highlight>
                        </a:rPr>
                        <a:t>Layout 2</a:t>
                      </a:r>
                      <a:r>
                        <a:rPr lang="en-GB" sz="1800" b="1" dirty="0"/>
                        <a:t> - Multipurpose battery for braking and auxiliaries</a:t>
                      </a:r>
                      <a:endParaRPr lang="de-DE" dirty="0"/>
                    </a:p>
                  </a:txBody>
                  <a:tcPr/>
                </a:tc>
                <a:tc>
                  <a:txBody>
                    <a:bodyPr/>
                    <a:lstStyle/>
                    <a:p>
                      <a:endParaRPr lang="de-DE" dirty="0"/>
                    </a:p>
                    <a:p>
                      <a:endParaRPr lang="de-DE" dirty="0"/>
                    </a:p>
                    <a:p>
                      <a:endParaRPr lang="de-DE" dirty="0"/>
                    </a:p>
                    <a:p>
                      <a:endParaRPr lang="de-DE" dirty="0"/>
                    </a:p>
                  </a:txBody>
                  <a:tcPr/>
                </a:tc>
                <a:tc>
                  <a:txBody>
                    <a:bodyPr/>
                    <a:lstStyle/>
                    <a:p>
                      <a:r>
                        <a:rPr lang="en-US" sz="1800" b="1" dirty="0"/>
                        <a:t>Active Separating and Connecting Element (ATV)</a:t>
                      </a:r>
                      <a:endParaRPr lang="de-DE" dirty="0"/>
                    </a:p>
                  </a:txBody>
                  <a:tcPr/>
                </a:tc>
                <a:tc>
                  <a:txBody>
                    <a:bodyPr/>
                    <a:lstStyle/>
                    <a:p>
                      <a:endParaRPr lang="de-DE" dirty="0"/>
                    </a:p>
                  </a:txBody>
                  <a:tcPr/>
                </a:tc>
                <a:extLst>
                  <a:ext uri="{0D108BD9-81ED-4DB2-BD59-A6C34878D82A}">
                    <a16:rowId xmlns:a16="http://schemas.microsoft.com/office/drawing/2014/main" val="2159389003"/>
                  </a:ext>
                </a:extLst>
              </a:tr>
              <a:tr h="370840">
                <a:tc>
                  <a:txBody>
                    <a:bodyPr/>
                    <a:lstStyle/>
                    <a:p>
                      <a:r>
                        <a:rPr lang="en-US" sz="1800" b="1" dirty="0"/>
                        <a:t>ETBS - </a:t>
                      </a:r>
                      <a:r>
                        <a:rPr lang="en-US" sz="1800" b="1" dirty="0">
                          <a:highlight>
                            <a:srgbClr val="FFFF00"/>
                          </a:highlight>
                        </a:rPr>
                        <a:t>Layout 3</a:t>
                      </a:r>
                      <a:r>
                        <a:rPr lang="en-US" sz="1800" b="1" dirty="0"/>
                        <a:t> - Traction battery used as an electrical storage device</a:t>
                      </a:r>
                      <a:endParaRPr lang="de-DE" dirty="0"/>
                    </a:p>
                  </a:txBody>
                  <a:tcPr/>
                </a:tc>
                <a:tc>
                  <a:txBody>
                    <a:bodyPr/>
                    <a:lstStyle/>
                    <a:p>
                      <a:endParaRPr lang="de-DE" dirty="0"/>
                    </a:p>
                    <a:p>
                      <a:endParaRPr lang="de-DE" dirty="0"/>
                    </a:p>
                    <a:p>
                      <a:endParaRPr lang="de-DE" dirty="0"/>
                    </a:p>
                    <a:p>
                      <a:endParaRPr lang="de-DE" dirty="0"/>
                    </a:p>
                  </a:txBody>
                  <a:tcPr/>
                </a:tc>
                <a:tc>
                  <a:txBody>
                    <a:bodyPr/>
                    <a:lstStyle/>
                    <a:p>
                      <a:r>
                        <a:rPr lang="en-US" sz="1800" b="1" dirty="0"/>
                        <a:t>Active Separating and Connecting Element (ATV)</a:t>
                      </a:r>
                      <a:endParaRPr lang="de-DE" dirty="0"/>
                    </a:p>
                  </a:txBody>
                  <a:tcPr/>
                </a:tc>
                <a:tc>
                  <a:txBody>
                    <a:bodyPr/>
                    <a:lstStyle/>
                    <a:p>
                      <a:endParaRPr lang="de-DE" dirty="0"/>
                    </a:p>
                  </a:txBody>
                  <a:tcPr/>
                </a:tc>
                <a:extLst>
                  <a:ext uri="{0D108BD9-81ED-4DB2-BD59-A6C34878D82A}">
                    <a16:rowId xmlns:a16="http://schemas.microsoft.com/office/drawing/2014/main" val="3611693769"/>
                  </a:ext>
                </a:extLst>
              </a:tr>
            </a:tbl>
          </a:graphicData>
        </a:graphic>
      </p:graphicFrame>
      <p:pic>
        <p:nvPicPr>
          <p:cNvPr id="210" name="Grafik 209" descr="Ein Bild, das Text, Screenshot, Diagramm, Schrift enthält.&#10;&#10;Automatisch generierte Beschreibung">
            <a:extLst>
              <a:ext uri="{FF2B5EF4-FFF2-40B4-BE49-F238E27FC236}">
                <a16:creationId xmlns:a16="http://schemas.microsoft.com/office/drawing/2014/main" id="{C0480203-2A3C-83CD-F9C9-7276480F45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61610" y="2049762"/>
            <a:ext cx="1935212" cy="767995"/>
          </a:xfrm>
          <a:prstGeom prst="rect">
            <a:avLst/>
          </a:prstGeom>
        </p:spPr>
      </p:pic>
      <p:grpSp>
        <p:nvGrpSpPr>
          <p:cNvPr id="211" name="Group 231">
            <a:extLst>
              <a:ext uri="{FF2B5EF4-FFF2-40B4-BE49-F238E27FC236}">
                <a16:creationId xmlns:a16="http://schemas.microsoft.com/office/drawing/2014/main" id="{E75AFC8C-B217-F14C-0446-70D3B0C72057}"/>
              </a:ext>
            </a:extLst>
          </p:cNvPr>
          <p:cNvGrpSpPr>
            <a:grpSpLocks noChangeAspect="1"/>
          </p:cNvGrpSpPr>
          <p:nvPr/>
        </p:nvGrpSpPr>
        <p:grpSpPr>
          <a:xfrm>
            <a:off x="8944952" y="2180564"/>
            <a:ext cx="627150" cy="459902"/>
            <a:chOff x="7817019" y="2389941"/>
            <a:chExt cx="441829" cy="324000"/>
          </a:xfrm>
        </p:grpSpPr>
        <p:cxnSp>
          <p:nvCxnSpPr>
            <p:cNvPr id="212" name="Straight Connector 232">
              <a:extLst>
                <a:ext uri="{FF2B5EF4-FFF2-40B4-BE49-F238E27FC236}">
                  <a16:creationId xmlns:a16="http://schemas.microsoft.com/office/drawing/2014/main" id="{DF91F7BE-EE2C-7B59-B569-6D26F20650FF}"/>
                </a:ext>
              </a:extLst>
            </p:cNvPr>
            <p:cNvCxnSpPr>
              <a:cxnSpLocks/>
            </p:cNvCxnSpPr>
            <p:nvPr/>
          </p:nvCxnSpPr>
          <p:spPr>
            <a:xfrm rot="-1800000">
              <a:off x="7817019" y="2411193"/>
              <a:ext cx="288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3" name="Straight Connector 233">
              <a:extLst>
                <a:ext uri="{FF2B5EF4-FFF2-40B4-BE49-F238E27FC236}">
                  <a16:creationId xmlns:a16="http://schemas.microsoft.com/office/drawing/2014/main" id="{C3294EF6-1A30-6431-CD65-3B493D27FA3F}"/>
                </a:ext>
              </a:extLst>
            </p:cNvPr>
            <p:cNvCxnSpPr>
              <a:cxnSpLocks/>
            </p:cNvCxnSpPr>
            <p:nvPr/>
          </p:nvCxnSpPr>
          <p:spPr>
            <a:xfrm rot="1800000">
              <a:off x="7817019" y="2695323"/>
              <a:ext cx="288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14" name="Oval 234">
              <a:extLst>
                <a:ext uri="{FF2B5EF4-FFF2-40B4-BE49-F238E27FC236}">
                  <a16:creationId xmlns:a16="http://schemas.microsoft.com/office/drawing/2014/main" id="{9A59112F-F079-9659-CB2F-C0BB927B1665}"/>
                </a:ext>
              </a:extLst>
            </p:cNvPr>
            <p:cNvSpPr>
              <a:spLocks noChangeAspect="1"/>
            </p:cNvSpPr>
            <p:nvPr/>
          </p:nvSpPr>
          <p:spPr>
            <a:xfrm>
              <a:off x="7934848" y="2389941"/>
              <a:ext cx="324000" cy="324000"/>
            </a:xfrm>
            <a:prstGeom prst="ellips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grpSp>
      <p:pic>
        <p:nvPicPr>
          <p:cNvPr id="259" name="Grafik 258" descr="Ein Bild, das Text, Screenshot, Diagramm, Schrift enthält.&#10;&#10;Automatisch generierte Beschreibung">
            <a:extLst>
              <a:ext uri="{FF2B5EF4-FFF2-40B4-BE49-F238E27FC236}">
                <a16:creationId xmlns:a16="http://schemas.microsoft.com/office/drawing/2014/main" id="{698B298A-2528-50D5-9AE3-A1FFFDFE71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4937" y="3133651"/>
            <a:ext cx="1632438" cy="765834"/>
          </a:xfrm>
          <a:prstGeom prst="rect">
            <a:avLst/>
          </a:prstGeom>
        </p:spPr>
      </p:pic>
      <p:grpSp>
        <p:nvGrpSpPr>
          <p:cNvPr id="260" name="Group 53">
            <a:extLst>
              <a:ext uri="{FF2B5EF4-FFF2-40B4-BE49-F238E27FC236}">
                <a16:creationId xmlns:a16="http://schemas.microsoft.com/office/drawing/2014/main" id="{9D637DF9-CDD1-ADA0-0049-63CBE4E92CE3}"/>
              </a:ext>
            </a:extLst>
          </p:cNvPr>
          <p:cNvGrpSpPr/>
          <p:nvPr/>
        </p:nvGrpSpPr>
        <p:grpSpPr>
          <a:xfrm>
            <a:off x="9018202" y="3159597"/>
            <a:ext cx="459898" cy="617960"/>
            <a:chOff x="6748714" y="5526540"/>
            <a:chExt cx="292942" cy="348230"/>
          </a:xfrm>
        </p:grpSpPr>
        <p:sp>
          <p:nvSpPr>
            <p:cNvPr id="261" name="Isosceles Triangle 56">
              <a:extLst>
                <a:ext uri="{FF2B5EF4-FFF2-40B4-BE49-F238E27FC236}">
                  <a16:creationId xmlns:a16="http://schemas.microsoft.com/office/drawing/2014/main" id="{04051673-D14F-0519-635D-75781C003A25}"/>
                </a:ext>
              </a:extLst>
            </p:cNvPr>
            <p:cNvSpPr/>
            <p:nvPr/>
          </p:nvSpPr>
          <p:spPr>
            <a:xfrm rot="5400000">
              <a:off x="6729335" y="5588229"/>
              <a:ext cx="305920" cy="267162"/>
            </a:xfrm>
            <a:prstGeom prst="triangle">
              <a:avLst/>
            </a:prstGeom>
            <a:solidFill>
              <a:schemeClr val="tx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2" name="Straight Connector 57">
              <a:extLst>
                <a:ext uri="{FF2B5EF4-FFF2-40B4-BE49-F238E27FC236}">
                  <a16:creationId xmlns:a16="http://schemas.microsoft.com/office/drawing/2014/main" id="{2159FCE7-7D34-9DC6-60BC-65B4344400F7}"/>
                </a:ext>
              </a:extLst>
            </p:cNvPr>
            <p:cNvCxnSpPr/>
            <p:nvPr/>
          </p:nvCxnSpPr>
          <p:spPr>
            <a:xfrm>
              <a:off x="7041656" y="5526540"/>
              <a:ext cx="0" cy="3482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63" name="Gruppieren 74">
            <a:extLst>
              <a:ext uri="{FF2B5EF4-FFF2-40B4-BE49-F238E27FC236}">
                <a16:creationId xmlns:a16="http://schemas.microsoft.com/office/drawing/2014/main" id="{909DC11A-85A3-164B-2D1F-B52F0DA6C17A}"/>
              </a:ext>
            </a:extLst>
          </p:cNvPr>
          <p:cNvGrpSpPr/>
          <p:nvPr/>
        </p:nvGrpSpPr>
        <p:grpSpPr>
          <a:xfrm>
            <a:off x="8878543" y="4291522"/>
            <a:ext cx="733924" cy="431189"/>
            <a:chOff x="2579832" y="2332659"/>
            <a:chExt cx="314920" cy="150916"/>
          </a:xfrm>
        </p:grpSpPr>
        <p:sp>
          <p:nvSpPr>
            <p:cNvPr id="264" name="Rechteck 68">
              <a:extLst>
                <a:ext uri="{FF2B5EF4-FFF2-40B4-BE49-F238E27FC236}">
                  <a16:creationId xmlns:a16="http://schemas.microsoft.com/office/drawing/2014/main" id="{922CF99D-13E5-CA7D-B2EE-6B5262ABE01C}"/>
                </a:ext>
              </a:extLst>
            </p:cNvPr>
            <p:cNvSpPr/>
            <p:nvPr/>
          </p:nvSpPr>
          <p:spPr>
            <a:xfrm>
              <a:off x="2579832" y="2332659"/>
              <a:ext cx="314920" cy="150916"/>
            </a:xfrm>
            <a:prstGeom prst="rect">
              <a:avLst/>
            </a:prstGeom>
            <a:solidFill>
              <a:schemeClr val="bg1"/>
            </a:solidFill>
            <a:ln w="28575">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600" dirty="0">
                <a:solidFill>
                  <a:schemeClr val="bg2">
                    <a:lumMod val="10000"/>
                  </a:schemeClr>
                </a:solidFill>
              </a:endParaRPr>
            </a:p>
          </p:txBody>
        </p:sp>
        <p:cxnSp>
          <p:nvCxnSpPr>
            <p:cNvPr id="265" name="Gerader Verbinder 69">
              <a:extLst>
                <a:ext uri="{FF2B5EF4-FFF2-40B4-BE49-F238E27FC236}">
                  <a16:creationId xmlns:a16="http://schemas.microsoft.com/office/drawing/2014/main" id="{13F62756-B1BE-CB6E-945A-10E375FECD2D}"/>
                </a:ext>
              </a:extLst>
            </p:cNvPr>
            <p:cNvCxnSpPr/>
            <p:nvPr/>
          </p:nvCxnSpPr>
          <p:spPr>
            <a:xfrm>
              <a:off x="2785026" y="2434212"/>
              <a:ext cx="72008" cy="0"/>
            </a:xfrm>
            <a:prstGeom prst="line">
              <a:avLst/>
            </a:prstGeom>
            <a:solidFill>
              <a:schemeClr val="bg1"/>
            </a:solidFill>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66" name="Gerader Verbinder 70">
              <a:extLst>
                <a:ext uri="{FF2B5EF4-FFF2-40B4-BE49-F238E27FC236}">
                  <a16:creationId xmlns:a16="http://schemas.microsoft.com/office/drawing/2014/main" id="{FB65B571-E1CB-8E4B-C640-A8834A0B0EB1}"/>
                </a:ext>
              </a:extLst>
            </p:cNvPr>
            <p:cNvCxnSpPr/>
            <p:nvPr/>
          </p:nvCxnSpPr>
          <p:spPr>
            <a:xfrm flipV="1">
              <a:off x="2686145" y="2358754"/>
              <a:ext cx="98881" cy="75458"/>
            </a:xfrm>
            <a:prstGeom prst="line">
              <a:avLst/>
            </a:prstGeom>
            <a:solidFill>
              <a:schemeClr val="bg1"/>
            </a:solidFill>
            <a:ln w="28575">
              <a:solidFill>
                <a:srgbClr val="FFC000"/>
              </a:solidFill>
            </a:ln>
          </p:spPr>
          <p:style>
            <a:lnRef idx="1">
              <a:schemeClr val="accent1"/>
            </a:lnRef>
            <a:fillRef idx="0">
              <a:schemeClr val="accent1"/>
            </a:fillRef>
            <a:effectRef idx="0">
              <a:schemeClr val="accent1"/>
            </a:effectRef>
            <a:fontRef idx="minor">
              <a:schemeClr val="tx1"/>
            </a:fontRef>
          </p:style>
        </p:cxnSp>
      </p:grpSp>
      <p:pic>
        <p:nvPicPr>
          <p:cNvPr id="16" name="Grafik 15" descr="Ein Bild, das Screenshot, Reihe, Diagramm, Design enthält.&#10;&#10;Automatisch generierte Beschreibung">
            <a:extLst>
              <a:ext uri="{FF2B5EF4-FFF2-40B4-BE49-F238E27FC236}">
                <a16:creationId xmlns:a16="http://schemas.microsoft.com/office/drawing/2014/main" id="{0883333F-A115-4621-2AF0-95AF492B51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61610" y="5231172"/>
            <a:ext cx="1917341" cy="1011362"/>
          </a:xfrm>
          <a:prstGeom prst="rect">
            <a:avLst/>
          </a:prstGeom>
          <a:solidFill>
            <a:schemeClr val="bg1"/>
          </a:solidFill>
        </p:spPr>
      </p:pic>
      <p:grpSp>
        <p:nvGrpSpPr>
          <p:cNvPr id="17" name="Gruppieren 74">
            <a:extLst>
              <a:ext uri="{FF2B5EF4-FFF2-40B4-BE49-F238E27FC236}">
                <a16:creationId xmlns:a16="http://schemas.microsoft.com/office/drawing/2014/main" id="{083CE951-1DA7-0FCB-73F9-127DF5AB8A20}"/>
              </a:ext>
            </a:extLst>
          </p:cNvPr>
          <p:cNvGrpSpPr/>
          <p:nvPr/>
        </p:nvGrpSpPr>
        <p:grpSpPr>
          <a:xfrm>
            <a:off x="8878543" y="5530895"/>
            <a:ext cx="733924" cy="431189"/>
            <a:chOff x="2579832" y="2332659"/>
            <a:chExt cx="314920" cy="150916"/>
          </a:xfrm>
        </p:grpSpPr>
        <p:sp>
          <p:nvSpPr>
            <p:cNvPr id="18" name="Rechteck 68">
              <a:extLst>
                <a:ext uri="{FF2B5EF4-FFF2-40B4-BE49-F238E27FC236}">
                  <a16:creationId xmlns:a16="http://schemas.microsoft.com/office/drawing/2014/main" id="{0C65A67C-2A31-A73E-E52D-81E7478A4646}"/>
                </a:ext>
              </a:extLst>
            </p:cNvPr>
            <p:cNvSpPr/>
            <p:nvPr/>
          </p:nvSpPr>
          <p:spPr>
            <a:xfrm>
              <a:off x="2579832" y="2332659"/>
              <a:ext cx="314920" cy="150916"/>
            </a:xfrm>
            <a:prstGeom prst="rect">
              <a:avLst/>
            </a:prstGeom>
            <a:solidFill>
              <a:schemeClr val="bg1"/>
            </a:solidFill>
            <a:ln w="28575">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600" dirty="0">
                <a:solidFill>
                  <a:schemeClr val="bg2">
                    <a:lumMod val="10000"/>
                  </a:schemeClr>
                </a:solidFill>
              </a:endParaRPr>
            </a:p>
          </p:txBody>
        </p:sp>
        <p:cxnSp>
          <p:nvCxnSpPr>
            <p:cNvPr id="19" name="Gerader Verbinder 69">
              <a:extLst>
                <a:ext uri="{FF2B5EF4-FFF2-40B4-BE49-F238E27FC236}">
                  <a16:creationId xmlns:a16="http://schemas.microsoft.com/office/drawing/2014/main" id="{5430D346-725C-47CA-3F9F-9A10746BDC91}"/>
                </a:ext>
              </a:extLst>
            </p:cNvPr>
            <p:cNvCxnSpPr/>
            <p:nvPr/>
          </p:nvCxnSpPr>
          <p:spPr>
            <a:xfrm>
              <a:off x="2785026" y="2434212"/>
              <a:ext cx="72008" cy="0"/>
            </a:xfrm>
            <a:prstGeom prst="line">
              <a:avLst/>
            </a:prstGeom>
            <a:solidFill>
              <a:schemeClr val="bg1"/>
            </a:solidFill>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0" name="Gerader Verbinder 70">
              <a:extLst>
                <a:ext uri="{FF2B5EF4-FFF2-40B4-BE49-F238E27FC236}">
                  <a16:creationId xmlns:a16="http://schemas.microsoft.com/office/drawing/2014/main" id="{0C45B301-693A-6210-A1E8-F65BA9778CF5}"/>
                </a:ext>
              </a:extLst>
            </p:cNvPr>
            <p:cNvCxnSpPr/>
            <p:nvPr/>
          </p:nvCxnSpPr>
          <p:spPr>
            <a:xfrm flipV="1">
              <a:off x="2686145" y="2358754"/>
              <a:ext cx="98881" cy="75458"/>
            </a:xfrm>
            <a:prstGeom prst="line">
              <a:avLst/>
            </a:prstGeom>
            <a:solidFill>
              <a:schemeClr val="bg1"/>
            </a:solidFill>
            <a:ln w="28575">
              <a:solidFill>
                <a:srgbClr val="FFC000"/>
              </a:solidFill>
            </a:ln>
          </p:spPr>
          <p:style>
            <a:lnRef idx="1">
              <a:schemeClr val="accent1"/>
            </a:lnRef>
            <a:fillRef idx="0">
              <a:schemeClr val="accent1"/>
            </a:fillRef>
            <a:effectRef idx="0">
              <a:schemeClr val="accent1"/>
            </a:effectRef>
            <a:fontRef idx="minor">
              <a:schemeClr val="tx1"/>
            </a:fontRef>
          </p:style>
        </p:cxnSp>
      </p:grpSp>
      <p:sp>
        <p:nvSpPr>
          <p:cNvPr id="12" name="Rectangle 11">
            <a:extLst>
              <a:ext uri="{FF2B5EF4-FFF2-40B4-BE49-F238E27FC236}">
                <a16:creationId xmlns:a16="http://schemas.microsoft.com/office/drawing/2014/main" id="{DABB81CB-095F-28E4-EBE0-B36FAFC5FE78}"/>
              </a:ext>
            </a:extLst>
          </p:cNvPr>
          <p:cNvSpPr/>
          <p:nvPr/>
        </p:nvSpPr>
        <p:spPr>
          <a:xfrm>
            <a:off x="6225540" y="5520690"/>
            <a:ext cx="87630" cy="54102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311DDB30-3BEE-D0F4-FF2D-DF66EE0151FB}"/>
              </a:ext>
            </a:extLst>
          </p:cNvPr>
          <p:cNvPicPr>
            <a:picLocks noChangeAspect="1"/>
          </p:cNvPicPr>
          <p:nvPr/>
        </p:nvPicPr>
        <p:blipFill>
          <a:blip r:embed="rId5"/>
          <a:stretch>
            <a:fillRect/>
          </a:stretch>
        </p:blipFill>
        <p:spPr>
          <a:xfrm>
            <a:off x="4494936" y="4040269"/>
            <a:ext cx="1829037" cy="861245"/>
          </a:xfrm>
          <a:prstGeom prst="rect">
            <a:avLst/>
          </a:prstGeom>
          <a:solidFill>
            <a:schemeClr val="bg1"/>
          </a:solidFill>
        </p:spPr>
      </p:pic>
    </p:spTree>
    <p:extLst>
      <p:ext uri="{BB962C8B-B14F-4D97-AF65-F5344CB8AC3E}">
        <p14:creationId xmlns:p14="http://schemas.microsoft.com/office/powerpoint/2010/main" val="42602030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C35FD9-1FCB-2540-A71C-98D86B9E8546}"/>
              </a:ext>
            </a:extLst>
          </p:cNvPr>
          <p:cNvSpPr>
            <a:spLocks noGrp="1"/>
          </p:cNvSpPr>
          <p:nvPr>
            <p:ph type="title"/>
          </p:nvPr>
        </p:nvSpPr>
        <p:spPr>
          <a:xfrm>
            <a:off x="502509" y="365125"/>
            <a:ext cx="11846010" cy="1325563"/>
          </a:xfrm>
        </p:spPr>
        <p:txBody>
          <a:bodyPr>
            <a:normAutofit/>
          </a:bodyPr>
          <a:lstStyle/>
          <a:p>
            <a:r>
              <a:rPr lang="en-US" sz="4400" b="1" dirty="0"/>
              <a:t>4. Brake circuit isolation</a:t>
            </a:r>
            <a:br>
              <a:rPr lang="en-US" sz="4400" b="1" dirty="0"/>
            </a:br>
            <a:r>
              <a:rPr lang="en-US" sz="3100" b="1" dirty="0"/>
              <a:t>Active Separating and Connecting Element (ATV)</a:t>
            </a:r>
            <a:endParaRPr lang="de-DE" sz="3100" dirty="0"/>
          </a:p>
        </p:txBody>
      </p:sp>
      <p:sp>
        <p:nvSpPr>
          <p:cNvPr id="4" name="Datumsplatzhalter 3">
            <a:extLst>
              <a:ext uri="{FF2B5EF4-FFF2-40B4-BE49-F238E27FC236}">
                <a16:creationId xmlns:a16="http://schemas.microsoft.com/office/drawing/2014/main" id="{E72F5DE0-D96A-1774-2E66-55DAB72F4E66}"/>
              </a:ext>
            </a:extLst>
          </p:cNvPr>
          <p:cNvSpPr>
            <a:spLocks noGrp="1"/>
          </p:cNvSpPr>
          <p:nvPr>
            <p:ph type="dt" sz="half" idx="10"/>
          </p:nvPr>
        </p:nvSpPr>
        <p:spPr/>
        <p:txBody>
          <a:bodyPr/>
          <a:lstStyle/>
          <a:p>
            <a:fld id="{9CF4379A-3DBE-4A2B-9312-A0AC4D8AEC3A}" type="datetime1">
              <a:rPr lang="en-GB" smtClean="0"/>
              <a:t>16/05/2024</a:t>
            </a:fld>
            <a:endParaRPr lang="de-DE"/>
          </a:p>
        </p:txBody>
      </p:sp>
      <p:sp>
        <p:nvSpPr>
          <p:cNvPr id="5" name="Fußzeilenplatzhalter 4">
            <a:extLst>
              <a:ext uri="{FF2B5EF4-FFF2-40B4-BE49-F238E27FC236}">
                <a16:creationId xmlns:a16="http://schemas.microsoft.com/office/drawing/2014/main" id="{FFE21A97-12CE-9DDB-CF08-7E465114F80D}"/>
              </a:ext>
            </a:extLst>
          </p:cNvPr>
          <p:cNvSpPr>
            <a:spLocks noGrp="1"/>
          </p:cNvSpPr>
          <p:nvPr>
            <p:ph type="ftr" sz="quarter" idx="11"/>
          </p:nvPr>
        </p:nvSpPr>
        <p:spPr/>
        <p:txBody>
          <a:bodyPr/>
          <a:lstStyle/>
          <a:p>
            <a:r>
              <a:rPr lang="en-US"/>
              <a:t>Electrical Braking Special Interest Group</a:t>
            </a:r>
            <a:endParaRPr lang="de-DE"/>
          </a:p>
        </p:txBody>
      </p:sp>
      <p:sp>
        <p:nvSpPr>
          <p:cNvPr id="6" name="Foliennummernplatzhalter 5">
            <a:extLst>
              <a:ext uri="{FF2B5EF4-FFF2-40B4-BE49-F238E27FC236}">
                <a16:creationId xmlns:a16="http://schemas.microsoft.com/office/drawing/2014/main" id="{D9B05A84-BA1F-11F0-673D-EE2DEAE01D67}"/>
              </a:ext>
            </a:extLst>
          </p:cNvPr>
          <p:cNvSpPr>
            <a:spLocks noGrp="1"/>
          </p:cNvSpPr>
          <p:nvPr>
            <p:ph type="sldNum" sz="quarter" idx="12"/>
          </p:nvPr>
        </p:nvSpPr>
        <p:spPr/>
        <p:txBody>
          <a:bodyPr/>
          <a:lstStyle/>
          <a:p>
            <a:fld id="{75A4F0DD-4D64-46F5-A4A4-1847C02381D9}" type="slidenum">
              <a:rPr lang="de-DE" smtClean="0"/>
              <a:t>12</a:t>
            </a:fld>
            <a:endParaRPr lang="de-DE"/>
          </a:p>
        </p:txBody>
      </p:sp>
      <p:sp>
        <p:nvSpPr>
          <p:cNvPr id="9" name="Inhaltsplatzhalter 7">
            <a:extLst>
              <a:ext uri="{FF2B5EF4-FFF2-40B4-BE49-F238E27FC236}">
                <a16:creationId xmlns:a16="http://schemas.microsoft.com/office/drawing/2014/main" id="{F05FEE95-A900-FB91-9115-A996C8E274E2}"/>
              </a:ext>
            </a:extLst>
          </p:cNvPr>
          <p:cNvSpPr>
            <a:spLocks noGrp="1"/>
          </p:cNvSpPr>
          <p:nvPr>
            <p:ph sz="half" idx="1"/>
          </p:nvPr>
        </p:nvSpPr>
        <p:spPr>
          <a:xfrm>
            <a:off x="566346" y="1825625"/>
            <a:ext cx="10515600" cy="4351338"/>
          </a:xfrm>
        </p:spPr>
        <p:txBody>
          <a:bodyPr>
            <a:normAutofit/>
          </a:bodyPr>
          <a:lstStyle/>
          <a:p>
            <a:r>
              <a:rPr lang="en-US" sz="2800" dirty="0"/>
              <a:t>Technological solutions for ATVs exist</a:t>
            </a:r>
          </a:p>
          <a:p>
            <a:r>
              <a:rPr lang="en-US" sz="2800" dirty="0"/>
              <a:t>ATVs are used in production vehicles today</a:t>
            </a:r>
          </a:p>
          <a:p>
            <a:r>
              <a:rPr lang="en-US" sz="2800" dirty="0"/>
              <a:t>They may be standalone components, or integrated into other ECUs (e.g. Zone Controllers) </a:t>
            </a:r>
            <a:endParaRPr lang="en-US" sz="2800" strike="sngStrike" dirty="0"/>
          </a:p>
          <a:p>
            <a:r>
              <a:rPr lang="en-US" sz="2800" dirty="0"/>
              <a:t>ATVs are an important part of safe vehicle power supply system</a:t>
            </a:r>
          </a:p>
          <a:p>
            <a:r>
              <a:rPr lang="en-US" dirty="0"/>
              <a:t>They can be used to ensure independency in systems other than braking systems</a:t>
            </a:r>
          </a:p>
        </p:txBody>
      </p:sp>
    </p:spTree>
    <p:extLst>
      <p:ext uri="{BB962C8B-B14F-4D97-AF65-F5344CB8AC3E}">
        <p14:creationId xmlns:p14="http://schemas.microsoft.com/office/powerpoint/2010/main" val="34714278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D14668-6E87-524F-1088-0D46E5C5A39C}"/>
              </a:ext>
            </a:extLst>
          </p:cNvPr>
          <p:cNvSpPr>
            <a:spLocks noGrp="1"/>
          </p:cNvSpPr>
          <p:nvPr>
            <p:ph type="title"/>
          </p:nvPr>
        </p:nvSpPr>
        <p:spPr/>
        <p:txBody>
          <a:bodyPr/>
          <a:lstStyle/>
          <a:p>
            <a:r>
              <a:rPr lang="de-DE" b="1" dirty="0"/>
              <a:t>5. </a:t>
            </a:r>
            <a:r>
              <a:rPr lang="de-DE" b="1" dirty="0" err="1"/>
              <a:t>Periodical</a:t>
            </a:r>
            <a:r>
              <a:rPr lang="de-DE" b="1" dirty="0"/>
              <a:t> Technical </a:t>
            </a:r>
            <a:r>
              <a:rPr lang="de-DE" b="1" dirty="0" err="1"/>
              <a:t>Inspection</a:t>
            </a:r>
            <a:r>
              <a:rPr lang="de-DE" b="1" dirty="0"/>
              <a:t> (PTI) </a:t>
            </a:r>
            <a:r>
              <a:rPr lang="de-DE" dirty="0"/>
              <a:t> </a:t>
            </a:r>
          </a:p>
        </p:txBody>
      </p:sp>
      <p:sp>
        <p:nvSpPr>
          <p:cNvPr id="3" name="Inhaltsplatzhalter 2">
            <a:extLst>
              <a:ext uri="{FF2B5EF4-FFF2-40B4-BE49-F238E27FC236}">
                <a16:creationId xmlns:a16="http://schemas.microsoft.com/office/drawing/2014/main" id="{49AABFBC-EAF8-502E-E4EA-CB51860E36E9}"/>
              </a:ext>
            </a:extLst>
          </p:cNvPr>
          <p:cNvSpPr>
            <a:spLocks noGrp="1"/>
          </p:cNvSpPr>
          <p:nvPr>
            <p:ph idx="1"/>
          </p:nvPr>
        </p:nvSpPr>
        <p:spPr>
          <a:xfrm>
            <a:off x="838200" y="1825624"/>
            <a:ext cx="10515600" cy="4530725"/>
          </a:xfrm>
        </p:spPr>
        <p:txBody>
          <a:bodyPr>
            <a:normAutofit fontScale="92500" lnSpcReduction="20000"/>
          </a:bodyPr>
          <a:lstStyle/>
          <a:p>
            <a:pPr>
              <a:lnSpc>
                <a:spcPct val="100000"/>
              </a:lnSpc>
            </a:pPr>
            <a:r>
              <a:rPr lang="en-GB" sz="2400" dirty="0"/>
              <a:t>Procedure to check that the means of detection to trigger the warning signals are operational.</a:t>
            </a:r>
          </a:p>
          <a:p>
            <a:pPr>
              <a:lnSpc>
                <a:spcPct val="100000"/>
              </a:lnSpc>
            </a:pPr>
            <a:r>
              <a:rPr lang="en-US" sz="2400" dirty="0"/>
              <a:t>Reference braking force:</a:t>
            </a:r>
          </a:p>
          <a:p>
            <a:pPr lvl="1">
              <a:lnSpc>
                <a:spcPct val="100000"/>
              </a:lnSpc>
            </a:pPr>
            <a:r>
              <a:rPr lang="en-US" sz="2000" dirty="0"/>
              <a:t>Reference brake values extended from pneumatic systems, therefore applicable to more vehicle categories.</a:t>
            </a:r>
          </a:p>
          <a:p>
            <a:pPr lvl="1">
              <a:lnSpc>
                <a:spcPct val="100000"/>
              </a:lnSpc>
            </a:pPr>
            <a:r>
              <a:rPr lang="en-US" sz="2000" dirty="0"/>
              <a:t>First time that reference braking forces are introduced in R13H (alignment on R13).</a:t>
            </a:r>
          </a:p>
          <a:p>
            <a:pPr lvl="1"/>
            <a:r>
              <a:rPr lang="en-GB" sz="2000" dirty="0"/>
              <a:t>Must be possible to evaluate the relationship between the brake demand and the measured braking force on a roller brake tester.</a:t>
            </a:r>
          </a:p>
          <a:p>
            <a:pPr lvl="1"/>
            <a:r>
              <a:rPr lang="en-GB" sz="2000" dirty="0"/>
              <a:t>The manufacturer must describe the method by which this can be realized.</a:t>
            </a:r>
          </a:p>
          <a:p>
            <a:r>
              <a:rPr lang="en-US" sz="2400" dirty="0"/>
              <a:t>Challenge:</a:t>
            </a:r>
          </a:p>
          <a:p>
            <a:pPr lvl="1"/>
            <a:r>
              <a:rPr lang="en-US" sz="2000" dirty="0"/>
              <a:t>Application of reference braking values for ETBS systems is not standardized (e.g. </a:t>
            </a:r>
            <a:r>
              <a:rPr lang="en-GB" sz="2000" dirty="0"/>
              <a:t>brake demand value could be as a percent value, a voltage, brake pedal force or stroke, pressure).</a:t>
            </a:r>
          </a:p>
          <a:p>
            <a:pPr lvl="1"/>
            <a:r>
              <a:rPr lang="en-US" sz="2000" dirty="0"/>
              <a:t>ETBS is a technology in its infancy; </a:t>
            </a:r>
            <a:r>
              <a:rPr lang="en-GB" sz="2000" dirty="0"/>
              <a:t>being too prescriptive at this stage could limit the possibilities for development.</a:t>
            </a:r>
          </a:p>
          <a:p>
            <a:pPr lvl="1"/>
            <a:r>
              <a:rPr lang="en-GB" sz="2000" dirty="0"/>
              <a:t>PTI requirements could be reviewed in the medium term, based upon market experience. </a:t>
            </a:r>
            <a:endParaRPr lang="en-US" sz="2000" strike="sngStrike" dirty="0"/>
          </a:p>
          <a:p>
            <a:endParaRPr lang="en-US" sz="2400" dirty="0"/>
          </a:p>
          <a:p>
            <a:endParaRPr lang="de-DE" sz="2400" dirty="0"/>
          </a:p>
        </p:txBody>
      </p:sp>
      <p:sp>
        <p:nvSpPr>
          <p:cNvPr id="4" name="Datumsplatzhalter 3">
            <a:extLst>
              <a:ext uri="{FF2B5EF4-FFF2-40B4-BE49-F238E27FC236}">
                <a16:creationId xmlns:a16="http://schemas.microsoft.com/office/drawing/2014/main" id="{D94DD948-A80F-7220-606D-07D27B243D6D}"/>
              </a:ext>
            </a:extLst>
          </p:cNvPr>
          <p:cNvSpPr>
            <a:spLocks noGrp="1"/>
          </p:cNvSpPr>
          <p:nvPr>
            <p:ph type="dt" sz="half" idx="10"/>
          </p:nvPr>
        </p:nvSpPr>
        <p:spPr/>
        <p:txBody>
          <a:bodyPr/>
          <a:lstStyle/>
          <a:p>
            <a:fld id="{567686B1-4A40-4D71-9F0F-51DAAE9C0190}" type="datetime1">
              <a:rPr lang="en-GB" smtClean="0"/>
              <a:t>16/05/2024</a:t>
            </a:fld>
            <a:endParaRPr lang="de-DE"/>
          </a:p>
        </p:txBody>
      </p:sp>
      <p:sp>
        <p:nvSpPr>
          <p:cNvPr id="5" name="Fußzeilenplatzhalter 4">
            <a:extLst>
              <a:ext uri="{FF2B5EF4-FFF2-40B4-BE49-F238E27FC236}">
                <a16:creationId xmlns:a16="http://schemas.microsoft.com/office/drawing/2014/main" id="{4166635C-6673-44A9-7E73-D077F14BDD92}"/>
              </a:ext>
            </a:extLst>
          </p:cNvPr>
          <p:cNvSpPr>
            <a:spLocks noGrp="1"/>
          </p:cNvSpPr>
          <p:nvPr>
            <p:ph type="ftr" sz="quarter" idx="11"/>
          </p:nvPr>
        </p:nvSpPr>
        <p:spPr/>
        <p:txBody>
          <a:bodyPr/>
          <a:lstStyle/>
          <a:p>
            <a:r>
              <a:rPr lang="en-US"/>
              <a:t>Electrical Braking Special Interest Group</a:t>
            </a:r>
            <a:endParaRPr lang="de-DE"/>
          </a:p>
        </p:txBody>
      </p:sp>
      <p:sp>
        <p:nvSpPr>
          <p:cNvPr id="6" name="Foliennummernplatzhalter 5">
            <a:extLst>
              <a:ext uri="{FF2B5EF4-FFF2-40B4-BE49-F238E27FC236}">
                <a16:creationId xmlns:a16="http://schemas.microsoft.com/office/drawing/2014/main" id="{ABAAC7E1-9320-87E9-9208-4A6F3FDB214C}"/>
              </a:ext>
            </a:extLst>
          </p:cNvPr>
          <p:cNvSpPr>
            <a:spLocks noGrp="1"/>
          </p:cNvSpPr>
          <p:nvPr>
            <p:ph type="sldNum" sz="quarter" idx="12"/>
          </p:nvPr>
        </p:nvSpPr>
        <p:spPr/>
        <p:txBody>
          <a:bodyPr/>
          <a:lstStyle/>
          <a:p>
            <a:fld id="{75A4F0DD-4D64-46F5-A4A4-1847C02381D9}" type="slidenum">
              <a:rPr lang="de-DE" smtClean="0"/>
              <a:t>13</a:t>
            </a:fld>
            <a:endParaRPr lang="de-DE"/>
          </a:p>
        </p:txBody>
      </p:sp>
    </p:spTree>
    <p:extLst>
      <p:ext uri="{BB962C8B-B14F-4D97-AF65-F5344CB8AC3E}">
        <p14:creationId xmlns:p14="http://schemas.microsoft.com/office/powerpoint/2010/main" val="26117682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9D5B7754-E9C9-48C8-FD56-02507E530C55}"/>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b="1" kern="1200">
                <a:solidFill>
                  <a:srgbClr val="FFFFFF"/>
                </a:solidFill>
                <a:latin typeface="+mj-lt"/>
                <a:ea typeface="+mj-ea"/>
                <a:cs typeface="+mj-cs"/>
              </a:rPr>
              <a:t>Coffee Break</a:t>
            </a:r>
          </a:p>
        </p:txBody>
      </p:sp>
      <p:sp>
        <p:nvSpPr>
          <p:cNvPr id="5" name="Fußzeilenplatzhalter 4">
            <a:extLst>
              <a:ext uri="{FF2B5EF4-FFF2-40B4-BE49-F238E27FC236}">
                <a16:creationId xmlns:a16="http://schemas.microsoft.com/office/drawing/2014/main" id="{8FF4A004-C160-632A-3AFA-24E6902718B5}"/>
              </a:ext>
            </a:extLst>
          </p:cNvPr>
          <p:cNvSpPr>
            <a:spLocks noGrp="1"/>
          </p:cNvSpPr>
          <p:nvPr>
            <p:ph type="ftr" sz="quarter" idx="11"/>
          </p:nvPr>
        </p:nvSpPr>
        <p:spPr>
          <a:xfrm>
            <a:off x="1028700" y="6356350"/>
            <a:ext cx="6210300" cy="365125"/>
          </a:xfrm>
        </p:spPr>
        <p:txBody>
          <a:bodyPr vert="horz" lIns="91440" tIns="45720" rIns="91440" bIns="45720" rtlCol="0" anchor="ctr">
            <a:normAutofit/>
          </a:bodyPr>
          <a:lstStyle/>
          <a:p>
            <a:pPr algn="l">
              <a:spcAft>
                <a:spcPts val="600"/>
              </a:spcAft>
            </a:pPr>
            <a:r>
              <a:rPr lang="en-US" kern="1200">
                <a:solidFill>
                  <a:schemeClr val="tx1">
                    <a:alpha val="80000"/>
                  </a:schemeClr>
                </a:solidFill>
                <a:latin typeface="+mn-lt"/>
                <a:ea typeface="+mn-ea"/>
                <a:cs typeface="+mn-cs"/>
              </a:rPr>
              <a:t>Electrical Braking Special Interest Group</a:t>
            </a:r>
          </a:p>
        </p:txBody>
      </p:sp>
      <p:sp>
        <p:nvSpPr>
          <p:cNvPr id="4" name="Datumsplatzhalter 3">
            <a:extLst>
              <a:ext uri="{FF2B5EF4-FFF2-40B4-BE49-F238E27FC236}">
                <a16:creationId xmlns:a16="http://schemas.microsoft.com/office/drawing/2014/main" id="{1D0F2EE0-E3A8-0E3B-3C57-46B9C62D3DD9}"/>
              </a:ext>
            </a:extLst>
          </p:cNvPr>
          <p:cNvSpPr>
            <a:spLocks noGrp="1"/>
          </p:cNvSpPr>
          <p:nvPr>
            <p:ph type="dt" sz="half" idx="10"/>
          </p:nvPr>
        </p:nvSpPr>
        <p:spPr>
          <a:xfrm>
            <a:off x="8842248" y="6356350"/>
            <a:ext cx="1997202" cy="365125"/>
          </a:xfrm>
        </p:spPr>
        <p:txBody>
          <a:bodyPr vert="horz" lIns="91440" tIns="45720" rIns="91440" bIns="45720" rtlCol="0" anchor="ctr">
            <a:normAutofit/>
          </a:bodyPr>
          <a:lstStyle/>
          <a:p>
            <a:pPr algn="r">
              <a:spcAft>
                <a:spcPts val="600"/>
              </a:spcAft>
            </a:pPr>
            <a:fld id="{03FDF16D-97C6-4BB6-9CDE-DF06CB4888D6}" type="datetime1">
              <a:rPr lang="en-US">
                <a:solidFill>
                  <a:schemeClr val="tx1">
                    <a:alpha val="80000"/>
                  </a:schemeClr>
                </a:solidFill>
              </a:rPr>
              <a:pPr algn="r">
                <a:spcAft>
                  <a:spcPts val="600"/>
                </a:spcAft>
              </a:pPr>
              <a:t>5/16/2024</a:t>
            </a:fld>
            <a:endParaRPr lang="en-US">
              <a:solidFill>
                <a:schemeClr val="tx1">
                  <a:alpha val="80000"/>
                </a:schemeClr>
              </a:solidFill>
            </a:endParaRPr>
          </a:p>
        </p:txBody>
      </p:sp>
      <p:sp>
        <p:nvSpPr>
          <p:cNvPr id="6" name="Foliennummernplatzhalter 5">
            <a:extLst>
              <a:ext uri="{FF2B5EF4-FFF2-40B4-BE49-F238E27FC236}">
                <a16:creationId xmlns:a16="http://schemas.microsoft.com/office/drawing/2014/main" id="{2D6985EC-4029-D6C9-765E-CB07E7A68FC2}"/>
              </a:ext>
            </a:extLst>
          </p:cNvPr>
          <p:cNvSpPr>
            <a:spLocks noGrp="1"/>
          </p:cNvSpPr>
          <p:nvPr>
            <p:ph type="sldNum" sz="quarter" idx="12"/>
          </p:nvPr>
        </p:nvSpPr>
        <p:spPr>
          <a:xfrm>
            <a:off x="11034184" y="6356350"/>
            <a:ext cx="514349" cy="365125"/>
          </a:xfrm>
        </p:spPr>
        <p:txBody>
          <a:bodyPr vert="horz" lIns="91440" tIns="45720" rIns="91440" bIns="45720" rtlCol="0" anchor="ctr">
            <a:normAutofit/>
          </a:bodyPr>
          <a:lstStyle/>
          <a:p>
            <a:pPr>
              <a:spcAft>
                <a:spcPts val="600"/>
              </a:spcAft>
            </a:pPr>
            <a:fld id="{75A4F0DD-4D64-46F5-A4A4-1847C02381D9}" type="slidenum">
              <a:rPr lang="en-US">
                <a:solidFill>
                  <a:schemeClr val="tx1">
                    <a:alpha val="80000"/>
                  </a:schemeClr>
                </a:solidFill>
              </a:rPr>
              <a:pPr>
                <a:spcAft>
                  <a:spcPts val="600"/>
                </a:spcAft>
              </a:pPr>
              <a:t>14</a:t>
            </a:fld>
            <a:endParaRPr lang="en-US">
              <a:solidFill>
                <a:schemeClr val="tx1">
                  <a:alpha val="80000"/>
                </a:schemeClr>
              </a:solidFill>
            </a:endParaRPr>
          </a:p>
        </p:txBody>
      </p:sp>
    </p:spTree>
    <p:extLst>
      <p:ext uri="{BB962C8B-B14F-4D97-AF65-F5344CB8AC3E}">
        <p14:creationId xmlns:p14="http://schemas.microsoft.com/office/powerpoint/2010/main" val="37990068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86D693-78D5-780F-D75F-C8DC35118CBE}"/>
              </a:ext>
            </a:extLst>
          </p:cNvPr>
          <p:cNvSpPr>
            <a:spLocks noGrp="1"/>
          </p:cNvSpPr>
          <p:nvPr>
            <p:ph type="title"/>
          </p:nvPr>
        </p:nvSpPr>
        <p:spPr>
          <a:xfrm>
            <a:off x="838200" y="177447"/>
            <a:ext cx="10515600" cy="1275543"/>
          </a:xfrm>
        </p:spPr>
        <p:txBody>
          <a:bodyPr anchor="t">
            <a:normAutofit fontScale="90000"/>
          </a:bodyPr>
          <a:lstStyle/>
          <a:p>
            <a:r>
              <a:rPr lang="en-US" sz="4400" b="1" dirty="0"/>
              <a:t>6. Terminology</a:t>
            </a:r>
            <a:br>
              <a:rPr lang="en-US" sz="4400" dirty="0"/>
            </a:br>
            <a:r>
              <a:rPr lang="en-US" sz="4400" dirty="0"/>
              <a:t>6.1. Electrical Storage Device</a:t>
            </a:r>
            <a:br>
              <a:rPr lang="en-US" sz="4400" dirty="0"/>
            </a:br>
            <a:endParaRPr lang="de-DE" dirty="0"/>
          </a:p>
        </p:txBody>
      </p:sp>
      <p:sp>
        <p:nvSpPr>
          <p:cNvPr id="4" name="Datumsplatzhalter 3">
            <a:extLst>
              <a:ext uri="{FF2B5EF4-FFF2-40B4-BE49-F238E27FC236}">
                <a16:creationId xmlns:a16="http://schemas.microsoft.com/office/drawing/2014/main" id="{BEAF37DC-5C2C-486A-E609-85DCB3DC2C3F}"/>
              </a:ext>
            </a:extLst>
          </p:cNvPr>
          <p:cNvSpPr>
            <a:spLocks noGrp="1"/>
          </p:cNvSpPr>
          <p:nvPr>
            <p:ph type="dt" sz="half" idx="10"/>
          </p:nvPr>
        </p:nvSpPr>
        <p:spPr/>
        <p:txBody>
          <a:bodyPr/>
          <a:lstStyle/>
          <a:p>
            <a:fld id="{2707B62F-CCF3-441D-A554-C8AAA0307202}" type="datetime1">
              <a:rPr lang="en-GB" smtClean="0"/>
              <a:t>16/05/2024</a:t>
            </a:fld>
            <a:endParaRPr lang="de-DE"/>
          </a:p>
        </p:txBody>
      </p:sp>
      <p:sp>
        <p:nvSpPr>
          <p:cNvPr id="5" name="Fußzeilenplatzhalter 4">
            <a:extLst>
              <a:ext uri="{FF2B5EF4-FFF2-40B4-BE49-F238E27FC236}">
                <a16:creationId xmlns:a16="http://schemas.microsoft.com/office/drawing/2014/main" id="{AACC79BF-DDF7-118D-469C-6E30871628E4}"/>
              </a:ext>
            </a:extLst>
          </p:cNvPr>
          <p:cNvSpPr>
            <a:spLocks noGrp="1"/>
          </p:cNvSpPr>
          <p:nvPr>
            <p:ph type="ftr" sz="quarter" idx="11"/>
          </p:nvPr>
        </p:nvSpPr>
        <p:spPr/>
        <p:txBody>
          <a:bodyPr/>
          <a:lstStyle/>
          <a:p>
            <a:r>
              <a:rPr lang="en-US" dirty="0"/>
              <a:t>Electrical Braking Special Interest Group</a:t>
            </a:r>
            <a:endParaRPr lang="de-DE" dirty="0"/>
          </a:p>
        </p:txBody>
      </p:sp>
      <p:sp>
        <p:nvSpPr>
          <p:cNvPr id="6" name="Foliennummernplatzhalter 5">
            <a:extLst>
              <a:ext uri="{FF2B5EF4-FFF2-40B4-BE49-F238E27FC236}">
                <a16:creationId xmlns:a16="http://schemas.microsoft.com/office/drawing/2014/main" id="{4ADEF76F-50CD-D9B4-435B-9CA22B1DC6FB}"/>
              </a:ext>
            </a:extLst>
          </p:cNvPr>
          <p:cNvSpPr>
            <a:spLocks noGrp="1"/>
          </p:cNvSpPr>
          <p:nvPr>
            <p:ph type="sldNum" sz="quarter" idx="12"/>
          </p:nvPr>
        </p:nvSpPr>
        <p:spPr/>
        <p:txBody>
          <a:bodyPr/>
          <a:lstStyle/>
          <a:p>
            <a:fld id="{75A4F0DD-4D64-46F5-A4A4-1847C02381D9}" type="slidenum">
              <a:rPr lang="de-DE" smtClean="0"/>
              <a:t>15</a:t>
            </a:fld>
            <a:endParaRPr lang="de-DE"/>
          </a:p>
        </p:txBody>
      </p:sp>
      <p:sp>
        <p:nvSpPr>
          <p:cNvPr id="10" name="TextBox 9">
            <a:extLst>
              <a:ext uri="{FF2B5EF4-FFF2-40B4-BE49-F238E27FC236}">
                <a16:creationId xmlns:a16="http://schemas.microsoft.com/office/drawing/2014/main" id="{9B3D0919-806E-29B3-B069-E489619A1325}"/>
              </a:ext>
            </a:extLst>
          </p:cNvPr>
          <p:cNvSpPr txBox="1"/>
          <p:nvPr/>
        </p:nvSpPr>
        <p:spPr>
          <a:xfrm>
            <a:off x="463636" y="1452991"/>
            <a:ext cx="11561051" cy="1200329"/>
          </a:xfrm>
          <a:prstGeom prst="rect">
            <a:avLst/>
          </a:prstGeom>
          <a:noFill/>
        </p:spPr>
        <p:txBody>
          <a:bodyPr wrap="square">
            <a:spAutoFit/>
          </a:bodyPr>
          <a:lstStyle/>
          <a:p>
            <a:pPr marL="0" marR="932815" lvl="0" indent="0" algn="just" defTabSz="914400" rtl="0" eaLnBrk="1" fontAlgn="auto" latinLnBrk="0" hangingPunct="1">
              <a:lnSpc>
                <a:spcPct val="100000"/>
              </a:lnSpc>
              <a:spcBef>
                <a:spcPts val="0"/>
              </a:spcBef>
              <a:spcAft>
                <a:spcPts val="60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a:t>
            </a:r>
            <a:r>
              <a:rPr kumimoji="0" lang="en-GB" sz="1800" b="1"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Electrical storage device</a:t>
            </a:r>
            <a:r>
              <a:rPr kumimoji="0" lang="en-GB" sz="1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 means a </a:t>
            </a:r>
            <a:r>
              <a:rPr kumimoji="0" lang="en-GB" sz="1800" b="1" i="0" u="sng"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device, or combination of individual devices,</a:t>
            </a:r>
            <a:r>
              <a:rPr kumimoji="0" lang="en-GB" sz="1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 each capable of storing an electrical charge and of </a:t>
            </a:r>
            <a:r>
              <a:rPr kumimoji="0" lang="en-GB" sz="1800" b="1" i="0" u="sng"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providing</a:t>
            </a:r>
            <a:r>
              <a:rPr kumimoji="0" lang="en-GB" sz="1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 electrical power to the braking system transmission. Electrical storage devices which are connected in series and/or parallel for the purpose of supplying a single braking circuit, shall be considered as one electrical storage device within this Regulation.</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grpSp>
        <p:nvGrpSpPr>
          <p:cNvPr id="68" name="Group 67">
            <a:extLst>
              <a:ext uri="{FF2B5EF4-FFF2-40B4-BE49-F238E27FC236}">
                <a16:creationId xmlns:a16="http://schemas.microsoft.com/office/drawing/2014/main" id="{4820B791-BCBB-9251-6B7B-42150B616431}"/>
              </a:ext>
            </a:extLst>
          </p:cNvPr>
          <p:cNvGrpSpPr/>
          <p:nvPr/>
        </p:nvGrpSpPr>
        <p:grpSpPr>
          <a:xfrm>
            <a:off x="1363296" y="2920071"/>
            <a:ext cx="913569" cy="686147"/>
            <a:chOff x="6732888" y="2309467"/>
            <a:chExt cx="1458097" cy="1095119"/>
          </a:xfrm>
        </p:grpSpPr>
        <p:sp>
          <p:nvSpPr>
            <p:cNvPr id="69" name="Rectangle: Rounded Corners 68">
              <a:extLst>
                <a:ext uri="{FF2B5EF4-FFF2-40B4-BE49-F238E27FC236}">
                  <a16:creationId xmlns:a16="http://schemas.microsoft.com/office/drawing/2014/main" id="{ED58E5E0-59E7-D7CE-DF59-898649666D7F}"/>
                </a:ext>
              </a:extLst>
            </p:cNvPr>
            <p:cNvSpPr/>
            <p:nvPr/>
          </p:nvSpPr>
          <p:spPr>
            <a:xfrm>
              <a:off x="6732888" y="2500831"/>
              <a:ext cx="1458097" cy="903755"/>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dirty="0"/>
            </a:p>
          </p:txBody>
        </p:sp>
        <p:sp>
          <p:nvSpPr>
            <p:cNvPr id="70" name="Rectangle: Rounded Corners 69">
              <a:extLst>
                <a:ext uri="{FF2B5EF4-FFF2-40B4-BE49-F238E27FC236}">
                  <a16:creationId xmlns:a16="http://schemas.microsoft.com/office/drawing/2014/main" id="{7A98E9D7-0B8E-AA27-CF5E-1B0BDE6005AA}"/>
                </a:ext>
              </a:extLst>
            </p:cNvPr>
            <p:cNvSpPr/>
            <p:nvPr/>
          </p:nvSpPr>
          <p:spPr>
            <a:xfrm>
              <a:off x="6908800" y="2309467"/>
              <a:ext cx="254000" cy="191363"/>
            </a:xfrm>
            <a:prstGeom prst="round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GB" dirty="0"/>
                <a:t>-</a:t>
              </a:r>
            </a:p>
          </p:txBody>
        </p:sp>
        <p:sp>
          <p:nvSpPr>
            <p:cNvPr id="71" name="Rectangle: Rounded Corners 70">
              <a:extLst>
                <a:ext uri="{FF2B5EF4-FFF2-40B4-BE49-F238E27FC236}">
                  <a16:creationId xmlns:a16="http://schemas.microsoft.com/office/drawing/2014/main" id="{52770C2D-0622-CEFB-BD16-2FEBE44D2295}"/>
                </a:ext>
              </a:extLst>
            </p:cNvPr>
            <p:cNvSpPr/>
            <p:nvPr/>
          </p:nvSpPr>
          <p:spPr>
            <a:xfrm>
              <a:off x="7772400" y="2309467"/>
              <a:ext cx="254000" cy="191363"/>
            </a:xfrm>
            <a:prstGeom prst="round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a:t>
              </a:r>
            </a:p>
          </p:txBody>
        </p:sp>
        <p:sp>
          <p:nvSpPr>
            <p:cNvPr id="72" name="Rectangle: Rounded Corners 71">
              <a:extLst>
                <a:ext uri="{FF2B5EF4-FFF2-40B4-BE49-F238E27FC236}">
                  <a16:creationId xmlns:a16="http://schemas.microsoft.com/office/drawing/2014/main" id="{424BB072-B746-83BA-6427-B9AAB4301952}"/>
                </a:ext>
              </a:extLst>
            </p:cNvPr>
            <p:cNvSpPr/>
            <p:nvPr/>
          </p:nvSpPr>
          <p:spPr>
            <a:xfrm>
              <a:off x="6732888" y="2500829"/>
              <a:ext cx="1458097" cy="903755"/>
            </a:xfrm>
            <a:prstGeom prst="round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73" name="Group 72">
            <a:extLst>
              <a:ext uri="{FF2B5EF4-FFF2-40B4-BE49-F238E27FC236}">
                <a16:creationId xmlns:a16="http://schemas.microsoft.com/office/drawing/2014/main" id="{D1EAFC03-7895-EF23-EF8C-7B67A52401AF}"/>
              </a:ext>
            </a:extLst>
          </p:cNvPr>
          <p:cNvGrpSpPr/>
          <p:nvPr/>
        </p:nvGrpSpPr>
        <p:grpSpPr>
          <a:xfrm>
            <a:off x="2347204" y="2920070"/>
            <a:ext cx="913569" cy="686146"/>
            <a:chOff x="6732888" y="2309467"/>
            <a:chExt cx="1458097" cy="1095119"/>
          </a:xfrm>
        </p:grpSpPr>
        <p:sp>
          <p:nvSpPr>
            <p:cNvPr id="74" name="Rectangle: Rounded Corners 73">
              <a:extLst>
                <a:ext uri="{FF2B5EF4-FFF2-40B4-BE49-F238E27FC236}">
                  <a16:creationId xmlns:a16="http://schemas.microsoft.com/office/drawing/2014/main" id="{450F205D-22AD-B320-7EC8-88224B4EE0EE}"/>
                </a:ext>
              </a:extLst>
            </p:cNvPr>
            <p:cNvSpPr/>
            <p:nvPr/>
          </p:nvSpPr>
          <p:spPr>
            <a:xfrm>
              <a:off x="6732888" y="2500831"/>
              <a:ext cx="1458097" cy="903755"/>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dirty="0"/>
            </a:p>
          </p:txBody>
        </p:sp>
        <p:sp>
          <p:nvSpPr>
            <p:cNvPr id="75" name="Rectangle: Rounded Corners 74">
              <a:extLst>
                <a:ext uri="{FF2B5EF4-FFF2-40B4-BE49-F238E27FC236}">
                  <a16:creationId xmlns:a16="http://schemas.microsoft.com/office/drawing/2014/main" id="{8638DA57-4B76-0659-E736-3A7991A8C123}"/>
                </a:ext>
              </a:extLst>
            </p:cNvPr>
            <p:cNvSpPr/>
            <p:nvPr/>
          </p:nvSpPr>
          <p:spPr>
            <a:xfrm>
              <a:off x="6908800" y="2309467"/>
              <a:ext cx="254000" cy="191363"/>
            </a:xfrm>
            <a:prstGeom prst="round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GB" dirty="0"/>
                <a:t>-</a:t>
              </a:r>
            </a:p>
          </p:txBody>
        </p:sp>
        <p:sp>
          <p:nvSpPr>
            <p:cNvPr id="76" name="Rectangle: Rounded Corners 75">
              <a:extLst>
                <a:ext uri="{FF2B5EF4-FFF2-40B4-BE49-F238E27FC236}">
                  <a16:creationId xmlns:a16="http://schemas.microsoft.com/office/drawing/2014/main" id="{207B9D28-2A08-2637-7698-206075AB763F}"/>
                </a:ext>
              </a:extLst>
            </p:cNvPr>
            <p:cNvSpPr/>
            <p:nvPr/>
          </p:nvSpPr>
          <p:spPr>
            <a:xfrm>
              <a:off x="7772400" y="2309467"/>
              <a:ext cx="254000" cy="191363"/>
            </a:xfrm>
            <a:prstGeom prst="round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a:t>
              </a:r>
            </a:p>
          </p:txBody>
        </p:sp>
        <p:sp>
          <p:nvSpPr>
            <p:cNvPr id="77" name="Rectangle: Rounded Corners 76">
              <a:extLst>
                <a:ext uri="{FF2B5EF4-FFF2-40B4-BE49-F238E27FC236}">
                  <a16:creationId xmlns:a16="http://schemas.microsoft.com/office/drawing/2014/main" id="{EE1FD614-8A89-0748-B990-20976D2F4FAE}"/>
                </a:ext>
              </a:extLst>
            </p:cNvPr>
            <p:cNvSpPr/>
            <p:nvPr/>
          </p:nvSpPr>
          <p:spPr>
            <a:xfrm>
              <a:off x="6732888" y="2500829"/>
              <a:ext cx="1458097" cy="903755"/>
            </a:xfrm>
            <a:prstGeom prst="round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78" name="Group 77">
            <a:extLst>
              <a:ext uri="{FF2B5EF4-FFF2-40B4-BE49-F238E27FC236}">
                <a16:creationId xmlns:a16="http://schemas.microsoft.com/office/drawing/2014/main" id="{1F1D0427-0E16-C831-F172-B72A12A0233D}"/>
              </a:ext>
            </a:extLst>
          </p:cNvPr>
          <p:cNvGrpSpPr/>
          <p:nvPr/>
        </p:nvGrpSpPr>
        <p:grpSpPr>
          <a:xfrm>
            <a:off x="3348110" y="2920070"/>
            <a:ext cx="913569" cy="686146"/>
            <a:chOff x="6732888" y="2309467"/>
            <a:chExt cx="1458097" cy="1095119"/>
          </a:xfrm>
        </p:grpSpPr>
        <p:sp>
          <p:nvSpPr>
            <p:cNvPr id="79" name="Rectangle: Rounded Corners 78">
              <a:extLst>
                <a:ext uri="{FF2B5EF4-FFF2-40B4-BE49-F238E27FC236}">
                  <a16:creationId xmlns:a16="http://schemas.microsoft.com/office/drawing/2014/main" id="{DB85F69B-359C-008E-CE4B-BC1B980671EE}"/>
                </a:ext>
              </a:extLst>
            </p:cNvPr>
            <p:cNvSpPr/>
            <p:nvPr/>
          </p:nvSpPr>
          <p:spPr>
            <a:xfrm>
              <a:off x="6732888" y="2500831"/>
              <a:ext cx="1458097" cy="903755"/>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dirty="0"/>
            </a:p>
          </p:txBody>
        </p:sp>
        <p:sp>
          <p:nvSpPr>
            <p:cNvPr id="80" name="Rectangle: Rounded Corners 79">
              <a:extLst>
                <a:ext uri="{FF2B5EF4-FFF2-40B4-BE49-F238E27FC236}">
                  <a16:creationId xmlns:a16="http://schemas.microsoft.com/office/drawing/2014/main" id="{3AC018B2-98CD-A2FD-4572-D2737F4B03A4}"/>
                </a:ext>
              </a:extLst>
            </p:cNvPr>
            <p:cNvSpPr/>
            <p:nvPr/>
          </p:nvSpPr>
          <p:spPr>
            <a:xfrm>
              <a:off x="6908800" y="2309467"/>
              <a:ext cx="254000" cy="191363"/>
            </a:xfrm>
            <a:prstGeom prst="round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GB" dirty="0"/>
                <a:t>-</a:t>
              </a:r>
            </a:p>
          </p:txBody>
        </p:sp>
        <p:sp>
          <p:nvSpPr>
            <p:cNvPr id="81" name="Rectangle: Rounded Corners 80">
              <a:extLst>
                <a:ext uri="{FF2B5EF4-FFF2-40B4-BE49-F238E27FC236}">
                  <a16:creationId xmlns:a16="http://schemas.microsoft.com/office/drawing/2014/main" id="{829981F1-8BC3-DCE2-B3AD-4E116121BD49}"/>
                </a:ext>
              </a:extLst>
            </p:cNvPr>
            <p:cNvSpPr/>
            <p:nvPr/>
          </p:nvSpPr>
          <p:spPr>
            <a:xfrm>
              <a:off x="7772400" y="2309467"/>
              <a:ext cx="254000" cy="191363"/>
            </a:xfrm>
            <a:prstGeom prst="round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a:t>
              </a:r>
            </a:p>
          </p:txBody>
        </p:sp>
        <p:sp>
          <p:nvSpPr>
            <p:cNvPr id="82" name="Rectangle: Rounded Corners 81">
              <a:extLst>
                <a:ext uri="{FF2B5EF4-FFF2-40B4-BE49-F238E27FC236}">
                  <a16:creationId xmlns:a16="http://schemas.microsoft.com/office/drawing/2014/main" id="{55CFA9F8-EACD-29BB-11BD-BD2C161EA948}"/>
                </a:ext>
              </a:extLst>
            </p:cNvPr>
            <p:cNvSpPr/>
            <p:nvPr/>
          </p:nvSpPr>
          <p:spPr>
            <a:xfrm>
              <a:off x="6732888" y="2500829"/>
              <a:ext cx="1458097" cy="903755"/>
            </a:xfrm>
            <a:prstGeom prst="round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83" name="Group 82">
            <a:extLst>
              <a:ext uri="{FF2B5EF4-FFF2-40B4-BE49-F238E27FC236}">
                <a16:creationId xmlns:a16="http://schemas.microsoft.com/office/drawing/2014/main" id="{689AE367-93A2-F52F-1D62-E36948EF9ED5}"/>
              </a:ext>
            </a:extLst>
          </p:cNvPr>
          <p:cNvGrpSpPr/>
          <p:nvPr/>
        </p:nvGrpSpPr>
        <p:grpSpPr>
          <a:xfrm>
            <a:off x="4345982" y="2920069"/>
            <a:ext cx="913569" cy="686146"/>
            <a:chOff x="6732888" y="2309467"/>
            <a:chExt cx="1458097" cy="1095119"/>
          </a:xfrm>
        </p:grpSpPr>
        <p:sp>
          <p:nvSpPr>
            <p:cNvPr id="84" name="Rectangle: Rounded Corners 83">
              <a:extLst>
                <a:ext uri="{FF2B5EF4-FFF2-40B4-BE49-F238E27FC236}">
                  <a16:creationId xmlns:a16="http://schemas.microsoft.com/office/drawing/2014/main" id="{02E313D2-C122-A41A-AA8D-510FA96561AE}"/>
                </a:ext>
              </a:extLst>
            </p:cNvPr>
            <p:cNvSpPr/>
            <p:nvPr/>
          </p:nvSpPr>
          <p:spPr>
            <a:xfrm>
              <a:off x="6732888" y="2500831"/>
              <a:ext cx="1458097" cy="903755"/>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dirty="0"/>
            </a:p>
          </p:txBody>
        </p:sp>
        <p:sp>
          <p:nvSpPr>
            <p:cNvPr id="85" name="Rectangle: Rounded Corners 84">
              <a:extLst>
                <a:ext uri="{FF2B5EF4-FFF2-40B4-BE49-F238E27FC236}">
                  <a16:creationId xmlns:a16="http://schemas.microsoft.com/office/drawing/2014/main" id="{71C1CC8B-2C52-C452-3FB2-0B19F44154BA}"/>
                </a:ext>
              </a:extLst>
            </p:cNvPr>
            <p:cNvSpPr/>
            <p:nvPr/>
          </p:nvSpPr>
          <p:spPr>
            <a:xfrm>
              <a:off x="6908800" y="2309467"/>
              <a:ext cx="254000" cy="191363"/>
            </a:xfrm>
            <a:prstGeom prst="round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GB" dirty="0"/>
                <a:t>-</a:t>
              </a:r>
            </a:p>
          </p:txBody>
        </p:sp>
        <p:sp>
          <p:nvSpPr>
            <p:cNvPr id="86" name="Rectangle: Rounded Corners 85">
              <a:extLst>
                <a:ext uri="{FF2B5EF4-FFF2-40B4-BE49-F238E27FC236}">
                  <a16:creationId xmlns:a16="http://schemas.microsoft.com/office/drawing/2014/main" id="{F536A4FF-4CCB-2945-2AF3-89E1C5586E4B}"/>
                </a:ext>
              </a:extLst>
            </p:cNvPr>
            <p:cNvSpPr/>
            <p:nvPr/>
          </p:nvSpPr>
          <p:spPr>
            <a:xfrm>
              <a:off x="7772400" y="2309467"/>
              <a:ext cx="254000" cy="191363"/>
            </a:xfrm>
            <a:prstGeom prst="round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a:t>
              </a:r>
            </a:p>
          </p:txBody>
        </p:sp>
        <p:sp>
          <p:nvSpPr>
            <p:cNvPr id="87" name="Rectangle: Rounded Corners 86">
              <a:extLst>
                <a:ext uri="{FF2B5EF4-FFF2-40B4-BE49-F238E27FC236}">
                  <a16:creationId xmlns:a16="http://schemas.microsoft.com/office/drawing/2014/main" id="{7F7BE742-55B7-3976-A7A7-10A5EC150D93}"/>
                </a:ext>
              </a:extLst>
            </p:cNvPr>
            <p:cNvSpPr/>
            <p:nvPr/>
          </p:nvSpPr>
          <p:spPr>
            <a:xfrm>
              <a:off x="6732888" y="2500829"/>
              <a:ext cx="1458097" cy="903755"/>
            </a:xfrm>
            <a:prstGeom prst="round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88" name="Straight Connector 87">
            <a:extLst>
              <a:ext uri="{FF2B5EF4-FFF2-40B4-BE49-F238E27FC236}">
                <a16:creationId xmlns:a16="http://schemas.microsoft.com/office/drawing/2014/main" id="{53A14AE7-D586-FF53-9B91-60721250E5DA}"/>
              </a:ext>
            </a:extLst>
          </p:cNvPr>
          <p:cNvCxnSpPr>
            <a:cxnSpLocks/>
            <a:stCxn id="71" idx="3"/>
          </p:cNvCxnSpPr>
          <p:nvPr/>
        </p:nvCxnSpPr>
        <p:spPr>
          <a:xfrm>
            <a:off x="2173745" y="2980019"/>
            <a:ext cx="283676"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479729DE-215C-7974-A07F-6E3C1777AB39}"/>
              </a:ext>
            </a:extLst>
          </p:cNvPr>
          <p:cNvCxnSpPr>
            <a:cxnSpLocks/>
            <a:stCxn id="76" idx="3"/>
            <a:endCxn id="80" idx="1"/>
          </p:cNvCxnSpPr>
          <p:nvPr/>
        </p:nvCxnSpPr>
        <p:spPr>
          <a:xfrm flipV="1">
            <a:off x="3157652" y="2980019"/>
            <a:ext cx="300675" cy="1"/>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CB282725-7A90-B6AA-6096-142152A4B93A}"/>
              </a:ext>
            </a:extLst>
          </p:cNvPr>
          <p:cNvCxnSpPr>
            <a:cxnSpLocks/>
            <a:stCxn id="81" idx="3"/>
            <a:endCxn id="85" idx="1"/>
          </p:cNvCxnSpPr>
          <p:nvPr/>
        </p:nvCxnSpPr>
        <p:spPr>
          <a:xfrm>
            <a:off x="4158558" y="2980019"/>
            <a:ext cx="297641"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91" name="TextBox 90">
            <a:extLst>
              <a:ext uri="{FF2B5EF4-FFF2-40B4-BE49-F238E27FC236}">
                <a16:creationId xmlns:a16="http://schemas.microsoft.com/office/drawing/2014/main" id="{79AF6A26-FED0-DD06-8E75-A1E86DB89926}"/>
              </a:ext>
            </a:extLst>
          </p:cNvPr>
          <p:cNvSpPr txBox="1"/>
          <p:nvPr/>
        </p:nvSpPr>
        <p:spPr>
          <a:xfrm>
            <a:off x="1650314" y="3711835"/>
            <a:ext cx="3862171" cy="646331"/>
          </a:xfrm>
          <a:prstGeom prst="rect">
            <a:avLst/>
          </a:prstGeom>
          <a:noFill/>
        </p:spPr>
        <p:txBody>
          <a:bodyPr wrap="square" rtlCol="0">
            <a:spAutoFit/>
          </a:bodyPr>
          <a:lstStyle/>
          <a:p>
            <a:r>
              <a:rPr lang="en-GB" dirty="0"/>
              <a:t>A combination of devices in series </a:t>
            </a:r>
            <a:br>
              <a:rPr lang="en-GB" dirty="0"/>
            </a:br>
            <a:r>
              <a:rPr lang="en-GB" dirty="0"/>
              <a:t>= one electrical storage device.</a:t>
            </a:r>
          </a:p>
        </p:txBody>
      </p:sp>
      <p:sp>
        <p:nvSpPr>
          <p:cNvPr id="92" name="Rectangle: Rounded Corners 91">
            <a:extLst>
              <a:ext uri="{FF2B5EF4-FFF2-40B4-BE49-F238E27FC236}">
                <a16:creationId xmlns:a16="http://schemas.microsoft.com/office/drawing/2014/main" id="{7EBE44D4-3D44-3268-6B6A-13BA4D0720AC}"/>
              </a:ext>
            </a:extLst>
          </p:cNvPr>
          <p:cNvSpPr/>
          <p:nvPr/>
        </p:nvSpPr>
        <p:spPr>
          <a:xfrm>
            <a:off x="1363296" y="4856843"/>
            <a:ext cx="913569" cy="566248"/>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dirty="0"/>
          </a:p>
        </p:txBody>
      </p:sp>
      <p:sp>
        <p:nvSpPr>
          <p:cNvPr id="93" name="Rectangle: Rounded Corners 92">
            <a:extLst>
              <a:ext uri="{FF2B5EF4-FFF2-40B4-BE49-F238E27FC236}">
                <a16:creationId xmlns:a16="http://schemas.microsoft.com/office/drawing/2014/main" id="{4C216C14-9747-D1C7-2746-C5092BF9D453}"/>
              </a:ext>
            </a:extLst>
          </p:cNvPr>
          <p:cNvSpPr/>
          <p:nvPr/>
        </p:nvSpPr>
        <p:spPr>
          <a:xfrm>
            <a:off x="1473513" y="4736944"/>
            <a:ext cx="159143" cy="119898"/>
          </a:xfrm>
          <a:prstGeom prst="round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GB" dirty="0"/>
              <a:t>-</a:t>
            </a:r>
          </a:p>
        </p:txBody>
      </p:sp>
      <p:sp>
        <p:nvSpPr>
          <p:cNvPr id="94" name="Rectangle: Rounded Corners 93">
            <a:extLst>
              <a:ext uri="{FF2B5EF4-FFF2-40B4-BE49-F238E27FC236}">
                <a16:creationId xmlns:a16="http://schemas.microsoft.com/office/drawing/2014/main" id="{8354630E-F18C-BD07-DA76-06B07C35567E}"/>
              </a:ext>
            </a:extLst>
          </p:cNvPr>
          <p:cNvSpPr/>
          <p:nvPr/>
        </p:nvSpPr>
        <p:spPr>
          <a:xfrm>
            <a:off x="2014601" y="4736944"/>
            <a:ext cx="159143" cy="119898"/>
          </a:xfrm>
          <a:prstGeom prst="round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a:t>
            </a:r>
          </a:p>
        </p:txBody>
      </p:sp>
      <p:sp>
        <p:nvSpPr>
          <p:cNvPr id="95" name="Rectangle: Rounded Corners 94">
            <a:extLst>
              <a:ext uri="{FF2B5EF4-FFF2-40B4-BE49-F238E27FC236}">
                <a16:creationId xmlns:a16="http://schemas.microsoft.com/office/drawing/2014/main" id="{CE236159-6610-3735-0F55-3A4FDA4303A4}"/>
              </a:ext>
            </a:extLst>
          </p:cNvPr>
          <p:cNvSpPr/>
          <p:nvPr/>
        </p:nvSpPr>
        <p:spPr>
          <a:xfrm>
            <a:off x="1363296" y="4856842"/>
            <a:ext cx="913569" cy="566248"/>
          </a:xfrm>
          <a:prstGeom prst="round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Rectangle: Rounded Corners 95">
            <a:extLst>
              <a:ext uri="{FF2B5EF4-FFF2-40B4-BE49-F238E27FC236}">
                <a16:creationId xmlns:a16="http://schemas.microsoft.com/office/drawing/2014/main" id="{C3A6BB2B-BAF4-0B1D-6999-78A75788B408}"/>
              </a:ext>
            </a:extLst>
          </p:cNvPr>
          <p:cNvSpPr/>
          <p:nvPr/>
        </p:nvSpPr>
        <p:spPr>
          <a:xfrm>
            <a:off x="1363296" y="5633710"/>
            <a:ext cx="913569" cy="56624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dirty="0"/>
          </a:p>
        </p:txBody>
      </p:sp>
      <p:sp>
        <p:nvSpPr>
          <p:cNvPr id="97" name="Rectangle: Rounded Corners 96">
            <a:extLst>
              <a:ext uri="{FF2B5EF4-FFF2-40B4-BE49-F238E27FC236}">
                <a16:creationId xmlns:a16="http://schemas.microsoft.com/office/drawing/2014/main" id="{C7570657-C11E-0A1F-7009-A2D6327BB1B0}"/>
              </a:ext>
            </a:extLst>
          </p:cNvPr>
          <p:cNvSpPr/>
          <p:nvPr/>
        </p:nvSpPr>
        <p:spPr>
          <a:xfrm>
            <a:off x="1473513" y="5513811"/>
            <a:ext cx="159143" cy="119898"/>
          </a:xfrm>
          <a:prstGeom prst="round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GB" dirty="0"/>
              <a:t>-</a:t>
            </a:r>
          </a:p>
        </p:txBody>
      </p:sp>
      <p:sp>
        <p:nvSpPr>
          <p:cNvPr id="98" name="Rectangle: Rounded Corners 97">
            <a:extLst>
              <a:ext uri="{FF2B5EF4-FFF2-40B4-BE49-F238E27FC236}">
                <a16:creationId xmlns:a16="http://schemas.microsoft.com/office/drawing/2014/main" id="{23828492-3F65-65B7-A22C-0987B0DC93E2}"/>
              </a:ext>
            </a:extLst>
          </p:cNvPr>
          <p:cNvSpPr/>
          <p:nvPr/>
        </p:nvSpPr>
        <p:spPr>
          <a:xfrm>
            <a:off x="2014601" y="5513811"/>
            <a:ext cx="159143" cy="119898"/>
          </a:xfrm>
          <a:prstGeom prst="round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a:t>
            </a:r>
          </a:p>
        </p:txBody>
      </p:sp>
      <p:sp>
        <p:nvSpPr>
          <p:cNvPr id="99" name="Rectangle: Rounded Corners 98">
            <a:extLst>
              <a:ext uri="{FF2B5EF4-FFF2-40B4-BE49-F238E27FC236}">
                <a16:creationId xmlns:a16="http://schemas.microsoft.com/office/drawing/2014/main" id="{7517DE33-C6DF-F4B9-6792-13AA3EDBAA99}"/>
              </a:ext>
            </a:extLst>
          </p:cNvPr>
          <p:cNvSpPr/>
          <p:nvPr/>
        </p:nvSpPr>
        <p:spPr>
          <a:xfrm>
            <a:off x="1363296" y="5633709"/>
            <a:ext cx="913569" cy="566247"/>
          </a:xfrm>
          <a:prstGeom prst="round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0" name="Straight Connector 99">
            <a:extLst>
              <a:ext uri="{FF2B5EF4-FFF2-40B4-BE49-F238E27FC236}">
                <a16:creationId xmlns:a16="http://schemas.microsoft.com/office/drawing/2014/main" id="{EA8A97CE-D959-45DE-7B26-821E6A2F6040}"/>
              </a:ext>
            </a:extLst>
          </p:cNvPr>
          <p:cNvCxnSpPr>
            <a:cxnSpLocks/>
          </p:cNvCxnSpPr>
          <p:nvPr/>
        </p:nvCxnSpPr>
        <p:spPr>
          <a:xfrm>
            <a:off x="2089300" y="4876809"/>
            <a:ext cx="8136" cy="647591"/>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A7B34B57-6F78-406E-92CB-7F7E079560C9}"/>
              </a:ext>
            </a:extLst>
          </p:cNvPr>
          <p:cNvCxnSpPr/>
          <p:nvPr/>
        </p:nvCxnSpPr>
        <p:spPr>
          <a:xfrm>
            <a:off x="1544948" y="4866220"/>
            <a:ext cx="8136" cy="647591"/>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68F54285-85B7-7A84-9EE6-0B447A653287}"/>
              </a:ext>
            </a:extLst>
          </p:cNvPr>
          <p:cNvSpPr txBox="1"/>
          <p:nvPr/>
        </p:nvSpPr>
        <p:spPr>
          <a:xfrm>
            <a:off x="2347204" y="4867480"/>
            <a:ext cx="3748796" cy="646331"/>
          </a:xfrm>
          <a:prstGeom prst="rect">
            <a:avLst/>
          </a:prstGeom>
          <a:noFill/>
        </p:spPr>
        <p:txBody>
          <a:bodyPr wrap="square" rtlCol="0">
            <a:spAutoFit/>
          </a:bodyPr>
          <a:lstStyle/>
          <a:p>
            <a:r>
              <a:rPr lang="en-GB" dirty="0"/>
              <a:t>A combination of devices in parallel </a:t>
            </a:r>
            <a:br>
              <a:rPr lang="en-GB" dirty="0"/>
            </a:br>
            <a:r>
              <a:rPr lang="en-GB" dirty="0"/>
              <a:t>= one electrical storage device.</a:t>
            </a:r>
          </a:p>
        </p:txBody>
      </p:sp>
      <p:sp>
        <p:nvSpPr>
          <p:cNvPr id="103" name="Rectangle: Rounded Corners 102">
            <a:extLst>
              <a:ext uri="{FF2B5EF4-FFF2-40B4-BE49-F238E27FC236}">
                <a16:creationId xmlns:a16="http://schemas.microsoft.com/office/drawing/2014/main" id="{BE42FC63-101D-6E9A-B666-5B3718E1CBDC}"/>
              </a:ext>
            </a:extLst>
          </p:cNvPr>
          <p:cNvSpPr/>
          <p:nvPr/>
        </p:nvSpPr>
        <p:spPr>
          <a:xfrm>
            <a:off x="6775990" y="3023839"/>
            <a:ext cx="913569" cy="566248"/>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dirty="0"/>
          </a:p>
        </p:txBody>
      </p:sp>
      <p:sp>
        <p:nvSpPr>
          <p:cNvPr id="104" name="Rectangle: Rounded Corners 103">
            <a:extLst>
              <a:ext uri="{FF2B5EF4-FFF2-40B4-BE49-F238E27FC236}">
                <a16:creationId xmlns:a16="http://schemas.microsoft.com/office/drawing/2014/main" id="{377D741B-CC91-94F4-9979-D77A7C76788F}"/>
              </a:ext>
            </a:extLst>
          </p:cNvPr>
          <p:cNvSpPr/>
          <p:nvPr/>
        </p:nvSpPr>
        <p:spPr>
          <a:xfrm>
            <a:off x="6886207" y="2903940"/>
            <a:ext cx="159143" cy="119899"/>
          </a:xfrm>
          <a:prstGeom prst="round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GB" dirty="0"/>
              <a:t>-</a:t>
            </a:r>
          </a:p>
        </p:txBody>
      </p:sp>
      <p:sp>
        <p:nvSpPr>
          <p:cNvPr id="105" name="Rectangle: Rounded Corners 104">
            <a:extLst>
              <a:ext uri="{FF2B5EF4-FFF2-40B4-BE49-F238E27FC236}">
                <a16:creationId xmlns:a16="http://schemas.microsoft.com/office/drawing/2014/main" id="{E12BDEBD-2EF4-07B8-9050-E6A3F5801176}"/>
              </a:ext>
            </a:extLst>
          </p:cNvPr>
          <p:cNvSpPr/>
          <p:nvPr/>
        </p:nvSpPr>
        <p:spPr>
          <a:xfrm>
            <a:off x="7427295" y="2903940"/>
            <a:ext cx="159143" cy="119899"/>
          </a:xfrm>
          <a:prstGeom prst="round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a:t>
            </a:r>
          </a:p>
        </p:txBody>
      </p:sp>
      <p:sp>
        <p:nvSpPr>
          <p:cNvPr id="106" name="Rectangle: Rounded Corners 105">
            <a:extLst>
              <a:ext uri="{FF2B5EF4-FFF2-40B4-BE49-F238E27FC236}">
                <a16:creationId xmlns:a16="http://schemas.microsoft.com/office/drawing/2014/main" id="{2D65DA4C-EB0A-A734-4B43-70EB6E8979E1}"/>
              </a:ext>
            </a:extLst>
          </p:cNvPr>
          <p:cNvSpPr/>
          <p:nvPr/>
        </p:nvSpPr>
        <p:spPr>
          <a:xfrm>
            <a:off x="6775990" y="3023838"/>
            <a:ext cx="913569" cy="566248"/>
          </a:xfrm>
          <a:prstGeom prst="round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 name="Rectangle: Rounded Corners 106">
            <a:extLst>
              <a:ext uri="{FF2B5EF4-FFF2-40B4-BE49-F238E27FC236}">
                <a16:creationId xmlns:a16="http://schemas.microsoft.com/office/drawing/2014/main" id="{D9114F9B-7602-9A0F-D6E7-1C6CF88A4730}"/>
              </a:ext>
            </a:extLst>
          </p:cNvPr>
          <p:cNvSpPr/>
          <p:nvPr/>
        </p:nvSpPr>
        <p:spPr>
          <a:xfrm>
            <a:off x="7761754" y="3043805"/>
            <a:ext cx="913569" cy="56624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dirty="0"/>
          </a:p>
        </p:txBody>
      </p:sp>
      <p:sp>
        <p:nvSpPr>
          <p:cNvPr id="108" name="Rectangle: Rounded Corners 107">
            <a:extLst>
              <a:ext uri="{FF2B5EF4-FFF2-40B4-BE49-F238E27FC236}">
                <a16:creationId xmlns:a16="http://schemas.microsoft.com/office/drawing/2014/main" id="{65745338-CCCB-21CA-5998-4002B05F1BE8}"/>
              </a:ext>
            </a:extLst>
          </p:cNvPr>
          <p:cNvSpPr/>
          <p:nvPr/>
        </p:nvSpPr>
        <p:spPr>
          <a:xfrm>
            <a:off x="7871971" y="2923906"/>
            <a:ext cx="159143" cy="119898"/>
          </a:xfrm>
          <a:prstGeom prst="round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GB" dirty="0"/>
              <a:t>-</a:t>
            </a:r>
          </a:p>
        </p:txBody>
      </p:sp>
      <p:sp>
        <p:nvSpPr>
          <p:cNvPr id="109" name="Rectangle: Rounded Corners 108">
            <a:extLst>
              <a:ext uri="{FF2B5EF4-FFF2-40B4-BE49-F238E27FC236}">
                <a16:creationId xmlns:a16="http://schemas.microsoft.com/office/drawing/2014/main" id="{038EFBE4-04A0-8E48-D274-570023326878}"/>
              </a:ext>
            </a:extLst>
          </p:cNvPr>
          <p:cNvSpPr/>
          <p:nvPr/>
        </p:nvSpPr>
        <p:spPr>
          <a:xfrm>
            <a:off x="8413059" y="2923906"/>
            <a:ext cx="159143" cy="119898"/>
          </a:xfrm>
          <a:prstGeom prst="round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a:t>
            </a:r>
          </a:p>
        </p:txBody>
      </p:sp>
      <p:sp>
        <p:nvSpPr>
          <p:cNvPr id="110" name="Rectangle: Rounded Corners 109">
            <a:extLst>
              <a:ext uri="{FF2B5EF4-FFF2-40B4-BE49-F238E27FC236}">
                <a16:creationId xmlns:a16="http://schemas.microsoft.com/office/drawing/2014/main" id="{7D797615-9CDA-4C16-8829-6489FF0E58DE}"/>
              </a:ext>
            </a:extLst>
          </p:cNvPr>
          <p:cNvSpPr/>
          <p:nvPr/>
        </p:nvSpPr>
        <p:spPr>
          <a:xfrm>
            <a:off x="7761754" y="3043804"/>
            <a:ext cx="913569" cy="566247"/>
          </a:xfrm>
          <a:prstGeom prst="round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1" name="Straight Connector 110">
            <a:extLst>
              <a:ext uri="{FF2B5EF4-FFF2-40B4-BE49-F238E27FC236}">
                <a16:creationId xmlns:a16="http://schemas.microsoft.com/office/drawing/2014/main" id="{58B6315F-42FC-9147-DF90-75C55B56C672}"/>
              </a:ext>
            </a:extLst>
          </p:cNvPr>
          <p:cNvCxnSpPr>
            <a:cxnSpLocks/>
            <a:stCxn id="105" idx="3"/>
          </p:cNvCxnSpPr>
          <p:nvPr/>
        </p:nvCxnSpPr>
        <p:spPr>
          <a:xfrm>
            <a:off x="7586439" y="2963888"/>
            <a:ext cx="283676"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12" name="Rectangle: Rounded Corners 111">
            <a:extLst>
              <a:ext uri="{FF2B5EF4-FFF2-40B4-BE49-F238E27FC236}">
                <a16:creationId xmlns:a16="http://schemas.microsoft.com/office/drawing/2014/main" id="{593D8C68-2ADC-CC71-CE5A-B6F887E1E50E}"/>
              </a:ext>
            </a:extLst>
          </p:cNvPr>
          <p:cNvSpPr/>
          <p:nvPr/>
        </p:nvSpPr>
        <p:spPr>
          <a:xfrm>
            <a:off x="6775990" y="3800705"/>
            <a:ext cx="913569" cy="56624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dirty="0"/>
          </a:p>
        </p:txBody>
      </p:sp>
      <p:sp>
        <p:nvSpPr>
          <p:cNvPr id="113" name="Rectangle: Rounded Corners 112">
            <a:extLst>
              <a:ext uri="{FF2B5EF4-FFF2-40B4-BE49-F238E27FC236}">
                <a16:creationId xmlns:a16="http://schemas.microsoft.com/office/drawing/2014/main" id="{03EFD581-A832-E64C-9AF5-C83EE5B46BB3}"/>
              </a:ext>
            </a:extLst>
          </p:cNvPr>
          <p:cNvSpPr/>
          <p:nvPr/>
        </p:nvSpPr>
        <p:spPr>
          <a:xfrm>
            <a:off x="6886207" y="3680806"/>
            <a:ext cx="159143" cy="119898"/>
          </a:xfrm>
          <a:prstGeom prst="round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GB" dirty="0"/>
              <a:t>-</a:t>
            </a:r>
          </a:p>
        </p:txBody>
      </p:sp>
      <p:sp>
        <p:nvSpPr>
          <p:cNvPr id="114" name="Rectangle: Rounded Corners 113">
            <a:extLst>
              <a:ext uri="{FF2B5EF4-FFF2-40B4-BE49-F238E27FC236}">
                <a16:creationId xmlns:a16="http://schemas.microsoft.com/office/drawing/2014/main" id="{1B536C19-A0CA-0742-DB08-51681EC84DBE}"/>
              </a:ext>
            </a:extLst>
          </p:cNvPr>
          <p:cNvSpPr/>
          <p:nvPr/>
        </p:nvSpPr>
        <p:spPr>
          <a:xfrm>
            <a:off x="7427295" y="3680806"/>
            <a:ext cx="159143" cy="119898"/>
          </a:xfrm>
          <a:prstGeom prst="round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a:t>
            </a:r>
          </a:p>
        </p:txBody>
      </p:sp>
      <p:sp>
        <p:nvSpPr>
          <p:cNvPr id="115" name="Rectangle: Rounded Corners 114">
            <a:extLst>
              <a:ext uri="{FF2B5EF4-FFF2-40B4-BE49-F238E27FC236}">
                <a16:creationId xmlns:a16="http://schemas.microsoft.com/office/drawing/2014/main" id="{F3AA868F-B322-A873-697F-09D091F807A9}"/>
              </a:ext>
            </a:extLst>
          </p:cNvPr>
          <p:cNvSpPr/>
          <p:nvPr/>
        </p:nvSpPr>
        <p:spPr>
          <a:xfrm>
            <a:off x="6775990" y="3800704"/>
            <a:ext cx="913569" cy="566247"/>
          </a:xfrm>
          <a:prstGeom prst="round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6" name="Rectangle: Rounded Corners 115">
            <a:extLst>
              <a:ext uri="{FF2B5EF4-FFF2-40B4-BE49-F238E27FC236}">
                <a16:creationId xmlns:a16="http://schemas.microsoft.com/office/drawing/2014/main" id="{96486F9F-AC47-29BD-A0D6-3AB94E4C20BD}"/>
              </a:ext>
            </a:extLst>
          </p:cNvPr>
          <p:cNvSpPr/>
          <p:nvPr/>
        </p:nvSpPr>
        <p:spPr>
          <a:xfrm>
            <a:off x="7769890" y="3811295"/>
            <a:ext cx="913569" cy="56624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dirty="0"/>
          </a:p>
        </p:txBody>
      </p:sp>
      <p:sp>
        <p:nvSpPr>
          <p:cNvPr id="117" name="Rectangle: Rounded Corners 116">
            <a:extLst>
              <a:ext uri="{FF2B5EF4-FFF2-40B4-BE49-F238E27FC236}">
                <a16:creationId xmlns:a16="http://schemas.microsoft.com/office/drawing/2014/main" id="{74972BCD-23B3-72EF-6B8F-E604D5317A4C}"/>
              </a:ext>
            </a:extLst>
          </p:cNvPr>
          <p:cNvSpPr/>
          <p:nvPr/>
        </p:nvSpPr>
        <p:spPr>
          <a:xfrm>
            <a:off x="7880107" y="3691396"/>
            <a:ext cx="159143" cy="119898"/>
          </a:xfrm>
          <a:prstGeom prst="round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GB" dirty="0"/>
              <a:t>-</a:t>
            </a:r>
          </a:p>
        </p:txBody>
      </p:sp>
      <p:sp>
        <p:nvSpPr>
          <p:cNvPr id="118" name="Rectangle: Rounded Corners 117">
            <a:extLst>
              <a:ext uri="{FF2B5EF4-FFF2-40B4-BE49-F238E27FC236}">
                <a16:creationId xmlns:a16="http://schemas.microsoft.com/office/drawing/2014/main" id="{D41AFEA1-4A75-3640-9442-75C69B11287E}"/>
              </a:ext>
            </a:extLst>
          </p:cNvPr>
          <p:cNvSpPr/>
          <p:nvPr/>
        </p:nvSpPr>
        <p:spPr>
          <a:xfrm>
            <a:off x="8421195" y="3691396"/>
            <a:ext cx="159143" cy="119898"/>
          </a:xfrm>
          <a:prstGeom prst="round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a:t>
            </a:r>
          </a:p>
        </p:txBody>
      </p:sp>
      <p:sp>
        <p:nvSpPr>
          <p:cNvPr id="119" name="Rectangle: Rounded Corners 118">
            <a:extLst>
              <a:ext uri="{FF2B5EF4-FFF2-40B4-BE49-F238E27FC236}">
                <a16:creationId xmlns:a16="http://schemas.microsoft.com/office/drawing/2014/main" id="{3A3AD95A-5318-FD2C-053F-2F9D0F26082D}"/>
              </a:ext>
            </a:extLst>
          </p:cNvPr>
          <p:cNvSpPr/>
          <p:nvPr/>
        </p:nvSpPr>
        <p:spPr>
          <a:xfrm>
            <a:off x="7769890" y="3811294"/>
            <a:ext cx="913569" cy="566247"/>
          </a:xfrm>
          <a:prstGeom prst="round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0" name="Straight Connector 119">
            <a:extLst>
              <a:ext uri="{FF2B5EF4-FFF2-40B4-BE49-F238E27FC236}">
                <a16:creationId xmlns:a16="http://schemas.microsoft.com/office/drawing/2014/main" id="{D1A51B62-1DE9-3E64-CA0D-1F71104466AA}"/>
              </a:ext>
            </a:extLst>
          </p:cNvPr>
          <p:cNvCxnSpPr>
            <a:cxnSpLocks/>
            <a:stCxn id="109" idx="2"/>
            <a:endCxn id="118" idx="0"/>
          </p:cNvCxnSpPr>
          <p:nvPr/>
        </p:nvCxnSpPr>
        <p:spPr>
          <a:xfrm>
            <a:off x="8492631" y="3043805"/>
            <a:ext cx="8136" cy="647591"/>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4698D19C-2338-0C56-E4EF-363BF810A5FF}"/>
              </a:ext>
            </a:extLst>
          </p:cNvPr>
          <p:cNvCxnSpPr>
            <a:stCxn id="108" idx="2"/>
            <a:endCxn id="117" idx="0"/>
          </p:cNvCxnSpPr>
          <p:nvPr/>
        </p:nvCxnSpPr>
        <p:spPr>
          <a:xfrm>
            <a:off x="7951543" y="3043805"/>
            <a:ext cx="8136" cy="647591"/>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5296B0AD-76E9-4A66-7ADB-C3FBF59152E1}"/>
              </a:ext>
            </a:extLst>
          </p:cNvPr>
          <p:cNvCxnSpPr>
            <a:cxnSpLocks/>
            <a:stCxn id="105" idx="2"/>
          </p:cNvCxnSpPr>
          <p:nvPr/>
        </p:nvCxnSpPr>
        <p:spPr>
          <a:xfrm>
            <a:off x="7506867" y="3023839"/>
            <a:ext cx="3263" cy="667556"/>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BB54B57B-F3AE-888F-C61C-5362BFBA087A}"/>
              </a:ext>
            </a:extLst>
          </p:cNvPr>
          <p:cNvCxnSpPr/>
          <p:nvPr/>
        </p:nvCxnSpPr>
        <p:spPr>
          <a:xfrm>
            <a:off x="6957642" y="3033215"/>
            <a:ext cx="8136" cy="647591"/>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24" name="TextBox 123">
            <a:extLst>
              <a:ext uri="{FF2B5EF4-FFF2-40B4-BE49-F238E27FC236}">
                <a16:creationId xmlns:a16="http://schemas.microsoft.com/office/drawing/2014/main" id="{D86C5BF1-A234-3C00-12D6-476BD64948C1}"/>
              </a:ext>
            </a:extLst>
          </p:cNvPr>
          <p:cNvSpPr txBox="1"/>
          <p:nvPr/>
        </p:nvSpPr>
        <p:spPr>
          <a:xfrm>
            <a:off x="6719031" y="4533676"/>
            <a:ext cx="4634769" cy="646331"/>
          </a:xfrm>
          <a:prstGeom prst="rect">
            <a:avLst/>
          </a:prstGeom>
          <a:noFill/>
        </p:spPr>
        <p:txBody>
          <a:bodyPr wrap="square" rtlCol="0">
            <a:spAutoFit/>
          </a:bodyPr>
          <a:lstStyle/>
          <a:p>
            <a:r>
              <a:rPr lang="en-GB" dirty="0"/>
              <a:t>A combination of devices in series and parallel </a:t>
            </a:r>
            <a:br>
              <a:rPr lang="en-GB" dirty="0"/>
            </a:br>
            <a:r>
              <a:rPr lang="en-GB" dirty="0"/>
              <a:t>= one electrical storage device.</a:t>
            </a:r>
          </a:p>
        </p:txBody>
      </p:sp>
    </p:spTree>
    <p:extLst>
      <p:ext uri="{BB962C8B-B14F-4D97-AF65-F5344CB8AC3E}">
        <p14:creationId xmlns:p14="http://schemas.microsoft.com/office/powerpoint/2010/main" val="38372960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86D693-78D5-780F-D75F-C8DC35118CBE}"/>
              </a:ext>
            </a:extLst>
          </p:cNvPr>
          <p:cNvSpPr>
            <a:spLocks noGrp="1"/>
          </p:cNvSpPr>
          <p:nvPr>
            <p:ph type="title"/>
          </p:nvPr>
        </p:nvSpPr>
        <p:spPr>
          <a:xfrm>
            <a:off x="838200" y="150938"/>
            <a:ext cx="10515600" cy="1325563"/>
          </a:xfrm>
        </p:spPr>
        <p:txBody>
          <a:bodyPr anchor="t">
            <a:normAutofit fontScale="90000"/>
          </a:bodyPr>
          <a:lstStyle/>
          <a:p>
            <a:r>
              <a:rPr lang="en-US" sz="4400" b="1" dirty="0"/>
              <a:t>6. Terminology</a:t>
            </a:r>
            <a:br>
              <a:rPr lang="en-US" sz="4400" dirty="0"/>
            </a:br>
            <a:r>
              <a:rPr lang="en-US" sz="4400" dirty="0"/>
              <a:t>6.2. Electrical Storage Device</a:t>
            </a:r>
            <a:br>
              <a:rPr lang="en-US" sz="4400" dirty="0"/>
            </a:br>
            <a:endParaRPr lang="de-DE" dirty="0"/>
          </a:p>
        </p:txBody>
      </p:sp>
      <p:sp>
        <p:nvSpPr>
          <p:cNvPr id="4" name="Datumsplatzhalter 3">
            <a:extLst>
              <a:ext uri="{FF2B5EF4-FFF2-40B4-BE49-F238E27FC236}">
                <a16:creationId xmlns:a16="http://schemas.microsoft.com/office/drawing/2014/main" id="{BEAF37DC-5C2C-486A-E609-85DCB3DC2C3F}"/>
              </a:ext>
            </a:extLst>
          </p:cNvPr>
          <p:cNvSpPr>
            <a:spLocks noGrp="1"/>
          </p:cNvSpPr>
          <p:nvPr>
            <p:ph type="dt" sz="half" idx="10"/>
          </p:nvPr>
        </p:nvSpPr>
        <p:spPr/>
        <p:txBody>
          <a:bodyPr/>
          <a:lstStyle/>
          <a:p>
            <a:fld id="{2707B62F-CCF3-441D-A554-C8AAA0307202}" type="datetime1">
              <a:rPr lang="en-GB" smtClean="0"/>
              <a:t>16/05/2024</a:t>
            </a:fld>
            <a:endParaRPr lang="de-DE"/>
          </a:p>
        </p:txBody>
      </p:sp>
      <p:sp>
        <p:nvSpPr>
          <p:cNvPr id="5" name="Fußzeilenplatzhalter 4">
            <a:extLst>
              <a:ext uri="{FF2B5EF4-FFF2-40B4-BE49-F238E27FC236}">
                <a16:creationId xmlns:a16="http://schemas.microsoft.com/office/drawing/2014/main" id="{AACC79BF-DDF7-118D-469C-6E30871628E4}"/>
              </a:ext>
            </a:extLst>
          </p:cNvPr>
          <p:cNvSpPr>
            <a:spLocks noGrp="1"/>
          </p:cNvSpPr>
          <p:nvPr>
            <p:ph type="ftr" sz="quarter" idx="11"/>
          </p:nvPr>
        </p:nvSpPr>
        <p:spPr/>
        <p:txBody>
          <a:bodyPr/>
          <a:lstStyle/>
          <a:p>
            <a:r>
              <a:rPr lang="en-US" dirty="0"/>
              <a:t>Electrical Braking Special Interest Group</a:t>
            </a:r>
            <a:endParaRPr lang="de-DE" dirty="0"/>
          </a:p>
        </p:txBody>
      </p:sp>
      <p:sp>
        <p:nvSpPr>
          <p:cNvPr id="6" name="Foliennummernplatzhalter 5">
            <a:extLst>
              <a:ext uri="{FF2B5EF4-FFF2-40B4-BE49-F238E27FC236}">
                <a16:creationId xmlns:a16="http://schemas.microsoft.com/office/drawing/2014/main" id="{4ADEF76F-50CD-D9B4-435B-9CA22B1DC6FB}"/>
              </a:ext>
            </a:extLst>
          </p:cNvPr>
          <p:cNvSpPr>
            <a:spLocks noGrp="1"/>
          </p:cNvSpPr>
          <p:nvPr>
            <p:ph type="sldNum" sz="quarter" idx="12"/>
          </p:nvPr>
        </p:nvSpPr>
        <p:spPr/>
        <p:txBody>
          <a:bodyPr/>
          <a:lstStyle/>
          <a:p>
            <a:fld id="{75A4F0DD-4D64-46F5-A4A4-1847C02381D9}" type="slidenum">
              <a:rPr lang="de-DE" smtClean="0"/>
              <a:t>16</a:t>
            </a:fld>
            <a:endParaRPr lang="de-DE"/>
          </a:p>
        </p:txBody>
      </p:sp>
      <p:sp>
        <p:nvSpPr>
          <p:cNvPr id="3" name="TextBox 2">
            <a:extLst>
              <a:ext uri="{FF2B5EF4-FFF2-40B4-BE49-F238E27FC236}">
                <a16:creationId xmlns:a16="http://schemas.microsoft.com/office/drawing/2014/main" id="{120FCFD4-D0F7-341F-6F49-936CDC8BE979}"/>
              </a:ext>
            </a:extLst>
          </p:cNvPr>
          <p:cNvSpPr txBox="1"/>
          <p:nvPr/>
        </p:nvSpPr>
        <p:spPr>
          <a:xfrm>
            <a:off x="828852" y="1255067"/>
            <a:ext cx="11241648" cy="646331"/>
          </a:xfrm>
          <a:prstGeom prst="rect">
            <a:avLst/>
          </a:prstGeom>
          <a:noFill/>
        </p:spPr>
        <p:txBody>
          <a:bodyPr wrap="square">
            <a:spAutoFit/>
          </a:bodyPr>
          <a:lstStyle/>
          <a:p>
            <a:pPr marR="932815" algn="just">
              <a:spcAft>
                <a:spcPts val="600"/>
              </a:spcAft>
            </a:pPr>
            <a:r>
              <a:rPr lang="en-GB" sz="1800" b="1" dirty="0">
                <a:effectLst/>
                <a:latin typeface="Times New Roman" panose="02020603050405020304" pitchFamily="18" charset="0"/>
                <a:ea typeface="Calibri" panose="020F0502020204030204" pitchFamily="34" charset="0"/>
                <a:cs typeface="Arial" panose="020B0604020202020204" pitchFamily="34" charset="0"/>
              </a:rPr>
              <a:t>The “</a:t>
            </a:r>
            <a:r>
              <a:rPr lang="en-GB" sz="1800" b="1" i="1" dirty="0">
                <a:effectLst/>
                <a:latin typeface="Times New Roman" panose="02020603050405020304" pitchFamily="18" charset="0"/>
                <a:ea typeface="Calibri" panose="020F0502020204030204" pitchFamily="34" charset="0"/>
                <a:cs typeface="Arial" panose="020B0604020202020204" pitchFamily="34" charset="0"/>
              </a:rPr>
              <a:t>state of an electrical storage device</a:t>
            </a:r>
            <a:r>
              <a:rPr lang="en-GB" sz="1800" b="1" dirty="0">
                <a:effectLst/>
                <a:latin typeface="Times New Roman" panose="02020603050405020304" pitchFamily="18" charset="0"/>
                <a:ea typeface="Calibri" panose="020F0502020204030204" pitchFamily="34" charset="0"/>
                <a:cs typeface="Arial" panose="020B0604020202020204" pitchFamily="34" charset="0"/>
              </a:rPr>
              <a:t>” means its ability to provide power (W) and quantity of energy (</a:t>
            </a:r>
            <a:r>
              <a:rPr lang="en-GB" sz="1800" b="1" dirty="0" err="1">
                <a:effectLst/>
                <a:latin typeface="Times New Roman" panose="02020603050405020304" pitchFamily="18" charset="0"/>
                <a:ea typeface="Calibri" panose="020F0502020204030204" pitchFamily="34" charset="0"/>
                <a:cs typeface="Arial" panose="020B0604020202020204" pitchFamily="34" charset="0"/>
              </a:rPr>
              <a:t>Wh</a:t>
            </a:r>
            <a:r>
              <a:rPr lang="en-GB" sz="1800" b="1" dirty="0">
                <a:effectLst/>
                <a:latin typeface="Times New Roman" panose="02020603050405020304" pitchFamily="18" charset="0"/>
                <a:ea typeface="Calibri" panose="020F0502020204030204" pitchFamily="34" charset="0"/>
                <a:cs typeface="Arial" panose="020B0604020202020204" pitchFamily="34" charset="0"/>
              </a:rPr>
              <a:t>) at the time.</a:t>
            </a: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grpSp>
        <p:nvGrpSpPr>
          <p:cNvPr id="7" name="Group 6">
            <a:extLst>
              <a:ext uri="{FF2B5EF4-FFF2-40B4-BE49-F238E27FC236}">
                <a16:creationId xmlns:a16="http://schemas.microsoft.com/office/drawing/2014/main" id="{ADD50A99-B446-A1CB-5967-7078CC38DED4}"/>
              </a:ext>
            </a:extLst>
          </p:cNvPr>
          <p:cNvGrpSpPr/>
          <p:nvPr/>
        </p:nvGrpSpPr>
        <p:grpSpPr>
          <a:xfrm>
            <a:off x="1031304" y="2216771"/>
            <a:ext cx="2668458" cy="1275945"/>
            <a:chOff x="1024025" y="1550069"/>
            <a:chExt cx="3308611" cy="1582040"/>
          </a:xfrm>
        </p:grpSpPr>
        <p:grpSp>
          <p:nvGrpSpPr>
            <p:cNvPr id="8" name="Group 7">
              <a:extLst>
                <a:ext uri="{FF2B5EF4-FFF2-40B4-BE49-F238E27FC236}">
                  <a16:creationId xmlns:a16="http://schemas.microsoft.com/office/drawing/2014/main" id="{648EF4CB-D206-3EA7-E25E-7627B6C207CE}"/>
                </a:ext>
              </a:extLst>
            </p:cNvPr>
            <p:cNvGrpSpPr/>
            <p:nvPr/>
          </p:nvGrpSpPr>
          <p:grpSpPr>
            <a:xfrm>
              <a:off x="1024025" y="2247090"/>
              <a:ext cx="1124556" cy="844610"/>
              <a:chOff x="6732888" y="2309467"/>
              <a:chExt cx="1458097" cy="1095119"/>
            </a:xfrm>
          </p:grpSpPr>
          <p:sp>
            <p:nvSpPr>
              <p:cNvPr id="24" name="Rectangle: Rounded Corners 23">
                <a:extLst>
                  <a:ext uri="{FF2B5EF4-FFF2-40B4-BE49-F238E27FC236}">
                    <a16:creationId xmlns:a16="http://schemas.microsoft.com/office/drawing/2014/main" id="{C40BAC5D-AA1D-86EE-D858-94DC101FAF9F}"/>
                  </a:ext>
                </a:extLst>
              </p:cNvPr>
              <p:cNvSpPr/>
              <p:nvPr/>
            </p:nvSpPr>
            <p:spPr>
              <a:xfrm>
                <a:off x="6732888" y="2500831"/>
                <a:ext cx="1458097" cy="903755"/>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dirty="0"/>
              </a:p>
            </p:txBody>
          </p:sp>
          <p:sp>
            <p:nvSpPr>
              <p:cNvPr id="25" name="Rectangle: Rounded Corners 24">
                <a:extLst>
                  <a:ext uri="{FF2B5EF4-FFF2-40B4-BE49-F238E27FC236}">
                    <a16:creationId xmlns:a16="http://schemas.microsoft.com/office/drawing/2014/main" id="{61D835DE-456B-DDE9-BDFC-B18BC64729A1}"/>
                  </a:ext>
                </a:extLst>
              </p:cNvPr>
              <p:cNvSpPr/>
              <p:nvPr/>
            </p:nvSpPr>
            <p:spPr>
              <a:xfrm>
                <a:off x="6908800" y="2309467"/>
                <a:ext cx="254000" cy="191363"/>
              </a:xfrm>
              <a:prstGeom prst="round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GB" dirty="0"/>
                  <a:t>-</a:t>
                </a:r>
              </a:p>
            </p:txBody>
          </p:sp>
          <p:sp>
            <p:nvSpPr>
              <p:cNvPr id="26" name="Rectangle: Rounded Corners 25">
                <a:extLst>
                  <a:ext uri="{FF2B5EF4-FFF2-40B4-BE49-F238E27FC236}">
                    <a16:creationId xmlns:a16="http://schemas.microsoft.com/office/drawing/2014/main" id="{4133982F-9B50-2BB4-20B8-2A0D8118B9DB}"/>
                  </a:ext>
                </a:extLst>
              </p:cNvPr>
              <p:cNvSpPr/>
              <p:nvPr/>
            </p:nvSpPr>
            <p:spPr>
              <a:xfrm>
                <a:off x="7772400" y="2309467"/>
                <a:ext cx="254000" cy="191363"/>
              </a:xfrm>
              <a:prstGeom prst="round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a:t>
                </a:r>
              </a:p>
            </p:txBody>
          </p:sp>
          <p:sp>
            <p:nvSpPr>
              <p:cNvPr id="27" name="Rectangle: Rounded Corners 26">
                <a:extLst>
                  <a:ext uri="{FF2B5EF4-FFF2-40B4-BE49-F238E27FC236}">
                    <a16:creationId xmlns:a16="http://schemas.microsoft.com/office/drawing/2014/main" id="{524F0CA7-38ED-2155-AE20-B2A061FE0EEC}"/>
                  </a:ext>
                </a:extLst>
              </p:cNvPr>
              <p:cNvSpPr/>
              <p:nvPr/>
            </p:nvSpPr>
            <p:spPr>
              <a:xfrm>
                <a:off x="6732888" y="2500830"/>
                <a:ext cx="1458097" cy="341223"/>
              </a:xfrm>
              <a:prstGeom prst="roundRect">
                <a:avLst>
                  <a:gd name="adj" fmla="val 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Rounded Corners 27">
                <a:extLst>
                  <a:ext uri="{FF2B5EF4-FFF2-40B4-BE49-F238E27FC236}">
                    <a16:creationId xmlns:a16="http://schemas.microsoft.com/office/drawing/2014/main" id="{BFE71F97-93EE-C093-4BEF-782A1024FD6D}"/>
                  </a:ext>
                </a:extLst>
              </p:cNvPr>
              <p:cNvSpPr/>
              <p:nvPr/>
            </p:nvSpPr>
            <p:spPr>
              <a:xfrm>
                <a:off x="6732888" y="2500829"/>
                <a:ext cx="1458097" cy="903755"/>
              </a:xfrm>
              <a:prstGeom prst="round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9" name="Group 8">
              <a:extLst>
                <a:ext uri="{FF2B5EF4-FFF2-40B4-BE49-F238E27FC236}">
                  <a16:creationId xmlns:a16="http://schemas.microsoft.com/office/drawing/2014/main" id="{F8AEDAC6-4D19-91DC-730B-83AB66BB0016}"/>
                </a:ext>
              </a:extLst>
            </p:cNvPr>
            <p:cNvGrpSpPr/>
            <p:nvPr/>
          </p:nvGrpSpPr>
          <p:grpSpPr>
            <a:xfrm>
              <a:off x="3208080" y="2287499"/>
              <a:ext cx="1124556" cy="844610"/>
              <a:chOff x="6732888" y="2309467"/>
              <a:chExt cx="1458097" cy="1095119"/>
            </a:xfrm>
          </p:grpSpPr>
          <p:sp>
            <p:nvSpPr>
              <p:cNvPr id="19" name="Rectangle: Rounded Corners 18">
                <a:extLst>
                  <a:ext uri="{FF2B5EF4-FFF2-40B4-BE49-F238E27FC236}">
                    <a16:creationId xmlns:a16="http://schemas.microsoft.com/office/drawing/2014/main" id="{C234D0AF-C4C8-6555-A423-AB18C7663872}"/>
                  </a:ext>
                </a:extLst>
              </p:cNvPr>
              <p:cNvSpPr/>
              <p:nvPr/>
            </p:nvSpPr>
            <p:spPr>
              <a:xfrm>
                <a:off x="6732888" y="2500831"/>
                <a:ext cx="1458097" cy="903755"/>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dirty="0"/>
              </a:p>
            </p:txBody>
          </p:sp>
          <p:sp>
            <p:nvSpPr>
              <p:cNvPr id="20" name="Rectangle: Rounded Corners 19">
                <a:extLst>
                  <a:ext uri="{FF2B5EF4-FFF2-40B4-BE49-F238E27FC236}">
                    <a16:creationId xmlns:a16="http://schemas.microsoft.com/office/drawing/2014/main" id="{4889348E-47D7-6B34-33ED-7A672FCEC715}"/>
                  </a:ext>
                </a:extLst>
              </p:cNvPr>
              <p:cNvSpPr/>
              <p:nvPr/>
            </p:nvSpPr>
            <p:spPr>
              <a:xfrm>
                <a:off x="6908800" y="2309467"/>
                <a:ext cx="254000" cy="191363"/>
              </a:xfrm>
              <a:prstGeom prst="round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GB" dirty="0"/>
                  <a:t>-</a:t>
                </a:r>
              </a:p>
            </p:txBody>
          </p:sp>
          <p:sp>
            <p:nvSpPr>
              <p:cNvPr id="21" name="Rectangle: Rounded Corners 20">
                <a:extLst>
                  <a:ext uri="{FF2B5EF4-FFF2-40B4-BE49-F238E27FC236}">
                    <a16:creationId xmlns:a16="http://schemas.microsoft.com/office/drawing/2014/main" id="{9C10C579-AE89-F3FA-893C-25C89261C196}"/>
                  </a:ext>
                </a:extLst>
              </p:cNvPr>
              <p:cNvSpPr/>
              <p:nvPr/>
            </p:nvSpPr>
            <p:spPr>
              <a:xfrm>
                <a:off x="7772400" y="2309467"/>
                <a:ext cx="254000" cy="191363"/>
              </a:xfrm>
              <a:prstGeom prst="round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a:t>
                </a:r>
              </a:p>
            </p:txBody>
          </p:sp>
          <p:sp>
            <p:nvSpPr>
              <p:cNvPr id="22" name="Rectangle: Rounded Corners 21">
                <a:extLst>
                  <a:ext uri="{FF2B5EF4-FFF2-40B4-BE49-F238E27FC236}">
                    <a16:creationId xmlns:a16="http://schemas.microsoft.com/office/drawing/2014/main" id="{38B9743A-67E9-7104-F4EE-6E916F23B045}"/>
                  </a:ext>
                </a:extLst>
              </p:cNvPr>
              <p:cNvSpPr/>
              <p:nvPr/>
            </p:nvSpPr>
            <p:spPr>
              <a:xfrm>
                <a:off x="6732888" y="2500830"/>
                <a:ext cx="1458097" cy="599193"/>
              </a:xfrm>
              <a:prstGeom prst="roundRect">
                <a:avLst>
                  <a:gd name="adj" fmla="val 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Rounded Corners 22">
                <a:extLst>
                  <a:ext uri="{FF2B5EF4-FFF2-40B4-BE49-F238E27FC236}">
                    <a16:creationId xmlns:a16="http://schemas.microsoft.com/office/drawing/2014/main" id="{3679E936-48CA-5C6E-41DD-9A007B5E437E}"/>
                  </a:ext>
                </a:extLst>
              </p:cNvPr>
              <p:cNvSpPr/>
              <p:nvPr/>
            </p:nvSpPr>
            <p:spPr>
              <a:xfrm>
                <a:off x="6732888" y="2500829"/>
                <a:ext cx="1458097" cy="903755"/>
              </a:xfrm>
              <a:prstGeom prst="round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 name="Rectangle 10">
              <a:extLst>
                <a:ext uri="{FF2B5EF4-FFF2-40B4-BE49-F238E27FC236}">
                  <a16:creationId xmlns:a16="http://schemas.microsoft.com/office/drawing/2014/main" id="{59BAA664-9A4F-BD30-5E26-BC6C40EA7412}"/>
                </a:ext>
              </a:extLst>
            </p:cNvPr>
            <p:cNvSpPr/>
            <p:nvPr/>
          </p:nvSpPr>
          <p:spPr>
            <a:xfrm>
              <a:off x="1346857" y="1550069"/>
              <a:ext cx="478893" cy="19006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2" name="Connector: Elbow 11">
              <a:extLst>
                <a:ext uri="{FF2B5EF4-FFF2-40B4-BE49-F238E27FC236}">
                  <a16:creationId xmlns:a16="http://schemas.microsoft.com/office/drawing/2014/main" id="{58245F96-455F-DCB0-04E7-BD16CE37BBFA}"/>
                </a:ext>
              </a:extLst>
            </p:cNvPr>
            <p:cNvCxnSpPr>
              <a:cxnSpLocks/>
              <a:stCxn id="11" idx="1"/>
              <a:endCxn id="25" idx="0"/>
            </p:cNvCxnSpPr>
            <p:nvPr/>
          </p:nvCxnSpPr>
          <p:spPr>
            <a:xfrm rot="10800000" flipV="1">
              <a:off x="1257646" y="1645104"/>
              <a:ext cx="89211" cy="601986"/>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13" name="Connector: Elbow 12">
              <a:extLst>
                <a:ext uri="{FF2B5EF4-FFF2-40B4-BE49-F238E27FC236}">
                  <a16:creationId xmlns:a16="http://schemas.microsoft.com/office/drawing/2014/main" id="{F46381A2-7520-DEA8-26B2-93A5FDC0AAC2}"/>
                </a:ext>
              </a:extLst>
            </p:cNvPr>
            <p:cNvCxnSpPr>
              <a:cxnSpLocks/>
              <a:stCxn id="11" idx="3"/>
              <a:endCxn id="26" idx="0"/>
            </p:cNvCxnSpPr>
            <p:nvPr/>
          </p:nvCxnSpPr>
          <p:spPr>
            <a:xfrm>
              <a:off x="1825749" y="1645104"/>
              <a:ext cx="97948" cy="601986"/>
            </a:xfrm>
            <a:prstGeom prst="bentConnector2">
              <a:avLst/>
            </a:prstGeom>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523252B3-473C-C462-3D53-2E246458679F}"/>
                </a:ext>
              </a:extLst>
            </p:cNvPr>
            <p:cNvSpPr/>
            <p:nvPr/>
          </p:nvSpPr>
          <p:spPr>
            <a:xfrm>
              <a:off x="3538192" y="1602028"/>
              <a:ext cx="478892" cy="19006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5" name="Connector: Elbow 14">
              <a:extLst>
                <a:ext uri="{FF2B5EF4-FFF2-40B4-BE49-F238E27FC236}">
                  <a16:creationId xmlns:a16="http://schemas.microsoft.com/office/drawing/2014/main" id="{F09EC58D-C86E-FC4B-9DE6-36F7A5D487FC}"/>
                </a:ext>
              </a:extLst>
            </p:cNvPr>
            <p:cNvCxnSpPr>
              <a:cxnSpLocks/>
              <a:stCxn id="14" idx="1"/>
            </p:cNvCxnSpPr>
            <p:nvPr/>
          </p:nvCxnSpPr>
          <p:spPr>
            <a:xfrm rot="10800000" flipV="1">
              <a:off x="3448982" y="1697062"/>
              <a:ext cx="89211" cy="601986"/>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16" name="Connector: Elbow 15">
              <a:extLst>
                <a:ext uri="{FF2B5EF4-FFF2-40B4-BE49-F238E27FC236}">
                  <a16:creationId xmlns:a16="http://schemas.microsoft.com/office/drawing/2014/main" id="{CF167049-08DE-60E3-694B-E5777202ACE4}"/>
                </a:ext>
              </a:extLst>
            </p:cNvPr>
            <p:cNvCxnSpPr>
              <a:cxnSpLocks/>
              <a:stCxn id="14" idx="3"/>
            </p:cNvCxnSpPr>
            <p:nvPr/>
          </p:nvCxnSpPr>
          <p:spPr>
            <a:xfrm>
              <a:off x="4017084" y="1697062"/>
              <a:ext cx="97948" cy="601986"/>
            </a:xfrm>
            <a:prstGeom prst="bentConnector2">
              <a:avLst/>
            </a:prstGeom>
          </p:spPr>
          <p:style>
            <a:lnRef idx="1">
              <a:schemeClr val="accent1"/>
            </a:lnRef>
            <a:fillRef idx="0">
              <a:schemeClr val="accent1"/>
            </a:fillRef>
            <a:effectRef idx="0">
              <a:schemeClr val="accent1"/>
            </a:effectRef>
            <a:fontRef idx="minor">
              <a:schemeClr val="tx1"/>
            </a:fontRef>
          </p:style>
        </p:cxnSp>
        <p:sp>
          <p:nvSpPr>
            <p:cNvPr id="17" name="Arrow: Up 16">
              <a:extLst>
                <a:ext uri="{FF2B5EF4-FFF2-40B4-BE49-F238E27FC236}">
                  <a16:creationId xmlns:a16="http://schemas.microsoft.com/office/drawing/2014/main" id="{E1B9D49D-676B-A0CF-1AF4-E1F58DA5B028}"/>
                </a:ext>
              </a:extLst>
            </p:cNvPr>
            <p:cNvSpPr/>
            <p:nvPr/>
          </p:nvSpPr>
          <p:spPr>
            <a:xfrm>
              <a:off x="4047146" y="1988708"/>
              <a:ext cx="150332" cy="238427"/>
            </a:xfrm>
            <a:prstGeom prst="upArrow">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18" name="Arrow: Up 17">
              <a:extLst>
                <a:ext uri="{FF2B5EF4-FFF2-40B4-BE49-F238E27FC236}">
                  <a16:creationId xmlns:a16="http://schemas.microsoft.com/office/drawing/2014/main" id="{FD1CDB06-EA20-1A32-3491-3E76DD2CBF1F}"/>
                </a:ext>
              </a:extLst>
            </p:cNvPr>
            <p:cNvSpPr/>
            <p:nvPr/>
          </p:nvSpPr>
          <p:spPr>
            <a:xfrm>
              <a:off x="1777997" y="1941391"/>
              <a:ext cx="293265" cy="238427"/>
            </a:xfrm>
            <a:prstGeom prst="upArrow">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GB"/>
            </a:p>
          </p:txBody>
        </p:sp>
      </p:grpSp>
      <p:sp>
        <p:nvSpPr>
          <p:cNvPr id="29" name="TextBox 28">
            <a:extLst>
              <a:ext uri="{FF2B5EF4-FFF2-40B4-BE49-F238E27FC236}">
                <a16:creationId xmlns:a16="http://schemas.microsoft.com/office/drawing/2014/main" id="{D1913103-6775-1F7A-DAB2-D0555A6F70D3}"/>
              </a:ext>
            </a:extLst>
          </p:cNvPr>
          <p:cNvSpPr txBox="1"/>
          <p:nvPr/>
        </p:nvSpPr>
        <p:spPr>
          <a:xfrm>
            <a:off x="4604608" y="1970448"/>
            <a:ext cx="7337659" cy="1477328"/>
          </a:xfrm>
          <a:prstGeom prst="rect">
            <a:avLst/>
          </a:prstGeom>
          <a:noFill/>
        </p:spPr>
        <p:txBody>
          <a:bodyPr wrap="square" rtlCol="0">
            <a:spAutoFit/>
          </a:bodyPr>
          <a:lstStyle/>
          <a:p>
            <a:r>
              <a:rPr lang="en-GB" dirty="0"/>
              <a:t>This is the useful extractable power and energy (which is </a:t>
            </a:r>
            <a:r>
              <a:rPr lang="en-US" sz="1800" dirty="0">
                <a:effectLst/>
                <a:latin typeface="Calibri" panose="020F0502020204030204" pitchFamily="34" charset="0"/>
                <a:ea typeface="Times New Roman" panose="02020603050405020304" pitchFamily="18" charset="0"/>
              </a:rPr>
              <a:t>available to the transmission) </a:t>
            </a:r>
            <a:r>
              <a:rPr lang="en-GB" dirty="0"/>
              <a:t>based on the condition at the time. </a:t>
            </a:r>
          </a:p>
          <a:p>
            <a:br>
              <a:rPr lang="en-GB" dirty="0"/>
            </a:br>
            <a:r>
              <a:rPr lang="en-GB" dirty="0"/>
              <a:t>This may vary with battery temperature.</a:t>
            </a:r>
            <a:br>
              <a:rPr lang="en-GB" dirty="0"/>
            </a:br>
            <a:r>
              <a:rPr lang="en-GB" dirty="0"/>
              <a:t>This will vary during discharge and re-charge.</a:t>
            </a:r>
          </a:p>
        </p:txBody>
      </p:sp>
      <p:sp>
        <p:nvSpPr>
          <p:cNvPr id="30" name="TextBox 29">
            <a:extLst>
              <a:ext uri="{FF2B5EF4-FFF2-40B4-BE49-F238E27FC236}">
                <a16:creationId xmlns:a16="http://schemas.microsoft.com/office/drawing/2014/main" id="{DAE837D4-0491-B992-1DA7-D0D5FAEE333F}"/>
              </a:ext>
            </a:extLst>
          </p:cNvPr>
          <p:cNvSpPr txBox="1"/>
          <p:nvPr/>
        </p:nvSpPr>
        <p:spPr>
          <a:xfrm>
            <a:off x="828852" y="3737471"/>
            <a:ext cx="10994335" cy="646331"/>
          </a:xfrm>
          <a:prstGeom prst="rect">
            <a:avLst/>
          </a:prstGeom>
          <a:noFill/>
        </p:spPr>
        <p:txBody>
          <a:bodyPr wrap="square">
            <a:spAutoFit/>
          </a:bodyPr>
          <a:lstStyle/>
          <a:p>
            <a:pPr marR="932815" algn="just">
              <a:spcAft>
                <a:spcPts val="600"/>
              </a:spcAft>
            </a:pPr>
            <a:r>
              <a:rPr lang="en-GB" sz="1800" b="1" dirty="0">
                <a:effectLst/>
                <a:latin typeface="Times New Roman" panose="02020603050405020304" pitchFamily="18" charset="0"/>
                <a:ea typeface="Calibri" panose="020F0502020204030204" pitchFamily="34" charset="0"/>
                <a:cs typeface="Arial" panose="020B0604020202020204" pitchFamily="34" charset="0"/>
              </a:rPr>
              <a:t>The “</a:t>
            </a:r>
            <a:r>
              <a:rPr lang="en-GB" sz="1800" b="1" i="1" dirty="0">
                <a:effectLst/>
                <a:latin typeface="Times New Roman" panose="02020603050405020304" pitchFamily="18" charset="0"/>
                <a:ea typeface="Calibri" panose="020F0502020204030204" pitchFamily="34" charset="0"/>
                <a:cs typeface="Arial" panose="020B0604020202020204" pitchFamily="34" charset="0"/>
              </a:rPr>
              <a:t>performance of an electrical storage device</a:t>
            </a:r>
            <a:r>
              <a:rPr lang="en-GB" sz="1800" b="1" dirty="0">
                <a:effectLst/>
                <a:latin typeface="Times New Roman" panose="02020603050405020304" pitchFamily="18" charset="0"/>
                <a:ea typeface="Calibri" panose="020F0502020204030204" pitchFamily="34" charset="0"/>
                <a:cs typeface="Arial" panose="020B0604020202020204" pitchFamily="34" charset="0"/>
              </a:rPr>
              <a:t>” means </a:t>
            </a:r>
            <a:r>
              <a:rPr lang="en-GB" sz="1800" b="1" kern="1200" dirty="0">
                <a:effectLst/>
                <a:latin typeface="Times New Roman" panose="02020603050405020304" pitchFamily="18" charset="0"/>
                <a:ea typeface="+mn-ea"/>
                <a:cs typeface="Arial" panose="020B0604020202020204" pitchFamily="34" charset="0"/>
              </a:rPr>
              <a:t>its ability to provide power (W) and quantity of energy (</a:t>
            </a:r>
            <a:r>
              <a:rPr lang="en-GB" sz="1800" b="1" kern="1200" dirty="0" err="1">
                <a:effectLst/>
                <a:latin typeface="Times New Roman" panose="02020603050405020304" pitchFamily="18" charset="0"/>
                <a:ea typeface="+mn-ea"/>
                <a:cs typeface="Arial" panose="020B0604020202020204" pitchFamily="34" charset="0"/>
              </a:rPr>
              <a:t>Wh</a:t>
            </a:r>
            <a:r>
              <a:rPr lang="en-GB" sz="1800" b="1" kern="1200" dirty="0">
                <a:effectLst/>
                <a:latin typeface="Times New Roman" panose="02020603050405020304" pitchFamily="18" charset="0"/>
                <a:ea typeface="+mn-ea"/>
                <a:cs typeface="Arial" panose="020B0604020202020204" pitchFamily="34" charset="0"/>
              </a:rPr>
              <a:t>) when fully charged</a:t>
            </a:r>
            <a:r>
              <a:rPr lang="en-GB" sz="1800" b="1" dirty="0">
                <a:effectLst/>
                <a:latin typeface="Times New Roman" panose="02020603050405020304" pitchFamily="18" charset="0"/>
                <a:ea typeface="Calibri" panose="020F0502020204030204" pitchFamily="34" charset="0"/>
                <a:cs typeface="Arial" panose="020B0604020202020204" pitchFamily="34" charset="0"/>
              </a:rPr>
              <a:t>.</a:t>
            </a: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grpSp>
        <p:nvGrpSpPr>
          <p:cNvPr id="31" name="Group 30">
            <a:extLst>
              <a:ext uri="{FF2B5EF4-FFF2-40B4-BE49-F238E27FC236}">
                <a16:creationId xmlns:a16="http://schemas.microsoft.com/office/drawing/2014/main" id="{964EF4A3-B350-34D1-1EC6-EE5340192675}"/>
              </a:ext>
            </a:extLst>
          </p:cNvPr>
          <p:cNvGrpSpPr/>
          <p:nvPr/>
        </p:nvGrpSpPr>
        <p:grpSpPr>
          <a:xfrm>
            <a:off x="1083885" y="5367837"/>
            <a:ext cx="913575" cy="686150"/>
            <a:chOff x="6732888" y="2309467"/>
            <a:chExt cx="1458097" cy="1095117"/>
          </a:xfrm>
        </p:grpSpPr>
        <p:sp>
          <p:nvSpPr>
            <p:cNvPr id="32" name="Rectangle: Rounded Corners 31">
              <a:extLst>
                <a:ext uri="{FF2B5EF4-FFF2-40B4-BE49-F238E27FC236}">
                  <a16:creationId xmlns:a16="http://schemas.microsoft.com/office/drawing/2014/main" id="{3E6DF5C7-DF82-91B5-3779-D3B4E744B068}"/>
                </a:ext>
              </a:extLst>
            </p:cNvPr>
            <p:cNvSpPr/>
            <p:nvPr/>
          </p:nvSpPr>
          <p:spPr>
            <a:xfrm>
              <a:off x="6732888" y="2500829"/>
              <a:ext cx="1458097" cy="903755"/>
            </a:xfrm>
            <a:prstGeom prst="roundRect">
              <a:avLst/>
            </a:prstGeom>
            <a:solidFill>
              <a:schemeClr val="tx1">
                <a:lumMod val="65000"/>
                <a:lumOff val="3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Rectangle: Rounded Corners 32">
              <a:extLst>
                <a:ext uri="{FF2B5EF4-FFF2-40B4-BE49-F238E27FC236}">
                  <a16:creationId xmlns:a16="http://schemas.microsoft.com/office/drawing/2014/main" id="{5EEED3CA-FFF6-E3FD-8A29-5F27C6BA7812}"/>
                </a:ext>
              </a:extLst>
            </p:cNvPr>
            <p:cNvSpPr/>
            <p:nvPr/>
          </p:nvSpPr>
          <p:spPr>
            <a:xfrm>
              <a:off x="6908799" y="2513181"/>
              <a:ext cx="1089272" cy="638501"/>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dirty="0"/>
            </a:p>
          </p:txBody>
        </p:sp>
        <p:sp>
          <p:nvSpPr>
            <p:cNvPr id="34" name="Rectangle: Rounded Corners 33">
              <a:extLst>
                <a:ext uri="{FF2B5EF4-FFF2-40B4-BE49-F238E27FC236}">
                  <a16:creationId xmlns:a16="http://schemas.microsoft.com/office/drawing/2014/main" id="{4B9CCD1C-4350-8A04-4D57-B38347E1A948}"/>
                </a:ext>
              </a:extLst>
            </p:cNvPr>
            <p:cNvSpPr/>
            <p:nvPr/>
          </p:nvSpPr>
          <p:spPr>
            <a:xfrm>
              <a:off x="6908800" y="2309467"/>
              <a:ext cx="254000" cy="191363"/>
            </a:xfrm>
            <a:prstGeom prst="round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GB" dirty="0"/>
                <a:t>-</a:t>
              </a:r>
            </a:p>
          </p:txBody>
        </p:sp>
        <p:sp>
          <p:nvSpPr>
            <p:cNvPr id="35" name="Rectangle: Rounded Corners 34">
              <a:extLst>
                <a:ext uri="{FF2B5EF4-FFF2-40B4-BE49-F238E27FC236}">
                  <a16:creationId xmlns:a16="http://schemas.microsoft.com/office/drawing/2014/main" id="{78554B2C-EAAB-5C0C-F0D4-A52DC4C2C663}"/>
                </a:ext>
              </a:extLst>
            </p:cNvPr>
            <p:cNvSpPr/>
            <p:nvPr/>
          </p:nvSpPr>
          <p:spPr>
            <a:xfrm>
              <a:off x="7772400" y="2309467"/>
              <a:ext cx="254000" cy="191363"/>
            </a:xfrm>
            <a:prstGeom prst="round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a:t>
              </a:r>
            </a:p>
          </p:txBody>
        </p:sp>
      </p:grpSp>
      <p:sp>
        <p:nvSpPr>
          <p:cNvPr id="36" name="Rectangle 35">
            <a:extLst>
              <a:ext uri="{FF2B5EF4-FFF2-40B4-BE49-F238E27FC236}">
                <a16:creationId xmlns:a16="http://schemas.microsoft.com/office/drawing/2014/main" id="{D47BE235-090F-2024-F4AD-C62A27511548}"/>
              </a:ext>
            </a:extLst>
          </p:cNvPr>
          <p:cNvSpPr/>
          <p:nvPr/>
        </p:nvSpPr>
        <p:spPr>
          <a:xfrm>
            <a:off x="1346150" y="4801586"/>
            <a:ext cx="389046" cy="15440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37" name="Connector: Elbow 36">
            <a:extLst>
              <a:ext uri="{FF2B5EF4-FFF2-40B4-BE49-F238E27FC236}">
                <a16:creationId xmlns:a16="http://schemas.microsoft.com/office/drawing/2014/main" id="{6CF71A03-BFB2-884E-76EA-D6368160881C}"/>
              </a:ext>
            </a:extLst>
          </p:cNvPr>
          <p:cNvCxnSpPr>
            <a:cxnSpLocks/>
            <a:stCxn id="36" idx="1"/>
            <a:endCxn id="34" idx="0"/>
          </p:cNvCxnSpPr>
          <p:nvPr/>
        </p:nvCxnSpPr>
        <p:spPr>
          <a:xfrm rot="10800000" flipV="1">
            <a:off x="1273676" y="4878790"/>
            <a:ext cx="72474" cy="489046"/>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38" name="Connector: Elbow 37">
            <a:extLst>
              <a:ext uri="{FF2B5EF4-FFF2-40B4-BE49-F238E27FC236}">
                <a16:creationId xmlns:a16="http://schemas.microsoft.com/office/drawing/2014/main" id="{2DD0E53D-3869-CB60-040F-963EA6CE583C}"/>
              </a:ext>
            </a:extLst>
          </p:cNvPr>
          <p:cNvCxnSpPr>
            <a:cxnSpLocks/>
            <a:stCxn id="36" idx="3"/>
            <a:endCxn id="35" idx="0"/>
          </p:cNvCxnSpPr>
          <p:nvPr/>
        </p:nvCxnSpPr>
        <p:spPr>
          <a:xfrm>
            <a:off x="1735196" y="4878790"/>
            <a:ext cx="79572" cy="489046"/>
          </a:xfrm>
          <a:prstGeom prst="bentConnector2">
            <a:avLst/>
          </a:prstGeom>
        </p:spPr>
        <p:style>
          <a:lnRef idx="1">
            <a:schemeClr val="accent1"/>
          </a:lnRef>
          <a:fillRef idx="0">
            <a:schemeClr val="accent1"/>
          </a:fillRef>
          <a:effectRef idx="0">
            <a:schemeClr val="accent1"/>
          </a:effectRef>
          <a:fontRef idx="minor">
            <a:schemeClr val="tx1"/>
          </a:fontRef>
        </p:style>
      </p:cxnSp>
      <p:sp>
        <p:nvSpPr>
          <p:cNvPr id="39" name="Arrow: Up 38">
            <a:extLst>
              <a:ext uri="{FF2B5EF4-FFF2-40B4-BE49-F238E27FC236}">
                <a16:creationId xmlns:a16="http://schemas.microsoft.com/office/drawing/2014/main" id="{49A802A2-F535-4832-1B30-211D19FED4A3}"/>
              </a:ext>
            </a:extLst>
          </p:cNvPr>
          <p:cNvSpPr/>
          <p:nvPr/>
        </p:nvSpPr>
        <p:spPr>
          <a:xfrm>
            <a:off x="1692770" y="5119490"/>
            <a:ext cx="245510" cy="193695"/>
          </a:xfrm>
          <a:prstGeom prst="upArrow">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GB"/>
          </a:p>
        </p:txBody>
      </p:sp>
      <p:grpSp>
        <p:nvGrpSpPr>
          <p:cNvPr id="40" name="Group 39">
            <a:extLst>
              <a:ext uri="{FF2B5EF4-FFF2-40B4-BE49-F238E27FC236}">
                <a16:creationId xmlns:a16="http://schemas.microsoft.com/office/drawing/2014/main" id="{EC563982-CE27-D1FF-9622-85414F9222A3}"/>
              </a:ext>
            </a:extLst>
          </p:cNvPr>
          <p:cNvGrpSpPr/>
          <p:nvPr/>
        </p:nvGrpSpPr>
        <p:grpSpPr>
          <a:xfrm>
            <a:off x="2891199" y="5367837"/>
            <a:ext cx="913575" cy="686150"/>
            <a:chOff x="6732888" y="2309467"/>
            <a:chExt cx="1458097" cy="1095117"/>
          </a:xfrm>
        </p:grpSpPr>
        <p:sp>
          <p:nvSpPr>
            <p:cNvPr id="41" name="Rectangle: Rounded Corners 40">
              <a:extLst>
                <a:ext uri="{FF2B5EF4-FFF2-40B4-BE49-F238E27FC236}">
                  <a16:creationId xmlns:a16="http://schemas.microsoft.com/office/drawing/2014/main" id="{96B241A1-C89B-09CB-5F60-BF8AE1029DBD}"/>
                </a:ext>
              </a:extLst>
            </p:cNvPr>
            <p:cNvSpPr/>
            <p:nvPr/>
          </p:nvSpPr>
          <p:spPr>
            <a:xfrm>
              <a:off x="6732888" y="2500829"/>
              <a:ext cx="1458097" cy="903755"/>
            </a:xfrm>
            <a:prstGeom prst="roundRect">
              <a:avLst/>
            </a:prstGeom>
            <a:solidFill>
              <a:schemeClr val="tx1">
                <a:lumMod val="65000"/>
                <a:lumOff val="3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2" name="Rectangle: Rounded Corners 41">
              <a:extLst>
                <a:ext uri="{FF2B5EF4-FFF2-40B4-BE49-F238E27FC236}">
                  <a16:creationId xmlns:a16="http://schemas.microsoft.com/office/drawing/2014/main" id="{1408F4EE-5734-5D98-C7FD-167385E8F0F5}"/>
                </a:ext>
              </a:extLst>
            </p:cNvPr>
            <p:cNvSpPr/>
            <p:nvPr/>
          </p:nvSpPr>
          <p:spPr>
            <a:xfrm>
              <a:off x="7007741" y="2507582"/>
              <a:ext cx="891932" cy="476971"/>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dirty="0"/>
            </a:p>
          </p:txBody>
        </p:sp>
        <p:sp>
          <p:nvSpPr>
            <p:cNvPr id="43" name="Rectangle: Rounded Corners 42">
              <a:extLst>
                <a:ext uri="{FF2B5EF4-FFF2-40B4-BE49-F238E27FC236}">
                  <a16:creationId xmlns:a16="http://schemas.microsoft.com/office/drawing/2014/main" id="{C0636A69-B118-3FB4-847E-2E658CF78437}"/>
                </a:ext>
              </a:extLst>
            </p:cNvPr>
            <p:cNvSpPr/>
            <p:nvPr/>
          </p:nvSpPr>
          <p:spPr>
            <a:xfrm>
              <a:off x="6908800" y="2309467"/>
              <a:ext cx="254000" cy="191363"/>
            </a:xfrm>
            <a:prstGeom prst="round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GB" dirty="0"/>
                <a:t>-</a:t>
              </a:r>
            </a:p>
          </p:txBody>
        </p:sp>
        <p:sp>
          <p:nvSpPr>
            <p:cNvPr id="44" name="Rectangle: Rounded Corners 43">
              <a:extLst>
                <a:ext uri="{FF2B5EF4-FFF2-40B4-BE49-F238E27FC236}">
                  <a16:creationId xmlns:a16="http://schemas.microsoft.com/office/drawing/2014/main" id="{9EF326D5-9546-EC2A-EDAE-44C74FFC0650}"/>
                </a:ext>
              </a:extLst>
            </p:cNvPr>
            <p:cNvSpPr/>
            <p:nvPr/>
          </p:nvSpPr>
          <p:spPr>
            <a:xfrm>
              <a:off x="7772400" y="2309467"/>
              <a:ext cx="254000" cy="191363"/>
            </a:xfrm>
            <a:prstGeom prst="round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a:t>
              </a:r>
            </a:p>
          </p:txBody>
        </p:sp>
      </p:grpSp>
      <p:sp>
        <p:nvSpPr>
          <p:cNvPr id="45" name="Rectangle 44">
            <a:extLst>
              <a:ext uri="{FF2B5EF4-FFF2-40B4-BE49-F238E27FC236}">
                <a16:creationId xmlns:a16="http://schemas.microsoft.com/office/drawing/2014/main" id="{9139766E-2561-9A66-A00B-5201DBB42C1F}"/>
              </a:ext>
            </a:extLst>
          </p:cNvPr>
          <p:cNvSpPr/>
          <p:nvPr/>
        </p:nvSpPr>
        <p:spPr>
          <a:xfrm>
            <a:off x="3153463" y="4801586"/>
            <a:ext cx="389046" cy="15440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46" name="Connector: Elbow 45">
            <a:extLst>
              <a:ext uri="{FF2B5EF4-FFF2-40B4-BE49-F238E27FC236}">
                <a16:creationId xmlns:a16="http://schemas.microsoft.com/office/drawing/2014/main" id="{BF6B995C-9284-06E6-C070-BF9C1C4B5FBF}"/>
              </a:ext>
            </a:extLst>
          </p:cNvPr>
          <p:cNvCxnSpPr>
            <a:cxnSpLocks/>
            <a:stCxn id="45" idx="1"/>
            <a:endCxn id="43" idx="0"/>
          </p:cNvCxnSpPr>
          <p:nvPr/>
        </p:nvCxnSpPr>
        <p:spPr>
          <a:xfrm rot="10800000" flipV="1">
            <a:off x="3080989" y="4878790"/>
            <a:ext cx="72474" cy="489046"/>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47" name="Connector: Elbow 46">
            <a:extLst>
              <a:ext uri="{FF2B5EF4-FFF2-40B4-BE49-F238E27FC236}">
                <a16:creationId xmlns:a16="http://schemas.microsoft.com/office/drawing/2014/main" id="{4A838112-7375-97DA-5C97-1352D809A785}"/>
              </a:ext>
            </a:extLst>
          </p:cNvPr>
          <p:cNvCxnSpPr>
            <a:cxnSpLocks/>
            <a:stCxn id="45" idx="3"/>
            <a:endCxn id="44" idx="0"/>
          </p:cNvCxnSpPr>
          <p:nvPr/>
        </p:nvCxnSpPr>
        <p:spPr>
          <a:xfrm>
            <a:off x="3542509" y="4878790"/>
            <a:ext cx="79572" cy="489046"/>
          </a:xfrm>
          <a:prstGeom prst="bentConnector2">
            <a:avLst/>
          </a:prstGeom>
        </p:spPr>
        <p:style>
          <a:lnRef idx="1">
            <a:schemeClr val="accent1"/>
          </a:lnRef>
          <a:fillRef idx="0">
            <a:schemeClr val="accent1"/>
          </a:fillRef>
          <a:effectRef idx="0">
            <a:schemeClr val="accent1"/>
          </a:effectRef>
          <a:fontRef idx="minor">
            <a:schemeClr val="tx1"/>
          </a:fontRef>
        </p:style>
      </p:cxnSp>
      <p:sp>
        <p:nvSpPr>
          <p:cNvPr id="48" name="Arrow: Up 47">
            <a:extLst>
              <a:ext uri="{FF2B5EF4-FFF2-40B4-BE49-F238E27FC236}">
                <a16:creationId xmlns:a16="http://schemas.microsoft.com/office/drawing/2014/main" id="{C5C32A9E-C35B-9E2C-0596-D41E9F8342A9}"/>
              </a:ext>
            </a:extLst>
          </p:cNvPr>
          <p:cNvSpPr/>
          <p:nvPr/>
        </p:nvSpPr>
        <p:spPr>
          <a:xfrm>
            <a:off x="3561775" y="5119490"/>
            <a:ext cx="122128" cy="193695"/>
          </a:xfrm>
          <a:prstGeom prst="upArrow">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49" name="TextBox 48">
            <a:extLst>
              <a:ext uri="{FF2B5EF4-FFF2-40B4-BE49-F238E27FC236}">
                <a16:creationId xmlns:a16="http://schemas.microsoft.com/office/drawing/2014/main" id="{BE4DA68B-D3B6-CA9C-D396-40AE1E473844}"/>
              </a:ext>
            </a:extLst>
          </p:cNvPr>
          <p:cNvSpPr txBox="1"/>
          <p:nvPr/>
        </p:nvSpPr>
        <p:spPr>
          <a:xfrm>
            <a:off x="4492158" y="4404146"/>
            <a:ext cx="7470548" cy="646331"/>
          </a:xfrm>
          <a:prstGeom prst="rect">
            <a:avLst/>
          </a:prstGeom>
          <a:noFill/>
        </p:spPr>
        <p:txBody>
          <a:bodyPr wrap="square" rtlCol="0">
            <a:spAutoFit/>
          </a:bodyPr>
          <a:lstStyle/>
          <a:p>
            <a:r>
              <a:rPr lang="en-GB" dirty="0"/>
              <a:t>This is the useful extractable power and energy (which is </a:t>
            </a:r>
            <a:r>
              <a:rPr lang="en-US" sz="1800" dirty="0">
                <a:effectLst/>
                <a:latin typeface="Calibri" panose="020F0502020204030204" pitchFamily="34" charset="0"/>
                <a:ea typeface="Times New Roman" panose="02020603050405020304" pitchFamily="18" charset="0"/>
              </a:rPr>
              <a:t>available to the transmission) </a:t>
            </a:r>
            <a:r>
              <a:rPr lang="en-GB" dirty="0"/>
              <a:t>when fully charged. This may reduce over time through use.</a:t>
            </a:r>
          </a:p>
        </p:txBody>
      </p:sp>
      <p:sp>
        <p:nvSpPr>
          <p:cNvPr id="50" name="TextBox 49">
            <a:extLst>
              <a:ext uri="{FF2B5EF4-FFF2-40B4-BE49-F238E27FC236}">
                <a16:creationId xmlns:a16="http://schemas.microsoft.com/office/drawing/2014/main" id="{0C4EFE86-747F-6148-0343-1FB1B1000886}"/>
              </a:ext>
            </a:extLst>
          </p:cNvPr>
          <p:cNvSpPr txBox="1"/>
          <p:nvPr/>
        </p:nvSpPr>
        <p:spPr>
          <a:xfrm>
            <a:off x="4492158" y="5283685"/>
            <a:ext cx="7609226" cy="923330"/>
          </a:xfrm>
          <a:prstGeom prst="rect">
            <a:avLst/>
          </a:prstGeom>
          <a:noFill/>
        </p:spPr>
        <p:txBody>
          <a:bodyPr wrap="square">
            <a:spAutoFit/>
          </a:bodyPr>
          <a:lstStyle/>
          <a:p>
            <a:r>
              <a:rPr lang="en-GB" sz="1800" b="1" dirty="0">
                <a:effectLst/>
                <a:latin typeface="Times New Roman" panose="02020603050405020304" pitchFamily="18" charset="0"/>
                <a:ea typeface="Times New Roman" panose="02020603050405020304" pitchFamily="18" charset="0"/>
              </a:rPr>
              <a:t>The “</a:t>
            </a:r>
            <a:r>
              <a:rPr lang="en-GB" sz="1800" b="1" i="1" dirty="0">
                <a:effectLst/>
                <a:latin typeface="Times New Roman" panose="02020603050405020304" pitchFamily="18" charset="0"/>
                <a:ea typeface="Times New Roman" panose="02020603050405020304" pitchFamily="18" charset="0"/>
              </a:rPr>
              <a:t>effect of ageing</a:t>
            </a:r>
            <a:r>
              <a:rPr lang="en-GB" sz="1800" b="1" dirty="0">
                <a:effectLst/>
                <a:latin typeface="Times New Roman" panose="02020603050405020304" pitchFamily="18" charset="0"/>
                <a:ea typeface="Times New Roman" panose="02020603050405020304" pitchFamily="18" charset="0"/>
              </a:rPr>
              <a:t>” is quantifying the irreversible degradation of the performance of an electrical storage device, due to e.g., the effects of time, use, and environmental exposure.</a:t>
            </a:r>
            <a:endParaRPr lang="en-GB" dirty="0"/>
          </a:p>
        </p:txBody>
      </p:sp>
      <p:sp>
        <p:nvSpPr>
          <p:cNvPr id="51" name="Oval 50">
            <a:extLst>
              <a:ext uri="{FF2B5EF4-FFF2-40B4-BE49-F238E27FC236}">
                <a16:creationId xmlns:a16="http://schemas.microsoft.com/office/drawing/2014/main" id="{138939A4-8F41-6141-D3DA-746917ECB2B0}"/>
              </a:ext>
            </a:extLst>
          </p:cNvPr>
          <p:cNvSpPr/>
          <p:nvPr/>
        </p:nvSpPr>
        <p:spPr>
          <a:xfrm>
            <a:off x="1587169" y="2453876"/>
            <a:ext cx="351111" cy="351111"/>
          </a:xfrm>
          <a:prstGeom prst="ellipse">
            <a:avLst/>
          </a:prstGeom>
          <a:noFill/>
          <a:ln>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Oval 51">
            <a:extLst>
              <a:ext uri="{FF2B5EF4-FFF2-40B4-BE49-F238E27FC236}">
                <a16:creationId xmlns:a16="http://schemas.microsoft.com/office/drawing/2014/main" id="{B0C110AF-BF17-30EC-FA78-D88FC1DA06FD}"/>
              </a:ext>
            </a:extLst>
          </p:cNvPr>
          <p:cNvSpPr/>
          <p:nvPr/>
        </p:nvSpPr>
        <p:spPr>
          <a:xfrm>
            <a:off x="3353348" y="2453876"/>
            <a:ext cx="351111" cy="351111"/>
          </a:xfrm>
          <a:prstGeom prst="ellipse">
            <a:avLst/>
          </a:prstGeom>
          <a:noFill/>
          <a:ln>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Oval 52">
            <a:extLst>
              <a:ext uri="{FF2B5EF4-FFF2-40B4-BE49-F238E27FC236}">
                <a16:creationId xmlns:a16="http://schemas.microsoft.com/office/drawing/2014/main" id="{1B7E686E-A8D1-66D5-21E1-8A98A8704729}"/>
              </a:ext>
            </a:extLst>
          </p:cNvPr>
          <p:cNvSpPr/>
          <p:nvPr/>
        </p:nvSpPr>
        <p:spPr>
          <a:xfrm>
            <a:off x="1660348" y="5037880"/>
            <a:ext cx="351111" cy="351111"/>
          </a:xfrm>
          <a:prstGeom prst="ellipse">
            <a:avLst/>
          </a:prstGeom>
          <a:noFill/>
          <a:ln>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Oval 53">
            <a:extLst>
              <a:ext uri="{FF2B5EF4-FFF2-40B4-BE49-F238E27FC236}">
                <a16:creationId xmlns:a16="http://schemas.microsoft.com/office/drawing/2014/main" id="{083077D6-B605-D7F5-DD0F-DBF370F279D7}"/>
              </a:ext>
            </a:extLst>
          </p:cNvPr>
          <p:cNvSpPr/>
          <p:nvPr/>
        </p:nvSpPr>
        <p:spPr>
          <a:xfrm>
            <a:off x="3426527" y="5037880"/>
            <a:ext cx="351111" cy="351111"/>
          </a:xfrm>
          <a:prstGeom prst="ellipse">
            <a:avLst/>
          </a:prstGeom>
          <a:noFill/>
          <a:ln>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TextBox 54">
            <a:extLst>
              <a:ext uri="{FF2B5EF4-FFF2-40B4-BE49-F238E27FC236}">
                <a16:creationId xmlns:a16="http://schemas.microsoft.com/office/drawing/2014/main" id="{1FE0C6A4-33B0-C6FC-AA9B-D08701651D53}"/>
              </a:ext>
            </a:extLst>
          </p:cNvPr>
          <p:cNvSpPr txBox="1"/>
          <p:nvPr/>
        </p:nvSpPr>
        <p:spPr>
          <a:xfrm>
            <a:off x="777240" y="1957270"/>
            <a:ext cx="1474909" cy="276999"/>
          </a:xfrm>
          <a:prstGeom prst="rect">
            <a:avLst/>
          </a:prstGeom>
          <a:noFill/>
        </p:spPr>
        <p:txBody>
          <a:bodyPr wrap="square" rtlCol="0">
            <a:spAutoFit/>
          </a:bodyPr>
          <a:lstStyle/>
          <a:p>
            <a:pPr algn="ctr"/>
            <a:r>
              <a:rPr lang="en-GB" sz="1200" b="1" dirty="0">
                <a:effectLst/>
                <a:ea typeface="Calibri" panose="020F0502020204030204" pitchFamily="34" charset="0"/>
                <a:cs typeface="Arial" panose="020B0604020202020204" pitchFamily="34" charset="0"/>
              </a:rPr>
              <a:t>transmission</a:t>
            </a:r>
            <a:endParaRPr lang="en-GB" sz="1200" dirty="0"/>
          </a:p>
        </p:txBody>
      </p:sp>
      <p:sp>
        <p:nvSpPr>
          <p:cNvPr id="56" name="TextBox 55">
            <a:extLst>
              <a:ext uri="{FF2B5EF4-FFF2-40B4-BE49-F238E27FC236}">
                <a16:creationId xmlns:a16="http://schemas.microsoft.com/office/drawing/2014/main" id="{54F70C2F-0972-7E93-E682-F2D673EF0094}"/>
              </a:ext>
            </a:extLst>
          </p:cNvPr>
          <p:cNvSpPr txBox="1"/>
          <p:nvPr/>
        </p:nvSpPr>
        <p:spPr>
          <a:xfrm>
            <a:off x="2505299" y="1957270"/>
            <a:ext cx="1474909" cy="276999"/>
          </a:xfrm>
          <a:prstGeom prst="rect">
            <a:avLst/>
          </a:prstGeom>
          <a:noFill/>
        </p:spPr>
        <p:txBody>
          <a:bodyPr wrap="square" rtlCol="0">
            <a:spAutoFit/>
          </a:bodyPr>
          <a:lstStyle/>
          <a:p>
            <a:pPr algn="ctr"/>
            <a:r>
              <a:rPr lang="en-GB" sz="1200" b="1" dirty="0">
                <a:effectLst/>
                <a:ea typeface="Calibri" panose="020F0502020204030204" pitchFamily="34" charset="0"/>
                <a:cs typeface="Arial" panose="020B0604020202020204" pitchFamily="34" charset="0"/>
              </a:rPr>
              <a:t>transmission</a:t>
            </a:r>
            <a:endParaRPr lang="en-GB" sz="1200" dirty="0"/>
          </a:p>
        </p:txBody>
      </p:sp>
      <p:sp>
        <p:nvSpPr>
          <p:cNvPr id="57" name="TextBox 56">
            <a:extLst>
              <a:ext uri="{FF2B5EF4-FFF2-40B4-BE49-F238E27FC236}">
                <a16:creationId xmlns:a16="http://schemas.microsoft.com/office/drawing/2014/main" id="{E9762698-2B86-FFC6-18C2-9B9DC0AED498}"/>
              </a:ext>
            </a:extLst>
          </p:cNvPr>
          <p:cNvSpPr txBox="1"/>
          <p:nvPr/>
        </p:nvSpPr>
        <p:spPr>
          <a:xfrm>
            <a:off x="777240" y="4512552"/>
            <a:ext cx="1474909" cy="276999"/>
          </a:xfrm>
          <a:prstGeom prst="rect">
            <a:avLst/>
          </a:prstGeom>
          <a:noFill/>
        </p:spPr>
        <p:txBody>
          <a:bodyPr wrap="square" rtlCol="0">
            <a:spAutoFit/>
          </a:bodyPr>
          <a:lstStyle/>
          <a:p>
            <a:pPr algn="ctr"/>
            <a:r>
              <a:rPr lang="en-GB" sz="1200" b="1" dirty="0">
                <a:effectLst/>
                <a:ea typeface="Calibri" panose="020F0502020204030204" pitchFamily="34" charset="0"/>
                <a:cs typeface="Arial" panose="020B0604020202020204" pitchFamily="34" charset="0"/>
              </a:rPr>
              <a:t>transmission</a:t>
            </a:r>
            <a:endParaRPr lang="en-GB" sz="1200" dirty="0"/>
          </a:p>
        </p:txBody>
      </p:sp>
      <p:sp>
        <p:nvSpPr>
          <p:cNvPr id="58" name="TextBox 57">
            <a:extLst>
              <a:ext uri="{FF2B5EF4-FFF2-40B4-BE49-F238E27FC236}">
                <a16:creationId xmlns:a16="http://schemas.microsoft.com/office/drawing/2014/main" id="{C63443E4-D6E5-26E7-D154-5E482DD26769}"/>
              </a:ext>
            </a:extLst>
          </p:cNvPr>
          <p:cNvSpPr txBox="1"/>
          <p:nvPr/>
        </p:nvSpPr>
        <p:spPr>
          <a:xfrm>
            <a:off x="2505299" y="4512552"/>
            <a:ext cx="1474909" cy="276999"/>
          </a:xfrm>
          <a:prstGeom prst="rect">
            <a:avLst/>
          </a:prstGeom>
          <a:noFill/>
        </p:spPr>
        <p:txBody>
          <a:bodyPr wrap="square" rtlCol="0">
            <a:spAutoFit/>
          </a:bodyPr>
          <a:lstStyle/>
          <a:p>
            <a:pPr algn="ctr"/>
            <a:r>
              <a:rPr lang="en-GB" sz="1200" b="1" dirty="0">
                <a:effectLst/>
                <a:ea typeface="Calibri" panose="020F0502020204030204" pitchFamily="34" charset="0"/>
                <a:cs typeface="Arial" panose="020B0604020202020204" pitchFamily="34" charset="0"/>
              </a:rPr>
              <a:t>transmission</a:t>
            </a:r>
            <a:endParaRPr lang="en-GB" sz="1200" dirty="0"/>
          </a:p>
        </p:txBody>
      </p:sp>
    </p:spTree>
    <p:extLst>
      <p:ext uri="{BB962C8B-B14F-4D97-AF65-F5344CB8AC3E}">
        <p14:creationId xmlns:p14="http://schemas.microsoft.com/office/powerpoint/2010/main" val="20684902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86D693-78D5-780F-D75F-C8DC35118CBE}"/>
              </a:ext>
            </a:extLst>
          </p:cNvPr>
          <p:cNvSpPr>
            <a:spLocks noGrp="1"/>
          </p:cNvSpPr>
          <p:nvPr>
            <p:ph type="title"/>
          </p:nvPr>
        </p:nvSpPr>
        <p:spPr>
          <a:xfrm>
            <a:off x="409830" y="167414"/>
            <a:ext cx="10515600" cy="1325563"/>
          </a:xfrm>
        </p:spPr>
        <p:txBody>
          <a:bodyPr anchor="t">
            <a:normAutofit fontScale="90000"/>
          </a:bodyPr>
          <a:lstStyle/>
          <a:p>
            <a:r>
              <a:rPr lang="en-US" sz="4400" b="1" dirty="0"/>
              <a:t>Terminology</a:t>
            </a:r>
            <a:br>
              <a:rPr lang="en-US" sz="4400" dirty="0"/>
            </a:br>
            <a:r>
              <a:rPr lang="en-US" sz="4400" dirty="0"/>
              <a:t>6.3. Energy Source and Electrical Supply</a:t>
            </a:r>
            <a:br>
              <a:rPr lang="en-US" sz="4400" dirty="0"/>
            </a:br>
            <a:endParaRPr lang="de-DE" dirty="0"/>
          </a:p>
        </p:txBody>
      </p:sp>
      <p:sp>
        <p:nvSpPr>
          <p:cNvPr id="4" name="Datumsplatzhalter 3">
            <a:extLst>
              <a:ext uri="{FF2B5EF4-FFF2-40B4-BE49-F238E27FC236}">
                <a16:creationId xmlns:a16="http://schemas.microsoft.com/office/drawing/2014/main" id="{BEAF37DC-5C2C-486A-E609-85DCB3DC2C3F}"/>
              </a:ext>
            </a:extLst>
          </p:cNvPr>
          <p:cNvSpPr>
            <a:spLocks noGrp="1"/>
          </p:cNvSpPr>
          <p:nvPr>
            <p:ph type="dt" sz="half" idx="10"/>
          </p:nvPr>
        </p:nvSpPr>
        <p:spPr/>
        <p:txBody>
          <a:bodyPr/>
          <a:lstStyle/>
          <a:p>
            <a:fld id="{2707B62F-CCF3-441D-A554-C8AAA0307202}" type="datetime1">
              <a:rPr lang="en-GB" smtClean="0"/>
              <a:t>16/05/2024</a:t>
            </a:fld>
            <a:endParaRPr lang="de-DE"/>
          </a:p>
        </p:txBody>
      </p:sp>
      <p:sp>
        <p:nvSpPr>
          <p:cNvPr id="5" name="Fußzeilenplatzhalter 4">
            <a:extLst>
              <a:ext uri="{FF2B5EF4-FFF2-40B4-BE49-F238E27FC236}">
                <a16:creationId xmlns:a16="http://schemas.microsoft.com/office/drawing/2014/main" id="{AACC79BF-DDF7-118D-469C-6E30871628E4}"/>
              </a:ext>
            </a:extLst>
          </p:cNvPr>
          <p:cNvSpPr>
            <a:spLocks noGrp="1"/>
          </p:cNvSpPr>
          <p:nvPr>
            <p:ph type="ftr" sz="quarter" idx="11"/>
          </p:nvPr>
        </p:nvSpPr>
        <p:spPr/>
        <p:txBody>
          <a:bodyPr/>
          <a:lstStyle/>
          <a:p>
            <a:r>
              <a:rPr lang="en-US" dirty="0"/>
              <a:t>Electrical Braking Special Interest Group</a:t>
            </a:r>
            <a:endParaRPr lang="de-DE" dirty="0"/>
          </a:p>
        </p:txBody>
      </p:sp>
      <p:sp>
        <p:nvSpPr>
          <p:cNvPr id="6" name="Foliennummernplatzhalter 5">
            <a:extLst>
              <a:ext uri="{FF2B5EF4-FFF2-40B4-BE49-F238E27FC236}">
                <a16:creationId xmlns:a16="http://schemas.microsoft.com/office/drawing/2014/main" id="{4ADEF76F-50CD-D9B4-435B-9CA22B1DC6FB}"/>
              </a:ext>
            </a:extLst>
          </p:cNvPr>
          <p:cNvSpPr>
            <a:spLocks noGrp="1"/>
          </p:cNvSpPr>
          <p:nvPr>
            <p:ph type="sldNum" sz="quarter" idx="12"/>
          </p:nvPr>
        </p:nvSpPr>
        <p:spPr/>
        <p:txBody>
          <a:bodyPr/>
          <a:lstStyle/>
          <a:p>
            <a:fld id="{75A4F0DD-4D64-46F5-A4A4-1847C02381D9}" type="slidenum">
              <a:rPr lang="de-DE" smtClean="0"/>
              <a:t>17</a:t>
            </a:fld>
            <a:endParaRPr lang="de-DE"/>
          </a:p>
        </p:txBody>
      </p:sp>
      <p:sp>
        <p:nvSpPr>
          <p:cNvPr id="10" name="TextBox 9">
            <a:extLst>
              <a:ext uri="{FF2B5EF4-FFF2-40B4-BE49-F238E27FC236}">
                <a16:creationId xmlns:a16="http://schemas.microsoft.com/office/drawing/2014/main" id="{64C924DF-8C2F-123B-C257-A52FA6523B67}"/>
              </a:ext>
            </a:extLst>
          </p:cNvPr>
          <p:cNvSpPr txBox="1"/>
          <p:nvPr/>
        </p:nvSpPr>
        <p:spPr>
          <a:xfrm>
            <a:off x="551931" y="4442769"/>
            <a:ext cx="4102443" cy="1815882"/>
          </a:xfrm>
          <a:prstGeom prst="rect">
            <a:avLst/>
          </a:prstGeom>
          <a:noFill/>
        </p:spPr>
        <p:txBody>
          <a:bodyPr wrap="square" rIns="36000">
            <a:spAutoFit/>
          </a:bodyPr>
          <a:lstStyle/>
          <a:p>
            <a:pPr marR="932815" algn="just">
              <a:spcAft>
                <a:spcPts val="600"/>
              </a:spcAft>
            </a:pPr>
            <a:r>
              <a:rPr lang="en-GB" sz="1600" b="1" dirty="0">
                <a:effectLst/>
                <a:latin typeface="Times New Roman" panose="02020603050405020304" pitchFamily="18" charset="0"/>
                <a:ea typeface="Calibri" panose="020F0502020204030204" pitchFamily="34" charset="0"/>
                <a:cs typeface="Arial" panose="020B0604020202020204" pitchFamily="34" charset="0"/>
              </a:rPr>
              <a:t>"</a:t>
            </a:r>
            <a:r>
              <a:rPr lang="en-GB" sz="1600" b="1" i="1" dirty="0">
                <a:effectLst/>
                <a:latin typeface="Times New Roman" panose="02020603050405020304" pitchFamily="18" charset="0"/>
                <a:ea typeface="Calibri" panose="020F0502020204030204" pitchFamily="34" charset="0"/>
                <a:cs typeface="Arial" panose="020B0604020202020204" pitchFamily="34" charset="0"/>
              </a:rPr>
              <a:t>Electrical supply</a:t>
            </a:r>
            <a:r>
              <a:rPr lang="en-GB" sz="1600" b="1" dirty="0">
                <a:effectLst/>
                <a:latin typeface="Times New Roman" panose="02020603050405020304" pitchFamily="18" charset="0"/>
                <a:ea typeface="Calibri" panose="020F0502020204030204" pitchFamily="34" charset="0"/>
                <a:cs typeface="Arial" panose="020B0604020202020204" pitchFamily="34" charset="0"/>
              </a:rPr>
              <a:t>" means a device (e.g. battery, REESS, generator, fuel-cell or a combination of these components) that </a:t>
            </a:r>
            <a:r>
              <a:rPr lang="en-GB" sz="1600" b="1" u="sng" dirty="0">
                <a:effectLst/>
                <a:latin typeface="Times New Roman" panose="02020603050405020304" pitchFamily="18" charset="0"/>
                <a:ea typeface="Calibri" panose="020F0502020204030204" pitchFamily="34" charset="0"/>
                <a:cs typeface="Arial" panose="020B0604020202020204" pitchFamily="34" charset="0"/>
              </a:rPr>
              <a:t>supplies</a:t>
            </a:r>
            <a:r>
              <a:rPr lang="en-GB" sz="1600" b="1" dirty="0">
                <a:effectLst/>
                <a:latin typeface="Times New Roman" panose="02020603050405020304" pitchFamily="18" charset="0"/>
                <a:ea typeface="Calibri" panose="020F0502020204030204" pitchFamily="34" charset="0"/>
                <a:cs typeface="Arial" panose="020B0604020202020204" pitchFamily="34" charset="0"/>
              </a:rPr>
              <a:t> electrical power to the braking system's electrical storage device(s).</a:t>
            </a:r>
            <a:endParaRPr lang="en-GB" sz="1600" b="1" dirty="0">
              <a:latin typeface="Times New Roman" panose="02020603050405020304" pitchFamily="18" charset="0"/>
              <a:ea typeface="Calibri" panose="020F0502020204030204" pitchFamily="34" charset="0"/>
              <a:cs typeface="Arial" panose="020B0604020202020204" pitchFamily="34" charset="0"/>
            </a:endParaRPr>
          </a:p>
        </p:txBody>
      </p:sp>
      <p:grpSp>
        <p:nvGrpSpPr>
          <p:cNvPr id="59" name="Group 58">
            <a:extLst>
              <a:ext uri="{FF2B5EF4-FFF2-40B4-BE49-F238E27FC236}">
                <a16:creationId xmlns:a16="http://schemas.microsoft.com/office/drawing/2014/main" id="{11CAA9EE-5903-2DCC-7E02-A012C48CC239}"/>
              </a:ext>
            </a:extLst>
          </p:cNvPr>
          <p:cNvGrpSpPr/>
          <p:nvPr/>
        </p:nvGrpSpPr>
        <p:grpSpPr>
          <a:xfrm>
            <a:off x="4376879" y="1415172"/>
            <a:ext cx="820325" cy="732267"/>
            <a:chOff x="6266177" y="257345"/>
            <a:chExt cx="820325" cy="732267"/>
          </a:xfrm>
        </p:grpSpPr>
        <p:sp>
          <p:nvSpPr>
            <p:cNvPr id="60" name="Rectangle 59">
              <a:extLst>
                <a:ext uri="{FF2B5EF4-FFF2-40B4-BE49-F238E27FC236}">
                  <a16:creationId xmlns:a16="http://schemas.microsoft.com/office/drawing/2014/main" id="{EE37B50A-AAF0-8760-2161-6D2A33C8CCD1}"/>
                </a:ext>
              </a:extLst>
            </p:cNvPr>
            <p:cNvSpPr/>
            <p:nvPr/>
          </p:nvSpPr>
          <p:spPr>
            <a:xfrm>
              <a:off x="6266177" y="423201"/>
              <a:ext cx="159754" cy="400556"/>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GB"/>
            </a:p>
          </p:txBody>
        </p:sp>
        <p:sp>
          <p:nvSpPr>
            <p:cNvPr id="61" name="Rectangle 60">
              <a:extLst>
                <a:ext uri="{FF2B5EF4-FFF2-40B4-BE49-F238E27FC236}">
                  <a16:creationId xmlns:a16="http://schemas.microsoft.com/office/drawing/2014/main" id="{223AB25E-4555-36D7-5EF8-8CA98C5024F6}"/>
                </a:ext>
              </a:extLst>
            </p:cNvPr>
            <p:cNvSpPr/>
            <p:nvPr/>
          </p:nvSpPr>
          <p:spPr>
            <a:xfrm>
              <a:off x="6425931" y="568373"/>
              <a:ext cx="159754" cy="130210"/>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62" name="Rectangle: Rounded Corners 61">
              <a:extLst>
                <a:ext uri="{FF2B5EF4-FFF2-40B4-BE49-F238E27FC236}">
                  <a16:creationId xmlns:a16="http://schemas.microsoft.com/office/drawing/2014/main" id="{D17C11C4-934F-F2C3-8C54-865B8BE94209}"/>
                </a:ext>
              </a:extLst>
            </p:cNvPr>
            <p:cNvSpPr/>
            <p:nvPr/>
          </p:nvSpPr>
          <p:spPr>
            <a:xfrm>
              <a:off x="6513472" y="257345"/>
              <a:ext cx="436251" cy="732267"/>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GB"/>
            </a:p>
          </p:txBody>
        </p:sp>
        <p:grpSp>
          <p:nvGrpSpPr>
            <p:cNvPr id="63" name="Group 62">
              <a:extLst>
                <a:ext uri="{FF2B5EF4-FFF2-40B4-BE49-F238E27FC236}">
                  <a16:creationId xmlns:a16="http://schemas.microsoft.com/office/drawing/2014/main" id="{B6E731AD-3ED1-0750-B273-38B8A7283F2B}"/>
                </a:ext>
              </a:extLst>
            </p:cNvPr>
            <p:cNvGrpSpPr/>
            <p:nvPr/>
          </p:nvGrpSpPr>
          <p:grpSpPr>
            <a:xfrm rot="5400000">
              <a:off x="6711123" y="541287"/>
              <a:ext cx="566372" cy="184387"/>
              <a:chOff x="9087327" y="1958754"/>
              <a:chExt cx="861952" cy="285836"/>
            </a:xfrm>
          </p:grpSpPr>
          <p:sp>
            <p:nvSpPr>
              <p:cNvPr id="67" name="Rectangle: Rounded Corners 66">
                <a:extLst>
                  <a:ext uri="{FF2B5EF4-FFF2-40B4-BE49-F238E27FC236}">
                    <a16:creationId xmlns:a16="http://schemas.microsoft.com/office/drawing/2014/main" id="{F233DE73-6427-EE86-0D85-C880892E0CD5}"/>
                  </a:ext>
                </a:extLst>
              </p:cNvPr>
              <p:cNvSpPr/>
              <p:nvPr/>
            </p:nvSpPr>
            <p:spPr>
              <a:xfrm>
                <a:off x="9087327" y="1958755"/>
                <a:ext cx="195897" cy="285835"/>
              </a:xfrm>
              <a:prstGeom prst="round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GB" dirty="0"/>
                  <a:t>-</a:t>
                </a:r>
              </a:p>
            </p:txBody>
          </p:sp>
          <p:sp>
            <p:nvSpPr>
              <p:cNvPr id="68" name="Rectangle: Rounded Corners 67">
                <a:extLst>
                  <a:ext uri="{FF2B5EF4-FFF2-40B4-BE49-F238E27FC236}">
                    <a16:creationId xmlns:a16="http://schemas.microsoft.com/office/drawing/2014/main" id="{4CF123C0-7927-AC41-FD93-4F224B178EC2}"/>
                  </a:ext>
                </a:extLst>
              </p:cNvPr>
              <p:cNvSpPr/>
              <p:nvPr/>
            </p:nvSpPr>
            <p:spPr>
              <a:xfrm>
                <a:off x="9753379" y="1958754"/>
                <a:ext cx="195900" cy="285835"/>
              </a:xfrm>
              <a:prstGeom prst="round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a:t>
                </a:r>
              </a:p>
            </p:txBody>
          </p:sp>
        </p:grpSp>
        <p:cxnSp>
          <p:nvCxnSpPr>
            <p:cNvPr id="64" name="Straight Connector 63">
              <a:extLst>
                <a:ext uri="{FF2B5EF4-FFF2-40B4-BE49-F238E27FC236}">
                  <a16:creationId xmlns:a16="http://schemas.microsoft.com/office/drawing/2014/main" id="{C68E00D8-863C-FF1C-1545-3E1A657B74E2}"/>
                </a:ext>
              </a:extLst>
            </p:cNvPr>
            <p:cNvCxnSpPr/>
            <p:nvPr/>
          </p:nvCxnSpPr>
          <p:spPr>
            <a:xfrm>
              <a:off x="6384441" y="443200"/>
              <a:ext cx="0" cy="344743"/>
            </a:xfrm>
            <a:prstGeom prst="line">
              <a:avLst/>
            </a:prstGeom>
          </p:spPr>
          <p:style>
            <a:lnRef idx="1">
              <a:schemeClr val="dk1"/>
            </a:lnRef>
            <a:fillRef idx="0">
              <a:schemeClr val="dk1"/>
            </a:fillRef>
            <a:effectRef idx="0">
              <a:schemeClr val="dk1"/>
            </a:effectRef>
            <a:fontRef idx="minor">
              <a:schemeClr val="tx1"/>
            </a:fontRef>
          </p:style>
        </p:cxnSp>
        <p:cxnSp>
          <p:nvCxnSpPr>
            <p:cNvPr id="65" name="Straight Connector 64">
              <a:extLst>
                <a:ext uri="{FF2B5EF4-FFF2-40B4-BE49-F238E27FC236}">
                  <a16:creationId xmlns:a16="http://schemas.microsoft.com/office/drawing/2014/main" id="{49F99468-0CB8-9E4F-4C8F-12A9A6661013}"/>
                </a:ext>
              </a:extLst>
            </p:cNvPr>
            <p:cNvCxnSpPr/>
            <p:nvPr/>
          </p:nvCxnSpPr>
          <p:spPr>
            <a:xfrm>
              <a:off x="6344502" y="443200"/>
              <a:ext cx="0" cy="344743"/>
            </a:xfrm>
            <a:prstGeom prst="line">
              <a:avLst/>
            </a:prstGeom>
          </p:spPr>
          <p:style>
            <a:lnRef idx="1">
              <a:schemeClr val="dk1"/>
            </a:lnRef>
            <a:fillRef idx="0">
              <a:schemeClr val="dk1"/>
            </a:fillRef>
            <a:effectRef idx="0">
              <a:schemeClr val="dk1"/>
            </a:effectRef>
            <a:fontRef idx="minor">
              <a:schemeClr val="tx1"/>
            </a:fontRef>
          </p:style>
        </p:cxnSp>
        <p:cxnSp>
          <p:nvCxnSpPr>
            <p:cNvPr id="66" name="Straight Connector 65">
              <a:extLst>
                <a:ext uri="{FF2B5EF4-FFF2-40B4-BE49-F238E27FC236}">
                  <a16:creationId xmlns:a16="http://schemas.microsoft.com/office/drawing/2014/main" id="{09BB17D1-91E4-5CD0-232E-F1C4317A5771}"/>
                </a:ext>
              </a:extLst>
            </p:cNvPr>
            <p:cNvCxnSpPr/>
            <p:nvPr/>
          </p:nvCxnSpPr>
          <p:spPr>
            <a:xfrm>
              <a:off x="6298419" y="443200"/>
              <a:ext cx="0" cy="344743"/>
            </a:xfrm>
            <a:prstGeom prst="line">
              <a:avLst/>
            </a:prstGeom>
          </p:spPr>
          <p:style>
            <a:lnRef idx="1">
              <a:schemeClr val="dk1"/>
            </a:lnRef>
            <a:fillRef idx="0">
              <a:schemeClr val="dk1"/>
            </a:fillRef>
            <a:effectRef idx="0">
              <a:schemeClr val="dk1"/>
            </a:effectRef>
            <a:fontRef idx="minor">
              <a:schemeClr val="tx1"/>
            </a:fontRef>
          </p:style>
        </p:cxnSp>
      </p:grpSp>
      <p:grpSp>
        <p:nvGrpSpPr>
          <p:cNvPr id="69" name="Group 68">
            <a:extLst>
              <a:ext uri="{FF2B5EF4-FFF2-40B4-BE49-F238E27FC236}">
                <a16:creationId xmlns:a16="http://schemas.microsoft.com/office/drawing/2014/main" id="{F8150FCF-DFDD-9770-1B3A-8526CE336A53}"/>
              </a:ext>
            </a:extLst>
          </p:cNvPr>
          <p:cNvGrpSpPr/>
          <p:nvPr/>
        </p:nvGrpSpPr>
        <p:grpSpPr>
          <a:xfrm>
            <a:off x="7022695" y="1400152"/>
            <a:ext cx="642294" cy="706717"/>
            <a:chOff x="6732888" y="2309467"/>
            <a:chExt cx="1458097" cy="1095119"/>
          </a:xfrm>
        </p:grpSpPr>
        <p:sp>
          <p:nvSpPr>
            <p:cNvPr id="70" name="Rectangle: Rounded Corners 69">
              <a:extLst>
                <a:ext uri="{FF2B5EF4-FFF2-40B4-BE49-F238E27FC236}">
                  <a16:creationId xmlns:a16="http://schemas.microsoft.com/office/drawing/2014/main" id="{382CA97C-F860-28A3-1DE9-F9426A365903}"/>
                </a:ext>
              </a:extLst>
            </p:cNvPr>
            <p:cNvSpPr/>
            <p:nvPr/>
          </p:nvSpPr>
          <p:spPr>
            <a:xfrm>
              <a:off x="6732888" y="2500831"/>
              <a:ext cx="1458097" cy="903755"/>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GB" dirty="0"/>
                <a:t>Batt</a:t>
              </a:r>
            </a:p>
          </p:txBody>
        </p:sp>
        <p:sp>
          <p:nvSpPr>
            <p:cNvPr id="71" name="Rectangle: Rounded Corners 70">
              <a:extLst>
                <a:ext uri="{FF2B5EF4-FFF2-40B4-BE49-F238E27FC236}">
                  <a16:creationId xmlns:a16="http://schemas.microsoft.com/office/drawing/2014/main" id="{AD6A4DC6-91E9-BB77-F863-E2F366E74EA9}"/>
                </a:ext>
              </a:extLst>
            </p:cNvPr>
            <p:cNvSpPr/>
            <p:nvPr/>
          </p:nvSpPr>
          <p:spPr>
            <a:xfrm>
              <a:off x="6908800" y="2309467"/>
              <a:ext cx="254000" cy="191363"/>
            </a:xfrm>
            <a:prstGeom prst="round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GB" dirty="0"/>
                <a:t>-</a:t>
              </a:r>
            </a:p>
          </p:txBody>
        </p:sp>
        <p:sp>
          <p:nvSpPr>
            <p:cNvPr id="72" name="Rectangle: Rounded Corners 71">
              <a:extLst>
                <a:ext uri="{FF2B5EF4-FFF2-40B4-BE49-F238E27FC236}">
                  <a16:creationId xmlns:a16="http://schemas.microsoft.com/office/drawing/2014/main" id="{3D597F50-E2F2-52E5-AA76-3BC303B753BE}"/>
                </a:ext>
              </a:extLst>
            </p:cNvPr>
            <p:cNvSpPr/>
            <p:nvPr/>
          </p:nvSpPr>
          <p:spPr>
            <a:xfrm>
              <a:off x="7772400" y="2309467"/>
              <a:ext cx="254000" cy="191363"/>
            </a:xfrm>
            <a:prstGeom prst="round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a:t>
              </a:r>
            </a:p>
          </p:txBody>
        </p:sp>
        <p:sp>
          <p:nvSpPr>
            <p:cNvPr id="73" name="Rectangle: Rounded Corners 72">
              <a:extLst>
                <a:ext uri="{FF2B5EF4-FFF2-40B4-BE49-F238E27FC236}">
                  <a16:creationId xmlns:a16="http://schemas.microsoft.com/office/drawing/2014/main" id="{49F0B69A-9FD2-0600-1E71-BB3F9BA246C2}"/>
                </a:ext>
              </a:extLst>
            </p:cNvPr>
            <p:cNvSpPr/>
            <p:nvPr/>
          </p:nvSpPr>
          <p:spPr>
            <a:xfrm>
              <a:off x="6732888" y="2500829"/>
              <a:ext cx="1458097" cy="903755"/>
            </a:xfrm>
            <a:prstGeom prst="round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74" name="Group 73">
            <a:extLst>
              <a:ext uri="{FF2B5EF4-FFF2-40B4-BE49-F238E27FC236}">
                <a16:creationId xmlns:a16="http://schemas.microsoft.com/office/drawing/2014/main" id="{AC48665B-1DF4-9913-8DF4-01B1C7D9E311}"/>
              </a:ext>
            </a:extLst>
          </p:cNvPr>
          <p:cNvGrpSpPr/>
          <p:nvPr/>
        </p:nvGrpSpPr>
        <p:grpSpPr>
          <a:xfrm>
            <a:off x="9464718" y="1477490"/>
            <a:ext cx="1533804" cy="744699"/>
            <a:chOff x="9730100" y="1186074"/>
            <a:chExt cx="1533804" cy="744699"/>
          </a:xfrm>
        </p:grpSpPr>
        <p:sp>
          <p:nvSpPr>
            <p:cNvPr id="75" name="Rectangle: Rounded Corners 74">
              <a:extLst>
                <a:ext uri="{FF2B5EF4-FFF2-40B4-BE49-F238E27FC236}">
                  <a16:creationId xmlns:a16="http://schemas.microsoft.com/office/drawing/2014/main" id="{0A6936FE-1B44-6FBD-C473-FB226ECE391C}"/>
                </a:ext>
              </a:extLst>
            </p:cNvPr>
            <p:cNvSpPr/>
            <p:nvPr/>
          </p:nvSpPr>
          <p:spPr>
            <a:xfrm>
              <a:off x="9853657" y="1186074"/>
              <a:ext cx="1318054" cy="744699"/>
            </a:xfrm>
            <a:prstGeom prst="roundRect">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6" name="Group 75">
              <a:extLst>
                <a:ext uri="{FF2B5EF4-FFF2-40B4-BE49-F238E27FC236}">
                  <a16:creationId xmlns:a16="http://schemas.microsoft.com/office/drawing/2014/main" id="{1ADE4ED9-665F-CEBC-27FA-6364F6951CD2}"/>
                </a:ext>
              </a:extLst>
            </p:cNvPr>
            <p:cNvGrpSpPr/>
            <p:nvPr/>
          </p:nvGrpSpPr>
          <p:grpSpPr>
            <a:xfrm rot="5400000">
              <a:off x="10888525" y="1466230"/>
              <a:ext cx="566372" cy="184387"/>
              <a:chOff x="9087327" y="1958754"/>
              <a:chExt cx="861952" cy="285836"/>
            </a:xfrm>
          </p:grpSpPr>
          <p:sp>
            <p:nvSpPr>
              <p:cNvPr id="83" name="Rectangle: Rounded Corners 82">
                <a:extLst>
                  <a:ext uri="{FF2B5EF4-FFF2-40B4-BE49-F238E27FC236}">
                    <a16:creationId xmlns:a16="http://schemas.microsoft.com/office/drawing/2014/main" id="{3B008C6E-CC35-9006-D371-1956D9E48D77}"/>
                  </a:ext>
                </a:extLst>
              </p:cNvPr>
              <p:cNvSpPr/>
              <p:nvPr/>
            </p:nvSpPr>
            <p:spPr>
              <a:xfrm>
                <a:off x="9087327" y="1958755"/>
                <a:ext cx="195897" cy="285835"/>
              </a:xfrm>
              <a:prstGeom prst="round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GB" dirty="0"/>
                  <a:t>-</a:t>
                </a:r>
              </a:p>
            </p:txBody>
          </p:sp>
          <p:sp>
            <p:nvSpPr>
              <p:cNvPr id="84" name="Rectangle: Rounded Corners 83">
                <a:extLst>
                  <a:ext uri="{FF2B5EF4-FFF2-40B4-BE49-F238E27FC236}">
                    <a16:creationId xmlns:a16="http://schemas.microsoft.com/office/drawing/2014/main" id="{53AD217F-E041-9010-DCD4-48602E76940C}"/>
                  </a:ext>
                </a:extLst>
              </p:cNvPr>
              <p:cNvSpPr/>
              <p:nvPr/>
            </p:nvSpPr>
            <p:spPr>
              <a:xfrm>
                <a:off x="9753379" y="1958754"/>
                <a:ext cx="195900" cy="285835"/>
              </a:xfrm>
              <a:prstGeom prst="round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a:t>
                </a:r>
              </a:p>
            </p:txBody>
          </p:sp>
        </p:grpSp>
        <p:grpSp>
          <p:nvGrpSpPr>
            <p:cNvPr id="77" name="Group 76">
              <a:extLst>
                <a:ext uri="{FF2B5EF4-FFF2-40B4-BE49-F238E27FC236}">
                  <a16:creationId xmlns:a16="http://schemas.microsoft.com/office/drawing/2014/main" id="{6DCD0369-C643-E423-596E-2F55D5C79711}"/>
                </a:ext>
              </a:extLst>
            </p:cNvPr>
            <p:cNvGrpSpPr/>
            <p:nvPr/>
          </p:nvGrpSpPr>
          <p:grpSpPr>
            <a:xfrm rot="5400000">
              <a:off x="9539108" y="1479855"/>
              <a:ext cx="566372" cy="184387"/>
              <a:chOff x="9087327" y="1958754"/>
              <a:chExt cx="861952" cy="285836"/>
            </a:xfrm>
          </p:grpSpPr>
          <p:sp>
            <p:nvSpPr>
              <p:cNvPr id="81" name="Rectangle: Rounded Corners 80">
                <a:extLst>
                  <a:ext uri="{FF2B5EF4-FFF2-40B4-BE49-F238E27FC236}">
                    <a16:creationId xmlns:a16="http://schemas.microsoft.com/office/drawing/2014/main" id="{D102112D-CF28-81E7-12A3-FEBA24B5E0CC}"/>
                  </a:ext>
                </a:extLst>
              </p:cNvPr>
              <p:cNvSpPr/>
              <p:nvPr/>
            </p:nvSpPr>
            <p:spPr>
              <a:xfrm>
                <a:off x="9087327" y="1958755"/>
                <a:ext cx="195897" cy="285835"/>
              </a:xfrm>
              <a:prstGeom prst="round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GB" dirty="0"/>
                  <a:t>-</a:t>
                </a:r>
              </a:p>
            </p:txBody>
          </p:sp>
          <p:sp>
            <p:nvSpPr>
              <p:cNvPr id="82" name="Rectangle: Rounded Corners 81">
                <a:extLst>
                  <a:ext uri="{FF2B5EF4-FFF2-40B4-BE49-F238E27FC236}">
                    <a16:creationId xmlns:a16="http://schemas.microsoft.com/office/drawing/2014/main" id="{4B11B91F-140D-D7CF-78C3-62956AAECE58}"/>
                  </a:ext>
                </a:extLst>
              </p:cNvPr>
              <p:cNvSpPr/>
              <p:nvPr/>
            </p:nvSpPr>
            <p:spPr>
              <a:xfrm>
                <a:off x="9753379" y="1958754"/>
                <a:ext cx="195900" cy="285835"/>
              </a:xfrm>
              <a:prstGeom prst="round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a:t>
                </a:r>
              </a:p>
            </p:txBody>
          </p:sp>
        </p:grpSp>
        <p:cxnSp>
          <p:nvCxnSpPr>
            <p:cNvPr id="78" name="Straight Connector 77">
              <a:extLst>
                <a:ext uri="{FF2B5EF4-FFF2-40B4-BE49-F238E27FC236}">
                  <a16:creationId xmlns:a16="http://schemas.microsoft.com/office/drawing/2014/main" id="{4C8355EC-94A8-FFE4-4FFA-D0EE9111D844}"/>
                </a:ext>
              </a:extLst>
            </p:cNvPr>
            <p:cNvCxnSpPr/>
            <p:nvPr/>
          </p:nvCxnSpPr>
          <p:spPr>
            <a:xfrm flipV="1">
              <a:off x="10243307" y="1274700"/>
              <a:ext cx="556025" cy="5560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AC20D00D-B325-B192-F2FA-DB9DB8712C2E}"/>
                </a:ext>
              </a:extLst>
            </p:cNvPr>
            <p:cNvSpPr txBox="1"/>
            <p:nvPr/>
          </p:nvSpPr>
          <p:spPr>
            <a:xfrm>
              <a:off x="10095057" y="1197658"/>
              <a:ext cx="556025" cy="369332"/>
            </a:xfrm>
            <a:prstGeom prst="rect">
              <a:avLst/>
            </a:prstGeom>
            <a:noFill/>
          </p:spPr>
          <p:txBody>
            <a:bodyPr wrap="square" rtlCol="0">
              <a:spAutoFit/>
            </a:bodyPr>
            <a:lstStyle/>
            <a:p>
              <a:r>
                <a:rPr lang="en-GB" dirty="0"/>
                <a:t>DC</a:t>
              </a:r>
            </a:p>
          </p:txBody>
        </p:sp>
        <p:sp>
          <p:nvSpPr>
            <p:cNvPr id="80" name="TextBox 79">
              <a:extLst>
                <a:ext uri="{FF2B5EF4-FFF2-40B4-BE49-F238E27FC236}">
                  <a16:creationId xmlns:a16="http://schemas.microsoft.com/office/drawing/2014/main" id="{241EB2FB-D9C4-85BD-109E-0D28D9AE29C5}"/>
                </a:ext>
              </a:extLst>
            </p:cNvPr>
            <p:cNvSpPr txBox="1"/>
            <p:nvPr/>
          </p:nvSpPr>
          <p:spPr>
            <a:xfrm>
              <a:off x="10567391" y="1548815"/>
              <a:ext cx="487884" cy="369332"/>
            </a:xfrm>
            <a:prstGeom prst="rect">
              <a:avLst/>
            </a:prstGeom>
            <a:noFill/>
          </p:spPr>
          <p:txBody>
            <a:bodyPr wrap="square" rtlCol="0">
              <a:spAutoFit/>
            </a:bodyPr>
            <a:lstStyle/>
            <a:p>
              <a:r>
                <a:rPr lang="en-GB" dirty="0"/>
                <a:t>DC</a:t>
              </a:r>
            </a:p>
          </p:txBody>
        </p:sp>
      </p:grpSp>
      <p:sp>
        <p:nvSpPr>
          <p:cNvPr id="85" name="TextBox 84">
            <a:extLst>
              <a:ext uri="{FF2B5EF4-FFF2-40B4-BE49-F238E27FC236}">
                <a16:creationId xmlns:a16="http://schemas.microsoft.com/office/drawing/2014/main" id="{8CFA4725-3177-91E5-1F78-0077658BE828}"/>
              </a:ext>
            </a:extLst>
          </p:cNvPr>
          <p:cNvSpPr txBox="1"/>
          <p:nvPr/>
        </p:nvSpPr>
        <p:spPr>
          <a:xfrm>
            <a:off x="3784041" y="2206143"/>
            <a:ext cx="2161346" cy="523220"/>
          </a:xfrm>
          <a:prstGeom prst="rect">
            <a:avLst/>
          </a:prstGeom>
          <a:noFill/>
        </p:spPr>
        <p:txBody>
          <a:bodyPr wrap="square" rtlCol="0">
            <a:spAutoFit/>
          </a:bodyPr>
          <a:lstStyle/>
          <a:p>
            <a:pPr algn="ctr"/>
            <a:r>
              <a:rPr lang="en-GB" sz="1400" dirty="0"/>
              <a:t>Alternator</a:t>
            </a:r>
            <a:br>
              <a:rPr lang="en-GB" sz="1400" dirty="0"/>
            </a:br>
            <a:r>
              <a:rPr lang="en-GB" sz="1400" dirty="0"/>
              <a:t>(similar to compressor)</a:t>
            </a:r>
          </a:p>
        </p:txBody>
      </p:sp>
      <p:sp>
        <p:nvSpPr>
          <p:cNvPr id="86" name="TextBox 85">
            <a:extLst>
              <a:ext uri="{FF2B5EF4-FFF2-40B4-BE49-F238E27FC236}">
                <a16:creationId xmlns:a16="http://schemas.microsoft.com/office/drawing/2014/main" id="{EB7ADB11-505A-7D3D-107B-77141E2C679C}"/>
              </a:ext>
            </a:extLst>
          </p:cNvPr>
          <p:cNvSpPr txBox="1"/>
          <p:nvPr/>
        </p:nvSpPr>
        <p:spPr>
          <a:xfrm>
            <a:off x="6471696" y="2232927"/>
            <a:ext cx="1862974" cy="523220"/>
          </a:xfrm>
          <a:prstGeom prst="rect">
            <a:avLst/>
          </a:prstGeom>
          <a:noFill/>
        </p:spPr>
        <p:txBody>
          <a:bodyPr wrap="square" rtlCol="0">
            <a:spAutoFit/>
          </a:bodyPr>
          <a:lstStyle/>
          <a:p>
            <a:pPr algn="ctr"/>
            <a:r>
              <a:rPr lang="en-GB" sz="1400" dirty="0"/>
              <a:t>Battery / Capacitor</a:t>
            </a:r>
            <a:br>
              <a:rPr lang="en-GB" sz="1400" dirty="0"/>
            </a:br>
            <a:r>
              <a:rPr lang="en-GB" sz="1400" dirty="0"/>
              <a:t>(similar to an air tank)</a:t>
            </a:r>
          </a:p>
        </p:txBody>
      </p:sp>
      <p:sp>
        <p:nvSpPr>
          <p:cNvPr id="87" name="TextBox 86">
            <a:extLst>
              <a:ext uri="{FF2B5EF4-FFF2-40B4-BE49-F238E27FC236}">
                <a16:creationId xmlns:a16="http://schemas.microsoft.com/office/drawing/2014/main" id="{D73D830D-63ED-ABB1-D3C7-085DA4D130C4}"/>
              </a:ext>
            </a:extLst>
          </p:cNvPr>
          <p:cNvSpPr txBox="1"/>
          <p:nvPr/>
        </p:nvSpPr>
        <p:spPr>
          <a:xfrm>
            <a:off x="8751188" y="2264814"/>
            <a:ext cx="3085916" cy="523220"/>
          </a:xfrm>
          <a:prstGeom prst="rect">
            <a:avLst/>
          </a:prstGeom>
          <a:noFill/>
        </p:spPr>
        <p:txBody>
          <a:bodyPr wrap="square" rtlCol="0">
            <a:spAutoFit/>
          </a:bodyPr>
          <a:lstStyle/>
          <a:p>
            <a:pPr algn="ctr"/>
            <a:r>
              <a:rPr lang="en-GB" sz="1400" dirty="0"/>
              <a:t>DC/DC</a:t>
            </a:r>
            <a:br>
              <a:rPr lang="en-GB" sz="1400" dirty="0"/>
            </a:br>
            <a:r>
              <a:rPr lang="en-GB" sz="1400" dirty="0"/>
              <a:t>(similar to a pressure regulator)</a:t>
            </a:r>
          </a:p>
        </p:txBody>
      </p:sp>
      <p:pic>
        <p:nvPicPr>
          <p:cNvPr id="88" name="Graphic 87" descr="Checkmark with solid fill">
            <a:extLst>
              <a:ext uri="{FF2B5EF4-FFF2-40B4-BE49-F238E27FC236}">
                <a16:creationId xmlns:a16="http://schemas.microsoft.com/office/drawing/2014/main" id="{8A20A2D7-B1BA-31D7-44CF-DB111E6D2AB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10255" y="3040503"/>
            <a:ext cx="368145" cy="368145"/>
          </a:xfrm>
          <a:prstGeom prst="rect">
            <a:avLst/>
          </a:prstGeom>
        </p:spPr>
      </p:pic>
      <p:pic>
        <p:nvPicPr>
          <p:cNvPr id="89" name="Graphic 88" descr="Checkmark with solid fill">
            <a:extLst>
              <a:ext uri="{FF2B5EF4-FFF2-40B4-BE49-F238E27FC236}">
                <a16:creationId xmlns:a16="http://schemas.microsoft.com/office/drawing/2014/main" id="{989AA7B4-BC98-4987-E33B-EE0662C87A5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02017" y="4396100"/>
            <a:ext cx="368145" cy="368145"/>
          </a:xfrm>
          <a:prstGeom prst="rect">
            <a:avLst/>
          </a:prstGeom>
        </p:spPr>
      </p:pic>
      <p:pic>
        <p:nvPicPr>
          <p:cNvPr id="90" name="Graphic 89" descr="Checkmark with solid fill">
            <a:extLst>
              <a:ext uri="{FF2B5EF4-FFF2-40B4-BE49-F238E27FC236}">
                <a16:creationId xmlns:a16="http://schemas.microsoft.com/office/drawing/2014/main" id="{1D4A2954-4D7F-B8C1-9D84-DDBF64E5378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132490" y="4391578"/>
            <a:ext cx="368145" cy="368145"/>
          </a:xfrm>
          <a:prstGeom prst="rect">
            <a:avLst/>
          </a:prstGeom>
        </p:spPr>
      </p:pic>
      <p:pic>
        <p:nvPicPr>
          <p:cNvPr id="91" name="Graphic 90" descr="Close with solid fill">
            <a:extLst>
              <a:ext uri="{FF2B5EF4-FFF2-40B4-BE49-F238E27FC236}">
                <a16:creationId xmlns:a16="http://schemas.microsoft.com/office/drawing/2014/main" id="{E32039AD-6B55-DC81-CC52-34E6D3F6535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192368" y="2961432"/>
            <a:ext cx="444565" cy="444565"/>
          </a:xfrm>
          <a:prstGeom prst="rect">
            <a:avLst/>
          </a:prstGeom>
        </p:spPr>
      </p:pic>
      <p:sp>
        <p:nvSpPr>
          <p:cNvPr id="92" name="TextBox 91">
            <a:extLst>
              <a:ext uri="{FF2B5EF4-FFF2-40B4-BE49-F238E27FC236}">
                <a16:creationId xmlns:a16="http://schemas.microsoft.com/office/drawing/2014/main" id="{A112B617-25C1-3E62-E4ED-EC5D64C7C552}"/>
              </a:ext>
            </a:extLst>
          </p:cNvPr>
          <p:cNvSpPr txBox="1"/>
          <p:nvPr/>
        </p:nvSpPr>
        <p:spPr>
          <a:xfrm>
            <a:off x="3992146" y="3403383"/>
            <a:ext cx="1696010" cy="738664"/>
          </a:xfrm>
          <a:prstGeom prst="rect">
            <a:avLst/>
          </a:prstGeom>
          <a:noFill/>
        </p:spPr>
        <p:txBody>
          <a:bodyPr wrap="square" rtlCol="0">
            <a:spAutoFit/>
          </a:bodyPr>
          <a:lstStyle/>
          <a:p>
            <a:r>
              <a:rPr lang="en-GB" sz="1400" dirty="0"/>
              <a:t>Is a source because it </a:t>
            </a:r>
            <a:r>
              <a:rPr lang="en-GB" sz="1400" b="1" dirty="0"/>
              <a:t>generates</a:t>
            </a:r>
            <a:r>
              <a:rPr lang="en-GB" sz="1400" dirty="0"/>
              <a:t> electrical energy</a:t>
            </a:r>
          </a:p>
        </p:txBody>
      </p:sp>
      <p:sp>
        <p:nvSpPr>
          <p:cNvPr id="93" name="TextBox 92">
            <a:extLst>
              <a:ext uri="{FF2B5EF4-FFF2-40B4-BE49-F238E27FC236}">
                <a16:creationId xmlns:a16="http://schemas.microsoft.com/office/drawing/2014/main" id="{6BA03503-6B2D-BC86-D137-C55713EDE5CD}"/>
              </a:ext>
            </a:extLst>
          </p:cNvPr>
          <p:cNvSpPr txBox="1"/>
          <p:nvPr/>
        </p:nvSpPr>
        <p:spPr>
          <a:xfrm>
            <a:off x="6412217" y="3357623"/>
            <a:ext cx="2018809" cy="738664"/>
          </a:xfrm>
          <a:prstGeom prst="rect">
            <a:avLst/>
          </a:prstGeom>
          <a:noFill/>
        </p:spPr>
        <p:txBody>
          <a:bodyPr wrap="square" rtlCol="0">
            <a:spAutoFit/>
          </a:bodyPr>
          <a:lstStyle/>
          <a:p>
            <a:pPr algn="just"/>
            <a:r>
              <a:rPr lang="en-GB" sz="1400" dirty="0"/>
              <a:t>Is not generating, but only releasing stored energy</a:t>
            </a:r>
          </a:p>
        </p:txBody>
      </p:sp>
      <p:sp>
        <p:nvSpPr>
          <p:cNvPr id="94" name="TextBox 93">
            <a:extLst>
              <a:ext uri="{FF2B5EF4-FFF2-40B4-BE49-F238E27FC236}">
                <a16:creationId xmlns:a16="http://schemas.microsoft.com/office/drawing/2014/main" id="{E614E6E1-B67A-26B1-9DD0-143DF627738D}"/>
              </a:ext>
            </a:extLst>
          </p:cNvPr>
          <p:cNvSpPr txBox="1"/>
          <p:nvPr/>
        </p:nvSpPr>
        <p:spPr>
          <a:xfrm>
            <a:off x="9237375" y="3383316"/>
            <a:ext cx="2161347" cy="954107"/>
          </a:xfrm>
          <a:prstGeom prst="rect">
            <a:avLst/>
          </a:prstGeom>
          <a:noFill/>
        </p:spPr>
        <p:txBody>
          <a:bodyPr wrap="square" rtlCol="0">
            <a:spAutoFit/>
          </a:bodyPr>
          <a:lstStyle/>
          <a:p>
            <a:pPr algn="just"/>
            <a:r>
              <a:rPr lang="en-GB" sz="1400" dirty="0"/>
              <a:t>Is not generating, but only processing (high voltage) electrical energy to (low voltage) electrical </a:t>
            </a:r>
          </a:p>
        </p:txBody>
      </p:sp>
      <p:sp>
        <p:nvSpPr>
          <p:cNvPr id="95" name="TextBox 94">
            <a:extLst>
              <a:ext uri="{FF2B5EF4-FFF2-40B4-BE49-F238E27FC236}">
                <a16:creationId xmlns:a16="http://schemas.microsoft.com/office/drawing/2014/main" id="{F8E69628-A820-4B3C-C28C-023FCDF2CE2D}"/>
              </a:ext>
            </a:extLst>
          </p:cNvPr>
          <p:cNvSpPr txBox="1"/>
          <p:nvPr/>
        </p:nvSpPr>
        <p:spPr>
          <a:xfrm>
            <a:off x="4012891" y="4829450"/>
            <a:ext cx="1865804" cy="307777"/>
          </a:xfrm>
          <a:prstGeom prst="rect">
            <a:avLst/>
          </a:prstGeom>
          <a:noFill/>
        </p:spPr>
        <p:txBody>
          <a:bodyPr wrap="square" rtlCol="0">
            <a:spAutoFit/>
          </a:bodyPr>
          <a:lstStyle/>
          <a:p>
            <a:pPr algn="just"/>
            <a:r>
              <a:rPr lang="en-GB" sz="1400" dirty="0"/>
              <a:t>As part of the supply</a:t>
            </a:r>
          </a:p>
        </p:txBody>
      </p:sp>
      <p:sp>
        <p:nvSpPr>
          <p:cNvPr id="96" name="TextBox 95">
            <a:extLst>
              <a:ext uri="{FF2B5EF4-FFF2-40B4-BE49-F238E27FC236}">
                <a16:creationId xmlns:a16="http://schemas.microsoft.com/office/drawing/2014/main" id="{1FD0604C-AB92-B473-4286-3E5D82E5E8DB}"/>
              </a:ext>
            </a:extLst>
          </p:cNvPr>
          <p:cNvSpPr txBox="1"/>
          <p:nvPr/>
        </p:nvSpPr>
        <p:spPr>
          <a:xfrm>
            <a:off x="9344469" y="4817316"/>
            <a:ext cx="2161347" cy="307777"/>
          </a:xfrm>
          <a:prstGeom prst="rect">
            <a:avLst/>
          </a:prstGeom>
          <a:noFill/>
        </p:spPr>
        <p:txBody>
          <a:bodyPr wrap="square" rtlCol="0">
            <a:spAutoFit/>
          </a:bodyPr>
          <a:lstStyle/>
          <a:p>
            <a:pPr algn="just"/>
            <a:r>
              <a:rPr lang="en-GB" sz="1400" dirty="0"/>
              <a:t>Is part of the supply</a:t>
            </a:r>
          </a:p>
        </p:txBody>
      </p:sp>
      <p:pic>
        <p:nvPicPr>
          <p:cNvPr id="98" name="Graphic 97" descr="Close with solid fill">
            <a:extLst>
              <a:ext uri="{FF2B5EF4-FFF2-40B4-BE49-F238E27FC236}">
                <a16:creationId xmlns:a16="http://schemas.microsoft.com/office/drawing/2014/main" id="{AB0D97D0-1D90-E674-ED36-D7F27DEE316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56070" y="3013634"/>
            <a:ext cx="444565" cy="444565"/>
          </a:xfrm>
          <a:prstGeom prst="rect">
            <a:avLst/>
          </a:prstGeom>
        </p:spPr>
      </p:pic>
      <p:pic>
        <p:nvPicPr>
          <p:cNvPr id="99" name="Graphic 98" descr="Close with solid fill">
            <a:extLst>
              <a:ext uri="{FF2B5EF4-FFF2-40B4-BE49-F238E27FC236}">
                <a16:creationId xmlns:a16="http://schemas.microsoft.com/office/drawing/2014/main" id="{A531F187-174C-DBEB-5E62-2ED43A30587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875824" y="4389619"/>
            <a:ext cx="444565" cy="444565"/>
          </a:xfrm>
          <a:prstGeom prst="rect">
            <a:avLst/>
          </a:prstGeom>
        </p:spPr>
      </p:pic>
      <p:cxnSp>
        <p:nvCxnSpPr>
          <p:cNvPr id="100" name="Straight Connector 99">
            <a:extLst>
              <a:ext uri="{FF2B5EF4-FFF2-40B4-BE49-F238E27FC236}">
                <a16:creationId xmlns:a16="http://schemas.microsoft.com/office/drawing/2014/main" id="{AF2BB234-6012-67E1-0F3C-CC874F57DA37}"/>
              </a:ext>
            </a:extLst>
          </p:cNvPr>
          <p:cNvCxnSpPr>
            <a:cxnSpLocks/>
          </p:cNvCxnSpPr>
          <p:nvPr/>
        </p:nvCxnSpPr>
        <p:spPr>
          <a:xfrm flipV="1">
            <a:off x="7312198" y="4423478"/>
            <a:ext cx="243566" cy="36814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1" name="TextBox 100">
            <a:extLst>
              <a:ext uri="{FF2B5EF4-FFF2-40B4-BE49-F238E27FC236}">
                <a16:creationId xmlns:a16="http://schemas.microsoft.com/office/drawing/2014/main" id="{68DFA7EE-C9D6-EA70-FFDA-1AE922094C30}"/>
              </a:ext>
            </a:extLst>
          </p:cNvPr>
          <p:cNvSpPr txBox="1"/>
          <p:nvPr/>
        </p:nvSpPr>
        <p:spPr>
          <a:xfrm>
            <a:off x="6049323" y="4795519"/>
            <a:ext cx="2743200" cy="1384995"/>
          </a:xfrm>
          <a:prstGeom prst="rect">
            <a:avLst/>
          </a:prstGeom>
          <a:noFill/>
        </p:spPr>
        <p:txBody>
          <a:bodyPr wrap="square" rtlCol="0">
            <a:spAutoFit/>
          </a:bodyPr>
          <a:lstStyle/>
          <a:p>
            <a:pPr algn="just"/>
            <a:r>
              <a:rPr lang="en-GB" sz="1400" dirty="0"/>
              <a:t>In most layouts it is a storage device.</a:t>
            </a:r>
          </a:p>
          <a:p>
            <a:pPr algn="just"/>
            <a:r>
              <a:rPr lang="en-GB" sz="1400" dirty="0"/>
              <a:t>However, it can be part of a supply (e.g. Traction battery that supplies the braking system’s electrical storage device).</a:t>
            </a:r>
          </a:p>
        </p:txBody>
      </p:sp>
      <p:sp>
        <p:nvSpPr>
          <p:cNvPr id="103" name="TextBox 102">
            <a:extLst>
              <a:ext uri="{FF2B5EF4-FFF2-40B4-BE49-F238E27FC236}">
                <a16:creationId xmlns:a16="http://schemas.microsoft.com/office/drawing/2014/main" id="{0EAB2703-9344-24F4-55F8-23A5D6CE3700}"/>
              </a:ext>
            </a:extLst>
          </p:cNvPr>
          <p:cNvSpPr txBox="1"/>
          <p:nvPr/>
        </p:nvSpPr>
        <p:spPr>
          <a:xfrm>
            <a:off x="584882" y="3013634"/>
            <a:ext cx="3688891" cy="1077218"/>
          </a:xfrm>
          <a:prstGeom prst="rect">
            <a:avLst/>
          </a:prstGeom>
          <a:noFill/>
        </p:spPr>
        <p:txBody>
          <a:bodyPr wrap="square" rIns="36000">
            <a:spAutoFit/>
          </a:bodyPr>
          <a:lstStyle/>
          <a:p>
            <a:pPr marR="932815" algn="just">
              <a:spcAft>
                <a:spcPts val="600"/>
              </a:spcAft>
            </a:pPr>
            <a:r>
              <a:rPr lang="en-GB" sz="1600" b="1" dirty="0">
                <a:effectLst/>
                <a:latin typeface="Times New Roman" panose="02020603050405020304" pitchFamily="18" charset="0"/>
                <a:ea typeface="Calibri" panose="020F0502020204030204" pitchFamily="34" charset="0"/>
                <a:cs typeface="Arial" panose="020B0604020202020204" pitchFamily="34" charset="0"/>
              </a:rPr>
              <a:t>"</a:t>
            </a:r>
            <a:r>
              <a:rPr lang="en-GB" sz="1600" b="1" i="1" dirty="0">
                <a:effectLst/>
                <a:latin typeface="Times New Roman" panose="02020603050405020304" pitchFamily="18" charset="0"/>
                <a:ea typeface="Calibri" panose="020F0502020204030204" pitchFamily="34" charset="0"/>
                <a:cs typeface="Arial" panose="020B0604020202020204" pitchFamily="34" charset="0"/>
              </a:rPr>
              <a:t>Energy source</a:t>
            </a:r>
            <a:r>
              <a:rPr lang="en-GB" sz="1600" b="1" dirty="0">
                <a:effectLst/>
                <a:latin typeface="Times New Roman" panose="02020603050405020304" pitchFamily="18" charset="0"/>
                <a:ea typeface="Calibri" panose="020F0502020204030204" pitchFamily="34" charset="0"/>
                <a:cs typeface="Arial" panose="020B0604020202020204" pitchFamily="34" charset="0"/>
              </a:rPr>
              <a:t>" means a device that both </a:t>
            </a:r>
            <a:r>
              <a:rPr lang="en-GB" sz="1600" b="1" u="sng" dirty="0">
                <a:effectLst/>
                <a:latin typeface="Times New Roman" panose="02020603050405020304" pitchFamily="18" charset="0"/>
                <a:ea typeface="Calibri" panose="020F0502020204030204" pitchFamily="34" charset="0"/>
                <a:cs typeface="Arial" panose="020B0604020202020204" pitchFamily="34" charset="0"/>
              </a:rPr>
              <a:t>generates</a:t>
            </a:r>
            <a:r>
              <a:rPr lang="en-GB" sz="1600" b="1" dirty="0">
                <a:effectLst/>
                <a:latin typeface="Times New Roman" panose="02020603050405020304" pitchFamily="18" charset="0"/>
                <a:ea typeface="Calibri" panose="020F0502020204030204" pitchFamily="34" charset="0"/>
                <a:cs typeface="Arial" panose="020B0604020202020204" pitchFamily="34" charset="0"/>
              </a:rPr>
              <a:t> and provides energy required for the braking system.</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7" name="Gerader Verbinder 6">
            <a:extLst>
              <a:ext uri="{FF2B5EF4-FFF2-40B4-BE49-F238E27FC236}">
                <a16:creationId xmlns:a16="http://schemas.microsoft.com/office/drawing/2014/main" id="{FF2EAC64-CF56-4684-1AFA-1DBF3F9CA8A9}"/>
              </a:ext>
            </a:extLst>
          </p:cNvPr>
          <p:cNvCxnSpPr/>
          <p:nvPr/>
        </p:nvCxnSpPr>
        <p:spPr>
          <a:xfrm>
            <a:off x="337747" y="2821386"/>
            <a:ext cx="1138225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Gerader Verbinder 8">
            <a:extLst>
              <a:ext uri="{FF2B5EF4-FFF2-40B4-BE49-F238E27FC236}">
                <a16:creationId xmlns:a16="http://schemas.microsoft.com/office/drawing/2014/main" id="{68AAB911-9A6E-954E-ECA4-D81529E9DF7B}"/>
              </a:ext>
            </a:extLst>
          </p:cNvPr>
          <p:cNvCxnSpPr>
            <a:cxnSpLocks/>
          </p:cNvCxnSpPr>
          <p:nvPr/>
        </p:nvCxnSpPr>
        <p:spPr>
          <a:xfrm>
            <a:off x="366328" y="4316558"/>
            <a:ext cx="1131660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Gerader Verbinder 16">
            <a:extLst>
              <a:ext uri="{FF2B5EF4-FFF2-40B4-BE49-F238E27FC236}">
                <a16:creationId xmlns:a16="http://schemas.microsoft.com/office/drawing/2014/main" id="{5727154D-463E-3533-180C-BCE896D9A06A}"/>
              </a:ext>
            </a:extLst>
          </p:cNvPr>
          <p:cNvCxnSpPr>
            <a:cxnSpLocks/>
          </p:cNvCxnSpPr>
          <p:nvPr/>
        </p:nvCxnSpPr>
        <p:spPr>
          <a:xfrm flipH="1">
            <a:off x="5855435" y="1668813"/>
            <a:ext cx="2316" cy="458983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Gerader Verbinder 17">
            <a:extLst>
              <a:ext uri="{FF2B5EF4-FFF2-40B4-BE49-F238E27FC236}">
                <a16:creationId xmlns:a16="http://schemas.microsoft.com/office/drawing/2014/main" id="{F86DF001-9A62-34BB-A470-605729B3169C}"/>
              </a:ext>
            </a:extLst>
          </p:cNvPr>
          <p:cNvCxnSpPr>
            <a:cxnSpLocks/>
          </p:cNvCxnSpPr>
          <p:nvPr/>
        </p:nvCxnSpPr>
        <p:spPr>
          <a:xfrm>
            <a:off x="8914457" y="1581028"/>
            <a:ext cx="15349" cy="46303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3" name="Graphic 89" descr="Checkmark with solid fill">
            <a:extLst>
              <a:ext uri="{FF2B5EF4-FFF2-40B4-BE49-F238E27FC236}">
                <a16:creationId xmlns:a16="http://schemas.microsoft.com/office/drawing/2014/main" id="{EEC98FA9-2B5C-8F8B-C917-BC456DE5CC0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66402" y="4403932"/>
            <a:ext cx="368145" cy="368145"/>
          </a:xfrm>
          <a:prstGeom prst="rect">
            <a:avLst/>
          </a:prstGeom>
        </p:spPr>
      </p:pic>
    </p:spTree>
    <p:extLst>
      <p:ext uri="{BB962C8B-B14F-4D97-AF65-F5344CB8AC3E}">
        <p14:creationId xmlns:p14="http://schemas.microsoft.com/office/powerpoint/2010/main" val="9624746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306E0A-6CFF-5615-7CC2-0C4F59A1F73C}"/>
              </a:ext>
            </a:extLst>
          </p:cNvPr>
          <p:cNvSpPr>
            <a:spLocks noGrp="1"/>
          </p:cNvSpPr>
          <p:nvPr>
            <p:ph type="title"/>
          </p:nvPr>
        </p:nvSpPr>
        <p:spPr/>
        <p:txBody>
          <a:bodyPr>
            <a:normAutofit/>
          </a:bodyPr>
          <a:lstStyle/>
          <a:p>
            <a:r>
              <a:rPr lang="de-DE" b="1" dirty="0"/>
              <a:t>7. </a:t>
            </a:r>
            <a:r>
              <a:rPr lang="en-US" sz="4400" b="1" dirty="0"/>
              <a:t>Principles to manage energy</a:t>
            </a:r>
            <a:endParaRPr lang="de-DE" dirty="0"/>
          </a:p>
        </p:txBody>
      </p:sp>
      <p:sp>
        <p:nvSpPr>
          <p:cNvPr id="3" name="Inhaltsplatzhalter 2">
            <a:extLst>
              <a:ext uri="{FF2B5EF4-FFF2-40B4-BE49-F238E27FC236}">
                <a16:creationId xmlns:a16="http://schemas.microsoft.com/office/drawing/2014/main" id="{86BE2212-AE74-54AD-9A02-2D39E5E9EC2F}"/>
              </a:ext>
            </a:extLst>
          </p:cNvPr>
          <p:cNvSpPr>
            <a:spLocks noGrp="1"/>
          </p:cNvSpPr>
          <p:nvPr>
            <p:ph idx="1"/>
          </p:nvPr>
        </p:nvSpPr>
        <p:spPr>
          <a:xfrm>
            <a:off x="838200" y="1825625"/>
            <a:ext cx="11131378" cy="4351338"/>
          </a:xfrm>
        </p:spPr>
        <p:txBody>
          <a:bodyPr>
            <a:normAutofit fontScale="92500" lnSpcReduction="10000"/>
          </a:bodyPr>
          <a:lstStyle/>
          <a:p>
            <a:pPr rtl="0"/>
            <a:r>
              <a:rPr lang="en-US" dirty="0">
                <a:effectLst/>
              </a:rPr>
              <a:t>The energy medium is the fundamental difference </a:t>
            </a:r>
            <a:r>
              <a:rPr lang="en-US" dirty="0"/>
              <a:t>between an Electric Transmission Braking Systems (ETBS) and </a:t>
            </a:r>
            <a:r>
              <a:rPr lang="en-US" dirty="0">
                <a:effectLst/>
              </a:rPr>
              <a:t>current technology (</a:t>
            </a:r>
            <a:r>
              <a:rPr lang="en-US" dirty="0"/>
              <a:t>electrical energy versus compressed air). </a:t>
            </a:r>
          </a:p>
          <a:p>
            <a:r>
              <a:rPr lang="en-US" dirty="0"/>
              <a:t>In case of ETBS, the energy, that can be provided to the braking system must be predicted whereas in a pneumatic braking system the available energy is </a:t>
            </a:r>
            <a:r>
              <a:rPr lang="en-US" strike="sngStrike" dirty="0"/>
              <a:t> </a:t>
            </a:r>
            <a:r>
              <a:rPr lang="en-US" dirty="0"/>
              <a:t>measurable.</a:t>
            </a:r>
          </a:p>
          <a:p>
            <a:pPr rtl="0"/>
            <a:r>
              <a:rPr lang="en-US" dirty="0">
                <a:effectLst/>
              </a:rPr>
              <a:t>Unlike pneumatic pressure, the electric energy cannot be directly measured but only be assessed based on monitoring of several physical parameters.</a:t>
            </a:r>
          </a:p>
          <a:p>
            <a:pPr rtl="0"/>
            <a:r>
              <a:rPr lang="en-US" dirty="0">
                <a:effectLst/>
              </a:rPr>
              <a:t>The most relevant parameter is not the energy which is stored in an electrical storage device at any time, but rather the energy and the power which is capable of being provided to the electrical load (i.e., the brake).</a:t>
            </a:r>
            <a:endParaRPr lang="en-US" dirty="0"/>
          </a:p>
          <a:p>
            <a:pPr marL="457200" lvl="1" indent="0">
              <a:buNone/>
            </a:pPr>
            <a:endParaRPr lang="de-DE" dirty="0"/>
          </a:p>
        </p:txBody>
      </p:sp>
      <p:sp>
        <p:nvSpPr>
          <p:cNvPr id="4" name="Datumsplatzhalter 3">
            <a:extLst>
              <a:ext uri="{FF2B5EF4-FFF2-40B4-BE49-F238E27FC236}">
                <a16:creationId xmlns:a16="http://schemas.microsoft.com/office/drawing/2014/main" id="{95E8CEB2-FC67-48FB-85C2-EDA81BB0008D}"/>
              </a:ext>
            </a:extLst>
          </p:cNvPr>
          <p:cNvSpPr>
            <a:spLocks noGrp="1"/>
          </p:cNvSpPr>
          <p:nvPr>
            <p:ph type="dt" sz="half" idx="10"/>
          </p:nvPr>
        </p:nvSpPr>
        <p:spPr/>
        <p:txBody>
          <a:bodyPr/>
          <a:lstStyle/>
          <a:p>
            <a:fld id="{F9EFDD19-5F76-4464-9A82-CFD52F6C4EAA}" type="datetime1">
              <a:rPr lang="en-GB" smtClean="0"/>
              <a:t>16/05/2024</a:t>
            </a:fld>
            <a:endParaRPr lang="de-DE"/>
          </a:p>
        </p:txBody>
      </p:sp>
      <p:sp>
        <p:nvSpPr>
          <p:cNvPr id="5" name="Fußzeilenplatzhalter 4">
            <a:extLst>
              <a:ext uri="{FF2B5EF4-FFF2-40B4-BE49-F238E27FC236}">
                <a16:creationId xmlns:a16="http://schemas.microsoft.com/office/drawing/2014/main" id="{60FD9E90-10AE-FB22-2504-FDA995EEDF4B}"/>
              </a:ext>
            </a:extLst>
          </p:cNvPr>
          <p:cNvSpPr>
            <a:spLocks noGrp="1"/>
          </p:cNvSpPr>
          <p:nvPr>
            <p:ph type="ftr" sz="quarter" idx="11"/>
          </p:nvPr>
        </p:nvSpPr>
        <p:spPr/>
        <p:txBody>
          <a:bodyPr/>
          <a:lstStyle/>
          <a:p>
            <a:r>
              <a:rPr lang="en-US" dirty="0"/>
              <a:t>Electrical Braking Special Interest Group</a:t>
            </a:r>
            <a:endParaRPr lang="de-DE" dirty="0"/>
          </a:p>
        </p:txBody>
      </p:sp>
      <p:sp>
        <p:nvSpPr>
          <p:cNvPr id="6" name="Foliennummernplatzhalter 5">
            <a:extLst>
              <a:ext uri="{FF2B5EF4-FFF2-40B4-BE49-F238E27FC236}">
                <a16:creationId xmlns:a16="http://schemas.microsoft.com/office/drawing/2014/main" id="{962F0EBF-5F9C-C862-F9EA-89FA73DE344B}"/>
              </a:ext>
            </a:extLst>
          </p:cNvPr>
          <p:cNvSpPr>
            <a:spLocks noGrp="1"/>
          </p:cNvSpPr>
          <p:nvPr>
            <p:ph type="sldNum" sz="quarter" idx="12"/>
          </p:nvPr>
        </p:nvSpPr>
        <p:spPr/>
        <p:txBody>
          <a:bodyPr/>
          <a:lstStyle/>
          <a:p>
            <a:fld id="{75A4F0DD-4D64-46F5-A4A4-1847C02381D9}" type="slidenum">
              <a:rPr lang="de-DE" smtClean="0"/>
              <a:t>18</a:t>
            </a:fld>
            <a:endParaRPr lang="de-DE"/>
          </a:p>
        </p:txBody>
      </p:sp>
    </p:spTree>
    <p:extLst>
      <p:ext uri="{BB962C8B-B14F-4D97-AF65-F5344CB8AC3E}">
        <p14:creationId xmlns:p14="http://schemas.microsoft.com/office/powerpoint/2010/main" val="33425215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6DED99-3762-BB45-CD8C-812750D73A85}"/>
              </a:ext>
            </a:extLst>
          </p:cNvPr>
          <p:cNvSpPr>
            <a:spLocks noGrp="1"/>
          </p:cNvSpPr>
          <p:nvPr>
            <p:ph type="title"/>
          </p:nvPr>
        </p:nvSpPr>
        <p:spPr>
          <a:xfrm>
            <a:off x="829962" y="183889"/>
            <a:ext cx="10515600" cy="1325563"/>
          </a:xfrm>
        </p:spPr>
        <p:txBody>
          <a:bodyPr>
            <a:normAutofit/>
          </a:bodyPr>
          <a:lstStyle/>
          <a:p>
            <a:r>
              <a:rPr lang="de-DE" b="1" dirty="0"/>
              <a:t>8. Energy Management System (EMS)</a:t>
            </a:r>
            <a:br>
              <a:rPr lang="de-DE" b="1" dirty="0"/>
            </a:br>
            <a:r>
              <a:rPr lang="en-US" sz="2800" b="1" dirty="0">
                <a:solidFill>
                  <a:prstClr val="black"/>
                </a:solidFill>
                <a:latin typeface="Calibri Light" panose="020F0302020204030204"/>
              </a:rPr>
              <a:t>General tasks how measure and manage electrical energy</a:t>
            </a:r>
            <a:endParaRPr lang="en-US" sz="2800" dirty="0"/>
          </a:p>
        </p:txBody>
      </p:sp>
      <p:sp>
        <p:nvSpPr>
          <p:cNvPr id="4" name="Datumsplatzhalter 3">
            <a:extLst>
              <a:ext uri="{FF2B5EF4-FFF2-40B4-BE49-F238E27FC236}">
                <a16:creationId xmlns:a16="http://schemas.microsoft.com/office/drawing/2014/main" id="{97BE937F-C8EC-F6B5-DC03-B2FFC5C3B9B0}"/>
              </a:ext>
            </a:extLst>
          </p:cNvPr>
          <p:cNvSpPr>
            <a:spLocks noGrp="1"/>
          </p:cNvSpPr>
          <p:nvPr>
            <p:ph type="dt" sz="half" idx="10"/>
          </p:nvPr>
        </p:nvSpPr>
        <p:spPr/>
        <p:txBody>
          <a:bodyPr/>
          <a:lstStyle/>
          <a:p>
            <a:fld id="{B7E2725E-9755-4062-8DD6-85F8ECDFB827}" type="datetime1">
              <a:rPr lang="en-GB" smtClean="0"/>
              <a:t>16/05/2024</a:t>
            </a:fld>
            <a:endParaRPr lang="de-DE"/>
          </a:p>
        </p:txBody>
      </p:sp>
      <p:sp>
        <p:nvSpPr>
          <p:cNvPr id="5" name="Fußzeilenplatzhalter 4">
            <a:extLst>
              <a:ext uri="{FF2B5EF4-FFF2-40B4-BE49-F238E27FC236}">
                <a16:creationId xmlns:a16="http://schemas.microsoft.com/office/drawing/2014/main" id="{0A030A57-381B-05AB-5008-7C6AA6966851}"/>
              </a:ext>
            </a:extLst>
          </p:cNvPr>
          <p:cNvSpPr>
            <a:spLocks noGrp="1"/>
          </p:cNvSpPr>
          <p:nvPr>
            <p:ph type="ftr" sz="quarter" idx="11"/>
          </p:nvPr>
        </p:nvSpPr>
        <p:spPr/>
        <p:txBody>
          <a:bodyPr/>
          <a:lstStyle/>
          <a:p>
            <a:r>
              <a:rPr lang="en-US"/>
              <a:t>Electrical Braking Special Interest Group</a:t>
            </a:r>
            <a:endParaRPr lang="de-DE"/>
          </a:p>
        </p:txBody>
      </p:sp>
      <p:sp>
        <p:nvSpPr>
          <p:cNvPr id="6" name="Foliennummernplatzhalter 5">
            <a:extLst>
              <a:ext uri="{FF2B5EF4-FFF2-40B4-BE49-F238E27FC236}">
                <a16:creationId xmlns:a16="http://schemas.microsoft.com/office/drawing/2014/main" id="{58CBDBBE-A5D2-02E2-5C05-90D426A83F9C}"/>
              </a:ext>
            </a:extLst>
          </p:cNvPr>
          <p:cNvSpPr>
            <a:spLocks noGrp="1"/>
          </p:cNvSpPr>
          <p:nvPr>
            <p:ph type="sldNum" sz="quarter" idx="12"/>
          </p:nvPr>
        </p:nvSpPr>
        <p:spPr/>
        <p:txBody>
          <a:bodyPr/>
          <a:lstStyle/>
          <a:p>
            <a:fld id="{75A4F0DD-4D64-46F5-A4A4-1847C02381D9}" type="slidenum">
              <a:rPr lang="de-DE" smtClean="0"/>
              <a:t>19</a:t>
            </a:fld>
            <a:endParaRPr lang="de-DE"/>
          </a:p>
        </p:txBody>
      </p:sp>
      <p:sp>
        <p:nvSpPr>
          <p:cNvPr id="63" name="Inhaltsplatzhalter 62">
            <a:extLst>
              <a:ext uri="{FF2B5EF4-FFF2-40B4-BE49-F238E27FC236}">
                <a16:creationId xmlns:a16="http://schemas.microsoft.com/office/drawing/2014/main" id="{5186139F-A813-039E-17DD-3B5D415302A0}"/>
              </a:ext>
            </a:extLst>
          </p:cNvPr>
          <p:cNvSpPr>
            <a:spLocks noGrp="1"/>
          </p:cNvSpPr>
          <p:nvPr>
            <p:ph idx="1"/>
          </p:nvPr>
        </p:nvSpPr>
        <p:spPr>
          <a:xfrm>
            <a:off x="838200" y="1825625"/>
            <a:ext cx="10866120" cy="3589213"/>
          </a:xfrm>
        </p:spPr>
        <p:txBody>
          <a:bodyPr>
            <a:normAutofit fontScale="92500" lnSpcReduction="10000"/>
          </a:bodyPr>
          <a:lstStyle/>
          <a:p>
            <a:pPr marL="514350" indent="-514350">
              <a:buFont typeface="+mj-lt"/>
              <a:buAutoNum type="arabicPeriod"/>
            </a:pPr>
            <a:r>
              <a:rPr lang="en-US" dirty="0"/>
              <a:t>Measure and/or monitor in real time the energy available in the reserve in all operating conditions and over the lifetime (high/low temperatures, ageing, …).</a:t>
            </a:r>
          </a:p>
          <a:p>
            <a:pPr marL="514350" indent="-514350">
              <a:buFont typeface="+mj-lt"/>
              <a:buAutoNum type="arabicPeriod"/>
            </a:pPr>
            <a:r>
              <a:rPr lang="en-US" dirty="0"/>
              <a:t>Determine the value of the power and the energy that can be provided to the brake transmission (e.g., the effect of resistance on the flow of energy).</a:t>
            </a:r>
          </a:p>
          <a:p>
            <a:pPr marL="514350" indent="-514350">
              <a:buFont typeface="+mj-lt"/>
              <a:buAutoNum type="arabicPeriod"/>
            </a:pPr>
            <a:r>
              <a:rPr lang="en-US" dirty="0"/>
              <a:t>Compare that value with the known threshold value required to meet the specific performances required by the regulations. </a:t>
            </a:r>
          </a:p>
          <a:p>
            <a:pPr marL="514350" indent="-514350">
              <a:buFont typeface="+mj-lt"/>
              <a:buAutoNum type="arabicPeriod"/>
            </a:pPr>
            <a:r>
              <a:rPr lang="en-US" dirty="0"/>
              <a:t>To generate a warning to the driver in real time in accordance with the known threshold value.</a:t>
            </a:r>
          </a:p>
          <a:p>
            <a:endParaRPr lang="de-DE" dirty="0"/>
          </a:p>
        </p:txBody>
      </p:sp>
    </p:spTree>
    <p:extLst>
      <p:ext uri="{BB962C8B-B14F-4D97-AF65-F5344CB8AC3E}">
        <p14:creationId xmlns:p14="http://schemas.microsoft.com/office/powerpoint/2010/main" val="2765717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AB4007-8009-1C9D-FABB-7D26D145C6C3}"/>
              </a:ext>
            </a:extLst>
          </p:cNvPr>
          <p:cNvSpPr>
            <a:spLocks noGrp="1"/>
          </p:cNvSpPr>
          <p:nvPr>
            <p:ph type="title"/>
          </p:nvPr>
        </p:nvSpPr>
        <p:spPr>
          <a:xfrm>
            <a:off x="838200" y="365126"/>
            <a:ext cx="10941908" cy="825500"/>
          </a:xfrm>
        </p:spPr>
        <p:txBody>
          <a:bodyPr/>
          <a:lstStyle/>
          <a:p>
            <a:r>
              <a:rPr lang="de-DE" b="1" dirty="0"/>
              <a:t>Table of Contents</a:t>
            </a:r>
          </a:p>
        </p:txBody>
      </p:sp>
      <p:sp>
        <p:nvSpPr>
          <p:cNvPr id="5" name="Inhaltsplatzhalter 4">
            <a:extLst>
              <a:ext uri="{FF2B5EF4-FFF2-40B4-BE49-F238E27FC236}">
                <a16:creationId xmlns:a16="http://schemas.microsoft.com/office/drawing/2014/main" id="{DAAB1F7B-69DC-2D9F-BCC7-68DEB30FE8BE}"/>
              </a:ext>
            </a:extLst>
          </p:cNvPr>
          <p:cNvSpPr>
            <a:spLocks noGrp="1"/>
          </p:cNvSpPr>
          <p:nvPr>
            <p:ph idx="1"/>
          </p:nvPr>
        </p:nvSpPr>
        <p:spPr>
          <a:xfrm>
            <a:off x="838200" y="1375720"/>
            <a:ext cx="11230232" cy="4980630"/>
          </a:xfrm>
        </p:spPr>
        <p:txBody>
          <a:bodyPr>
            <a:noAutofit/>
          </a:bodyPr>
          <a:lstStyle/>
          <a:p>
            <a:pPr marL="514350" indent="-514350">
              <a:buFont typeface="+mj-lt"/>
              <a:buAutoNum type="arabicPeriod"/>
            </a:pPr>
            <a:r>
              <a:rPr lang="en-US" sz="2400" b="1" dirty="0"/>
              <a:t>EBSIG´s Terms of Reference (TOR´s) 	</a:t>
            </a:r>
            <a:r>
              <a:rPr lang="en-US" sz="2400" dirty="0"/>
              <a:t>Mr. B. Frost (Chair SIG EMB)</a:t>
            </a:r>
          </a:p>
          <a:p>
            <a:pPr marL="514350" indent="-514350">
              <a:buFont typeface="+mj-lt"/>
              <a:buAutoNum type="arabicPeriod"/>
            </a:pPr>
            <a:r>
              <a:rPr lang="en-US" sz="2400" b="1" dirty="0"/>
              <a:t>EBSIG´s Drafting principles		</a:t>
            </a:r>
            <a:r>
              <a:rPr lang="en-US" sz="2400" dirty="0"/>
              <a:t>Mr. B. Frost (Chair SIG EMB)</a:t>
            </a:r>
          </a:p>
          <a:p>
            <a:pPr marL="514350" indent="-514350">
              <a:buFont typeface="+mj-lt"/>
              <a:buAutoNum type="arabicPeriod"/>
            </a:pPr>
            <a:r>
              <a:rPr lang="en-US" sz="2400" b="1" dirty="0"/>
              <a:t>Specimen architectures			</a:t>
            </a:r>
            <a:r>
              <a:rPr lang="en-US" sz="2400" dirty="0"/>
              <a:t>Mr. P. Teyssier ( OICA) / Mr. N. Syed (CLEPA)</a:t>
            </a:r>
          </a:p>
          <a:p>
            <a:pPr marL="514350" indent="-514350">
              <a:buFont typeface="+mj-lt"/>
              <a:buAutoNum type="arabicPeriod"/>
            </a:pPr>
            <a:r>
              <a:rPr lang="en-US" sz="2400" b="1" dirty="0"/>
              <a:t>Brake circuit isolation 			</a:t>
            </a:r>
            <a:r>
              <a:rPr lang="en-US" sz="2400" dirty="0"/>
              <a:t>Mr. S. Schilling (CLEPA)</a:t>
            </a:r>
          </a:p>
          <a:p>
            <a:pPr marL="514350" indent="-514350">
              <a:buFont typeface="+mj-lt"/>
              <a:buAutoNum type="arabicPeriod"/>
            </a:pPr>
            <a:r>
              <a:rPr lang="en-US" sz="2400" b="1" dirty="0"/>
              <a:t>Periodical Technical Inspection (PTI)	</a:t>
            </a:r>
            <a:r>
              <a:rPr lang="en-US" sz="2400" dirty="0"/>
              <a:t>Mr. P. Teyssier (OICA)</a:t>
            </a:r>
          </a:p>
          <a:p>
            <a:pPr marL="514350" indent="-514350">
              <a:buFont typeface="+mj-lt"/>
              <a:buAutoNum type="arabicPeriod"/>
            </a:pPr>
            <a:r>
              <a:rPr lang="en-US" sz="2400" b="1" dirty="0"/>
              <a:t>Terminology				</a:t>
            </a:r>
            <a:r>
              <a:rPr lang="en-US" sz="2400" dirty="0"/>
              <a:t>Mr. N. Syed (CLEPA) </a:t>
            </a:r>
          </a:p>
          <a:p>
            <a:pPr marL="514350" indent="-514350">
              <a:buFont typeface="+mj-lt"/>
              <a:buAutoNum type="arabicPeriod"/>
            </a:pPr>
            <a:r>
              <a:rPr lang="en-US" sz="2400" b="1" dirty="0"/>
              <a:t>Principles to manage energy		</a:t>
            </a:r>
            <a:r>
              <a:rPr lang="en-US" sz="2400" dirty="0"/>
              <a:t>Mr. H. Hunold / Mr. S. Schilling (CLEPA) </a:t>
            </a:r>
          </a:p>
          <a:p>
            <a:pPr marL="514350" indent="-514350">
              <a:buFont typeface="+mj-lt"/>
              <a:buAutoNum type="arabicPeriod"/>
            </a:pPr>
            <a:r>
              <a:rPr lang="en-US" sz="2400" b="1" dirty="0"/>
              <a:t>EMS 					</a:t>
            </a:r>
            <a:r>
              <a:rPr lang="en-US" sz="2400" dirty="0"/>
              <a:t>Mr. S. Schilling (CLEPA)</a:t>
            </a:r>
          </a:p>
          <a:p>
            <a:pPr marL="514350" indent="-514350">
              <a:buFont typeface="+mj-lt"/>
              <a:buAutoNum type="arabicPeriod"/>
            </a:pPr>
            <a:r>
              <a:rPr lang="en-US" sz="2400" b="1" dirty="0"/>
              <a:t>Annex 7 (R 13) , Annex 4 ( 13-H) 		</a:t>
            </a:r>
            <a:r>
              <a:rPr lang="en-US" sz="2400" dirty="0"/>
              <a:t>Mr. V. Heim / Mr. P. Teyssier (OICA)</a:t>
            </a:r>
          </a:p>
          <a:p>
            <a:pPr marL="514350" indent="-514350">
              <a:buFont typeface="+mj-lt"/>
              <a:buAutoNum type="arabicPeriod"/>
            </a:pPr>
            <a:r>
              <a:rPr lang="en-US" sz="2400" b="1" dirty="0"/>
              <a:t>Indicators					</a:t>
            </a:r>
            <a:r>
              <a:rPr lang="en-US" sz="2400" dirty="0"/>
              <a:t>Mr. P. Teyssier (OICA)/ Mr. C. ADAM (CLEPA)</a:t>
            </a:r>
          </a:p>
          <a:p>
            <a:pPr marL="514350" indent="-514350">
              <a:buFont typeface="+mj-lt"/>
              <a:buAutoNum type="arabicPeriod"/>
            </a:pPr>
            <a:r>
              <a:rPr lang="en-US" sz="2400" b="1" dirty="0"/>
              <a:t>Auxiliaries </a:t>
            </a:r>
            <a:r>
              <a:rPr lang="en-US" sz="2400" dirty="0"/>
              <a:t>				Mr. V. Kenneweg (OICA) </a:t>
            </a:r>
          </a:p>
        </p:txBody>
      </p:sp>
      <p:sp>
        <p:nvSpPr>
          <p:cNvPr id="6" name="Datumsplatzhalter 5">
            <a:extLst>
              <a:ext uri="{FF2B5EF4-FFF2-40B4-BE49-F238E27FC236}">
                <a16:creationId xmlns:a16="http://schemas.microsoft.com/office/drawing/2014/main" id="{D844977E-BDA8-7DB6-57F8-249D129BFE21}"/>
              </a:ext>
            </a:extLst>
          </p:cNvPr>
          <p:cNvSpPr>
            <a:spLocks noGrp="1"/>
          </p:cNvSpPr>
          <p:nvPr>
            <p:ph type="dt" sz="half" idx="10"/>
          </p:nvPr>
        </p:nvSpPr>
        <p:spPr/>
        <p:txBody>
          <a:bodyPr/>
          <a:lstStyle/>
          <a:p>
            <a:fld id="{08452850-983D-443A-B501-51C4BE9671FB}" type="datetime1">
              <a:rPr lang="en-GB" smtClean="0"/>
              <a:t>16/05/2024</a:t>
            </a:fld>
            <a:endParaRPr lang="de-DE"/>
          </a:p>
        </p:txBody>
      </p:sp>
      <p:sp>
        <p:nvSpPr>
          <p:cNvPr id="7" name="Fußzeilenplatzhalter 6">
            <a:extLst>
              <a:ext uri="{FF2B5EF4-FFF2-40B4-BE49-F238E27FC236}">
                <a16:creationId xmlns:a16="http://schemas.microsoft.com/office/drawing/2014/main" id="{B183FE74-478E-3E86-4630-FE04757869D4}"/>
              </a:ext>
            </a:extLst>
          </p:cNvPr>
          <p:cNvSpPr>
            <a:spLocks noGrp="1"/>
          </p:cNvSpPr>
          <p:nvPr>
            <p:ph type="ftr" sz="quarter" idx="11"/>
          </p:nvPr>
        </p:nvSpPr>
        <p:spPr/>
        <p:txBody>
          <a:bodyPr/>
          <a:lstStyle/>
          <a:p>
            <a:r>
              <a:rPr lang="en-US"/>
              <a:t>Electrical Braking Special Interest Group</a:t>
            </a:r>
            <a:endParaRPr lang="de-DE"/>
          </a:p>
        </p:txBody>
      </p:sp>
      <p:sp>
        <p:nvSpPr>
          <p:cNvPr id="8" name="Foliennummernplatzhalter 7">
            <a:extLst>
              <a:ext uri="{FF2B5EF4-FFF2-40B4-BE49-F238E27FC236}">
                <a16:creationId xmlns:a16="http://schemas.microsoft.com/office/drawing/2014/main" id="{E7F5A860-D2E8-367C-7522-4C7BAA3C4F81}"/>
              </a:ext>
            </a:extLst>
          </p:cNvPr>
          <p:cNvSpPr>
            <a:spLocks noGrp="1"/>
          </p:cNvSpPr>
          <p:nvPr>
            <p:ph type="sldNum" sz="quarter" idx="12"/>
          </p:nvPr>
        </p:nvSpPr>
        <p:spPr/>
        <p:txBody>
          <a:bodyPr/>
          <a:lstStyle/>
          <a:p>
            <a:fld id="{75A4F0DD-4D64-46F5-A4A4-1847C02381D9}" type="slidenum">
              <a:rPr lang="de-DE" smtClean="0"/>
              <a:t>2</a:t>
            </a:fld>
            <a:endParaRPr lang="de-DE"/>
          </a:p>
        </p:txBody>
      </p:sp>
    </p:spTree>
    <p:extLst>
      <p:ext uri="{BB962C8B-B14F-4D97-AF65-F5344CB8AC3E}">
        <p14:creationId xmlns:p14="http://schemas.microsoft.com/office/powerpoint/2010/main" val="17004441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6DED99-3762-BB45-CD8C-812750D73A85}"/>
              </a:ext>
            </a:extLst>
          </p:cNvPr>
          <p:cNvSpPr>
            <a:spLocks noGrp="1"/>
          </p:cNvSpPr>
          <p:nvPr>
            <p:ph type="title"/>
          </p:nvPr>
        </p:nvSpPr>
        <p:spPr>
          <a:xfrm>
            <a:off x="829962" y="183889"/>
            <a:ext cx="10515600" cy="1325563"/>
          </a:xfrm>
        </p:spPr>
        <p:txBody>
          <a:bodyPr>
            <a:normAutofit fontScale="90000"/>
          </a:bodyPr>
          <a:lstStyle/>
          <a:p>
            <a:r>
              <a:rPr lang="de-DE" b="1" dirty="0"/>
              <a:t>8. Energy Management System (EMS)</a:t>
            </a:r>
            <a:br>
              <a:rPr lang="de-DE" b="1" dirty="0"/>
            </a:br>
            <a:r>
              <a:rPr lang="en-US" sz="2800" b="0" dirty="0">
                <a:solidFill>
                  <a:prstClr val="black"/>
                </a:solidFill>
                <a:latin typeface="+mn-lt"/>
                <a:cs typeface="Times New Roman" panose="02020603050405020304" pitchFamily="18" charset="0"/>
              </a:rPr>
              <a:t>Pneumatic Braking System vs. </a:t>
            </a:r>
            <a:r>
              <a:rPr lang="en-GB" sz="2800" b="1" dirty="0">
                <a:effectLst/>
                <a:latin typeface="+mn-lt"/>
                <a:ea typeface="Times New Roman" panose="02020603050405020304" pitchFamily="18" charset="0"/>
                <a:cs typeface="Times New Roman" panose="02020603050405020304" pitchFamily="18" charset="0"/>
              </a:rPr>
              <a:t>“</a:t>
            </a:r>
            <a:r>
              <a:rPr lang="en-GB" sz="2800" b="1" i="1" dirty="0">
                <a:effectLst/>
                <a:latin typeface="+mn-lt"/>
                <a:ea typeface="Times New Roman" panose="02020603050405020304" pitchFamily="18" charset="0"/>
                <a:cs typeface="Times New Roman" panose="02020603050405020304" pitchFamily="18" charset="0"/>
              </a:rPr>
              <a:t>Electrical Transmission Braking System</a:t>
            </a:r>
            <a:r>
              <a:rPr lang="en-GB" sz="2800" b="1" dirty="0">
                <a:effectLst/>
                <a:latin typeface="+mn-lt"/>
                <a:ea typeface="Times New Roman" panose="02020603050405020304" pitchFamily="18" charset="0"/>
                <a:cs typeface="Times New Roman" panose="02020603050405020304" pitchFamily="18" charset="0"/>
              </a:rPr>
              <a:t>”</a:t>
            </a:r>
            <a:endParaRPr lang="en-US" sz="2800" dirty="0"/>
          </a:p>
        </p:txBody>
      </p:sp>
      <p:sp>
        <p:nvSpPr>
          <p:cNvPr id="4" name="Datumsplatzhalter 3">
            <a:extLst>
              <a:ext uri="{FF2B5EF4-FFF2-40B4-BE49-F238E27FC236}">
                <a16:creationId xmlns:a16="http://schemas.microsoft.com/office/drawing/2014/main" id="{97BE937F-C8EC-F6B5-DC03-B2FFC5C3B9B0}"/>
              </a:ext>
            </a:extLst>
          </p:cNvPr>
          <p:cNvSpPr>
            <a:spLocks noGrp="1"/>
          </p:cNvSpPr>
          <p:nvPr>
            <p:ph type="dt" sz="half" idx="10"/>
          </p:nvPr>
        </p:nvSpPr>
        <p:spPr/>
        <p:txBody>
          <a:bodyPr/>
          <a:lstStyle/>
          <a:p>
            <a:fld id="{B7E2725E-9755-4062-8DD6-85F8ECDFB827}" type="datetime1">
              <a:rPr lang="en-GB" smtClean="0"/>
              <a:t>16/05/2024</a:t>
            </a:fld>
            <a:endParaRPr lang="de-DE"/>
          </a:p>
        </p:txBody>
      </p:sp>
      <p:sp>
        <p:nvSpPr>
          <p:cNvPr id="5" name="Fußzeilenplatzhalter 4">
            <a:extLst>
              <a:ext uri="{FF2B5EF4-FFF2-40B4-BE49-F238E27FC236}">
                <a16:creationId xmlns:a16="http://schemas.microsoft.com/office/drawing/2014/main" id="{0A030A57-381B-05AB-5008-7C6AA6966851}"/>
              </a:ext>
            </a:extLst>
          </p:cNvPr>
          <p:cNvSpPr>
            <a:spLocks noGrp="1"/>
          </p:cNvSpPr>
          <p:nvPr>
            <p:ph type="ftr" sz="quarter" idx="11"/>
          </p:nvPr>
        </p:nvSpPr>
        <p:spPr/>
        <p:txBody>
          <a:bodyPr/>
          <a:lstStyle/>
          <a:p>
            <a:r>
              <a:rPr lang="en-US"/>
              <a:t>Electrical Braking Special Interest Group</a:t>
            </a:r>
            <a:endParaRPr lang="de-DE"/>
          </a:p>
        </p:txBody>
      </p:sp>
      <p:sp>
        <p:nvSpPr>
          <p:cNvPr id="6" name="Foliennummernplatzhalter 5">
            <a:extLst>
              <a:ext uri="{FF2B5EF4-FFF2-40B4-BE49-F238E27FC236}">
                <a16:creationId xmlns:a16="http://schemas.microsoft.com/office/drawing/2014/main" id="{58CBDBBE-A5D2-02E2-5C05-90D426A83F9C}"/>
              </a:ext>
            </a:extLst>
          </p:cNvPr>
          <p:cNvSpPr>
            <a:spLocks noGrp="1"/>
          </p:cNvSpPr>
          <p:nvPr>
            <p:ph type="sldNum" sz="quarter" idx="12"/>
          </p:nvPr>
        </p:nvSpPr>
        <p:spPr/>
        <p:txBody>
          <a:bodyPr/>
          <a:lstStyle/>
          <a:p>
            <a:fld id="{75A4F0DD-4D64-46F5-A4A4-1847C02381D9}" type="slidenum">
              <a:rPr lang="de-DE" smtClean="0"/>
              <a:t>20</a:t>
            </a:fld>
            <a:endParaRPr lang="de-DE"/>
          </a:p>
        </p:txBody>
      </p:sp>
      <p:sp>
        <p:nvSpPr>
          <p:cNvPr id="8" name="Inhaltsplatzhalter 2">
            <a:extLst>
              <a:ext uri="{FF2B5EF4-FFF2-40B4-BE49-F238E27FC236}">
                <a16:creationId xmlns:a16="http://schemas.microsoft.com/office/drawing/2014/main" id="{60AF4867-C310-3A72-990A-F624A07A81CF}"/>
              </a:ext>
            </a:extLst>
          </p:cNvPr>
          <p:cNvSpPr txBox="1">
            <a:spLocks/>
          </p:cNvSpPr>
          <p:nvPr/>
        </p:nvSpPr>
        <p:spPr>
          <a:xfrm>
            <a:off x="738501" y="1673582"/>
            <a:ext cx="11299773" cy="199991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None/>
              <a:tabLst/>
              <a:defRPr/>
            </a:pPr>
            <a:r>
              <a:rPr kumimoji="0" lang="en-US" sz="20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Pneumatic Braking Systems (PBS)</a:t>
            </a:r>
          </a:p>
          <a:p>
            <a:pPr lvl="1">
              <a:spcBef>
                <a:spcPts val="1000"/>
              </a:spcBef>
            </a:pPr>
            <a:r>
              <a:rPr lang="en-US" sz="1800" dirty="0">
                <a:solidFill>
                  <a:sysClr val="windowText" lastClr="000000"/>
                </a:solidFill>
                <a:latin typeface="Calibri" panose="020F0502020204030204"/>
              </a:rPr>
              <a:t>the reserve of energy </a:t>
            </a:r>
            <a:r>
              <a:rPr lang="en-US" sz="1800" u="sng" dirty="0">
                <a:solidFill>
                  <a:sysClr val="windowText" lastClr="000000"/>
                </a:solidFill>
                <a:latin typeface="Calibri" panose="020F0502020204030204"/>
              </a:rPr>
              <a:t>can be measured </a:t>
            </a:r>
            <a:r>
              <a:rPr lang="en-US" sz="1800" dirty="0">
                <a:solidFill>
                  <a:sysClr val="windowText" lastClr="000000"/>
                </a:solidFill>
                <a:latin typeface="Calibri" panose="020F0502020204030204"/>
              </a:rPr>
              <a:t>and monitored at any time </a:t>
            </a:r>
            <a:r>
              <a:rPr lang="en-US" sz="1800" u="sng" dirty="0">
                <a:solidFill>
                  <a:sysClr val="windowText" lastClr="000000"/>
                </a:solidFill>
                <a:latin typeface="Calibri" panose="020F0502020204030204"/>
              </a:rPr>
              <a:t>directly</a:t>
            </a:r>
            <a:r>
              <a:rPr lang="en-US" sz="1800" dirty="0">
                <a:solidFill>
                  <a:sysClr val="windowText" lastClr="000000"/>
                </a:solidFill>
                <a:latin typeface="Calibri" panose="020F0502020204030204"/>
              </a:rPr>
              <a:t>  (by direct means at TA and PTI ) </a:t>
            </a:r>
          </a:p>
          <a:p>
            <a:pPr marL="0" indent="0">
              <a:buNone/>
              <a:defRPr/>
            </a:pPr>
            <a:r>
              <a:rPr lang="en-US" sz="2000" b="1" dirty="0">
                <a:solidFill>
                  <a:sysClr val="windowText" lastClr="000000"/>
                </a:solidFill>
                <a:latin typeface="Calibri" panose="020F0502020204030204"/>
                <a:sym typeface="Wingdings" panose="05000000000000000000" pitchFamily="2" charset="2"/>
              </a:rPr>
              <a:t>Electrical Transmission Braking System (ETBS) </a:t>
            </a:r>
            <a:r>
              <a:rPr lang="en-US" sz="2000" dirty="0">
                <a:solidFill>
                  <a:sysClr val="windowText" lastClr="000000"/>
                </a:solidFill>
                <a:latin typeface="Calibri" panose="020F0502020204030204"/>
              </a:rPr>
              <a:t>according to para. </a:t>
            </a:r>
            <a:r>
              <a:rPr lang="en-GB" sz="2000" dirty="0">
                <a:solidFill>
                  <a:sysClr val="windowText" lastClr="000000"/>
                </a:solidFill>
                <a:latin typeface="Calibri" panose="020F0502020204030204"/>
              </a:rPr>
              <a:t>2.5.3. (UN R13) and para. 2.34. (UN R13H) </a:t>
            </a:r>
          </a:p>
          <a:p>
            <a:pPr lvl="1"/>
            <a:r>
              <a:rPr lang="en-US" sz="1800" dirty="0">
                <a:solidFill>
                  <a:sysClr val="windowText" lastClr="000000"/>
                </a:solidFill>
                <a:latin typeface="Calibri" panose="020F0502020204030204"/>
                <a:sym typeface="Wingdings" panose="05000000000000000000" pitchFamily="2" charset="2"/>
              </a:rPr>
              <a:t>the reserve of energy </a:t>
            </a:r>
            <a:r>
              <a:rPr lang="en-US" sz="1800" b="1" u="sng" dirty="0">
                <a:solidFill>
                  <a:sysClr val="windowText" lastClr="000000"/>
                </a:solidFill>
                <a:latin typeface="Calibri" panose="020F0502020204030204"/>
                <a:sym typeface="Wingdings" panose="05000000000000000000" pitchFamily="2" charset="2"/>
              </a:rPr>
              <a:t>cannot</a:t>
            </a:r>
            <a:r>
              <a:rPr lang="en-US" sz="1800" u="sng" dirty="0">
                <a:solidFill>
                  <a:sysClr val="windowText" lastClr="000000"/>
                </a:solidFill>
                <a:latin typeface="Calibri" panose="020F0502020204030204"/>
                <a:sym typeface="Wingdings" panose="05000000000000000000" pitchFamily="2" charset="2"/>
              </a:rPr>
              <a:t> be measured </a:t>
            </a:r>
            <a:r>
              <a:rPr lang="en-US" sz="1800" dirty="0">
                <a:solidFill>
                  <a:sysClr val="windowText" lastClr="000000"/>
                </a:solidFill>
                <a:latin typeface="Calibri" panose="020F0502020204030204"/>
                <a:sym typeface="Wingdings" panose="05000000000000000000" pitchFamily="2" charset="2"/>
              </a:rPr>
              <a:t>and monitored at any time </a:t>
            </a:r>
            <a:r>
              <a:rPr lang="en-US" sz="1800" u="sng" dirty="0">
                <a:solidFill>
                  <a:sysClr val="windowText" lastClr="000000"/>
                </a:solidFill>
                <a:latin typeface="Calibri" panose="020F0502020204030204"/>
                <a:sym typeface="Wingdings" panose="05000000000000000000" pitchFamily="2" charset="2"/>
              </a:rPr>
              <a:t>directly</a:t>
            </a:r>
            <a:r>
              <a:rPr lang="en-US" sz="1800" dirty="0">
                <a:solidFill>
                  <a:sysClr val="windowText" lastClr="000000"/>
                </a:solidFill>
                <a:latin typeface="Calibri" panose="020F0502020204030204"/>
                <a:sym typeface="Wingdings" panose="05000000000000000000" pitchFamily="2" charset="2"/>
              </a:rPr>
              <a:t>.</a:t>
            </a:r>
          </a:p>
          <a:p>
            <a:pPr lvl="1"/>
            <a:r>
              <a:rPr lang="en-US" sz="1800" dirty="0">
                <a:solidFill>
                  <a:sysClr val="windowText" lastClr="000000"/>
                </a:solidFill>
                <a:latin typeface="Calibri" panose="020F0502020204030204"/>
                <a:sym typeface="Wingdings" panose="05000000000000000000" pitchFamily="2" charset="2"/>
              </a:rPr>
              <a:t>multiple signals (voltage, current, temperature) are necessary to be observed to </a:t>
            </a:r>
            <a:r>
              <a:rPr lang="en-US" sz="1800" dirty="0">
                <a:latin typeface="Calibri" panose="020F0502020204030204"/>
                <a:sym typeface="Wingdings" panose="05000000000000000000" pitchFamily="2" charset="2"/>
              </a:rPr>
              <a:t>measure, </a:t>
            </a:r>
            <a:r>
              <a:rPr lang="en-US" sz="1800" dirty="0">
                <a:solidFill>
                  <a:sysClr val="windowText" lastClr="000000"/>
                </a:solidFill>
                <a:latin typeface="Calibri" panose="020F0502020204030204"/>
                <a:sym typeface="Wingdings" panose="05000000000000000000" pitchFamily="2" charset="2"/>
              </a:rPr>
              <a:t>monitor</a:t>
            </a:r>
            <a:r>
              <a:rPr lang="en-US" sz="1800" dirty="0">
                <a:latin typeface="Calibri" panose="020F0502020204030204"/>
                <a:sym typeface="Wingdings" panose="05000000000000000000" pitchFamily="2" charset="2"/>
              </a:rPr>
              <a:t>, and deduce </a:t>
            </a:r>
            <a:r>
              <a:rPr lang="en-US" sz="1800" dirty="0">
                <a:solidFill>
                  <a:sysClr val="windowText" lastClr="000000"/>
                </a:solidFill>
                <a:latin typeface="Calibri" panose="020F0502020204030204"/>
                <a:sym typeface="Wingdings" panose="05000000000000000000" pitchFamily="2" charset="2"/>
              </a:rPr>
              <a:t>the output power of the </a:t>
            </a:r>
            <a:r>
              <a:rPr lang="en-US" sz="1800" u="sng" dirty="0">
                <a:solidFill>
                  <a:sysClr val="windowText" lastClr="000000"/>
                </a:solidFill>
                <a:latin typeface="Calibri" panose="020F0502020204030204"/>
                <a:sym typeface="Wingdings" panose="05000000000000000000" pitchFamily="2" charset="2"/>
              </a:rPr>
              <a:t>Electrical Storage Device</a:t>
            </a:r>
            <a:r>
              <a:rPr lang="en-US" sz="1800" dirty="0">
                <a:solidFill>
                  <a:sysClr val="windowText" lastClr="000000"/>
                </a:solidFill>
                <a:latin typeface="Calibri" panose="020F0502020204030204"/>
                <a:sym typeface="Wingdings" panose="05000000000000000000" pitchFamily="2" charset="2"/>
              </a:rPr>
              <a:t> (reference: para 2.48 (UN  R13), para. 2.30 (UN R13H))</a:t>
            </a:r>
          </a:p>
          <a:p>
            <a:pPr marL="457200" lvl="1" indent="0">
              <a:buNone/>
            </a:pPr>
            <a:endParaRPr lang="de-DE" sz="1800" dirty="0">
              <a:effectLst/>
              <a:latin typeface="Calibri" panose="020F0502020204030204" pitchFamily="34" charset="0"/>
              <a:ea typeface="Calibri" panose="020F0502020204030204" pitchFamily="34" charset="0"/>
              <a:cs typeface="Arial" panose="020B0604020202020204" pitchFamily="34" charset="0"/>
            </a:endParaRPr>
          </a:p>
          <a:p>
            <a:pPr marL="457200" lvl="1" indent="0">
              <a:buNone/>
            </a:pPr>
            <a:endParaRPr lang="en-US" b="1" dirty="0">
              <a:solidFill>
                <a:sysClr val="windowText" lastClr="000000"/>
              </a:solidFill>
              <a:latin typeface="Calibri" panose="020F0502020204030204"/>
              <a:sym typeface="Wingdings" panose="05000000000000000000" pitchFamily="2" charset="2"/>
            </a:endParaRPr>
          </a:p>
          <a:p>
            <a:pPr marL="0" indent="0">
              <a:buNone/>
            </a:pPr>
            <a:endParaRPr lang="en-US" sz="2400" b="1" u="sng" dirty="0">
              <a:solidFill>
                <a:sysClr val="windowText" lastClr="000000"/>
              </a:solidFill>
              <a:latin typeface="Calibri" panose="020F0502020204030204"/>
              <a:sym typeface="Wingdings" panose="05000000000000000000" pitchFamily="2" charset="2"/>
            </a:endParaRPr>
          </a:p>
        </p:txBody>
      </p:sp>
      <p:sp>
        <p:nvSpPr>
          <p:cNvPr id="13" name="Textfeld 12">
            <a:extLst>
              <a:ext uri="{FF2B5EF4-FFF2-40B4-BE49-F238E27FC236}">
                <a16:creationId xmlns:a16="http://schemas.microsoft.com/office/drawing/2014/main" id="{3BF698F3-1B10-E71C-8959-8F853C9192AD}"/>
              </a:ext>
            </a:extLst>
          </p:cNvPr>
          <p:cNvSpPr txBox="1"/>
          <p:nvPr/>
        </p:nvSpPr>
        <p:spPr>
          <a:xfrm>
            <a:off x="850785" y="3762518"/>
            <a:ext cx="10602711" cy="523220"/>
          </a:xfrm>
          <a:prstGeom prst="rect">
            <a:avLst/>
          </a:prstGeom>
          <a:solidFill>
            <a:srgbClr val="FFFF00"/>
          </a:solidFill>
          <a:ln w="28575">
            <a:solidFill>
              <a:schemeClr val="tx1"/>
            </a:solidFill>
          </a:ln>
        </p:spPr>
        <p:txBody>
          <a:bodyPr wrap="square" rtlCol="0">
            <a:spAutoFit/>
          </a:bodyPr>
          <a:lstStyle/>
          <a:p>
            <a:pPr marL="0" indent="0">
              <a:buNone/>
              <a:defRPr/>
            </a:pPr>
            <a:r>
              <a:rPr lang="en-GB" sz="1400" b="1" i="1" dirty="0">
                <a:effectLst/>
                <a:latin typeface="Times New Roman" panose="02020603050405020304" pitchFamily="18" charset="0"/>
                <a:ea typeface="Calibri" panose="020F0502020204030204" pitchFamily="34" charset="0"/>
                <a:cs typeface="Arial" panose="020B0604020202020204" pitchFamily="34" charset="0"/>
              </a:rPr>
              <a:t>“Electrical Transmission Braking System” (ETBS) means a braking system of a power-driven vehicle where the service braking force, and transmission, depend exclusively on the use, controlled by the driver, of energy provided from electrical storage devices.</a:t>
            </a:r>
            <a:endParaRPr lang="de-DE" sz="1400" b="1" i="1" dirty="0">
              <a:effectLst/>
              <a:latin typeface="Calibri" panose="020F0502020204030204" pitchFamily="34" charset="0"/>
              <a:ea typeface="Calibri" panose="020F0502020204030204" pitchFamily="34" charset="0"/>
              <a:cs typeface="Arial" panose="020B0604020202020204" pitchFamily="34" charset="0"/>
            </a:endParaRPr>
          </a:p>
        </p:txBody>
      </p:sp>
      <p:sp>
        <p:nvSpPr>
          <p:cNvPr id="14" name="Textfeld 13">
            <a:extLst>
              <a:ext uri="{FF2B5EF4-FFF2-40B4-BE49-F238E27FC236}">
                <a16:creationId xmlns:a16="http://schemas.microsoft.com/office/drawing/2014/main" id="{CE37D3A1-C91C-C32C-7397-FE1411AAD79E}"/>
              </a:ext>
            </a:extLst>
          </p:cNvPr>
          <p:cNvSpPr txBox="1"/>
          <p:nvPr/>
        </p:nvSpPr>
        <p:spPr>
          <a:xfrm>
            <a:off x="820305" y="4947036"/>
            <a:ext cx="10641143" cy="1015663"/>
          </a:xfrm>
          <a:prstGeom prst="rect">
            <a:avLst/>
          </a:prstGeom>
          <a:solidFill>
            <a:srgbClr val="FFFF00"/>
          </a:solidFill>
          <a:ln w="28575">
            <a:solidFill>
              <a:schemeClr val="tx1"/>
            </a:solidFill>
          </a:ln>
        </p:spPr>
        <p:txBody>
          <a:bodyPr wrap="square" rtlCol="0">
            <a:spAutoFit/>
          </a:bodyPr>
          <a:lstStyle/>
          <a:p>
            <a:pPr>
              <a:defRPr/>
            </a:pPr>
            <a:r>
              <a:rPr lang="en-GB" sz="1400" b="1" i="1" dirty="0">
                <a:effectLst/>
                <a:latin typeface="Times New Roman" panose="02020603050405020304" pitchFamily="18" charset="0"/>
                <a:ea typeface="Calibri" panose="020F0502020204030204" pitchFamily="34" charset="0"/>
                <a:cs typeface="Arial" panose="020B0604020202020204" pitchFamily="34" charset="0"/>
              </a:rPr>
              <a:t>“Energy Management System” means, an electrical device(s), being part of, or used by, an electrical transmission braking system, that monitors critical variables that impact on the performance and state of</a:t>
            </a:r>
            <a:r>
              <a:rPr lang="en-GB" sz="1400" b="1" i="1" dirty="0">
                <a:effectLst/>
                <a:latin typeface="Times New Roman" panose="02020603050405020304" pitchFamily="18" charset="0"/>
                <a:ea typeface="Times New Roman" panose="02020603050405020304" pitchFamily="18" charset="0"/>
                <a:cs typeface="Arial" panose="020B0604020202020204" pitchFamily="34" charset="0"/>
              </a:rPr>
              <a:t> the </a:t>
            </a:r>
            <a:r>
              <a:rPr lang="en-GB" sz="1400" b="1" i="1" dirty="0">
                <a:effectLst/>
                <a:latin typeface="Times New Roman" panose="02020603050405020304" pitchFamily="18" charset="0"/>
                <a:ea typeface="Calibri" panose="020F0502020204030204" pitchFamily="34" charset="0"/>
                <a:cs typeface="Arial" panose="020B0604020202020204" pitchFamily="34" charset="0"/>
              </a:rPr>
              <a:t>electrical storage device</a:t>
            </a:r>
            <a:r>
              <a:rPr lang="en-GB" sz="1400" b="1" i="1" dirty="0">
                <a:effectLst/>
                <a:latin typeface="Times New Roman" panose="02020603050405020304" pitchFamily="18" charset="0"/>
                <a:ea typeface="Times New Roman" panose="02020603050405020304" pitchFamily="18" charset="0"/>
                <a:cs typeface="Arial" panose="020B0604020202020204" pitchFamily="34" charset="0"/>
              </a:rPr>
              <a:t>s </a:t>
            </a:r>
            <a:r>
              <a:rPr lang="en-GB" sz="1400" b="1" i="1" dirty="0">
                <a:effectLst/>
                <a:latin typeface="Times New Roman" panose="02020603050405020304" pitchFamily="18" charset="0"/>
                <a:ea typeface="Calibri" panose="020F0502020204030204" pitchFamily="34" charset="0"/>
                <a:cs typeface="Arial" panose="020B0604020202020204" pitchFamily="34" charset="0"/>
              </a:rPr>
              <a:t>(e.g., voltage, temperature, internal resistance, effect of ageing, state of charge, power consumption, charging cycles, etc.) and deduces the actual capability of </a:t>
            </a:r>
            <a:r>
              <a:rPr lang="en-GB" sz="1400" b="1" i="1" dirty="0">
                <a:effectLst/>
                <a:latin typeface="Times New Roman" panose="02020603050405020304" pitchFamily="18" charset="0"/>
                <a:ea typeface="Times New Roman" panose="02020603050405020304" pitchFamily="18" charset="0"/>
                <a:cs typeface="Arial" panose="020B0604020202020204" pitchFamily="34" charset="0"/>
              </a:rPr>
              <a:t>the</a:t>
            </a:r>
            <a:r>
              <a:rPr lang="en-GB" sz="1400" b="1" i="1" dirty="0">
                <a:effectLst/>
                <a:latin typeface="Times New Roman" panose="02020603050405020304" pitchFamily="18" charset="0"/>
                <a:ea typeface="Calibri" panose="020F0502020204030204" pitchFamily="34" charset="0"/>
                <a:cs typeface="Arial" panose="020B0604020202020204" pitchFamily="34" charset="0"/>
              </a:rPr>
              <a:t> device</a:t>
            </a:r>
            <a:r>
              <a:rPr lang="en-GB" sz="1400" b="1" i="1" dirty="0">
                <a:effectLst/>
                <a:latin typeface="Times New Roman" panose="02020603050405020304" pitchFamily="18" charset="0"/>
                <a:ea typeface="Times New Roman" panose="02020603050405020304" pitchFamily="18" charset="0"/>
                <a:cs typeface="Arial" panose="020B0604020202020204" pitchFamily="34" charset="0"/>
              </a:rPr>
              <a:t>s</a:t>
            </a:r>
            <a:r>
              <a:rPr lang="en-GB" sz="1400" b="1" i="1" dirty="0">
                <a:effectLst/>
                <a:latin typeface="Times New Roman" panose="02020603050405020304" pitchFamily="18" charset="0"/>
                <a:ea typeface="Calibri" panose="020F0502020204030204" pitchFamily="34" charset="0"/>
                <a:cs typeface="Arial" panose="020B0604020202020204" pitchFamily="34" charset="0"/>
              </a:rPr>
              <a:t> to fulfil the performance requirements of this Regulation</a:t>
            </a:r>
            <a:r>
              <a:rPr lang="en-GB" sz="1400" b="1" dirty="0">
                <a:effectLst/>
                <a:latin typeface="Times New Roman" panose="02020603050405020304" pitchFamily="18" charset="0"/>
                <a:ea typeface="Calibri" panose="020F0502020204030204" pitchFamily="34" charset="0"/>
                <a:cs typeface="Arial" panose="020B0604020202020204" pitchFamily="34" charset="0"/>
              </a:rPr>
              <a:t>. </a:t>
            </a:r>
            <a:r>
              <a:rPr lang="en-GB" sz="1800" dirty="0">
                <a:solidFill>
                  <a:sysClr val="windowText" lastClr="000000"/>
                </a:solidFill>
                <a:latin typeface="Calibri" panose="020F0502020204030204"/>
              </a:rPr>
              <a:t> </a:t>
            </a:r>
            <a:endParaRPr lang="de-DE" sz="1400" b="1" i="1" dirty="0">
              <a:effectLst/>
              <a:latin typeface="Calibri" panose="020F0502020204030204" pitchFamily="34" charset="0"/>
              <a:ea typeface="Calibri" panose="020F0502020204030204" pitchFamily="34" charset="0"/>
              <a:cs typeface="Arial" panose="020B0604020202020204" pitchFamily="34" charset="0"/>
            </a:endParaRPr>
          </a:p>
        </p:txBody>
      </p:sp>
      <p:sp>
        <p:nvSpPr>
          <p:cNvPr id="16" name="Textfeld 15">
            <a:extLst>
              <a:ext uri="{FF2B5EF4-FFF2-40B4-BE49-F238E27FC236}">
                <a16:creationId xmlns:a16="http://schemas.microsoft.com/office/drawing/2014/main" id="{1F868C94-206A-5425-C382-163003814A1E}"/>
              </a:ext>
            </a:extLst>
          </p:cNvPr>
          <p:cNvSpPr txBox="1"/>
          <p:nvPr/>
        </p:nvSpPr>
        <p:spPr>
          <a:xfrm>
            <a:off x="789168" y="4558935"/>
            <a:ext cx="10803834" cy="369332"/>
          </a:xfrm>
          <a:prstGeom prst="rect">
            <a:avLst/>
          </a:prstGeom>
          <a:noFill/>
        </p:spPr>
        <p:txBody>
          <a:bodyPr wrap="square">
            <a:spAutoFit/>
          </a:bodyPr>
          <a:lstStyle/>
          <a:p>
            <a:pPr marL="0" indent="0">
              <a:buNone/>
            </a:pPr>
            <a:r>
              <a:rPr lang="en-US" sz="1800" b="1" dirty="0">
                <a:solidFill>
                  <a:sysClr val="windowText" lastClr="000000"/>
                </a:solidFill>
                <a:latin typeface="Calibri" panose="020F0502020204030204"/>
                <a:sym typeface="Wingdings" panose="05000000000000000000" pitchFamily="2" charset="2"/>
              </a:rPr>
              <a:t> Definition of Energy Management System (EMS) </a:t>
            </a:r>
            <a:r>
              <a:rPr lang="en-US" sz="1800" dirty="0">
                <a:solidFill>
                  <a:sysClr val="windowText" lastClr="000000"/>
                </a:solidFill>
                <a:latin typeface="Calibri" panose="020F0502020204030204"/>
              </a:rPr>
              <a:t>according to para. </a:t>
            </a:r>
            <a:r>
              <a:rPr lang="en-GB" sz="1800" dirty="0">
                <a:solidFill>
                  <a:sysClr val="windowText" lastClr="000000"/>
                </a:solidFill>
                <a:latin typeface="Calibri" panose="020F0502020204030204"/>
              </a:rPr>
              <a:t>2.51. (UN R13) and para. 2.33. (UN R13-H)</a:t>
            </a:r>
          </a:p>
        </p:txBody>
      </p:sp>
    </p:spTree>
    <p:extLst>
      <p:ext uri="{BB962C8B-B14F-4D97-AF65-F5344CB8AC3E}">
        <p14:creationId xmlns:p14="http://schemas.microsoft.com/office/powerpoint/2010/main" val="15096711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6DED99-3762-BB45-CD8C-812750D73A85}"/>
              </a:ext>
            </a:extLst>
          </p:cNvPr>
          <p:cNvSpPr>
            <a:spLocks noGrp="1"/>
          </p:cNvSpPr>
          <p:nvPr>
            <p:ph type="title"/>
          </p:nvPr>
        </p:nvSpPr>
        <p:spPr>
          <a:xfrm>
            <a:off x="410443" y="35606"/>
            <a:ext cx="9199562" cy="891172"/>
          </a:xfrm>
        </p:spPr>
        <p:txBody>
          <a:bodyPr>
            <a:normAutofit fontScale="90000"/>
          </a:bodyPr>
          <a:lstStyle/>
          <a:p>
            <a:r>
              <a:rPr lang="de-DE" b="1" dirty="0"/>
              <a:t>8. Energy Management System (EMS)</a:t>
            </a:r>
            <a:br>
              <a:rPr lang="de-DE" b="1" dirty="0"/>
            </a:br>
            <a:r>
              <a:rPr lang="en-US" sz="2400" dirty="0">
                <a:solidFill>
                  <a:prstClr val="black"/>
                </a:solidFill>
                <a:latin typeface="Calibri Light" panose="020F0302020204030204"/>
              </a:rPr>
              <a:t>(Example: Lead acid battery state detection| basic principle)</a:t>
            </a:r>
            <a:endParaRPr lang="en-US" sz="2400" dirty="0"/>
          </a:p>
        </p:txBody>
      </p:sp>
      <p:sp>
        <p:nvSpPr>
          <p:cNvPr id="4" name="Datumsplatzhalter 3">
            <a:extLst>
              <a:ext uri="{FF2B5EF4-FFF2-40B4-BE49-F238E27FC236}">
                <a16:creationId xmlns:a16="http://schemas.microsoft.com/office/drawing/2014/main" id="{97BE937F-C8EC-F6B5-DC03-B2FFC5C3B9B0}"/>
              </a:ext>
            </a:extLst>
          </p:cNvPr>
          <p:cNvSpPr>
            <a:spLocks noGrp="1"/>
          </p:cNvSpPr>
          <p:nvPr>
            <p:ph type="dt" sz="half" idx="10"/>
          </p:nvPr>
        </p:nvSpPr>
        <p:spPr/>
        <p:txBody>
          <a:bodyPr/>
          <a:lstStyle/>
          <a:p>
            <a:fld id="{B7E2725E-9755-4062-8DD6-85F8ECDFB827}" type="datetime1">
              <a:rPr lang="en-GB" smtClean="0"/>
              <a:t>16/05/2024</a:t>
            </a:fld>
            <a:endParaRPr lang="de-DE"/>
          </a:p>
        </p:txBody>
      </p:sp>
      <p:sp>
        <p:nvSpPr>
          <p:cNvPr id="5" name="Fußzeilenplatzhalter 4">
            <a:extLst>
              <a:ext uri="{FF2B5EF4-FFF2-40B4-BE49-F238E27FC236}">
                <a16:creationId xmlns:a16="http://schemas.microsoft.com/office/drawing/2014/main" id="{0A030A57-381B-05AB-5008-7C6AA6966851}"/>
              </a:ext>
            </a:extLst>
          </p:cNvPr>
          <p:cNvSpPr>
            <a:spLocks noGrp="1"/>
          </p:cNvSpPr>
          <p:nvPr>
            <p:ph type="ftr" sz="quarter" idx="11"/>
          </p:nvPr>
        </p:nvSpPr>
        <p:spPr/>
        <p:txBody>
          <a:bodyPr/>
          <a:lstStyle/>
          <a:p>
            <a:r>
              <a:rPr lang="en-US"/>
              <a:t>Electrical Braking Special Interest Group</a:t>
            </a:r>
            <a:endParaRPr lang="de-DE"/>
          </a:p>
        </p:txBody>
      </p:sp>
      <p:sp>
        <p:nvSpPr>
          <p:cNvPr id="6" name="Foliennummernplatzhalter 5">
            <a:extLst>
              <a:ext uri="{FF2B5EF4-FFF2-40B4-BE49-F238E27FC236}">
                <a16:creationId xmlns:a16="http://schemas.microsoft.com/office/drawing/2014/main" id="{58CBDBBE-A5D2-02E2-5C05-90D426A83F9C}"/>
              </a:ext>
            </a:extLst>
          </p:cNvPr>
          <p:cNvSpPr>
            <a:spLocks noGrp="1"/>
          </p:cNvSpPr>
          <p:nvPr>
            <p:ph type="sldNum" sz="quarter" idx="12"/>
          </p:nvPr>
        </p:nvSpPr>
        <p:spPr/>
        <p:txBody>
          <a:bodyPr/>
          <a:lstStyle/>
          <a:p>
            <a:fld id="{75A4F0DD-4D64-46F5-A4A4-1847C02381D9}" type="slidenum">
              <a:rPr lang="de-DE" smtClean="0"/>
              <a:t>21</a:t>
            </a:fld>
            <a:endParaRPr lang="de-DE"/>
          </a:p>
        </p:txBody>
      </p:sp>
      <p:sp>
        <p:nvSpPr>
          <p:cNvPr id="10" name="Inhaltsplatzhalter 9">
            <a:extLst>
              <a:ext uri="{FF2B5EF4-FFF2-40B4-BE49-F238E27FC236}">
                <a16:creationId xmlns:a16="http://schemas.microsoft.com/office/drawing/2014/main" id="{C4DD7A6E-0290-AC80-C7B4-7168BB93F6FC}"/>
              </a:ext>
            </a:extLst>
          </p:cNvPr>
          <p:cNvSpPr>
            <a:spLocks noGrp="1"/>
          </p:cNvSpPr>
          <p:nvPr>
            <p:ph idx="1"/>
          </p:nvPr>
        </p:nvSpPr>
        <p:spPr>
          <a:xfrm>
            <a:off x="304800" y="4602588"/>
            <a:ext cx="11698498" cy="1874453"/>
          </a:xfrm>
        </p:spPr>
        <p:txBody>
          <a:bodyPr>
            <a:noAutofit/>
          </a:bodyPr>
          <a:lstStyle/>
          <a:p>
            <a:r>
              <a:rPr lang="en-US" sz="1800" dirty="0"/>
              <a:t>Influences like low temperature, high temperature ,the exchange of electrical storage device, ageing; long-time parking shall be considered and covered.</a:t>
            </a:r>
          </a:p>
          <a:p>
            <a:r>
              <a:rPr lang="en-US" sz="1800" dirty="0"/>
              <a:t>Technological solutions for EMS are available from various suppliers, their reliability is field-proven.</a:t>
            </a:r>
          </a:p>
          <a:p>
            <a:r>
              <a:rPr lang="en-US" sz="1800" dirty="0"/>
              <a:t>EMS shall demonstrate compliance according to </a:t>
            </a:r>
          </a:p>
          <a:p>
            <a:pPr lvl="1"/>
            <a:r>
              <a:rPr lang="en-US" sz="1800" dirty="0"/>
              <a:t>5.2.1.35.8.2. / 5.2.1.35.8.3. (UN R13) respectively 5.2.24.8.2. / 5.2.24.8.3. (UN R13-H)</a:t>
            </a:r>
          </a:p>
          <a:p>
            <a:pPr lvl="1"/>
            <a:r>
              <a:rPr lang="en-US" sz="1800" dirty="0"/>
              <a:t>UN-R13-Annex18 and UN-R13H-Annex 8</a:t>
            </a:r>
            <a:endParaRPr lang="de-DE" sz="1800" dirty="0"/>
          </a:p>
        </p:txBody>
      </p:sp>
      <p:grpSp>
        <p:nvGrpSpPr>
          <p:cNvPr id="29" name="Gruppieren 28">
            <a:extLst>
              <a:ext uri="{FF2B5EF4-FFF2-40B4-BE49-F238E27FC236}">
                <a16:creationId xmlns:a16="http://schemas.microsoft.com/office/drawing/2014/main" id="{6ECAC69D-F262-9485-EB84-A0FCCFBA5ABB}"/>
              </a:ext>
            </a:extLst>
          </p:cNvPr>
          <p:cNvGrpSpPr/>
          <p:nvPr/>
        </p:nvGrpSpPr>
        <p:grpSpPr>
          <a:xfrm>
            <a:off x="212701" y="864972"/>
            <a:ext cx="11896921" cy="3662439"/>
            <a:chOff x="212701" y="1421484"/>
            <a:chExt cx="11774121" cy="3517825"/>
          </a:xfrm>
        </p:grpSpPr>
        <p:sp>
          <p:nvSpPr>
            <p:cNvPr id="30" name="Rectangle 11_">
              <a:extLst>
                <a:ext uri="{FF2B5EF4-FFF2-40B4-BE49-F238E27FC236}">
                  <a16:creationId xmlns:a16="http://schemas.microsoft.com/office/drawing/2014/main" id="{BB468303-9FC8-2BAF-11C9-EEF86A4D33BA}"/>
                </a:ext>
              </a:extLst>
            </p:cNvPr>
            <p:cNvSpPr>
              <a:spLocks noChangeArrowheads="1"/>
            </p:cNvSpPr>
            <p:nvPr>
              <p:custDataLst>
                <p:tags r:id="rId1"/>
              </p:custDataLst>
            </p:nvPr>
          </p:nvSpPr>
          <p:spPr bwMode="auto">
            <a:xfrm>
              <a:off x="2842454" y="1668574"/>
              <a:ext cx="3003713" cy="1688455"/>
            </a:xfrm>
            <a:prstGeom prst="rect">
              <a:avLst/>
            </a:prstGeom>
            <a:solidFill>
              <a:srgbClr val="FFFFFF">
                <a:lumMod val="75000"/>
              </a:srgbClr>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anchorCtr="1"/>
            <a:lstStyle/>
            <a:p>
              <a:pPr algn="ctr" defTabSz="1129476" eaLnBrk="0" hangingPunct="0">
                <a:defRPr/>
              </a:pPr>
              <a:r>
                <a:rPr lang="en-US" sz="1200" b="1" kern="0">
                  <a:latin typeface="Arial" charset="0"/>
                </a:rPr>
                <a:t>Estimator of battery states &amp; parameters</a:t>
              </a:r>
            </a:p>
          </p:txBody>
        </p:sp>
        <p:sp>
          <p:nvSpPr>
            <p:cNvPr id="31" name="Rectangle 12">
              <a:extLst>
                <a:ext uri="{FF2B5EF4-FFF2-40B4-BE49-F238E27FC236}">
                  <a16:creationId xmlns:a16="http://schemas.microsoft.com/office/drawing/2014/main" id="{3CB132AB-FAA4-F58A-309D-48DF9A21919B}"/>
                </a:ext>
              </a:extLst>
            </p:cNvPr>
            <p:cNvSpPr>
              <a:spLocks noChangeAspect="1" noChangeArrowheads="1"/>
            </p:cNvSpPr>
            <p:nvPr>
              <p:custDataLst>
                <p:tags r:id="rId2"/>
              </p:custDataLst>
            </p:nvPr>
          </p:nvSpPr>
          <p:spPr bwMode="auto">
            <a:xfrm>
              <a:off x="3395844" y="2046326"/>
              <a:ext cx="1911270" cy="596690"/>
            </a:xfrm>
            <a:prstGeom prst="rect">
              <a:avLst/>
            </a:prstGeom>
            <a:solidFill>
              <a:srgbClr val="FFC000"/>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anchor="ctr"/>
            <a:lstStyle/>
            <a:p>
              <a:pPr algn="ctr" defTabSz="1129476" eaLnBrk="0" hangingPunct="0">
                <a:defRPr/>
              </a:pPr>
              <a:r>
                <a:rPr sz="1359" kern="0">
                  <a:solidFill>
                    <a:srgbClr val="000000"/>
                  </a:solidFill>
                  <a:latin typeface="Arial" charset="0"/>
                </a:rPr>
                <a:t>Model of the battery </a:t>
              </a:r>
            </a:p>
          </p:txBody>
        </p:sp>
        <p:sp>
          <p:nvSpPr>
            <p:cNvPr id="64" name="Rectangle 21">
              <a:extLst>
                <a:ext uri="{FF2B5EF4-FFF2-40B4-BE49-F238E27FC236}">
                  <a16:creationId xmlns:a16="http://schemas.microsoft.com/office/drawing/2014/main" id="{4DFD68CE-CA2C-EE49-7D9E-F48740DE1E01}"/>
                </a:ext>
              </a:extLst>
            </p:cNvPr>
            <p:cNvSpPr>
              <a:spLocks noChangeAspect="1" noChangeArrowheads="1"/>
            </p:cNvSpPr>
            <p:nvPr>
              <p:custDataLst>
                <p:tags r:id="rId3"/>
              </p:custDataLst>
            </p:nvPr>
          </p:nvSpPr>
          <p:spPr bwMode="auto">
            <a:xfrm>
              <a:off x="3395844" y="2821712"/>
              <a:ext cx="1911270" cy="366715"/>
            </a:xfrm>
            <a:prstGeom prst="rect">
              <a:avLst/>
            </a:prstGeom>
            <a:solidFill>
              <a:srgbClr val="92A5C4"/>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anchor="ctr"/>
            <a:lstStyle/>
            <a:p>
              <a:pPr algn="ctr" defTabSz="1129476" eaLnBrk="0" hangingPunct="0">
                <a:defRPr/>
              </a:pPr>
              <a:r>
                <a:rPr sz="1359" kern="0" dirty="0">
                  <a:solidFill>
                    <a:srgbClr val="000000"/>
                  </a:solidFill>
                  <a:latin typeface="Arial" charset="0"/>
                </a:rPr>
                <a:t>Adaption of parameters</a:t>
              </a:r>
            </a:p>
          </p:txBody>
        </p:sp>
        <p:sp>
          <p:nvSpPr>
            <p:cNvPr id="65" name="Rectangle 35">
              <a:extLst>
                <a:ext uri="{FF2B5EF4-FFF2-40B4-BE49-F238E27FC236}">
                  <a16:creationId xmlns:a16="http://schemas.microsoft.com/office/drawing/2014/main" id="{78566EA8-9689-5131-C3D7-6431BF4ECB4E}"/>
                </a:ext>
              </a:extLst>
            </p:cNvPr>
            <p:cNvSpPr>
              <a:spLocks noChangeArrowheads="1"/>
            </p:cNvSpPr>
            <p:nvPr>
              <p:custDataLst>
                <p:tags r:id="rId4"/>
              </p:custDataLst>
            </p:nvPr>
          </p:nvSpPr>
          <p:spPr bwMode="auto">
            <a:xfrm>
              <a:off x="6614945" y="1582431"/>
              <a:ext cx="3126074" cy="2014200"/>
            </a:xfrm>
            <a:prstGeom prst="rect">
              <a:avLst/>
            </a:prstGeom>
            <a:solidFill>
              <a:srgbClr val="FFFFFF">
                <a:lumMod val="75000"/>
              </a:srgbClr>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anchorCtr="1"/>
            <a:lstStyle/>
            <a:p>
              <a:pPr algn="ctr" defTabSz="1129476" eaLnBrk="0" hangingPunct="0">
                <a:defRPr/>
              </a:pPr>
              <a:endParaRPr lang="en-US" sz="1483" b="1" kern="0">
                <a:solidFill>
                  <a:srgbClr val="000000"/>
                </a:solidFill>
                <a:latin typeface="Arial" charset="0"/>
              </a:endParaRPr>
            </a:p>
          </p:txBody>
        </p:sp>
        <p:sp>
          <p:nvSpPr>
            <p:cNvPr id="90" name="Text Box 57">
              <a:extLst>
                <a:ext uri="{FF2B5EF4-FFF2-40B4-BE49-F238E27FC236}">
                  <a16:creationId xmlns:a16="http://schemas.microsoft.com/office/drawing/2014/main" id="{1C4CD1A8-2933-C847-FF7A-DE3E1EB030AF}"/>
                </a:ext>
              </a:extLst>
            </p:cNvPr>
            <p:cNvSpPr txBox="1">
              <a:spLocks noChangeArrowheads="1"/>
            </p:cNvSpPr>
            <p:nvPr>
              <p:custDataLst>
                <p:tags r:id="rId5"/>
              </p:custDataLst>
            </p:nvPr>
          </p:nvSpPr>
          <p:spPr bwMode="auto">
            <a:xfrm>
              <a:off x="6592529" y="1679321"/>
              <a:ext cx="2295821" cy="320537"/>
            </a:xfrm>
            <a:prstGeom prst="rect">
              <a:avLst/>
            </a:prstGeom>
            <a:noFill/>
            <a:ln w="9525">
              <a:noFill/>
              <a:miter lim="800000"/>
              <a:headEnd/>
              <a:tailEnd/>
            </a:ln>
          </p:spPr>
          <p:txBody>
            <a:bodyPr wrap="none">
              <a:spAutoFit/>
            </a:bodyPr>
            <a:lstStyle/>
            <a:p>
              <a:pPr algn="ctr" defTabSz="1129476" eaLnBrk="0" fontAlgn="base" hangingPunct="0">
                <a:spcBef>
                  <a:spcPct val="0"/>
                </a:spcBef>
                <a:spcAft>
                  <a:spcPct val="0"/>
                </a:spcAft>
              </a:pPr>
              <a:r>
                <a:rPr lang="en-US" sz="1483" b="1" dirty="0">
                  <a:solidFill>
                    <a:srgbClr val="000000"/>
                  </a:solidFill>
                  <a:latin typeface="Arial" pitchFamily="34" charset="0"/>
                </a:rPr>
                <a:t>Examples of Predictors</a:t>
              </a:r>
              <a:endParaRPr lang="en-US" sz="1976" dirty="0">
                <a:solidFill>
                  <a:srgbClr val="000000"/>
                </a:solidFill>
                <a:latin typeface="Arial" pitchFamily="34" charset="0"/>
              </a:endParaRPr>
            </a:p>
          </p:txBody>
        </p:sp>
        <p:sp>
          <p:nvSpPr>
            <p:cNvPr id="91" name="Rectangle 43">
              <a:extLst>
                <a:ext uri="{FF2B5EF4-FFF2-40B4-BE49-F238E27FC236}">
                  <a16:creationId xmlns:a16="http://schemas.microsoft.com/office/drawing/2014/main" id="{82546663-C20E-AF58-61D2-CA31816CB440}"/>
                </a:ext>
              </a:extLst>
            </p:cNvPr>
            <p:cNvSpPr>
              <a:spLocks noChangeArrowheads="1"/>
            </p:cNvSpPr>
            <p:nvPr>
              <p:custDataLst>
                <p:tags r:id="rId6"/>
              </p:custDataLst>
            </p:nvPr>
          </p:nvSpPr>
          <p:spPr bwMode="auto">
            <a:xfrm>
              <a:off x="6767768" y="2310045"/>
              <a:ext cx="2658096" cy="392231"/>
            </a:xfrm>
            <a:prstGeom prst="rect">
              <a:avLst/>
            </a:prstGeom>
            <a:solidFill>
              <a:schemeClr val="accent6">
                <a:lumMod val="20000"/>
                <a:lumOff val="80000"/>
              </a:schemeClr>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anchor="ctr"/>
            <a:lstStyle/>
            <a:p>
              <a:pPr algn="ctr" defTabSz="1229482" eaLnBrk="0" hangingPunct="0">
                <a:defRPr/>
              </a:pPr>
              <a:r>
                <a:rPr lang="de-DE" sz="1223" kern="0" dirty="0">
                  <a:solidFill>
                    <a:srgbClr val="000000"/>
                  </a:solidFill>
                  <a:latin typeface="Arial" pitchFamily="34" charset="0"/>
                </a:rPr>
                <a:t>State </a:t>
              </a:r>
              <a:r>
                <a:rPr lang="de-DE" sz="1223" kern="0" dirty="0" err="1">
                  <a:solidFill>
                    <a:srgbClr val="000000"/>
                  </a:solidFill>
                  <a:latin typeface="Arial" pitchFamily="34" charset="0"/>
                </a:rPr>
                <a:t>of</a:t>
              </a:r>
              <a:r>
                <a:rPr lang="de-DE" sz="1223" kern="0" dirty="0">
                  <a:solidFill>
                    <a:srgbClr val="000000"/>
                  </a:solidFill>
                  <a:latin typeface="Arial" pitchFamily="34" charset="0"/>
                </a:rPr>
                <a:t> </a:t>
              </a:r>
              <a:r>
                <a:rPr lang="de-DE" sz="1223" kern="0" dirty="0" err="1">
                  <a:solidFill>
                    <a:srgbClr val="000000"/>
                  </a:solidFill>
                  <a:latin typeface="Arial" pitchFamily="34" charset="0"/>
                </a:rPr>
                <a:t>the</a:t>
              </a:r>
              <a:r>
                <a:rPr lang="de-DE" sz="1223" kern="0" dirty="0">
                  <a:solidFill>
                    <a:srgbClr val="000000"/>
                  </a:solidFill>
                  <a:latin typeface="Arial" pitchFamily="34" charset="0"/>
                </a:rPr>
                <a:t> </a:t>
              </a:r>
              <a:r>
                <a:rPr lang="de-DE" sz="1223" kern="0" dirty="0" err="1">
                  <a:solidFill>
                    <a:srgbClr val="000000"/>
                  </a:solidFill>
                  <a:latin typeface="Arial" pitchFamily="34" charset="0"/>
                </a:rPr>
                <a:t>electrical</a:t>
              </a:r>
              <a:r>
                <a:rPr lang="de-DE" sz="1223" kern="0" dirty="0">
                  <a:solidFill>
                    <a:srgbClr val="000000"/>
                  </a:solidFill>
                  <a:latin typeface="Arial" pitchFamily="34" charset="0"/>
                </a:rPr>
                <a:t> </a:t>
              </a:r>
              <a:r>
                <a:rPr lang="de-DE" sz="1223" kern="0" dirty="0" err="1">
                  <a:solidFill>
                    <a:srgbClr val="000000"/>
                  </a:solidFill>
                  <a:latin typeface="Arial" pitchFamily="34" charset="0"/>
                </a:rPr>
                <a:t>storage</a:t>
              </a:r>
              <a:r>
                <a:rPr lang="de-DE" sz="1223" kern="0" dirty="0">
                  <a:solidFill>
                    <a:srgbClr val="000000"/>
                  </a:solidFill>
                  <a:latin typeface="Arial" pitchFamily="34" charset="0"/>
                </a:rPr>
                <a:t> </a:t>
              </a:r>
              <a:r>
                <a:rPr lang="de-DE" sz="1223" kern="0" dirty="0" err="1">
                  <a:solidFill>
                    <a:srgbClr val="000000"/>
                  </a:solidFill>
                  <a:latin typeface="Arial" pitchFamily="34" charset="0"/>
                </a:rPr>
                <a:t>device</a:t>
              </a:r>
              <a:endParaRPr sz="1223" kern="0" dirty="0">
                <a:solidFill>
                  <a:srgbClr val="000000"/>
                </a:solidFill>
                <a:latin typeface="Arial" pitchFamily="34" charset="0"/>
              </a:endParaRPr>
            </a:p>
          </p:txBody>
        </p:sp>
        <p:sp>
          <p:nvSpPr>
            <p:cNvPr id="92" name="Rectangle 36">
              <a:extLst>
                <a:ext uri="{FF2B5EF4-FFF2-40B4-BE49-F238E27FC236}">
                  <a16:creationId xmlns:a16="http://schemas.microsoft.com/office/drawing/2014/main" id="{DC55EB34-E31F-32FF-F8DC-ABAF843726A1}"/>
                </a:ext>
              </a:extLst>
            </p:cNvPr>
            <p:cNvSpPr>
              <a:spLocks noChangeAspect="1" noChangeArrowheads="1"/>
            </p:cNvSpPr>
            <p:nvPr>
              <p:custDataLst>
                <p:tags r:id="rId7"/>
              </p:custDataLst>
            </p:nvPr>
          </p:nvSpPr>
          <p:spPr bwMode="auto">
            <a:xfrm>
              <a:off x="6989529" y="4169136"/>
              <a:ext cx="2369437" cy="607599"/>
            </a:xfrm>
            <a:prstGeom prst="rect">
              <a:avLst/>
            </a:prstGeom>
            <a:solidFill>
              <a:srgbClr val="FFFFFF">
                <a:lumMod val="75000"/>
              </a:srgbClr>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anchor="ctr" anchorCtr="1"/>
            <a:lstStyle/>
            <a:p>
              <a:pPr marL="0" marR="0" lvl="0" indent="0" algn="ctr" defTabSz="1129476" rtl="0" eaLnBrk="0" fontAlgn="auto" latinLnBrk="0" hangingPunct="0">
                <a:lnSpc>
                  <a:spcPts val="2000"/>
                </a:lnSpc>
                <a:spcBef>
                  <a:spcPct val="50000"/>
                </a:spcBef>
                <a:spcAft>
                  <a:spcPts val="0"/>
                </a:spcAft>
                <a:buClrTx/>
                <a:buSzTx/>
                <a:buFontTx/>
                <a:buNone/>
                <a:tabLst/>
                <a:defRPr/>
              </a:pPr>
              <a:r>
                <a:rPr kumimoji="0" lang="en-US" sz="1359" b="1" i="0" u="none" strike="noStrike" kern="0" cap="none" spc="0" normalizeH="0" baseline="0" noProof="0" dirty="0">
                  <a:ln>
                    <a:noFill/>
                  </a:ln>
                  <a:solidFill>
                    <a:srgbClr val="000000"/>
                  </a:solidFill>
                  <a:effectLst/>
                  <a:uLnTx/>
                  <a:uFillTx/>
                  <a:latin typeface="Arial" charset="0"/>
                  <a:ea typeface="+mn-ea"/>
                  <a:cs typeface="+mn-cs"/>
                </a:rPr>
                <a:t>Load profiles</a:t>
              </a:r>
              <a:br>
                <a:rPr kumimoji="0" lang="en-US" sz="1359" b="1" i="0" u="none" strike="noStrike" kern="0" cap="none" spc="0" normalizeH="0" baseline="0" noProof="0" dirty="0">
                  <a:ln>
                    <a:noFill/>
                  </a:ln>
                  <a:solidFill>
                    <a:srgbClr val="000000"/>
                  </a:solidFill>
                  <a:effectLst/>
                  <a:uLnTx/>
                  <a:uFillTx/>
                  <a:latin typeface="Arial" charset="0"/>
                  <a:ea typeface="+mn-ea"/>
                  <a:cs typeface="+mn-cs"/>
                </a:rPr>
              </a:br>
              <a:r>
                <a:rPr kumimoji="0" lang="en-US" sz="1359" i="0" u="none" strike="noStrike" kern="0" cap="none" spc="0" normalizeH="0" baseline="0" noProof="0" dirty="0">
                  <a:ln>
                    <a:noFill/>
                  </a:ln>
                  <a:solidFill>
                    <a:srgbClr val="000000"/>
                  </a:solidFill>
                  <a:effectLst/>
                  <a:uLnTx/>
                  <a:uFillTx/>
                  <a:latin typeface="Arial" charset="0"/>
                  <a:ea typeface="+mn-ea"/>
                  <a:cs typeface="+mn-cs"/>
                </a:rPr>
                <a:t>(n</a:t>
              </a:r>
              <a:r>
                <a:rPr kumimoji="0" lang="en-US" sz="1359" b="0" i="0" u="none" strike="noStrike" kern="0" cap="none" spc="0" normalizeH="0" baseline="0" noProof="0" dirty="0">
                  <a:ln>
                    <a:noFill/>
                  </a:ln>
                  <a:solidFill>
                    <a:srgbClr val="000000"/>
                  </a:solidFill>
                  <a:effectLst/>
                  <a:uLnTx/>
                  <a:uFillTx/>
                  <a:latin typeface="Arial" charset="0"/>
                  <a:ea typeface="+mn-ea"/>
                  <a:cs typeface="+mn-cs"/>
                </a:rPr>
                <a:t>umber of brake applications)</a:t>
              </a:r>
              <a:endParaRPr kumimoji="0" lang="en-US" sz="1483" b="0" i="0" u="none" strike="noStrike" kern="0" cap="none" spc="0" normalizeH="0" baseline="0" noProof="0" dirty="0">
                <a:ln>
                  <a:noFill/>
                </a:ln>
                <a:solidFill>
                  <a:srgbClr val="000000"/>
                </a:solidFill>
                <a:effectLst/>
                <a:uLnTx/>
                <a:uFillTx/>
                <a:latin typeface="Arial" charset="0"/>
                <a:ea typeface="+mn-ea"/>
                <a:cs typeface="+mn-cs"/>
              </a:endParaRPr>
            </a:p>
          </p:txBody>
        </p:sp>
        <p:sp>
          <p:nvSpPr>
            <p:cNvPr id="93" name="Trapezoid 92">
              <a:extLst>
                <a:ext uri="{FF2B5EF4-FFF2-40B4-BE49-F238E27FC236}">
                  <a16:creationId xmlns:a16="http://schemas.microsoft.com/office/drawing/2014/main" id="{70CF8BBB-1409-16B7-BF45-099551E73F5B}"/>
                </a:ext>
              </a:extLst>
            </p:cNvPr>
            <p:cNvSpPr/>
            <p:nvPr/>
          </p:nvSpPr>
          <p:spPr>
            <a:xfrm rot="5400000">
              <a:off x="1124036" y="2545087"/>
              <a:ext cx="115569" cy="451812"/>
            </a:xfrm>
            <a:prstGeom prst="trapezoid">
              <a:avLst>
                <a:gd name="adj" fmla="val 11560"/>
              </a:avLst>
            </a:prstGeom>
            <a:solidFill>
              <a:srgbClr val="F9F9F9"/>
            </a:solidFill>
            <a:ln>
              <a:solidFill>
                <a:srgbClr val="F7F7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1"/>
            </a:p>
          </p:txBody>
        </p:sp>
        <p:sp>
          <p:nvSpPr>
            <p:cNvPr id="94" name="Pfeil: nach rechts 93">
              <a:extLst>
                <a:ext uri="{FF2B5EF4-FFF2-40B4-BE49-F238E27FC236}">
                  <a16:creationId xmlns:a16="http://schemas.microsoft.com/office/drawing/2014/main" id="{7244245C-60B6-5211-EE3D-16068C8598B9}"/>
                </a:ext>
              </a:extLst>
            </p:cNvPr>
            <p:cNvSpPr/>
            <p:nvPr/>
          </p:nvSpPr>
          <p:spPr>
            <a:xfrm>
              <a:off x="2031001" y="2413337"/>
              <a:ext cx="604856" cy="36713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 name="Sprechblase: rechteckig 94">
              <a:extLst>
                <a:ext uri="{FF2B5EF4-FFF2-40B4-BE49-F238E27FC236}">
                  <a16:creationId xmlns:a16="http://schemas.microsoft.com/office/drawing/2014/main" id="{105B8710-387A-4712-AC4C-61CEEDCDC425}"/>
                </a:ext>
              </a:extLst>
            </p:cNvPr>
            <p:cNvSpPr/>
            <p:nvPr/>
          </p:nvSpPr>
          <p:spPr>
            <a:xfrm>
              <a:off x="212701" y="3943540"/>
              <a:ext cx="3832826" cy="984472"/>
            </a:xfrm>
            <a:prstGeom prst="wedgeRectCallout">
              <a:avLst>
                <a:gd name="adj1" fmla="val 8098"/>
                <a:gd name="adj2" fmla="val -16655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i="1" dirty="0"/>
                <a:t>Signals to be measured and given as an input for the “model of the battery” </a:t>
              </a:r>
              <a:br>
                <a:rPr lang="en-US" sz="1600" i="1" dirty="0"/>
              </a:br>
              <a:r>
                <a:rPr lang="en-US" sz="1600" i="1" dirty="0"/>
                <a:t>( voltage ,current, temperature)</a:t>
              </a:r>
              <a:endParaRPr lang="en-US" sz="1600" b="1" dirty="0"/>
            </a:p>
          </p:txBody>
        </p:sp>
        <p:sp>
          <p:nvSpPr>
            <p:cNvPr id="96" name="Pfeil: nach rechts 95">
              <a:extLst>
                <a:ext uri="{FF2B5EF4-FFF2-40B4-BE49-F238E27FC236}">
                  <a16:creationId xmlns:a16="http://schemas.microsoft.com/office/drawing/2014/main" id="{91F7F4FA-40B1-6DCA-4ECE-89640890924B}"/>
                </a:ext>
              </a:extLst>
            </p:cNvPr>
            <p:cNvSpPr/>
            <p:nvPr/>
          </p:nvSpPr>
          <p:spPr>
            <a:xfrm>
              <a:off x="5926243" y="2388622"/>
              <a:ext cx="580060" cy="36713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Sprechblase: rechteckig 96">
              <a:extLst>
                <a:ext uri="{FF2B5EF4-FFF2-40B4-BE49-F238E27FC236}">
                  <a16:creationId xmlns:a16="http://schemas.microsoft.com/office/drawing/2014/main" id="{610F65B3-760E-0028-FD58-E9C33704EABC}"/>
                </a:ext>
              </a:extLst>
            </p:cNvPr>
            <p:cNvSpPr/>
            <p:nvPr/>
          </p:nvSpPr>
          <p:spPr>
            <a:xfrm>
              <a:off x="4378686" y="3968338"/>
              <a:ext cx="2055066" cy="954495"/>
            </a:xfrm>
            <a:prstGeom prst="wedgeRectCallout">
              <a:avLst>
                <a:gd name="adj1" fmla="val 43831"/>
                <a:gd name="adj2" fmla="val -17196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i="1" dirty="0"/>
                <a:t>State variables and model parameters as an input for the Predictors</a:t>
              </a:r>
              <a:endParaRPr lang="en-US" sz="1600" dirty="0"/>
            </a:p>
          </p:txBody>
        </p:sp>
        <p:sp>
          <p:nvSpPr>
            <p:cNvPr id="98" name="Rectangle 43">
              <a:extLst>
                <a:ext uri="{FF2B5EF4-FFF2-40B4-BE49-F238E27FC236}">
                  <a16:creationId xmlns:a16="http://schemas.microsoft.com/office/drawing/2014/main" id="{EF497820-1006-6E79-C9E4-F03FED293ABC}"/>
                </a:ext>
              </a:extLst>
            </p:cNvPr>
            <p:cNvSpPr>
              <a:spLocks noChangeArrowheads="1"/>
            </p:cNvSpPr>
            <p:nvPr>
              <p:custDataLst>
                <p:tags r:id="rId8"/>
              </p:custDataLst>
            </p:nvPr>
          </p:nvSpPr>
          <p:spPr bwMode="auto">
            <a:xfrm>
              <a:off x="6787348" y="2826129"/>
              <a:ext cx="2658096" cy="392231"/>
            </a:xfrm>
            <a:prstGeom prst="rect">
              <a:avLst/>
            </a:prstGeom>
            <a:solidFill>
              <a:schemeClr val="accent6">
                <a:lumMod val="20000"/>
                <a:lumOff val="80000"/>
              </a:schemeClr>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anchor="ctr"/>
            <a:lstStyle/>
            <a:p>
              <a:pPr algn="ctr" defTabSz="1229482" eaLnBrk="0" hangingPunct="0">
                <a:defRPr/>
              </a:pPr>
              <a:r>
                <a:rPr lang="de-DE" sz="1223" kern="0" dirty="0" err="1">
                  <a:solidFill>
                    <a:srgbClr val="000000"/>
                  </a:solidFill>
                  <a:latin typeface="Arial" pitchFamily="34" charset="0"/>
                </a:rPr>
                <a:t>Determine</a:t>
              </a:r>
              <a:r>
                <a:rPr lang="de-DE" sz="1223" kern="0" dirty="0">
                  <a:solidFill>
                    <a:srgbClr val="000000"/>
                  </a:solidFill>
                  <a:latin typeface="Arial" pitchFamily="34" charset="0"/>
                </a:rPr>
                <a:t> </a:t>
              </a:r>
              <a:r>
                <a:rPr lang="de-DE" sz="1223" kern="0" dirty="0" err="1">
                  <a:solidFill>
                    <a:srgbClr val="000000"/>
                  </a:solidFill>
                  <a:latin typeface="Arial" pitchFamily="34" charset="0"/>
                </a:rPr>
                <a:t>effect</a:t>
              </a:r>
              <a:r>
                <a:rPr lang="de-DE" sz="1223" kern="0" dirty="0">
                  <a:solidFill>
                    <a:srgbClr val="000000"/>
                  </a:solidFill>
                  <a:latin typeface="Arial" pitchFamily="34" charset="0"/>
                </a:rPr>
                <a:t> </a:t>
              </a:r>
              <a:r>
                <a:rPr lang="de-DE" sz="1223" kern="0" dirty="0" err="1">
                  <a:solidFill>
                    <a:srgbClr val="000000"/>
                  </a:solidFill>
                  <a:latin typeface="Arial" pitchFamily="34" charset="0"/>
                </a:rPr>
                <a:t>of</a:t>
              </a:r>
              <a:r>
                <a:rPr lang="de-DE" sz="1223" kern="0" dirty="0">
                  <a:solidFill>
                    <a:srgbClr val="000000"/>
                  </a:solidFill>
                  <a:latin typeface="Arial" pitchFamily="34" charset="0"/>
                </a:rPr>
                <a:t> </a:t>
              </a:r>
              <a:r>
                <a:rPr lang="de-DE" sz="1223" kern="0" dirty="0" err="1">
                  <a:solidFill>
                    <a:srgbClr val="000000"/>
                  </a:solidFill>
                  <a:latin typeface="Arial" pitchFamily="34" charset="0"/>
                </a:rPr>
                <a:t>ageing</a:t>
              </a:r>
              <a:endParaRPr sz="1223" kern="0" dirty="0">
                <a:solidFill>
                  <a:srgbClr val="000000"/>
                </a:solidFill>
                <a:latin typeface="Arial" pitchFamily="34" charset="0"/>
              </a:endParaRPr>
            </a:p>
          </p:txBody>
        </p:sp>
        <p:sp>
          <p:nvSpPr>
            <p:cNvPr id="99" name="Pfeil: nach rechts 98">
              <a:extLst>
                <a:ext uri="{FF2B5EF4-FFF2-40B4-BE49-F238E27FC236}">
                  <a16:creationId xmlns:a16="http://schemas.microsoft.com/office/drawing/2014/main" id="{21C19A59-3C11-69F2-D583-2556C921C7DA}"/>
                </a:ext>
              </a:extLst>
            </p:cNvPr>
            <p:cNvSpPr/>
            <p:nvPr/>
          </p:nvSpPr>
          <p:spPr>
            <a:xfrm rot="16200000">
              <a:off x="7903174" y="3685913"/>
              <a:ext cx="483975" cy="36713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Pfeil: nach rechts 99">
              <a:extLst>
                <a:ext uri="{FF2B5EF4-FFF2-40B4-BE49-F238E27FC236}">
                  <a16:creationId xmlns:a16="http://schemas.microsoft.com/office/drawing/2014/main" id="{D27C4BA2-D9C7-0D08-FEED-C67AA1903A66}"/>
                </a:ext>
              </a:extLst>
            </p:cNvPr>
            <p:cNvSpPr/>
            <p:nvPr/>
          </p:nvSpPr>
          <p:spPr>
            <a:xfrm>
              <a:off x="9902491" y="2454885"/>
              <a:ext cx="543837" cy="36713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Sprechblase: rechteckig 100">
              <a:extLst>
                <a:ext uri="{FF2B5EF4-FFF2-40B4-BE49-F238E27FC236}">
                  <a16:creationId xmlns:a16="http://schemas.microsoft.com/office/drawing/2014/main" id="{CAB09AC8-A76C-0DB1-EDB9-F37E5B39A2E2}"/>
                </a:ext>
              </a:extLst>
            </p:cNvPr>
            <p:cNvSpPr/>
            <p:nvPr/>
          </p:nvSpPr>
          <p:spPr>
            <a:xfrm>
              <a:off x="9617385" y="3981668"/>
              <a:ext cx="2369437" cy="957641"/>
            </a:xfrm>
            <a:prstGeom prst="wedgeRectCallout">
              <a:avLst>
                <a:gd name="adj1" fmla="val -22960"/>
                <a:gd name="adj2" fmla="val -16752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i="1" dirty="0"/>
                <a:t>Warnings and Indicators are continuously triggered</a:t>
              </a:r>
              <a:endParaRPr lang="en-US" sz="1600" dirty="0"/>
            </a:p>
          </p:txBody>
        </p:sp>
        <p:grpSp>
          <p:nvGrpSpPr>
            <p:cNvPr id="102" name="Gruppieren 101">
              <a:extLst>
                <a:ext uri="{FF2B5EF4-FFF2-40B4-BE49-F238E27FC236}">
                  <a16:creationId xmlns:a16="http://schemas.microsoft.com/office/drawing/2014/main" id="{5E2BCF18-CD83-F378-4DD8-D4A9AC18D366}"/>
                </a:ext>
              </a:extLst>
            </p:cNvPr>
            <p:cNvGrpSpPr/>
            <p:nvPr/>
          </p:nvGrpSpPr>
          <p:grpSpPr>
            <a:xfrm>
              <a:off x="10660766" y="1654756"/>
              <a:ext cx="584639" cy="339457"/>
              <a:chOff x="10095718" y="345983"/>
              <a:chExt cx="584639" cy="339457"/>
            </a:xfrm>
          </p:grpSpPr>
          <p:sp>
            <p:nvSpPr>
              <p:cNvPr id="131" name="Rechteck 130">
                <a:extLst>
                  <a:ext uri="{FF2B5EF4-FFF2-40B4-BE49-F238E27FC236}">
                    <a16:creationId xmlns:a16="http://schemas.microsoft.com/office/drawing/2014/main" id="{429A8ABD-997A-4599-9E0B-5D94147F70AC}"/>
                  </a:ext>
                </a:extLst>
              </p:cNvPr>
              <p:cNvSpPr/>
              <p:nvPr/>
            </p:nvSpPr>
            <p:spPr>
              <a:xfrm>
                <a:off x="10095718" y="345989"/>
                <a:ext cx="139549" cy="335048"/>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2" name="Rechteck 131">
                <a:extLst>
                  <a:ext uri="{FF2B5EF4-FFF2-40B4-BE49-F238E27FC236}">
                    <a16:creationId xmlns:a16="http://schemas.microsoft.com/office/drawing/2014/main" id="{2C89D60C-60C7-7926-9189-43B8B80FB6B0}"/>
                  </a:ext>
                </a:extLst>
              </p:cNvPr>
              <p:cNvSpPr/>
              <p:nvPr/>
            </p:nvSpPr>
            <p:spPr>
              <a:xfrm>
                <a:off x="10227275" y="350392"/>
                <a:ext cx="115330" cy="335048"/>
              </a:xfrm>
              <a:prstGeom prst="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3" name="Rechteck 132">
                <a:extLst>
                  <a:ext uri="{FF2B5EF4-FFF2-40B4-BE49-F238E27FC236}">
                    <a16:creationId xmlns:a16="http://schemas.microsoft.com/office/drawing/2014/main" id="{D1ACA7C6-014A-D513-76E3-B68CEB323BE2}"/>
                  </a:ext>
                </a:extLst>
              </p:cNvPr>
              <p:cNvSpPr/>
              <p:nvPr/>
            </p:nvSpPr>
            <p:spPr>
              <a:xfrm>
                <a:off x="10334369" y="350392"/>
                <a:ext cx="115330" cy="335048"/>
              </a:xfrm>
              <a:prstGeom prst="rect">
                <a:avLst/>
              </a:prstGeom>
              <a:solidFill>
                <a:schemeClr val="accent6">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4" name="Rechteck 133">
                <a:extLst>
                  <a:ext uri="{FF2B5EF4-FFF2-40B4-BE49-F238E27FC236}">
                    <a16:creationId xmlns:a16="http://schemas.microsoft.com/office/drawing/2014/main" id="{06FCE115-B8F8-13EE-1BF8-376DB2D4427A}"/>
                  </a:ext>
                </a:extLst>
              </p:cNvPr>
              <p:cNvSpPr/>
              <p:nvPr/>
            </p:nvSpPr>
            <p:spPr>
              <a:xfrm>
                <a:off x="10445579" y="345983"/>
                <a:ext cx="115330" cy="335048"/>
              </a:xfrm>
              <a:prstGeom prst="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35" name="Rechteck 134">
                <a:extLst>
                  <a:ext uri="{FF2B5EF4-FFF2-40B4-BE49-F238E27FC236}">
                    <a16:creationId xmlns:a16="http://schemas.microsoft.com/office/drawing/2014/main" id="{56065F86-1DCD-12F5-4330-E5DD0E400190}"/>
                  </a:ext>
                </a:extLst>
              </p:cNvPr>
              <p:cNvSpPr/>
              <p:nvPr/>
            </p:nvSpPr>
            <p:spPr>
              <a:xfrm>
                <a:off x="10565027" y="350386"/>
                <a:ext cx="115330" cy="335048"/>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103" name="Textfeld 102">
              <a:extLst>
                <a:ext uri="{FF2B5EF4-FFF2-40B4-BE49-F238E27FC236}">
                  <a16:creationId xmlns:a16="http://schemas.microsoft.com/office/drawing/2014/main" id="{2C32EDD0-1365-9504-8546-44A55631646E}"/>
                </a:ext>
              </a:extLst>
            </p:cNvPr>
            <p:cNvSpPr txBox="1"/>
            <p:nvPr/>
          </p:nvSpPr>
          <p:spPr>
            <a:xfrm>
              <a:off x="10552656" y="1969526"/>
              <a:ext cx="1330602" cy="615553"/>
            </a:xfrm>
            <a:prstGeom prst="rect">
              <a:avLst/>
            </a:prstGeom>
            <a:noFill/>
          </p:spPr>
          <p:txBody>
            <a:bodyPr wrap="square">
              <a:spAutoFit/>
            </a:bodyPr>
            <a:lstStyle/>
            <a:p>
              <a:r>
                <a:rPr lang="pt-BR" sz="1200" b="1" dirty="0"/>
                <a:t>Indicator</a:t>
              </a:r>
              <a:br>
                <a:rPr lang="pt-BR" sz="1200" dirty="0"/>
              </a:br>
              <a:r>
                <a:rPr lang="pt-BR" sz="1000" dirty="0"/>
                <a:t>5.2.1.13.2. (UN R13) </a:t>
              </a:r>
            </a:p>
            <a:p>
              <a:r>
                <a:rPr lang="pt-BR" sz="1000" dirty="0"/>
                <a:t>5.2.14.4. (UN R13-H</a:t>
              </a:r>
              <a:r>
                <a:rPr lang="pt-BR" sz="1200" dirty="0"/>
                <a:t>)</a:t>
              </a:r>
            </a:p>
          </p:txBody>
        </p:sp>
        <p:sp>
          <p:nvSpPr>
            <p:cNvPr id="104" name="TextBox 39">
              <a:extLst>
                <a:ext uri="{FF2B5EF4-FFF2-40B4-BE49-F238E27FC236}">
                  <a16:creationId xmlns:a16="http://schemas.microsoft.com/office/drawing/2014/main" id="{3467430D-4BA5-4A9F-384C-E0D5BBCF3F20}"/>
                </a:ext>
              </a:extLst>
            </p:cNvPr>
            <p:cNvSpPr txBox="1"/>
            <p:nvPr/>
          </p:nvSpPr>
          <p:spPr>
            <a:xfrm>
              <a:off x="10510922" y="2935357"/>
              <a:ext cx="1330602" cy="600164"/>
            </a:xfrm>
            <a:prstGeom prst="rect">
              <a:avLst/>
            </a:prstGeom>
            <a:noFill/>
          </p:spPr>
          <p:txBody>
            <a:bodyPr wrap="square" rtlCol="0">
              <a:spAutoFit/>
            </a:bodyPr>
            <a:lstStyle/>
            <a:p>
              <a:r>
                <a:rPr lang="en-US" sz="1200" b="1" dirty="0"/>
                <a:t>Warning light</a:t>
              </a:r>
            </a:p>
            <a:p>
              <a:r>
                <a:rPr lang="en-US" sz="1050" dirty="0"/>
                <a:t>5.2.1.35.6 (UN R13) </a:t>
              </a:r>
              <a:br>
                <a:rPr lang="en-US" sz="1050" dirty="0"/>
              </a:br>
              <a:r>
                <a:rPr lang="en-GB" sz="1050" dirty="0"/>
                <a:t>5.2.24.6   (UN R13-H) </a:t>
              </a:r>
              <a:endParaRPr lang="en-US" sz="1050" dirty="0"/>
            </a:p>
          </p:txBody>
        </p:sp>
        <p:grpSp>
          <p:nvGrpSpPr>
            <p:cNvPr id="105" name="Group 57">
              <a:extLst>
                <a:ext uri="{FF2B5EF4-FFF2-40B4-BE49-F238E27FC236}">
                  <a16:creationId xmlns:a16="http://schemas.microsoft.com/office/drawing/2014/main" id="{509C9B72-BB58-31BC-BD9D-FBA6AD0BF778}"/>
                </a:ext>
              </a:extLst>
            </p:cNvPr>
            <p:cNvGrpSpPr/>
            <p:nvPr/>
          </p:nvGrpSpPr>
          <p:grpSpPr>
            <a:xfrm>
              <a:off x="10766233" y="2621018"/>
              <a:ext cx="398185" cy="369332"/>
              <a:chOff x="7440890" y="304800"/>
              <a:chExt cx="398185" cy="369332"/>
            </a:xfrm>
          </p:grpSpPr>
          <p:sp>
            <p:nvSpPr>
              <p:cNvPr id="128" name="Oval 58">
                <a:extLst>
                  <a:ext uri="{FF2B5EF4-FFF2-40B4-BE49-F238E27FC236}">
                    <a16:creationId xmlns:a16="http://schemas.microsoft.com/office/drawing/2014/main" id="{965B960A-2306-8401-1E54-A7C729790402}"/>
                  </a:ext>
                </a:extLst>
              </p:cNvPr>
              <p:cNvSpPr/>
              <p:nvPr/>
            </p:nvSpPr>
            <p:spPr>
              <a:xfrm>
                <a:off x="7440890" y="304800"/>
                <a:ext cx="398185" cy="369332"/>
              </a:xfrm>
              <a:prstGeom prst="ellipse">
                <a:avLst/>
              </a:prstGeom>
              <a:solidFill>
                <a:srgbClr val="FFFF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9" name="Straight Connector 59">
                <a:extLst>
                  <a:ext uri="{FF2B5EF4-FFF2-40B4-BE49-F238E27FC236}">
                    <a16:creationId xmlns:a16="http://schemas.microsoft.com/office/drawing/2014/main" id="{BE7F8F0A-CA93-15B6-E659-D463683E0827}"/>
                  </a:ext>
                </a:extLst>
              </p:cNvPr>
              <p:cNvCxnSpPr>
                <a:stCxn id="128" idx="3"/>
                <a:endCxn id="128" idx="7"/>
              </p:cNvCxnSpPr>
              <p:nvPr/>
            </p:nvCxnSpPr>
            <p:spPr>
              <a:xfrm flipV="1">
                <a:off x="7499203" y="358887"/>
                <a:ext cx="281559" cy="26115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Straight Connector 60">
                <a:extLst>
                  <a:ext uri="{FF2B5EF4-FFF2-40B4-BE49-F238E27FC236}">
                    <a16:creationId xmlns:a16="http://schemas.microsoft.com/office/drawing/2014/main" id="{0F00859F-FEBD-CD1D-0CA6-31EBF93B74E3}"/>
                  </a:ext>
                </a:extLst>
              </p:cNvPr>
              <p:cNvCxnSpPr>
                <a:cxnSpLocks/>
                <a:stCxn id="128" idx="5"/>
                <a:endCxn id="128" idx="1"/>
              </p:cNvCxnSpPr>
              <p:nvPr/>
            </p:nvCxnSpPr>
            <p:spPr>
              <a:xfrm flipH="1" flipV="1">
                <a:off x="7499203" y="358887"/>
                <a:ext cx="281559" cy="26115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6" name="Gruppieren 105">
              <a:extLst>
                <a:ext uri="{FF2B5EF4-FFF2-40B4-BE49-F238E27FC236}">
                  <a16:creationId xmlns:a16="http://schemas.microsoft.com/office/drawing/2014/main" id="{1ACB0154-66B8-0912-22AB-850E777A578D}"/>
                </a:ext>
              </a:extLst>
            </p:cNvPr>
            <p:cNvGrpSpPr/>
            <p:nvPr/>
          </p:nvGrpSpPr>
          <p:grpSpPr>
            <a:xfrm>
              <a:off x="889560" y="1421484"/>
              <a:ext cx="1938356" cy="2250609"/>
              <a:chOff x="1031304" y="1513126"/>
              <a:chExt cx="1938356" cy="2250609"/>
            </a:xfrm>
          </p:grpSpPr>
          <p:grpSp>
            <p:nvGrpSpPr>
              <p:cNvPr id="107" name="Group 4">
                <a:extLst>
                  <a:ext uri="{FF2B5EF4-FFF2-40B4-BE49-F238E27FC236}">
                    <a16:creationId xmlns:a16="http://schemas.microsoft.com/office/drawing/2014/main" id="{885896B5-D3D6-058A-B005-59243090CA62}"/>
                  </a:ext>
                </a:extLst>
              </p:cNvPr>
              <p:cNvGrpSpPr/>
              <p:nvPr/>
            </p:nvGrpSpPr>
            <p:grpSpPr>
              <a:xfrm>
                <a:off x="1031304" y="2474127"/>
                <a:ext cx="906976" cy="1289608"/>
                <a:chOff x="6732888" y="2309467"/>
                <a:chExt cx="1458097" cy="2073234"/>
              </a:xfrm>
            </p:grpSpPr>
            <p:sp>
              <p:nvSpPr>
                <p:cNvPr id="123" name="Rectangle: Rounded Corners 19">
                  <a:extLst>
                    <a:ext uri="{FF2B5EF4-FFF2-40B4-BE49-F238E27FC236}">
                      <a16:creationId xmlns:a16="http://schemas.microsoft.com/office/drawing/2014/main" id="{A8ACFADD-0BC0-F3A9-2096-534D4B82D65D}"/>
                    </a:ext>
                  </a:extLst>
                </p:cNvPr>
                <p:cNvSpPr/>
                <p:nvPr/>
              </p:nvSpPr>
              <p:spPr>
                <a:xfrm>
                  <a:off x="6732888" y="2500832"/>
                  <a:ext cx="1458097" cy="1881869"/>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dirty="0"/>
                </a:p>
              </p:txBody>
            </p:sp>
            <p:sp>
              <p:nvSpPr>
                <p:cNvPr id="124" name="Rectangle: Rounded Corners 20">
                  <a:extLst>
                    <a:ext uri="{FF2B5EF4-FFF2-40B4-BE49-F238E27FC236}">
                      <a16:creationId xmlns:a16="http://schemas.microsoft.com/office/drawing/2014/main" id="{2FBFB9B4-5D30-929A-0A0B-99190C78407E}"/>
                    </a:ext>
                  </a:extLst>
                </p:cNvPr>
                <p:cNvSpPr/>
                <p:nvPr/>
              </p:nvSpPr>
              <p:spPr>
                <a:xfrm>
                  <a:off x="6908800" y="2309467"/>
                  <a:ext cx="254000" cy="191363"/>
                </a:xfrm>
                <a:prstGeom prst="round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GB" dirty="0"/>
                    <a:t>-</a:t>
                  </a:r>
                </a:p>
              </p:txBody>
            </p:sp>
            <p:sp>
              <p:nvSpPr>
                <p:cNvPr id="125" name="Rectangle: Rounded Corners 21">
                  <a:extLst>
                    <a:ext uri="{FF2B5EF4-FFF2-40B4-BE49-F238E27FC236}">
                      <a16:creationId xmlns:a16="http://schemas.microsoft.com/office/drawing/2014/main" id="{D3F7D61D-623E-7E1C-7C53-44879BD31F81}"/>
                    </a:ext>
                  </a:extLst>
                </p:cNvPr>
                <p:cNvSpPr/>
                <p:nvPr/>
              </p:nvSpPr>
              <p:spPr>
                <a:xfrm>
                  <a:off x="7772400" y="2309467"/>
                  <a:ext cx="254000" cy="191363"/>
                </a:xfrm>
                <a:prstGeom prst="round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a:t>
                  </a:r>
                </a:p>
              </p:txBody>
            </p:sp>
            <p:sp>
              <p:nvSpPr>
                <p:cNvPr id="126" name="Rectangle: Rounded Corners 22">
                  <a:extLst>
                    <a:ext uri="{FF2B5EF4-FFF2-40B4-BE49-F238E27FC236}">
                      <a16:creationId xmlns:a16="http://schemas.microsoft.com/office/drawing/2014/main" id="{F5E9B14F-3F05-0D89-915F-FA3E5079A0B8}"/>
                    </a:ext>
                  </a:extLst>
                </p:cNvPr>
                <p:cNvSpPr/>
                <p:nvPr/>
              </p:nvSpPr>
              <p:spPr>
                <a:xfrm>
                  <a:off x="6732888" y="2500830"/>
                  <a:ext cx="1458097" cy="341223"/>
                </a:xfrm>
                <a:prstGeom prst="roundRect">
                  <a:avLst>
                    <a:gd name="adj" fmla="val 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7" name="Rectangle: Rounded Corners 23">
                  <a:extLst>
                    <a:ext uri="{FF2B5EF4-FFF2-40B4-BE49-F238E27FC236}">
                      <a16:creationId xmlns:a16="http://schemas.microsoft.com/office/drawing/2014/main" id="{B9F0DAE8-F3BD-194A-DDF5-8B6F1713D625}"/>
                    </a:ext>
                  </a:extLst>
                </p:cNvPr>
                <p:cNvSpPr/>
                <p:nvPr/>
              </p:nvSpPr>
              <p:spPr>
                <a:xfrm>
                  <a:off x="6732888" y="2500827"/>
                  <a:ext cx="1458097" cy="1881874"/>
                </a:xfrm>
                <a:prstGeom prst="round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08" name="Oval 24">
                <a:extLst>
                  <a:ext uri="{FF2B5EF4-FFF2-40B4-BE49-F238E27FC236}">
                    <a16:creationId xmlns:a16="http://schemas.microsoft.com/office/drawing/2014/main" id="{E1CA86D0-95FB-22B8-3590-ADDA2E719D80}"/>
                  </a:ext>
                </a:extLst>
              </p:cNvPr>
              <p:cNvSpPr/>
              <p:nvPr/>
            </p:nvSpPr>
            <p:spPr>
              <a:xfrm>
                <a:off x="1339802" y="2114550"/>
                <a:ext cx="289980" cy="289980"/>
              </a:xfrm>
              <a:prstGeom prst="ellipse">
                <a:avLst/>
              </a:prstGeom>
              <a:solidFill>
                <a:schemeClr val="bg1">
                  <a:lumMod val="6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V</a:t>
                </a:r>
              </a:p>
            </p:txBody>
          </p:sp>
          <p:sp>
            <p:nvSpPr>
              <p:cNvPr id="109" name="Rectangle 26">
                <a:extLst>
                  <a:ext uri="{FF2B5EF4-FFF2-40B4-BE49-F238E27FC236}">
                    <a16:creationId xmlns:a16="http://schemas.microsoft.com/office/drawing/2014/main" id="{4DDC6090-BAA1-166F-EFD6-4763A73D7464}"/>
                  </a:ext>
                </a:extLst>
              </p:cNvPr>
              <p:cNvSpPr/>
              <p:nvPr/>
            </p:nvSpPr>
            <p:spPr>
              <a:xfrm>
                <a:off x="1219723" y="3012621"/>
                <a:ext cx="527434" cy="209188"/>
              </a:xfrm>
              <a:prstGeom prst="rect">
                <a:avLst/>
              </a:prstGeom>
              <a:solidFill>
                <a:schemeClr val="bg1">
                  <a:lumMod val="6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T</a:t>
                </a:r>
              </a:p>
            </p:txBody>
          </p:sp>
          <p:sp>
            <p:nvSpPr>
              <p:cNvPr id="110" name="Oval 27">
                <a:extLst>
                  <a:ext uri="{FF2B5EF4-FFF2-40B4-BE49-F238E27FC236}">
                    <a16:creationId xmlns:a16="http://schemas.microsoft.com/office/drawing/2014/main" id="{174B13FA-B378-C4BB-B347-A2DA1E54766C}"/>
                  </a:ext>
                </a:extLst>
              </p:cNvPr>
              <p:cNvSpPr/>
              <p:nvPr/>
            </p:nvSpPr>
            <p:spPr>
              <a:xfrm>
                <a:off x="1614867" y="1803789"/>
                <a:ext cx="289980" cy="289980"/>
              </a:xfrm>
              <a:prstGeom prst="ellipse">
                <a:avLst/>
              </a:prstGeom>
              <a:solidFill>
                <a:schemeClr val="bg1">
                  <a:lumMod val="6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A</a:t>
                </a:r>
              </a:p>
            </p:txBody>
          </p:sp>
          <p:cxnSp>
            <p:nvCxnSpPr>
              <p:cNvPr id="111" name="Straight Connector 29">
                <a:extLst>
                  <a:ext uri="{FF2B5EF4-FFF2-40B4-BE49-F238E27FC236}">
                    <a16:creationId xmlns:a16="http://schemas.microsoft.com/office/drawing/2014/main" id="{F52653C8-67C1-E548-BB4A-EDCB827E1710}"/>
                  </a:ext>
                </a:extLst>
              </p:cNvPr>
              <p:cNvCxnSpPr>
                <a:stCxn id="125" idx="0"/>
                <a:endCxn id="110" idx="4"/>
              </p:cNvCxnSpPr>
              <p:nvPr/>
            </p:nvCxnSpPr>
            <p:spPr>
              <a:xfrm flipV="1">
                <a:off x="1756907" y="2093769"/>
                <a:ext cx="2950" cy="38035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Connector: Elbow 31">
                <a:extLst>
                  <a:ext uri="{FF2B5EF4-FFF2-40B4-BE49-F238E27FC236}">
                    <a16:creationId xmlns:a16="http://schemas.microsoft.com/office/drawing/2014/main" id="{FC95C19C-FDEF-5567-8F02-DE0422EAD15E}"/>
                  </a:ext>
                </a:extLst>
              </p:cNvPr>
              <p:cNvCxnSpPr>
                <a:endCxn id="108" idx="6"/>
              </p:cNvCxnSpPr>
              <p:nvPr/>
            </p:nvCxnSpPr>
            <p:spPr>
              <a:xfrm rot="16200000" flipV="1">
                <a:off x="1620849" y="2268473"/>
                <a:ext cx="144990" cy="127124"/>
              </a:xfrm>
              <a:prstGeom prst="bentConnector2">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Connector: Elbow 33">
                <a:extLst>
                  <a:ext uri="{FF2B5EF4-FFF2-40B4-BE49-F238E27FC236}">
                    <a16:creationId xmlns:a16="http://schemas.microsoft.com/office/drawing/2014/main" id="{21C9E878-D4AE-6B6C-C2AD-79AE02BC365F}"/>
                  </a:ext>
                </a:extLst>
              </p:cNvPr>
              <p:cNvCxnSpPr>
                <a:stCxn id="124" idx="0"/>
                <a:endCxn id="108" idx="2"/>
              </p:cNvCxnSpPr>
              <p:nvPr/>
            </p:nvCxnSpPr>
            <p:spPr>
              <a:xfrm rot="5400000" flipH="1" flipV="1">
                <a:off x="1172470" y="2306795"/>
                <a:ext cx="214587" cy="120078"/>
              </a:xfrm>
              <a:prstGeom prst="bentConnector2">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35">
                <a:extLst>
                  <a:ext uri="{FF2B5EF4-FFF2-40B4-BE49-F238E27FC236}">
                    <a16:creationId xmlns:a16="http://schemas.microsoft.com/office/drawing/2014/main" id="{F9C58D90-17E7-F6D8-4DFF-18C8B6B2ABDB}"/>
                  </a:ext>
                </a:extLst>
              </p:cNvPr>
              <p:cNvCxnSpPr>
                <a:cxnSpLocks/>
                <a:stCxn id="124" idx="0"/>
              </p:cNvCxnSpPr>
              <p:nvPr/>
            </p:nvCxnSpPr>
            <p:spPr>
              <a:xfrm flipV="1">
                <a:off x="1219724" y="1721840"/>
                <a:ext cx="0" cy="7522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37">
                <a:extLst>
                  <a:ext uri="{FF2B5EF4-FFF2-40B4-BE49-F238E27FC236}">
                    <a16:creationId xmlns:a16="http://schemas.microsoft.com/office/drawing/2014/main" id="{63FF4CAB-EF1E-156A-B752-9F98CD512302}"/>
                  </a:ext>
                </a:extLst>
              </p:cNvPr>
              <p:cNvCxnSpPr>
                <a:stCxn id="110" idx="0"/>
              </p:cNvCxnSpPr>
              <p:nvPr/>
            </p:nvCxnSpPr>
            <p:spPr>
              <a:xfrm flipV="1">
                <a:off x="1759857" y="1721840"/>
                <a:ext cx="0" cy="8194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Straight Arrow Connector 39">
                <a:extLst>
                  <a:ext uri="{FF2B5EF4-FFF2-40B4-BE49-F238E27FC236}">
                    <a16:creationId xmlns:a16="http://schemas.microsoft.com/office/drawing/2014/main" id="{CDF72C2E-CDB2-1D0F-D062-3EA69C3A2DBC}"/>
                  </a:ext>
                </a:extLst>
              </p:cNvPr>
              <p:cNvCxnSpPr>
                <a:cxnSpLocks/>
              </p:cNvCxnSpPr>
              <p:nvPr/>
            </p:nvCxnSpPr>
            <p:spPr>
              <a:xfrm flipV="1">
                <a:off x="1339802" y="2930873"/>
                <a:ext cx="338107" cy="33810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7" name="Connector: Elbow 45">
                <a:extLst>
                  <a:ext uri="{FF2B5EF4-FFF2-40B4-BE49-F238E27FC236}">
                    <a16:creationId xmlns:a16="http://schemas.microsoft.com/office/drawing/2014/main" id="{4CBBBBD9-0781-4F55-2A1D-4E06196931CB}"/>
                  </a:ext>
                </a:extLst>
              </p:cNvPr>
              <p:cNvCxnSpPr>
                <a:cxnSpLocks/>
                <a:stCxn id="108" idx="0"/>
              </p:cNvCxnSpPr>
              <p:nvPr/>
            </p:nvCxnSpPr>
            <p:spPr>
              <a:xfrm rot="5400000" flipH="1" flipV="1">
                <a:off x="1651081" y="1491827"/>
                <a:ext cx="456434" cy="789012"/>
              </a:xfrm>
              <a:prstGeom prst="bentConnector2">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8" name="Connector: Elbow 47">
                <a:extLst>
                  <a:ext uri="{FF2B5EF4-FFF2-40B4-BE49-F238E27FC236}">
                    <a16:creationId xmlns:a16="http://schemas.microsoft.com/office/drawing/2014/main" id="{11FA9E1E-5D2D-F24E-6A7D-CFE75C756005}"/>
                  </a:ext>
                </a:extLst>
              </p:cNvPr>
              <p:cNvCxnSpPr>
                <a:cxnSpLocks/>
                <a:stCxn id="110" idx="6"/>
              </p:cNvCxnSpPr>
              <p:nvPr/>
            </p:nvCxnSpPr>
            <p:spPr>
              <a:xfrm>
                <a:off x="1904847" y="1948779"/>
                <a:ext cx="366011" cy="226939"/>
              </a:xfrm>
              <a:prstGeom prst="bentConnector3">
                <a:avLst>
                  <a:gd name="adj1" fmla="val 50000"/>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9" name="Connector: Elbow 58">
                <a:extLst>
                  <a:ext uri="{FF2B5EF4-FFF2-40B4-BE49-F238E27FC236}">
                    <a16:creationId xmlns:a16="http://schemas.microsoft.com/office/drawing/2014/main" id="{9BA5CA1C-D22E-F23F-B97D-623A2C834803}"/>
                  </a:ext>
                </a:extLst>
              </p:cNvPr>
              <p:cNvCxnSpPr>
                <a:cxnSpLocks/>
                <a:endCxn id="122" idx="1"/>
              </p:cNvCxnSpPr>
              <p:nvPr/>
            </p:nvCxnSpPr>
            <p:spPr>
              <a:xfrm rot="5400000" flipH="1" flipV="1">
                <a:off x="1574954" y="2439176"/>
                <a:ext cx="567520" cy="485028"/>
              </a:xfrm>
              <a:prstGeom prst="bentConnector2">
                <a:avLst/>
              </a:prstGeom>
              <a:ln>
                <a:prstDash val="dash"/>
              </a:ln>
            </p:spPr>
            <p:style>
              <a:lnRef idx="1">
                <a:schemeClr val="accent1"/>
              </a:lnRef>
              <a:fillRef idx="0">
                <a:schemeClr val="accent1"/>
              </a:fillRef>
              <a:effectRef idx="0">
                <a:schemeClr val="accent1"/>
              </a:effectRef>
              <a:fontRef idx="minor">
                <a:schemeClr val="tx1"/>
              </a:fontRef>
            </p:style>
          </p:cxnSp>
          <p:sp>
            <p:nvSpPr>
              <p:cNvPr id="120" name="TextBox 66">
                <a:extLst>
                  <a:ext uri="{FF2B5EF4-FFF2-40B4-BE49-F238E27FC236}">
                    <a16:creationId xmlns:a16="http://schemas.microsoft.com/office/drawing/2014/main" id="{17516630-2547-1921-36C1-0194FABB6684}"/>
                  </a:ext>
                </a:extLst>
              </p:cNvPr>
              <p:cNvSpPr txBox="1"/>
              <p:nvPr/>
            </p:nvSpPr>
            <p:spPr>
              <a:xfrm>
                <a:off x="2238354" y="1513126"/>
                <a:ext cx="621030" cy="246221"/>
              </a:xfrm>
              <a:prstGeom prst="rect">
                <a:avLst/>
              </a:prstGeom>
              <a:noFill/>
            </p:spPr>
            <p:txBody>
              <a:bodyPr wrap="square" rtlCol="0">
                <a:spAutoFit/>
              </a:bodyPr>
              <a:lstStyle/>
              <a:p>
                <a:r>
                  <a:rPr lang="en-GB" sz="1000" dirty="0"/>
                  <a:t>Voltage</a:t>
                </a:r>
              </a:p>
            </p:txBody>
          </p:sp>
          <p:sp>
            <p:nvSpPr>
              <p:cNvPr id="121" name="TextBox 67">
                <a:extLst>
                  <a:ext uri="{FF2B5EF4-FFF2-40B4-BE49-F238E27FC236}">
                    <a16:creationId xmlns:a16="http://schemas.microsoft.com/office/drawing/2014/main" id="{64281672-2975-315C-FA2D-C105638A650D}"/>
                  </a:ext>
                </a:extLst>
              </p:cNvPr>
              <p:cNvSpPr txBox="1"/>
              <p:nvPr/>
            </p:nvSpPr>
            <p:spPr>
              <a:xfrm>
                <a:off x="2238354" y="2034090"/>
                <a:ext cx="621030" cy="246221"/>
              </a:xfrm>
              <a:prstGeom prst="rect">
                <a:avLst/>
              </a:prstGeom>
              <a:noFill/>
            </p:spPr>
            <p:txBody>
              <a:bodyPr wrap="square" rtlCol="0">
                <a:spAutoFit/>
              </a:bodyPr>
              <a:lstStyle/>
              <a:p>
                <a:r>
                  <a:rPr lang="en-GB" sz="1000" dirty="0"/>
                  <a:t>Current</a:t>
                </a:r>
              </a:p>
            </p:txBody>
          </p:sp>
          <p:sp>
            <p:nvSpPr>
              <p:cNvPr id="122" name="TextBox 68">
                <a:extLst>
                  <a:ext uri="{FF2B5EF4-FFF2-40B4-BE49-F238E27FC236}">
                    <a16:creationId xmlns:a16="http://schemas.microsoft.com/office/drawing/2014/main" id="{1FD5786A-3478-7DCD-246A-F465226D4094}"/>
                  </a:ext>
                </a:extLst>
              </p:cNvPr>
              <p:cNvSpPr txBox="1"/>
              <p:nvPr/>
            </p:nvSpPr>
            <p:spPr>
              <a:xfrm>
                <a:off x="2101228" y="2274819"/>
                <a:ext cx="868432" cy="246221"/>
              </a:xfrm>
              <a:prstGeom prst="rect">
                <a:avLst/>
              </a:prstGeom>
              <a:noFill/>
            </p:spPr>
            <p:txBody>
              <a:bodyPr wrap="square" rtlCol="0">
                <a:spAutoFit/>
              </a:bodyPr>
              <a:lstStyle/>
              <a:p>
                <a:r>
                  <a:rPr lang="en-GB" sz="1000" dirty="0"/>
                  <a:t>Temperature</a:t>
                </a:r>
              </a:p>
            </p:txBody>
          </p:sp>
        </p:grpSp>
      </p:grpSp>
    </p:spTree>
    <p:extLst>
      <p:ext uri="{BB962C8B-B14F-4D97-AF65-F5344CB8AC3E}">
        <p14:creationId xmlns:p14="http://schemas.microsoft.com/office/powerpoint/2010/main" val="22369773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76CB99-7D85-D92C-7D00-FC7457CCFE88}"/>
              </a:ext>
            </a:extLst>
          </p:cNvPr>
          <p:cNvSpPr>
            <a:spLocks noGrp="1"/>
          </p:cNvSpPr>
          <p:nvPr>
            <p:ph type="title"/>
          </p:nvPr>
        </p:nvSpPr>
        <p:spPr>
          <a:xfrm>
            <a:off x="445008" y="45926"/>
            <a:ext cx="10515600" cy="729838"/>
          </a:xfrm>
        </p:spPr>
        <p:txBody>
          <a:bodyPr>
            <a:normAutofit/>
          </a:bodyPr>
          <a:lstStyle/>
          <a:p>
            <a:r>
              <a:rPr lang="de-DE" sz="4000" b="1" dirty="0"/>
              <a:t>9. Annex 7 / Annex 4 </a:t>
            </a:r>
            <a:r>
              <a:rPr lang="de-DE" sz="1800" b="1" dirty="0">
                <a:highlight>
                  <a:srgbClr val="FFFF00"/>
                </a:highlight>
              </a:rPr>
              <a:t>UN R13 / Annex 7 Part A, compressed-air braking systems</a:t>
            </a:r>
          </a:p>
        </p:txBody>
      </p:sp>
      <p:sp>
        <p:nvSpPr>
          <p:cNvPr id="4" name="Datumsplatzhalter 3">
            <a:extLst>
              <a:ext uri="{FF2B5EF4-FFF2-40B4-BE49-F238E27FC236}">
                <a16:creationId xmlns:a16="http://schemas.microsoft.com/office/drawing/2014/main" id="{D8E90633-21A9-8141-6F84-93C01A1784B8}"/>
              </a:ext>
            </a:extLst>
          </p:cNvPr>
          <p:cNvSpPr>
            <a:spLocks noGrp="1"/>
          </p:cNvSpPr>
          <p:nvPr>
            <p:ph type="dt" sz="half" idx="10"/>
          </p:nvPr>
        </p:nvSpPr>
        <p:spPr/>
        <p:txBody>
          <a:bodyPr/>
          <a:lstStyle/>
          <a:p>
            <a:fld id="{9CFBA09B-F10C-4BE1-9D42-71373F35F7BD}" type="datetime1">
              <a:rPr lang="en-GB" smtClean="0"/>
              <a:t>16/05/2024</a:t>
            </a:fld>
            <a:endParaRPr lang="de-DE" dirty="0"/>
          </a:p>
        </p:txBody>
      </p:sp>
      <p:sp>
        <p:nvSpPr>
          <p:cNvPr id="5" name="Fußzeilenplatzhalter 4">
            <a:extLst>
              <a:ext uri="{FF2B5EF4-FFF2-40B4-BE49-F238E27FC236}">
                <a16:creationId xmlns:a16="http://schemas.microsoft.com/office/drawing/2014/main" id="{DDDB2DE3-7FB5-2686-8A5E-4BB1D4083EC6}"/>
              </a:ext>
            </a:extLst>
          </p:cNvPr>
          <p:cNvSpPr>
            <a:spLocks noGrp="1"/>
          </p:cNvSpPr>
          <p:nvPr>
            <p:ph type="ftr" sz="quarter" idx="11"/>
          </p:nvPr>
        </p:nvSpPr>
        <p:spPr/>
        <p:txBody>
          <a:bodyPr/>
          <a:lstStyle/>
          <a:p>
            <a:r>
              <a:rPr lang="en-US"/>
              <a:t>Electrical Braking Special Interest Group</a:t>
            </a:r>
            <a:endParaRPr lang="de-DE"/>
          </a:p>
        </p:txBody>
      </p:sp>
      <p:sp>
        <p:nvSpPr>
          <p:cNvPr id="6" name="Foliennummernplatzhalter 5">
            <a:extLst>
              <a:ext uri="{FF2B5EF4-FFF2-40B4-BE49-F238E27FC236}">
                <a16:creationId xmlns:a16="http://schemas.microsoft.com/office/drawing/2014/main" id="{1283BB11-6A55-3F8D-92A3-6F1065510BFE}"/>
              </a:ext>
            </a:extLst>
          </p:cNvPr>
          <p:cNvSpPr>
            <a:spLocks noGrp="1"/>
          </p:cNvSpPr>
          <p:nvPr>
            <p:ph type="sldNum" sz="quarter" idx="12"/>
          </p:nvPr>
        </p:nvSpPr>
        <p:spPr/>
        <p:txBody>
          <a:bodyPr/>
          <a:lstStyle/>
          <a:p>
            <a:fld id="{75A4F0DD-4D64-46F5-A4A4-1847C02381D9}" type="slidenum">
              <a:rPr lang="de-DE" smtClean="0"/>
              <a:t>22</a:t>
            </a:fld>
            <a:endParaRPr lang="de-DE"/>
          </a:p>
        </p:txBody>
      </p:sp>
      <p:grpSp>
        <p:nvGrpSpPr>
          <p:cNvPr id="173" name="Gruppieren 172">
            <a:extLst>
              <a:ext uri="{FF2B5EF4-FFF2-40B4-BE49-F238E27FC236}">
                <a16:creationId xmlns:a16="http://schemas.microsoft.com/office/drawing/2014/main" id="{D2FD258E-BB7B-FFCA-3E38-E65C838A8313}"/>
              </a:ext>
            </a:extLst>
          </p:cNvPr>
          <p:cNvGrpSpPr/>
          <p:nvPr/>
        </p:nvGrpSpPr>
        <p:grpSpPr>
          <a:xfrm>
            <a:off x="400319" y="1195386"/>
            <a:ext cx="11538380" cy="5307832"/>
            <a:chOff x="400319" y="945248"/>
            <a:chExt cx="11538380" cy="5307832"/>
          </a:xfrm>
        </p:grpSpPr>
        <p:cxnSp>
          <p:nvCxnSpPr>
            <p:cNvPr id="3" name="Gerader Verbinder 2">
              <a:extLst>
                <a:ext uri="{FF2B5EF4-FFF2-40B4-BE49-F238E27FC236}">
                  <a16:creationId xmlns:a16="http://schemas.microsoft.com/office/drawing/2014/main" id="{CA0F6495-183B-5BB8-462A-8A85D8D55B52}"/>
                </a:ext>
              </a:extLst>
            </p:cNvPr>
            <p:cNvCxnSpPr/>
            <p:nvPr/>
          </p:nvCxnSpPr>
          <p:spPr>
            <a:xfrm>
              <a:off x="1214014" y="5661248"/>
              <a:ext cx="10440000"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 name="Gerader Verbinder 6">
              <a:extLst>
                <a:ext uri="{FF2B5EF4-FFF2-40B4-BE49-F238E27FC236}">
                  <a16:creationId xmlns:a16="http://schemas.microsoft.com/office/drawing/2014/main" id="{705D5ADF-AE41-6BC4-3B6B-730E837F4D72}"/>
                </a:ext>
              </a:extLst>
            </p:cNvPr>
            <p:cNvCxnSpPr>
              <a:cxnSpLocks/>
            </p:cNvCxnSpPr>
            <p:nvPr/>
          </p:nvCxnSpPr>
          <p:spPr>
            <a:xfrm flipH="1">
              <a:off x="1224911" y="945248"/>
              <a:ext cx="0" cy="471600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sp>
          <p:nvSpPr>
            <p:cNvPr id="8" name="Textfeld 7">
              <a:extLst>
                <a:ext uri="{FF2B5EF4-FFF2-40B4-BE49-F238E27FC236}">
                  <a16:creationId xmlns:a16="http://schemas.microsoft.com/office/drawing/2014/main" id="{253113AB-0B3D-BA89-5086-8F60FA535D85}"/>
                </a:ext>
              </a:extLst>
            </p:cNvPr>
            <p:cNvSpPr txBox="1"/>
            <p:nvPr/>
          </p:nvSpPr>
          <p:spPr>
            <a:xfrm>
              <a:off x="482700" y="1570816"/>
              <a:ext cx="716950" cy="400110"/>
            </a:xfrm>
            <a:prstGeom prst="rect">
              <a:avLst/>
            </a:prstGeom>
            <a:noFill/>
          </p:spPr>
          <p:txBody>
            <a:bodyPr wrap="square" rtlCol="0">
              <a:spAutoFit/>
            </a:bodyPr>
            <a:lstStyle/>
            <a:p>
              <a:pPr>
                <a:spcBef>
                  <a:spcPts val="800"/>
                </a:spcBef>
                <a:buClr>
                  <a:schemeClr val="accent2"/>
                </a:buClr>
              </a:pPr>
              <a:r>
                <a:rPr lang="de-DE" sz="1000" dirty="0">
                  <a:latin typeface="Verdana" panose="020B0604030504040204" pitchFamily="34" charset="0"/>
                  <a:ea typeface="Verdana" panose="020B0604030504040204" pitchFamily="34" charset="0"/>
                </a:rPr>
                <a:t>Service Braking</a:t>
              </a:r>
            </a:p>
          </p:txBody>
        </p:sp>
        <p:sp>
          <p:nvSpPr>
            <p:cNvPr id="138" name="Textfeld 137">
              <a:extLst>
                <a:ext uri="{FF2B5EF4-FFF2-40B4-BE49-F238E27FC236}">
                  <a16:creationId xmlns:a16="http://schemas.microsoft.com/office/drawing/2014/main" id="{A62C5041-6F21-E7E1-B872-701112FF816D}"/>
                </a:ext>
              </a:extLst>
            </p:cNvPr>
            <p:cNvSpPr txBox="1"/>
            <p:nvPr/>
          </p:nvSpPr>
          <p:spPr>
            <a:xfrm>
              <a:off x="400319" y="4353695"/>
              <a:ext cx="955835" cy="400110"/>
            </a:xfrm>
            <a:prstGeom prst="rect">
              <a:avLst/>
            </a:prstGeom>
            <a:noFill/>
          </p:spPr>
          <p:txBody>
            <a:bodyPr wrap="square" rtlCol="0">
              <a:spAutoFit/>
            </a:bodyPr>
            <a:lstStyle/>
            <a:p>
              <a:pPr>
                <a:spcBef>
                  <a:spcPts val="800"/>
                </a:spcBef>
                <a:buClr>
                  <a:schemeClr val="accent2"/>
                </a:buClr>
              </a:pPr>
              <a:r>
                <a:rPr lang="de-DE" sz="1000" dirty="0" err="1">
                  <a:latin typeface="Verdana" panose="020B0604030504040204" pitchFamily="34" charset="0"/>
                  <a:ea typeface="Verdana" panose="020B0604030504040204" pitchFamily="34" charset="0"/>
                </a:rPr>
                <a:t>Secondary</a:t>
              </a:r>
              <a:r>
                <a:rPr lang="de-DE" sz="1000" dirty="0">
                  <a:latin typeface="Verdana" panose="020B0604030504040204" pitchFamily="34" charset="0"/>
                  <a:ea typeface="Verdana" panose="020B0604030504040204" pitchFamily="34" charset="0"/>
                </a:rPr>
                <a:t> Braking</a:t>
              </a:r>
            </a:p>
          </p:txBody>
        </p:sp>
        <p:sp>
          <p:nvSpPr>
            <p:cNvPr id="139" name="Rechteck 138">
              <a:extLst>
                <a:ext uri="{FF2B5EF4-FFF2-40B4-BE49-F238E27FC236}">
                  <a16:creationId xmlns:a16="http://schemas.microsoft.com/office/drawing/2014/main" id="{BF8F6361-137C-217C-BB13-F8E1EDB07A6A}"/>
                </a:ext>
              </a:extLst>
            </p:cNvPr>
            <p:cNvSpPr/>
            <p:nvPr/>
          </p:nvSpPr>
          <p:spPr>
            <a:xfrm rot="10800000">
              <a:off x="1620000" y="1116623"/>
              <a:ext cx="540000" cy="4536000"/>
            </a:xfrm>
            <a:prstGeom prst="rect">
              <a:avLst/>
            </a:prstGeom>
            <a:pattFill prst="wdUpDiag">
              <a:fgClr>
                <a:srgbClr val="00B050"/>
              </a:fgClr>
              <a:bgClr>
                <a:schemeClr val="bg1"/>
              </a:bgClr>
            </a:patt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000" indent="-180000" algn="ctr">
                <a:spcBef>
                  <a:spcPts val="800"/>
                </a:spcBef>
                <a:buClr>
                  <a:schemeClr val="accent2"/>
                </a:buClr>
                <a:buFont typeface="Wingdings" panose="05000000000000000000" pitchFamily="2" charset="2"/>
                <a:buChar char="§"/>
              </a:pPr>
              <a:endParaRPr lang="de-DE" sz="1600" dirty="0">
                <a:solidFill>
                  <a:schemeClr val="tx1"/>
                </a:solidFill>
                <a:latin typeface="+mj-lt"/>
              </a:endParaRPr>
            </a:p>
          </p:txBody>
        </p:sp>
        <p:sp>
          <p:nvSpPr>
            <p:cNvPr id="140" name="Rechteck 139">
              <a:extLst>
                <a:ext uri="{FF2B5EF4-FFF2-40B4-BE49-F238E27FC236}">
                  <a16:creationId xmlns:a16="http://schemas.microsoft.com/office/drawing/2014/main" id="{D117AE1C-F48D-9713-42E5-69AA180D687D}"/>
                </a:ext>
              </a:extLst>
            </p:cNvPr>
            <p:cNvSpPr/>
            <p:nvPr/>
          </p:nvSpPr>
          <p:spPr>
            <a:xfrm rot="10800000">
              <a:off x="2340000" y="1188478"/>
              <a:ext cx="540000" cy="4464000"/>
            </a:xfrm>
            <a:prstGeom prst="rect">
              <a:avLst/>
            </a:prstGeom>
            <a:pattFill prst="wdUpDiag">
              <a:fgClr>
                <a:srgbClr val="00B050"/>
              </a:fgClr>
              <a:bgClr>
                <a:schemeClr val="bg1"/>
              </a:bgClr>
            </a:patt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000" indent="-180000" algn="ctr">
                <a:spcBef>
                  <a:spcPts val="800"/>
                </a:spcBef>
                <a:buClr>
                  <a:schemeClr val="accent2"/>
                </a:buClr>
                <a:buFont typeface="Wingdings" panose="05000000000000000000" pitchFamily="2" charset="2"/>
                <a:buChar char="§"/>
              </a:pPr>
              <a:endParaRPr lang="de-DE" sz="1600" dirty="0">
                <a:solidFill>
                  <a:schemeClr val="tx1"/>
                </a:solidFill>
                <a:latin typeface="+mj-lt"/>
              </a:endParaRPr>
            </a:p>
          </p:txBody>
        </p:sp>
        <p:sp>
          <p:nvSpPr>
            <p:cNvPr id="141" name="Rechteck 140">
              <a:extLst>
                <a:ext uri="{FF2B5EF4-FFF2-40B4-BE49-F238E27FC236}">
                  <a16:creationId xmlns:a16="http://schemas.microsoft.com/office/drawing/2014/main" id="{8F32C229-6E20-0B8B-5A8A-5F2E96D7C877}"/>
                </a:ext>
              </a:extLst>
            </p:cNvPr>
            <p:cNvSpPr/>
            <p:nvPr/>
          </p:nvSpPr>
          <p:spPr>
            <a:xfrm rot="10800000">
              <a:off x="3060000" y="1260478"/>
              <a:ext cx="540000" cy="4392000"/>
            </a:xfrm>
            <a:prstGeom prst="rect">
              <a:avLst/>
            </a:prstGeom>
            <a:pattFill prst="wdUpDiag">
              <a:fgClr>
                <a:srgbClr val="00B050"/>
              </a:fgClr>
              <a:bgClr>
                <a:schemeClr val="bg1"/>
              </a:bgClr>
            </a:patt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000" indent="-180000" algn="ctr">
                <a:spcBef>
                  <a:spcPts val="800"/>
                </a:spcBef>
                <a:buClr>
                  <a:schemeClr val="accent2"/>
                </a:buClr>
                <a:buFont typeface="Wingdings" panose="05000000000000000000" pitchFamily="2" charset="2"/>
                <a:buChar char="§"/>
              </a:pPr>
              <a:endParaRPr lang="de-DE" sz="1600" dirty="0">
                <a:solidFill>
                  <a:schemeClr val="tx1"/>
                </a:solidFill>
                <a:latin typeface="+mj-lt"/>
              </a:endParaRPr>
            </a:p>
          </p:txBody>
        </p:sp>
        <p:sp>
          <p:nvSpPr>
            <p:cNvPr id="142" name="Rechteck 141">
              <a:extLst>
                <a:ext uri="{FF2B5EF4-FFF2-40B4-BE49-F238E27FC236}">
                  <a16:creationId xmlns:a16="http://schemas.microsoft.com/office/drawing/2014/main" id="{2A115408-C7D3-405A-468E-2A0E621E7344}"/>
                </a:ext>
              </a:extLst>
            </p:cNvPr>
            <p:cNvSpPr/>
            <p:nvPr/>
          </p:nvSpPr>
          <p:spPr>
            <a:xfrm rot="10800000">
              <a:off x="8820000" y="2844478"/>
              <a:ext cx="540000" cy="2808000"/>
            </a:xfrm>
            <a:prstGeom prst="rect">
              <a:avLst/>
            </a:prstGeom>
            <a:solidFill>
              <a:srgbClr val="FFFF00"/>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000" indent="-180000" algn="ctr">
                <a:spcBef>
                  <a:spcPts val="800"/>
                </a:spcBef>
                <a:buClr>
                  <a:schemeClr val="accent2"/>
                </a:buClr>
                <a:buFont typeface="Wingdings" panose="05000000000000000000" pitchFamily="2" charset="2"/>
                <a:buChar char="§"/>
              </a:pPr>
              <a:endParaRPr lang="de-DE" sz="1600" dirty="0">
                <a:solidFill>
                  <a:schemeClr val="tx1"/>
                </a:solidFill>
                <a:latin typeface="+mj-lt"/>
              </a:endParaRPr>
            </a:p>
          </p:txBody>
        </p:sp>
        <p:sp>
          <p:nvSpPr>
            <p:cNvPr id="143" name="Rechteck 142">
              <a:extLst>
                <a:ext uri="{FF2B5EF4-FFF2-40B4-BE49-F238E27FC236}">
                  <a16:creationId xmlns:a16="http://schemas.microsoft.com/office/drawing/2014/main" id="{2450C97A-DF6E-9CEE-BF10-C552E8A2FAD9}"/>
                </a:ext>
              </a:extLst>
            </p:cNvPr>
            <p:cNvSpPr/>
            <p:nvPr/>
          </p:nvSpPr>
          <p:spPr>
            <a:xfrm rot="10800000">
              <a:off x="3780000" y="1332000"/>
              <a:ext cx="540000" cy="4320478"/>
            </a:xfrm>
            <a:prstGeom prst="rect">
              <a:avLst/>
            </a:prstGeom>
            <a:pattFill prst="wdUpDiag">
              <a:fgClr>
                <a:srgbClr val="00B050"/>
              </a:fgClr>
              <a:bgClr>
                <a:schemeClr val="bg1"/>
              </a:bgClr>
            </a:patt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000" indent="-180000" algn="ctr">
                <a:spcBef>
                  <a:spcPts val="800"/>
                </a:spcBef>
                <a:buClr>
                  <a:schemeClr val="accent2"/>
                </a:buClr>
                <a:buFont typeface="Wingdings" panose="05000000000000000000" pitchFamily="2" charset="2"/>
                <a:buChar char="§"/>
              </a:pPr>
              <a:endParaRPr lang="de-DE" sz="1600" dirty="0">
                <a:solidFill>
                  <a:schemeClr val="tx1"/>
                </a:solidFill>
                <a:latin typeface="+mj-lt"/>
              </a:endParaRPr>
            </a:p>
          </p:txBody>
        </p:sp>
        <p:sp>
          <p:nvSpPr>
            <p:cNvPr id="144" name="Rechteck 143">
              <a:extLst>
                <a:ext uri="{FF2B5EF4-FFF2-40B4-BE49-F238E27FC236}">
                  <a16:creationId xmlns:a16="http://schemas.microsoft.com/office/drawing/2014/main" id="{6D96E41C-32E8-5C4B-F3E9-7434A0E9ADC1}"/>
                </a:ext>
              </a:extLst>
            </p:cNvPr>
            <p:cNvSpPr/>
            <p:nvPr/>
          </p:nvSpPr>
          <p:spPr>
            <a:xfrm rot="10800000">
              <a:off x="4500000" y="1404478"/>
              <a:ext cx="540000" cy="4248000"/>
            </a:xfrm>
            <a:prstGeom prst="rect">
              <a:avLst/>
            </a:prstGeom>
            <a:solidFill>
              <a:srgbClr val="00B050"/>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000" indent="-180000" algn="ctr">
                <a:spcBef>
                  <a:spcPts val="800"/>
                </a:spcBef>
                <a:buClr>
                  <a:schemeClr val="accent2"/>
                </a:buClr>
                <a:buFont typeface="Wingdings" panose="05000000000000000000" pitchFamily="2" charset="2"/>
                <a:buChar char="§"/>
              </a:pPr>
              <a:endParaRPr lang="de-DE" sz="1600" dirty="0">
                <a:solidFill>
                  <a:schemeClr val="tx1"/>
                </a:solidFill>
                <a:latin typeface="+mj-lt"/>
              </a:endParaRPr>
            </a:p>
          </p:txBody>
        </p:sp>
        <p:sp>
          <p:nvSpPr>
            <p:cNvPr id="145" name="Rechteck 144">
              <a:extLst>
                <a:ext uri="{FF2B5EF4-FFF2-40B4-BE49-F238E27FC236}">
                  <a16:creationId xmlns:a16="http://schemas.microsoft.com/office/drawing/2014/main" id="{2150D2A1-8CB1-0461-74FC-9591FFDB4F33}"/>
                </a:ext>
              </a:extLst>
            </p:cNvPr>
            <p:cNvSpPr/>
            <p:nvPr/>
          </p:nvSpPr>
          <p:spPr>
            <a:xfrm rot="10800000">
              <a:off x="5220000" y="1476478"/>
              <a:ext cx="540000" cy="4176000"/>
            </a:xfrm>
            <a:prstGeom prst="rect">
              <a:avLst/>
            </a:prstGeom>
            <a:solidFill>
              <a:srgbClr val="00B050"/>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000" indent="-180000" algn="ctr">
                <a:spcBef>
                  <a:spcPts val="800"/>
                </a:spcBef>
                <a:buClr>
                  <a:schemeClr val="accent2"/>
                </a:buClr>
                <a:buFont typeface="Wingdings" panose="05000000000000000000" pitchFamily="2" charset="2"/>
                <a:buChar char="§"/>
              </a:pPr>
              <a:endParaRPr lang="de-DE" sz="1600" dirty="0">
                <a:solidFill>
                  <a:schemeClr val="tx1"/>
                </a:solidFill>
                <a:latin typeface="+mj-lt"/>
              </a:endParaRPr>
            </a:p>
          </p:txBody>
        </p:sp>
        <p:sp>
          <p:nvSpPr>
            <p:cNvPr id="146" name="Rechteck 145">
              <a:extLst>
                <a:ext uri="{FF2B5EF4-FFF2-40B4-BE49-F238E27FC236}">
                  <a16:creationId xmlns:a16="http://schemas.microsoft.com/office/drawing/2014/main" id="{A94C066F-82D4-B70F-5CD4-B87158C3CFBD}"/>
                </a:ext>
              </a:extLst>
            </p:cNvPr>
            <p:cNvSpPr/>
            <p:nvPr/>
          </p:nvSpPr>
          <p:spPr>
            <a:xfrm rot="10800000">
              <a:off x="5940000" y="1548478"/>
              <a:ext cx="540000" cy="4104000"/>
            </a:xfrm>
            <a:prstGeom prst="rect">
              <a:avLst/>
            </a:prstGeom>
            <a:solidFill>
              <a:srgbClr val="00B050"/>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000" indent="-180000" algn="ctr">
                <a:spcBef>
                  <a:spcPts val="800"/>
                </a:spcBef>
                <a:buClr>
                  <a:schemeClr val="accent2"/>
                </a:buClr>
                <a:buFont typeface="Wingdings" panose="05000000000000000000" pitchFamily="2" charset="2"/>
                <a:buChar char="§"/>
              </a:pPr>
              <a:endParaRPr lang="de-DE" sz="1600" dirty="0">
                <a:solidFill>
                  <a:schemeClr val="tx1"/>
                </a:solidFill>
                <a:latin typeface="+mj-lt"/>
              </a:endParaRPr>
            </a:p>
          </p:txBody>
        </p:sp>
        <p:sp>
          <p:nvSpPr>
            <p:cNvPr id="147" name="Rechteck 146">
              <a:extLst>
                <a:ext uri="{FF2B5EF4-FFF2-40B4-BE49-F238E27FC236}">
                  <a16:creationId xmlns:a16="http://schemas.microsoft.com/office/drawing/2014/main" id="{8294151D-B438-3006-2BF1-499D83EAF5A7}"/>
                </a:ext>
              </a:extLst>
            </p:cNvPr>
            <p:cNvSpPr/>
            <p:nvPr/>
          </p:nvSpPr>
          <p:spPr>
            <a:xfrm rot="10800000">
              <a:off x="8098536" y="2268000"/>
              <a:ext cx="540000" cy="3384000"/>
            </a:xfrm>
            <a:prstGeom prst="rect">
              <a:avLst/>
            </a:prstGeom>
            <a:solidFill>
              <a:srgbClr val="FFFF00"/>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000" indent="-180000" algn="ctr">
                <a:spcBef>
                  <a:spcPts val="800"/>
                </a:spcBef>
                <a:buClr>
                  <a:schemeClr val="accent2"/>
                </a:buClr>
                <a:buFont typeface="Wingdings" panose="05000000000000000000" pitchFamily="2" charset="2"/>
                <a:buChar char="§"/>
              </a:pPr>
              <a:endParaRPr lang="de-DE" sz="1600" dirty="0">
                <a:solidFill>
                  <a:schemeClr val="tx1"/>
                </a:solidFill>
                <a:latin typeface="+mj-lt"/>
              </a:endParaRPr>
            </a:p>
          </p:txBody>
        </p:sp>
        <p:sp>
          <p:nvSpPr>
            <p:cNvPr id="148" name="Rechteck 147">
              <a:extLst>
                <a:ext uri="{FF2B5EF4-FFF2-40B4-BE49-F238E27FC236}">
                  <a16:creationId xmlns:a16="http://schemas.microsoft.com/office/drawing/2014/main" id="{D8A12410-D568-E64C-2BB1-DAB05A62B818}"/>
                </a:ext>
              </a:extLst>
            </p:cNvPr>
            <p:cNvSpPr/>
            <p:nvPr/>
          </p:nvSpPr>
          <p:spPr>
            <a:xfrm rot="10800000">
              <a:off x="9540000" y="3492478"/>
              <a:ext cx="540000" cy="2160000"/>
            </a:xfrm>
            <a:prstGeom prst="rect">
              <a:avLst/>
            </a:prstGeom>
            <a:solidFill>
              <a:srgbClr val="FFFF00"/>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000" indent="-180000" algn="ctr">
                <a:spcBef>
                  <a:spcPts val="800"/>
                </a:spcBef>
                <a:buClr>
                  <a:schemeClr val="accent2"/>
                </a:buClr>
                <a:buFont typeface="Wingdings" panose="05000000000000000000" pitchFamily="2" charset="2"/>
                <a:buChar char="§"/>
              </a:pPr>
              <a:endParaRPr lang="de-DE" sz="1600" dirty="0">
                <a:solidFill>
                  <a:schemeClr val="tx1"/>
                </a:solidFill>
                <a:latin typeface="+mj-lt"/>
              </a:endParaRPr>
            </a:p>
          </p:txBody>
        </p:sp>
        <p:sp>
          <p:nvSpPr>
            <p:cNvPr id="149" name="Rechteck 148">
              <a:extLst>
                <a:ext uri="{FF2B5EF4-FFF2-40B4-BE49-F238E27FC236}">
                  <a16:creationId xmlns:a16="http://schemas.microsoft.com/office/drawing/2014/main" id="{EB7ECF97-8A88-BF36-A397-D3516237D83F}"/>
                </a:ext>
              </a:extLst>
            </p:cNvPr>
            <p:cNvSpPr/>
            <p:nvPr/>
          </p:nvSpPr>
          <p:spPr>
            <a:xfrm rot="10800000">
              <a:off x="10260000" y="4248478"/>
              <a:ext cx="540000" cy="1404000"/>
            </a:xfrm>
            <a:prstGeom prst="rect">
              <a:avLst/>
            </a:prstGeom>
            <a:solidFill>
              <a:srgbClr val="FFFF00"/>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000" indent="-180000" algn="ctr">
                <a:spcBef>
                  <a:spcPts val="800"/>
                </a:spcBef>
                <a:buClr>
                  <a:schemeClr val="accent2"/>
                </a:buClr>
                <a:buFont typeface="Wingdings" panose="05000000000000000000" pitchFamily="2" charset="2"/>
                <a:buChar char="§"/>
              </a:pPr>
              <a:endParaRPr lang="de-DE" sz="1600" dirty="0">
                <a:solidFill>
                  <a:schemeClr val="tx1"/>
                </a:solidFill>
                <a:latin typeface="+mj-lt"/>
              </a:endParaRPr>
            </a:p>
          </p:txBody>
        </p:sp>
        <p:sp>
          <p:nvSpPr>
            <p:cNvPr id="150" name="Rechteck 149">
              <a:extLst>
                <a:ext uri="{FF2B5EF4-FFF2-40B4-BE49-F238E27FC236}">
                  <a16:creationId xmlns:a16="http://schemas.microsoft.com/office/drawing/2014/main" id="{DDDA3F7A-8F8F-E2D1-3043-142EDAD7C0ED}"/>
                </a:ext>
              </a:extLst>
            </p:cNvPr>
            <p:cNvSpPr/>
            <p:nvPr/>
          </p:nvSpPr>
          <p:spPr>
            <a:xfrm rot="10800000">
              <a:off x="6660000" y="1728478"/>
              <a:ext cx="540000" cy="3924000"/>
            </a:xfrm>
            <a:prstGeom prst="rect">
              <a:avLst/>
            </a:prstGeom>
            <a:solidFill>
              <a:srgbClr val="00B050"/>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000" indent="-180000" algn="ctr">
                <a:spcBef>
                  <a:spcPts val="800"/>
                </a:spcBef>
                <a:buClr>
                  <a:schemeClr val="accent2"/>
                </a:buClr>
                <a:buFont typeface="Wingdings" panose="05000000000000000000" pitchFamily="2" charset="2"/>
                <a:buChar char="§"/>
              </a:pPr>
              <a:endParaRPr lang="de-DE" sz="1600" dirty="0">
                <a:solidFill>
                  <a:schemeClr val="tx1"/>
                </a:solidFill>
                <a:latin typeface="+mj-lt"/>
              </a:endParaRPr>
            </a:p>
          </p:txBody>
        </p:sp>
        <p:sp>
          <p:nvSpPr>
            <p:cNvPr id="151" name="Rechteck 150">
              <a:extLst>
                <a:ext uri="{FF2B5EF4-FFF2-40B4-BE49-F238E27FC236}">
                  <a16:creationId xmlns:a16="http://schemas.microsoft.com/office/drawing/2014/main" id="{D24E2265-205D-3E23-4599-74AA429EE656}"/>
                </a:ext>
              </a:extLst>
            </p:cNvPr>
            <p:cNvSpPr/>
            <p:nvPr/>
          </p:nvSpPr>
          <p:spPr>
            <a:xfrm rot="10800000">
              <a:off x="7380000" y="1908478"/>
              <a:ext cx="540000" cy="3744000"/>
            </a:xfrm>
            <a:prstGeom prst="rect">
              <a:avLst/>
            </a:prstGeom>
            <a:solidFill>
              <a:srgbClr val="FFFF00"/>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000" indent="-180000" algn="ctr">
                <a:spcBef>
                  <a:spcPts val="800"/>
                </a:spcBef>
                <a:buClr>
                  <a:schemeClr val="accent2"/>
                </a:buClr>
                <a:buFont typeface="Wingdings" panose="05000000000000000000" pitchFamily="2" charset="2"/>
                <a:buChar char="§"/>
              </a:pPr>
              <a:endParaRPr lang="de-DE" sz="1600" dirty="0">
                <a:solidFill>
                  <a:schemeClr val="tx1"/>
                </a:solidFill>
                <a:latin typeface="+mj-lt"/>
              </a:endParaRPr>
            </a:p>
          </p:txBody>
        </p:sp>
        <p:sp>
          <p:nvSpPr>
            <p:cNvPr id="152" name="Rechteck 151">
              <a:extLst>
                <a:ext uri="{FF2B5EF4-FFF2-40B4-BE49-F238E27FC236}">
                  <a16:creationId xmlns:a16="http://schemas.microsoft.com/office/drawing/2014/main" id="{ECFC0B2D-F7A0-CF69-43CF-C19D4A5FEC8D}"/>
                </a:ext>
              </a:extLst>
            </p:cNvPr>
            <p:cNvSpPr/>
            <p:nvPr/>
          </p:nvSpPr>
          <p:spPr>
            <a:xfrm rot="10800000">
              <a:off x="10978536" y="4644000"/>
              <a:ext cx="540000" cy="1008000"/>
            </a:xfrm>
            <a:prstGeom prst="rect">
              <a:avLst/>
            </a:prstGeom>
            <a:solidFill>
              <a:srgbClr val="FF0000"/>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000" indent="-180000" algn="ctr">
                <a:spcBef>
                  <a:spcPts val="800"/>
                </a:spcBef>
                <a:buClr>
                  <a:schemeClr val="accent2"/>
                </a:buClr>
                <a:buFont typeface="Wingdings" panose="05000000000000000000" pitchFamily="2" charset="2"/>
                <a:buChar char="§"/>
              </a:pPr>
              <a:endParaRPr lang="de-DE" sz="1600" dirty="0">
                <a:solidFill>
                  <a:schemeClr val="tx1"/>
                </a:solidFill>
                <a:latin typeface="+mj-lt"/>
              </a:endParaRPr>
            </a:p>
          </p:txBody>
        </p:sp>
        <p:sp>
          <p:nvSpPr>
            <p:cNvPr id="153" name="Textfeld 152">
              <a:extLst>
                <a:ext uri="{FF2B5EF4-FFF2-40B4-BE49-F238E27FC236}">
                  <a16:creationId xmlns:a16="http://schemas.microsoft.com/office/drawing/2014/main" id="{DFC27F4D-75CF-9F75-E953-D7CD143D1F4D}"/>
                </a:ext>
              </a:extLst>
            </p:cNvPr>
            <p:cNvSpPr txBox="1"/>
            <p:nvPr/>
          </p:nvSpPr>
          <p:spPr>
            <a:xfrm>
              <a:off x="10890061" y="5760904"/>
              <a:ext cx="716950" cy="276999"/>
            </a:xfrm>
            <a:prstGeom prst="rect">
              <a:avLst/>
            </a:prstGeom>
            <a:noFill/>
          </p:spPr>
          <p:txBody>
            <a:bodyPr wrap="square" rtlCol="0">
              <a:spAutoFit/>
            </a:bodyPr>
            <a:lstStyle/>
            <a:p>
              <a:pPr algn="ctr">
                <a:spcBef>
                  <a:spcPts val="800"/>
                </a:spcBef>
                <a:buClr>
                  <a:schemeClr val="accent2"/>
                </a:buClr>
              </a:pPr>
              <a:r>
                <a:rPr lang="de-DE" sz="1200" dirty="0">
                  <a:latin typeface="Verdana" panose="020B0604030504040204" pitchFamily="34" charset="0"/>
                  <a:ea typeface="Verdana" panose="020B0604030504040204" pitchFamily="34" charset="0"/>
                </a:rPr>
                <a:t>0</a:t>
              </a:r>
            </a:p>
          </p:txBody>
        </p:sp>
        <p:sp>
          <p:nvSpPr>
            <p:cNvPr id="154" name="Textfeld 153">
              <a:extLst>
                <a:ext uri="{FF2B5EF4-FFF2-40B4-BE49-F238E27FC236}">
                  <a16:creationId xmlns:a16="http://schemas.microsoft.com/office/drawing/2014/main" id="{BCEF098A-713A-58F5-513C-0AA2FAB5B771}"/>
                </a:ext>
              </a:extLst>
            </p:cNvPr>
            <p:cNvSpPr txBox="1"/>
            <p:nvPr/>
          </p:nvSpPr>
          <p:spPr>
            <a:xfrm>
              <a:off x="2251525" y="5760000"/>
              <a:ext cx="716950" cy="276999"/>
            </a:xfrm>
            <a:prstGeom prst="rect">
              <a:avLst/>
            </a:prstGeom>
            <a:noFill/>
          </p:spPr>
          <p:txBody>
            <a:bodyPr wrap="square" rtlCol="0">
              <a:spAutoFit/>
            </a:bodyPr>
            <a:lstStyle/>
            <a:p>
              <a:pPr algn="ctr">
                <a:spcBef>
                  <a:spcPts val="800"/>
                </a:spcBef>
                <a:buClr>
                  <a:schemeClr val="accent2"/>
                </a:buClr>
              </a:pPr>
              <a:r>
                <a:rPr lang="de-DE" sz="1200" dirty="0">
                  <a:latin typeface="Verdana" panose="020B0604030504040204" pitchFamily="34" charset="0"/>
                  <a:ea typeface="Verdana" panose="020B0604030504040204" pitchFamily="34" charset="0"/>
                </a:rPr>
                <a:t>9+3</a:t>
              </a:r>
            </a:p>
          </p:txBody>
        </p:sp>
        <p:sp>
          <p:nvSpPr>
            <p:cNvPr id="155" name="Textfeld 154">
              <a:extLst>
                <a:ext uri="{FF2B5EF4-FFF2-40B4-BE49-F238E27FC236}">
                  <a16:creationId xmlns:a16="http://schemas.microsoft.com/office/drawing/2014/main" id="{51D6837D-4FE7-3402-7460-34BD4D5FFA6A}"/>
                </a:ext>
              </a:extLst>
            </p:cNvPr>
            <p:cNvSpPr txBox="1"/>
            <p:nvPr/>
          </p:nvSpPr>
          <p:spPr>
            <a:xfrm>
              <a:off x="1531525" y="5760000"/>
              <a:ext cx="716950" cy="276999"/>
            </a:xfrm>
            <a:prstGeom prst="rect">
              <a:avLst/>
            </a:prstGeom>
            <a:noFill/>
          </p:spPr>
          <p:txBody>
            <a:bodyPr wrap="square" rtlCol="0">
              <a:spAutoFit/>
            </a:bodyPr>
            <a:lstStyle/>
            <a:p>
              <a:pPr algn="ctr">
                <a:spcBef>
                  <a:spcPts val="800"/>
                </a:spcBef>
                <a:buClr>
                  <a:schemeClr val="accent2"/>
                </a:buClr>
              </a:pPr>
              <a:r>
                <a:rPr lang="de-DE" sz="1200" dirty="0">
                  <a:latin typeface="Verdana" panose="020B0604030504040204" pitchFamily="34" charset="0"/>
                  <a:ea typeface="Verdana" panose="020B0604030504040204" pitchFamily="34" charset="0"/>
                </a:rPr>
                <a:t>9+n</a:t>
              </a:r>
            </a:p>
          </p:txBody>
        </p:sp>
        <p:sp>
          <p:nvSpPr>
            <p:cNvPr id="156" name="Textfeld 155">
              <a:extLst>
                <a:ext uri="{FF2B5EF4-FFF2-40B4-BE49-F238E27FC236}">
                  <a16:creationId xmlns:a16="http://schemas.microsoft.com/office/drawing/2014/main" id="{132BA8D8-F23F-ECA1-DA52-6823D83A09AF}"/>
                </a:ext>
              </a:extLst>
            </p:cNvPr>
            <p:cNvSpPr txBox="1"/>
            <p:nvPr/>
          </p:nvSpPr>
          <p:spPr>
            <a:xfrm>
              <a:off x="3690000" y="5760000"/>
              <a:ext cx="716950" cy="276999"/>
            </a:xfrm>
            <a:prstGeom prst="rect">
              <a:avLst/>
            </a:prstGeom>
            <a:noFill/>
          </p:spPr>
          <p:txBody>
            <a:bodyPr wrap="square" rtlCol="0">
              <a:spAutoFit/>
            </a:bodyPr>
            <a:lstStyle/>
            <a:p>
              <a:pPr algn="ctr">
                <a:spcBef>
                  <a:spcPts val="800"/>
                </a:spcBef>
                <a:buClr>
                  <a:schemeClr val="accent2"/>
                </a:buClr>
              </a:pPr>
              <a:r>
                <a:rPr lang="de-DE" sz="1200" dirty="0">
                  <a:latin typeface="Verdana" panose="020B0604030504040204" pitchFamily="34" charset="0"/>
                  <a:ea typeface="Verdana" panose="020B0604030504040204" pitchFamily="34" charset="0"/>
                </a:rPr>
                <a:t>9+1</a:t>
              </a:r>
            </a:p>
          </p:txBody>
        </p:sp>
        <p:sp>
          <p:nvSpPr>
            <p:cNvPr id="157" name="Textfeld 156">
              <a:extLst>
                <a:ext uri="{FF2B5EF4-FFF2-40B4-BE49-F238E27FC236}">
                  <a16:creationId xmlns:a16="http://schemas.microsoft.com/office/drawing/2014/main" id="{89A1FF62-02A8-7BE1-9EB5-A78DF5F02843}"/>
                </a:ext>
              </a:extLst>
            </p:cNvPr>
            <p:cNvSpPr txBox="1"/>
            <p:nvPr/>
          </p:nvSpPr>
          <p:spPr>
            <a:xfrm>
              <a:off x="2968475" y="5760000"/>
              <a:ext cx="716950" cy="276999"/>
            </a:xfrm>
            <a:prstGeom prst="rect">
              <a:avLst/>
            </a:prstGeom>
            <a:noFill/>
          </p:spPr>
          <p:txBody>
            <a:bodyPr wrap="square" rtlCol="0">
              <a:spAutoFit/>
            </a:bodyPr>
            <a:lstStyle/>
            <a:p>
              <a:pPr algn="ctr">
                <a:spcBef>
                  <a:spcPts val="800"/>
                </a:spcBef>
                <a:buClr>
                  <a:schemeClr val="accent2"/>
                </a:buClr>
              </a:pPr>
              <a:r>
                <a:rPr lang="de-DE" sz="1200" dirty="0">
                  <a:latin typeface="Verdana" panose="020B0604030504040204" pitchFamily="34" charset="0"/>
                  <a:ea typeface="Verdana" panose="020B0604030504040204" pitchFamily="34" charset="0"/>
                </a:rPr>
                <a:t>9+2</a:t>
              </a:r>
            </a:p>
          </p:txBody>
        </p:sp>
        <p:sp>
          <p:nvSpPr>
            <p:cNvPr id="158" name="Textfeld 157">
              <a:extLst>
                <a:ext uri="{FF2B5EF4-FFF2-40B4-BE49-F238E27FC236}">
                  <a16:creationId xmlns:a16="http://schemas.microsoft.com/office/drawing/2014/main" id="{EDD5F3F3-8DE1-EBC5-927A-B654E453D55C}"/>
                </a:ext>
              </a:extLst>
            </p:cNvPr>
            <p:cNvSpPr txBox="1"/>
            <p:nvPr/>
          </p:nvSpPr>
          <p:spPr>
            <a:xfrm>
              <a:off x="4410000" y="5760000"/>
              <a:ext cx="716950" cy="276999"/>
            </a:xfrm>
            <a:prstGeom prst="rect">
              <a:avLst/>
            </a:prstGeom>
            <a:noFill/>
          </p:spPr>
          <p:txBody>
            <a:bodyPr wrap="square" rtlCol="0">
              <a:spAutoFit/>
            </a:bodyPr>
            <a:lstStyle/>
            <a:p>
              <a:pPr algn="ctr">
                <a:spcBef>
                  <a:spcPts val="800"/>
                </a:spcBef>
                <a:buClr>
                  <a:schemeClr val="accent2"/>
                </a:buClr>
              </a:pPr>
              <a:r>
                <a:rPr lang="de-DE" sz="1200" dirty="0">
                  <a:latin typeface="Verdana" panose="020B0604030504040204" pitchFamily="34" charset="0"/>
                  <a:ea typeface="Verdana" panose="020B0604030504040204" pitchFamily="34" charset="0"/>
                </a:rPr>
                <a:t>9</a:t>
              </a:r>
            </a:p>
          </p:txBody>
        </p:sp>
        <p:sp>
          <p:nvSpPr>
            <p:cNvPr id="159" name="Textfeld 158">
              <a:extLst>
                <a:ext uri="{FF2B5EF4-FFF2-40B4-BE49-F238E27FC236}">
                  <a16:creationId xmlns:a16="http://schemas.microsoft.com/office/drawing/2014/main" id="{A3F4CAA7-D22A-A198-B7C6-AAF05DF06BED}"/>
                </a:ext>
              </a:extLst>
            </p:cNvPr>
            <p:cNvSpPr txBox="1"/>
            <p:nvPr/>
          </p:nvSpPr>
          <p:spPr>
            <a:xfrm>
              <a:off x="5850000" y="5760000"/>
              <a:ext cx="716950" cy="276999"/>
            </a:xfrm>
            <a:prstGeom prst="rect">
              <a:avLst/>
            </a:prstGeom>
            <a:noFill/>
          </p:spPr>
          <p:txBody>
            <a:bodyPr wrap="square" rtlCol="0">
              <a:spAutoFit/>
            </a:bodyPr>
            <a:lstStyle/>
            <a:p>
              <a:pPr algn="ctr">
                <a:spcBef>
                  <a:spcPts val="800"/>
                </a:spcBef>
                <a:buClr>
                  <a:schemeClr val="accent2"/>
                </a:buClr>
              </a:pPr>
              <a:r>
                <a:rPr lang="de-DE" sz="1200" dirty="0">
                  <a:latin typeface="Verdana" panose="020B0604030504040204" pitchFamily="34" charset="0"/>
                  <a:ea typeface="Verdana" panose="020B0604030504040204" pitchFamily="34" charset="0"/>
                </a:rPr>
                <a:t>7</a:t>
              </a:r>
            </a:p>
          </p:txBody>
        </p:sp>
        <p:sp>
          <p:nvSpPr>
            <p:cNvPr id="160" name="Textfeld 159">
              <a:extLst>
                <a:ext uri="{FF2B5EF4-FFF2-40B4-BE49-F238E27FC236}">
                  <a16:creationId xmlns:a16="http://schemas.microsoft.com/office/drawing/2014/main" id="{3A828EC1-643A-B884-9B6F-1CA986FEFF84}"/>
                </a:ext>
              </a:extLst>
            </p:cNvPr>
            <p:cNvSpPr txBox="1"/>
            <p:nvPr/>
          </p:nvSpPr>
          <p:spPr>
            <a:xfrm>
              <a:off x="5131525" y="5760000"/>
              <a:ext cx="716950" cy="276999"/>
            </a:xfrm>
            <a:prstGeom prst="rect">
              <a:avLst/>
            </a:prstGeom>
            <a:noFill/>
          </p:spPr>
          <p:txBody>
            <a:bodyPr wrap="square" rtlCol="0">
              <a:spAutoFit/>
            </a:bodyPr>
            <a:lstStyle/>
            <a:p>
              <a:pPr algn="ctr">
                <a:spcBef>
                  <a:spcPts val="800"/>
                </a:spcBef>
                <a:buClr>
                  <a:schemeClr val="accent2"/>
                </a:buClr>
              </a:pPr>
              <a:r>
                <a:rPr lang="de-DE" sz="1200" dirty="0">
                  <a:latin typeface="Verdana" panose="020B0604030504040204" pitchFamily="34" charset="0"/>
                  <a:ea typeface="Verdana" panose="020B0604030504040204" pitchFamily="34" charset="0"/>
                </a:rPr>
                <a:t>8</a:t>
              </a:r>
            </a:p>
          </p:txBody>
        </p:sp>
        <p:sp>
          <p:nvSpPr>
            <p:cNvPr id="161" name="Textfeld 160">
              <a:extLst>
                <a:ext uri="{FF2B5EF4-FFF2-40B4-BE49-F238E27FC236}">
                  <a16:creationId xmlns:a16="http://schemas.microsoft.com/office/drawing/2014/main" id="{3805B3DA-C36F-AB19-EE87-C587300480F8}"/>
                </a:ext>
              </a:extLst>
            </p:cNvPr>
            <p:cNvSpPr txBox="1"/>
            <p:nvPr/>
          </p:nvSpPr>
          <p:spPr>
            <a:xfrm>
              <a:off x="8010000" y="5760000"/>
              <a:ext cx="716950" cy="276999"/>
            </a:xfrm>
            <a:prstGeom prst="rect">
              <a:avLst/>
            </a:prstGeom>
            <a:noFill/>
          </p:spPr>
          <p:txBody>
            <a:bodyPr wrap="square" rtlCol="0">
              <a:spAutoFit/>
            </a:bodyPr>
            <a:lstStyle/>
            <a:p>
              <a:pPr algn="ctr">
                <a:spcBef>
                  <a:spcPts val="800"/>
                </a:spcBef>
                <a:buClr>
                  <a:schemeClr val="accent2"/>
                </a:buClr>
              </a:pPr>
              <a:r>
                <a:rPr lang="de-DE" sz="1200" dirty="0">
                  <a:latin typeface="Verdana" panose="020B0604030504040204" pitchFamily="34" charset="0"/>
                  <a:ea typeface="Verdana" panose="020B0604030504040204" pitchFamily="34" charset="0"/>
                </a:rPr>
                <a:t>4</a:t>
              </a:r>
            </a:p>
          </p:txBody>
        </p:sp>
        <p:sp>
          <p:nvSpPr>
            <p:cNvPr id="162" name="Textfeld 161">
              <a:extLst>
                <a:ext uri="{FF2B5EF4-FFF2-40B4-BE49-F238E27FC236}">
                  <a16:creationId xmlns:a16="http://schemas.microsoft.com/office/drawing/2014/main" id="{1FF6ADA0-27F5-DC3F-5111-19809B1E64E8}"/>
                </a:ext>
              </a:extLst>
            </p:cNvPr>
            <p:cNvSpPr txBox="1"/>
            <p:nvPr/>
          </p:nvSpPr>
          <p:spPr>
            <a:xfrm>
              <a:off x="7290000" y="5760000"/>
              <a:ext cx="716950" cy="276999"/>
            </a:xfrm>
            <a:prstGeom prst="rect">
              <a:avLst/>
            </a:prstGeom>
            <a:noFill/>
          </p:spPr>
          <p:txBody>
            <a:bodyPr wrap="square" rtlCol="0">
              <a:spAutoFit/>
            </a:bodyPr>
            <a:lstStyle/>
            <a:p>
              <a:pPr algn="ctr">
                <a:spcBef>
                  <a:spcPts val="800"/>
                </a:spcBef>
                <a:buClr>
                  <a:schemeClr val="accent2"/>
                </a:buClr>
              </a:pPr>
              <a:r>
                <a:rPr lang="de-DE" sz="1200" dirty="0">
                  <a:latin typeface="Verdana" panose="020B0604030504040204" pitchFamily="34" charset="0"/>
                  <a:ea typeface="Verdana" panose="020B0604030504040204" pitchFamily="34" charset="0"/>
                </a:rPr>
                <a:t>5</a:t>
              </a:r>
            </a:p>
          </p:txBody>
        </p:sp>
        <p:sp>
          <p:nvSpPr>
            <p:cNvPr id="163" name="Textfeld 162">
              <a:extLst>
                <a:ext uri="{FF2B5EF4-FFF2-40B4-BE49-F238E27FC236}">
                  <a16:creationId xmlns:a16="http://schemas.microsoft.com/office/drawing/2014/main" id="{E1FB051C-33D1-86EA-ECD1-DA0418A56759}"/>
                </a:ext>
              </a:extLst>
            </p:cNvPr>
            <p:cNvSpPr txBox="1"/>
            <p:nvPr/>
          </p:nvSpPr>
          <p:spPr>
            <a:xfrm>
              <a:off x="6582916" y="5760904"/>
              <a:ext cx="716950" cy="276999"/>
            </a:xfrm>
            <a:prstGeom prst="rect">
              <a:avLst/>
            </a:prstGeom>
            <a:noFill/>
          </p:spPr>
          <p:txBody>
            <a:bodyPr wrap="square" rtlCol="0">
              <a:spAutoFit/>
            </a:bodyPr>
            <a:lstStyle/>
            <a:p>
              <a:pPr algn="ctr">
                <a:spcBef>
                  <a:spcPts val="800"/>
                </a:spcBef>
                <a:buClr>
                  <a:schemeClr val="accent2"/>
                </a:buClr>
              </a:pPr>
              <a:r>
                <a:rPr lang="de-DE" sz="1200" dirty="0">
                  <a:latin typeface="Verdana" panose="020B0604030504040204" pitchFamily="34" charset="0"/>
                  <a:ea typeface="Verdana" panose="020B0604030504040204" pitchFamily="34" charset="0"/>
                </a:rPr>
                <a:t>6</a:t>
              </a:r>
            </a:p>
          </p:txBody>
        </p:sp>
        <p:sp>
          <p:nvSpPr>
            <p:cNvPr id="164" name="Textfeld 163">
              <a:extLst>
                <a:ext uri="{FF2B5EF4-FFF2-40B4-BE49-F238E27FC236}">
                  <a16:creationId xmlns:a16="http://schemas.microsoft.com/office/drawing/2014/main" id="{59BFAE8E-2843-DEF2-3E5D-37C07FFD3D6A}"/>
                </a:ext>
              </a:extLst>
            </p:cNvPr>
            <p:cNvSpPr txBox="1"/>
            <p:nvPr/>
          </p:nvSpPr>
          <p:spPr>
            <a:xfrm>
              <a:off x="9450000" y="5760000"/>
              <a:ext cx="716950" cy="276999"/>
            </a:xfrm>
            <a:prstGeom prst="rect">
              <a:avLst/>
            </a:prstGeom>
            <a:noFill/>
          </p:spPr>
          <p:txBody>
            <a:bodyPr wrap="square" rtlCol="0">
              <a:spAutoFit/>
            </a:bodyPr>
            <a:lstStyle/>
            <a:p>
              <a:pPr algn="ctr">
                <a:spcBef>
                  <a:spcPts val="800"/>
                </a:spcBef>
                <a:buClr>
                  <a:schemeClr val="accent2"/>
                </a:buClr>
              </a:pPr>
              <a:r>
                <a:rPr lang="de-DE" sz="1200" dirty="0">
                  <a:latin typeface="Verdana" panose="020B0604030504040204" pitchFamily="34" charset="0"/>
                  <a:ea typeface="Verdana" panose="020B0604030504040204" pitchFamily="34" charset="0"/>
                </a:rPr>
                <a:t>2</a:t>
              </a:r>
            </a:p>
          </p:txBody>
        </p:sp>
        <p:sp>
          <p:nvSpPr>
            <p:cNvPr id="165" name="Textfeld 164">
              <a:extLst>
                <a:ext uri="{FF2B5EF4-FFF2-40B4-BE49-F238E27FC236}">
                  <a16:creationId xmlns:a16="http://schemas.microsoft.com/office/drawing/2014/main" id="{2A54A711-8739-63A3-E47F-9A8C6364A501}"/>
                </a:ext>
              </a:extLst>
            </p:cNvPr>
            <p:cNvSpPr txBox="1"/>
            <p:nvPr/>
          </p:nvSpPr>
          <p:spPr>
            <a:xfrm>
              <a:off x="8730000" y="5760000"/>
              <a:ext cx="716950" cy="276999"/>
            </a:xfrm>
            <a:prstGeom prst="rect">
              <a:avLst/>
            </a:prstGeom>
            <a:noFill/>
          </p:spPr>
          <p:txBody>
            <a:bodyPr wrap="square" rtlCol="0">
              <a:spAutoFit/>
            </a:bodyPr>
            <a:lstStyle/>
            <a:p>
              <a:pPr algn="ctr">
                <a:spcBef>
                  <a:spcPts val="800"/>
                </a:spcBef>
                <a:buClr>
                  <a:schemeClr val="accent2"/>
                </a:buClr>
              </a:pPr>
              <a:r>
                <a:rPr lang="de-DE" sz="1200" dirty="0">
                  <a:latin typeface="Verdana" panose="020B0604030504040204" pitchFamily="34" charset="0"/>
                  <a:ea typeface="Verdana" panose="020B0604030504040204" pitchFamily="34" charset="0"/>
                </a:rPr>
                <a:t>3</a:t>
              </a:r>
            </a:p>
          </p:txBody>
        </p:sp>
        <p:sp>
          <p:nvSpPr>
            <p:cNvPr id="166" name="Textfeld 165">
              <a:extLst>
                <a:ext uri="{FF2B5EF4-FFF2-40B4-BE49-F238E27FC236}">
                  <a16:creationId xmlns:a16="http://schemas.microsoft.com/office/drawing/2014/main" id="{B991A7E5-E3F8-1EF8-8952-D55176C5DAC0}"/>
                </a:ext>
              </a:extLst>
            </p:cNvPr>
            <p:cNvSpPr txBox="1"/>
            <p:nvPr/>
          </p:nvSpPr>
          <p:spPr>
            <a:xfrm>
              <a:off x="10170000" y="5760000"/>
              <a:ext cx="716950" cy="276999"/>
            </a:xfrm>
            <a:prstGeom prst="rect">
              <a:avLst/>
            </a:prstGeom>
            <a:noFill/>
          </p:spPr>
          <p:txBody>
            <a:bodyPr wrap="square" rtlCol="0">
              <a:spAutoFit/>
            </a:bodyPr>
            <a:lstStyle/>
            <a:p>
              <a:pPr algn="ctr">
                <a:spcBef>
                  <a:spcPts val="800"/>
                </a:spcBef>
                <a:buClr>
                  <a:schemeClr val="accent2"/>
                </a:buClr>
              </a:pPr>
              <a:r>
                <a:rPr lang="de-DE" sz="1200" dirty="0">
                  <a:latin typeface="Verdana" panose="020B0604030504040204" pitchFamily="34" charset="0"/>
                  <a:ea typeface="Verdana" panose="020B0604030504040204" pitchFamily="34" charset="0"/>
                </a:rPr>
                <a:t>1</a:t>
              </a:r>
            </a:p>
          </p:txBody>
        </p:sp>
        <p:cxnSp>
          <p:nvCxnSpPr>
            <p:cNvPr id="167" name="Gerader Verbinder 166">
              <a:extLst>
                <a:ext uri="{FF2B5EF4-FFF2-40B4-BE49-F238E27FC236}">
                  <a16:creationId xmlns:a16="http://schemas.microsoft.com/office/drawing/2014/main" id="{3218FE4A-3E3B-1B86-F6D8-301446565E99}"/>
                </a:ext>
              </a:extLst>
            </p:cNvPr>
            <p:cNvCxnSpPr>
              <a:cxnSpLocks/>
            </p:cNvCxnSpPr>
            <p:nvPr/>
          </p:nvCxnSpPr>
          <p:spPr>
            <a:xfrm>
              <a:off x="1224911" y="1772816"/>
              <a:ext cx="10440000" cy="0"/>
            </a:xfrm>
            <a:prstGeom prst="line">
              <a:avLst/>
            </a:prstGeom>
            <a:ln w="25400">
              <a:solidFill>
                <a:schemeClr val="accent3"/>
              </a:solidFill>
              <a:prstDash val="sysDash"/>
            </a:ln>
          </p:spPr>
          <p:style>
            <a:lnRef idx="1">
              <a:schemeClr val="accent1"/>
            </a:lnRef>
            <a:fillRef idx="0">
              <a:schemeClr val="accent1"/>
            </a:fillRef>
            <a:effectRef idx="0">
              <a:schemeClr val="accent1"/>
            </a:effectRef>
            <a:fontRef idx="minor">
              <a:schemeClr val="tx1"/>
            </a:fontRef>
          </p:style>
        </p:cxnSp>
        <p:cxnSp>
          <p:nvCxnSpPr>
            <p:cNvPr id="168" name="Gerader Verbinder 167">
              <a:extLst>
                <a:ext uri="{FF2B5EF4-FFF2-40B4-BE49-F238E27FC236}">
                  <a16:creationId xmlns:a16="http://schemas.microsoft.com/office/drawing/2014/main" id="{6B0861AD-9273-74B1-C7A3-761F75958C80}"/>
                </a:ext>
              </a:extLst>
            </p:cNvPr>
            <p:cNvCxnSpPr>
              <a:cxnSpLocks/>
            </p:cNvCxnSpPr>
            <p:nvPr/>
          </p:nvCxnSpPr>
          <p:spPr>
            <a:xfrm>
              <a:off x="1224911" y="4581128"/>
              <a:ext cx="10440000" cy="0"/>
            </a:xfrm>
            <a:prstGeom prst="line">
              <a:avLst/>
            </a:prstGeom>
            <a:ln w="25400">
              <a:solidFill>
                <a:schemeClr val="accent3"/>
              </a:solidFill>
              <a:prstDash val="sysDash"/>
            </a:ln>
          </p:spPr>
          <p:style>
            <a:lnRef idx="1">
              <a:schemeClr val="accent1"/>
            </a:lnRef>
            <a:fillRef idx="0">
              <a:schemeClr val="accent1"/>
            </a:fillRef>
            <a:effectRef idx="0">
              <a:schemeClr val="accent1"/>
            </a:effectRef>
            <a:fontRef idx="minor">
              <a:schemeClr val="tx1"/>
            </a:fontRef>
          </p:style>
        </p:cxnSp>
        <p:sp>
          <p:nvSpPr>
            <p:cNvPr id="169" name="Textfeld 168">
              <a:extLst>
                <a:ext uri="{FF2B5EF4-FFF2-40B4-BE49-F238E27FC236}">
                  <a16:creationId xmlns:a16="http://schemas.microsoft.com/office/drawing/2014/main" id="{34EE8093-0582-BA58-667F-97035893CE08}"/>
                </a:ext>
              </a:extLst>
            </p:cNvPr>
            <p:cNvSpPr txBox="1"/>
            <p:nvPr/>
          </p:nvSpPr>
          <p:spPr>
            <a:xfrm>
              <a:off x="9530552" y="5976081"/>
              <a:ext cx="2408147" cy="276999"/>
            </a:xfrm>
            <a:prstGeom prst="rect">
              <a:avLst/>
            </a:prstGeom>
            <a:noFill/>
          </p:spPr>
          <p:txBody>
            <a:bodyPr wrap="square" rtlCol="0">
              <a:spAutoFit/>
            </a:bodyPr>
            <a:lstStyle/>
            <a:p>
              <a:pPr algn="ctr">
                <a:spcBef>
                  <a:spcPts val="800"/>
                </a:spcBef>
                <a:buClr>
                  <a:schemeClr val="accent2"/>
                </a:buClr>
              </a:pPr>
              <a:r>
                <a:rPr lang="en-US" sz="1200" b="1" dirty="0">
                  <a:latin typeface="Verdana" panose="020B0604030504040204" pitchFamily="34" charset="0"/>
                  <a:ea typeface="Verdana" panose="020B0604030504040204" pitchFamily="34" charset="0"/>
                </a:rPr>
                <a:t>Full stroke actuation</a:t>
              </a:r>
            </a:p>
          </p:txBody>
        </p:sp>
      </p:grpSp>
      <p:sp>
        <p:nvSpPr>
          <p:cNvPr id="9" name="Gewitterblitz 8">
            <a:extLst>
              <a:ext uri="{FF2B5EF4-FFF2-40B4-BE49-F238E27FC236}">
                <a16:creationId xmlns:a16="http://schemas.microsoft.com/office/drawing/2014/main" id="{A55718B3-8541-060F-601F-31E51E4830DB}"/>
              </a:ext>
            </a:extLst>
          </p:cNvPr>
          <p:cNvSpPr>
            <a:spLocks noChangeAspect="1"/>
          </p:cNvSpPr>
          <p:nvPr/>
        </p:nvSpPr>
        <p:spPr>
          <a:xfrm>
            <a:off x="7032600" y="1619355"/>
            <a:ext cx="334800" cy="499451"/>
          </a:xfrm>
          <a:prstGeom prst="lightningBolt">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000" indent="-180000" algn="ctr">
              <a:spcBef>
                <a:spcPts val="800"/>
              </a:spcBef>
              <a:buClr>
                <a:schemeClr val="accent2"/>
              </a:buClr>
              <a:buFont typeface="Wingdings" panose="05000000000000000000" pitchFamily="2" charset="2"/>
              <a:buChar char="§"/>
            </a:pPr>
            <a:endParaRPr lang="de-DE" sz="1600" dirty="0">
              <a:solidFill>
                <a:schemeClr val="tx1"/>
              </a:solidFill>
              <a:latin typeface="+mj-lt"/>
            </a:endParaRPr>
          </a:p>
        </p:txBody>
      </p:sp>
      <p:sp>
        <p:nvSpPr>
          <p:cNvPr id="11" name="Sprechblase: rechteckig 10">
            <a:extLst>
              <a:ext uri="{FF2B5EF4-FFF2-40B4-BE49-F238E27FC236}">
                <a16:creationId xmlns:a16="http://schemas.microsoft.com/office/drawing/2014/main" id="{4EF47D23-337C-42A8-C291-F5803862A997}"/>
              </a:ext>
            </a:extLst>
          </p:cNvPr>
          <p:cNvSpPr/>
          <p:nvPr/>
        </p:nvSpPr>
        <p:spPr>
          <a:xfrm>
            <a:off x="1753008" y="674094"/>
            <a:ext cx="2615117" cy="352498"/>
          </a:xfrm>
          <a:prstGeom prst="wedgeRectCallout">
            <a:avLst>
              <a:gd name="adj1" fmla="val -53959"/>
              <a:gd name="adj2" fmla="val 141687"/>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rPr>
              <a:t>Start of Annex7 </a:t>
            </a:r>
            <a:r>
              <a:rPr lang="de-DE" sz="1200" dirty="0" err="1">
                <a:solidFill>
                  <a:schemeClr val="tx1"/>
                </a:solidFill>
              </a:rPr>
              <a:t>test</a:t>
            </a:r>
            <a:r>
              <a:rPr lang="de-DE" sz="1200" dirty="0">
                <a:solidFill>
                  <a:schemeClr val="tx1"/>
                </a:solidFill>
              </a:rPr>
              <a:t> at </a:t>
            </a:r>
            <a:r>
              <a:rPr lang="de-DE" sz="1200" dirty="0" err="1">
                <a:solidFill>
                  <a:schemeClr val="tx1"/>
                </a:solidFill>
              </a:rPr>
              <a:t>pressure</a:t>
            </a:r>
            <a:r>
              <a:rPr lang="de-DE" sz="1200" dirty="0">
                <a:solidFill>
                  <a:schemeClr val="tx1"/>
                </a:solidFill>
              </a:rPr>
              <a:t> p2 </a:t>
            </a:r>
            <a:r>
              <a:rPr lang="de-DE" sz="1200" dirty="0" err="1">
                <a:solidFill>
                  <a:schemeClr val="tx1"/>
                </a:solidFill>
              </a:rPr>
              <a:t>declared</a:t>
            </a:r>
            <a:r>
              <a:rPr lang="de-DE" sz="1200" dirty="0">
                <a:solidFill>
                  <a:schemeClr val="tx1"/>
                </a:solidFill>
              </a:rPr>
              <a:t> </a:t>
            </a:r>
            <a:r>
              <a:rPr lang="de-DE" sz="1200" dirty="0" err="1">
                <a:solidFill>
                  <a:schemeClr val="tx1"/>
                </a:solidFill>
              </a:rPr>
              <a:t>by</a:t>
            </a:r>
            <a:r>
              <a:rPr lang="de-DE" sz="1200" dirty="0">
                <a:solidFill>
                  <a:schemeClr val="tx1"/>
                </a:solidFill>
              </a:rPr>
              <a:t> </a:t>
            </a:r>
            <a:r>
              <a:rPr lang="de-DE" sz="1200" dirty="0" err="1">
                <a:solidFill>
                  <a:schemeClr val="tx1"/>
                </a:solidFill>
              </a:rPr>
              <a:t>the</a:t>
            </a:r>
            <a:r>
              <a:rPr lang="de-DE" sz="1200" dirty="0">
                <a:solidFill>
                  <a:schemeClr val="tx1"/>
                </a:solidFill>
              </a:rPr>
              <a:t> </a:t>
            </a:r>
            <a:r>
              <a:rPr lang="de-DE" sz="1200" dirty="0" err="1">
                <a:solidFill>
                  <a:schemeClr val="tx1"/>
                </a:solidFill>
              </a:rPr>
              <a:t>manufactuer</a:t>
            </a:r>
            <a:endParaRPr lang="de-DE" sz="1200" dirty="0">
              <a:solidFill>
                <a:schemeClr val="tx1"/>
              </a:solidFill>
            </a:endParaRPr>
          </a:p>
        </p:txBody>
      </p:sp>
      <p:sp>
        <p:nvSpPr>
          <p:cNvPr id="12" name="Sprechblase: rechteckig 11">
            <a:extLst>
              <a:ext uri="{FF2B5EF4-FFF2-40B4-BE49-F238E27FC236}">
                <a16:creationId xmlns:a16="http://schemas.microsoft.com/office/drawing/2014/main" id="{B11AAC86-B0C4-2F4E-AFE7-4FB13BA375E3}"/>
              </a:ext>
            </a:extLst>
          </p:cNvPr>
          <p:cNvSpPr/>
          <p:nvPr/>
        </p:nvSpPr>
        <p:spPr>
          <a:xfrm>
            <a:off x="4626152" y="956238"/>
            <a:ext cx="2615117" cy="352498"/>
          </a:xfrm>
          <a:prstGeom prst="wedgeRectCallout">
            <a:avLst>
              <a:gd name="adj1" fmla="val -53959"/>
              <a:gd name="adj2" fmla="val 141687"/>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rPr>
              <a:t>Start </a:t>
            </a:r>
            <a:r>
              <a:rPr lang="de-DE" sz="1200" dirty="0" err="1">
                <a:solidFill>
                  <a:schemeClr val="tx1"/>
                </a:solidFill>
              </a:rPr>
              <a:t>of</a:t>
            </a:r>
            <a:r>
              <a:rPr lang="de-DE" sz="1200" dirty="0">
                <a:solidFill>
                  <a:schemeClr val="tx1"/>
                </a:solidFill>
              </a:rPr>
              <a:t> </a:t>
            </a:r>
            <a:r>
              <a:rPr lang="de-DE" sz="1200" dirty="0" err="1">
                <a:solidFill>
                  <a:schemeClr val="tx1"/>
                </a:solidFill>
              </a:rPr>
              <a:t>assessment</a:t>
            </a:r>
            <a:r>
              <a:rPr lang="de-DE" sz="1200" dirty="0">
                <a:solidFill>
                  <a:schemeClr val="tx1"/>
                </a:solidFill>
              </a:rPr>
              <a:t> </a:t>
            </a:r>
            <a:r>
              <a:rPr lang="de-DE" sz="1200" dirty="0" err="1">
                <a:solidFill>
                  <a:schemeClr val="tx1"/>
                </a:solidFill>
              </a:rPr>
              <a:t>of</a:t>
            </a:r>
            <a:r>
              <a:rPr lang="de-DE" sz="1200" dirty="0">
                <a:solidFill>
                  <a:schemeClr val="tx1"/>
                </a:solidFill>
              </a:rPr>
              <a:t> Annex7 </a:t>
            </a:r>
            <a:r>
              <a:rPr lang="de-DE" sz="1200" dirty="0" err="1">
                <a:solidFill>
                  <a:schemeClr val="tx1"/>
                </a:solidFill>
              </a:rPr>
              <a:t>test</a:t>
            </a:r>
            <a:r>
              <a:rPr lang="de-DE" sz="1200" dirty="0">
                <a:solidFill>
                  <a:schemeClr val="tx1"/>
                </a:solidFill>
              </a:rPr>
              <a:t> (8+1)</a:t>
            </a:r>
          </a:p>
        </p:txBody>
      </p:sp>
      <p:sp>
        <p:nvSpPr>
          <p:cNvPr id="13" name="Textfeld 12">
            <a:extLst>
              <a:ext uri="{FF2B5EF4-FFF2-40B4-BE49-F238E27FC236}">
                <a16:creationId xmlns:a16="http://schemas.microsoft.com/office/drawing/2014/main" id="{DC198502-2A65-9B4C-4EE5-611A6059F970}"/>
              </a:ext>
            </a:extLst>
          </p:cNvPr>
          <p:cNvSpPr txBox="1"/>
          <p:nvPr/>
        </p:nvSpPr>
        <p:spPr>
          <a:xfrm>
            <a:off x="7397207" y="1567302"/>
            <a:ext cx="1908000" cy="461665"/>
          </a:xfrm>
          <a:prstGeom prst="rect">
            <a:avLst/>
          </a:prstGeom>
          <a:solidFill>
            <a:srgbClr val="FF0000"/>
          </a:solidFill>
          <a:ln w="19050">
            <a:solidFill>
              <a:srgbClr val="FF0000"/>
            </a:solidFill>
          </a:ln>
        </p:spPr>
        <p:txBody>
          <a:bodyPr wrap="square" rtlCol="0">
            <a:spAutoFit/>
          </a:bodyPr>
          <a:lstStyle/>
          <a:p>
            <a:pPr algn="ctr">
              <a:spcBef>
                <a:spcPts val="800"/>
              </a:spcBef>
              <a:buClr>
                <a:schemeClr val="accent2"/>
              </a:buClr>
            </a:pPr>
            <a:r>
              <a:rPr lang="en-US" sz="1200" dirty="0">
                <a:solidFill>
                  <a:schemeClr val="bg1"/>
                </a:solidFill>
                <a:ea typeface="Verdana" panose="020B0604030504040204" pitchFamily="34" charset="0"/>
              </a:rPr>
              <a:t>Red Warning Signal                                                     according to 5.2.1.13.1. (a)</a:t>
            </a:r>
          </a:p>
        </p:txBody>
      </p:sp>
      <p:sp>
        <p:nvSpPr>
          <p:cNvPr id="14" name="Textfeld 13">
            <a:extLst>
              <a:ext uri="{FF2B5EF4-FFF2-40B4-BE49-F238E27FC236}">
                <a16:creationId xmlns:a16="http://schemas.microsoft.com/office/drawing/2014/main" id="{DC376A0C-530B-768F-55D5-CE178F4148E5}"/>
              </a:ext>
            </a:extLst>
          </p:cNvPr>
          <p:cNvSpPr txBox="1"/>
          <p:nvPr/>
        </p:nvSpPr>
        <p:spPr>
          <a:xfrm>
            <a:off x="267129" y="900459"/>
            <a:ext cx="1089026" cy="276999"/>
          </a:xfrm>
          <a:prstGeom prst="rect">
            <a:avLst/>
          </a:prstGeom>
          <a:noFill/>
        </p:spPr>
        <p:txBody>
          <a:bodyPr wrap="square" rtlCol="0">
            <a:spAutoFit/>
          </a:bodyPr>
          <a:lstStyle/>
          <a:p>
            <a:pPr algn="ctr">
              <a:spcBef>
                <a:spcPts val="800"/>
              </a:spcBef>
              <a:buClr>
                <a:schemeClr val="accent2"/>
              </a:buClr>
            </a:pPr>
            <a:r>
              <a:rPr lang="en-US" sz="1200" b="1" dirty="0">
                <a:latin typeface="Verdana" panose="020B0604030504040204" pitchFamily="34" charset="0"/>
                <a:ea typeface="Verdana" panose="020B0604030504040204" pitchFamily="34" charset="0"/>
              </a:rPr>
              <a:t>Energy for</a:t>
            </a:r>
          </a:p>
        </p:txBody>
      </p:sp>
      <p:cxnSp>
        <p:nvCxnSpPr>
          <p:cNvPr id="15" name="Gerade Verbindung mit Pfeil 14">
            <a:extLst>
              <a:ext uri="{FF2B5EF4-FFF2-40B4-BE49-F238E27FC236}">
                <a16:creationId xmlns:a16="http://schemas.microsoft.com/office/drawing/2014/main" id="{2E8590F2-D09A-9F0E-E9FB-170DF2B04E7F}"/>
              </a:ext>
            </a:extLst>
          </p:cNvPr>
          <p:cNvCxnSpPr>
            <a:endCxn id="143" idx="2"/>
          </p:cNvCxnSpPr>
          <p:nvPr/>
        </p:nvCxnSpPr>
        <p:spPr>
          <a:xfrm>
            <a:off x="3945924" y="1026592"/>
            <a:ext cx="104076" cy="5555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Gerade Verbindung mit Pfeil 15">
            <a:extLst>
              <a:ext uri="{FF2B5EF4-FFF2-40B4-BE49-F238E27FC236}">
                <a16:creationId xmlns:a16="http://schemas.microsoft.com/office/drawing/2014/main" id="{62B23E91-2529-08B4-292D-1C5E9F1DA689}"/>
              </a:ext>
            </a:extLst>
          </p:cNvPr>
          <p:cNvCxnSpPr>
            <a:cxnSpLocks/>
            <a:endCxn id="141" idx="2"/>
          </p:cNvCxnSpPr>
          <p:nvPr/>
        </p:nvCxnSpPr>
        <p:spPr>
          <a:xfrm flipH="1">
            <a:off x="3330000" y="999119"/>
            <a:ext cx="227584" cy="5114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Gerade Verbindung mit Pfeil 17">
            <a:extLst>
              <a:ext uri="{FF2B5EF4-FFF2-40B4-BE49-F238E27FC236}">
                <a16:creationId xmlns:a16="http://schemas.microsoft.com/office/drawing/2014/main" id="{DE846196-0FC6-2CA2-BBBA-7DA0F7AE6F17}"/>
              </a:ext>
            </a:extLst>
          </p:cNvPr>
          <p:cNvCxnSpPr>
            <a:cxnSpLocks/>
            <a:endCxn id="12" idx="4"/>
          </p:cNvCxnSpPr>
          <p:nvPr/>
        </p:nvCxnSpPr>
        <p:spPr>
          <a:xfrm>
            <a:off x="4104986" y="999119"/>
            <a:ext cx="417634" cy="6328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Gerade Verbindung mit Pfeil 19">
            <a:extLst>
              <a:ext uri="{FF2B5EF4-FFF2-40B4-BE49-F238E27FC236}">
                <a16:creationId xmlns:a16="http://schemas.microsoft.com/office/drawing/2014/main" id="{1882E4B1-B081-C56E-71D7-50EBC425B0CF}"/>
              </a:ext>
            </a:extLst>
          </p:cNvPr>
          <p:cNvCxnSpPr>
            <a:cxnSpLocks/>
            <a:endCxn id="140" idx="2"/>
          </p:cNvCxnSpPr>
          <p:nvPr/>
        </p:nvCxnSpPr>
        <p:spPr>
          <a:xfrm flipH="1">
            <a:off x="2610000" y="994794"/>
            <a:ext cx="553939" cy="4438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09609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76CB99-7D85-D92C-7D00-FC7457CCFE88}"/>
              </a:ext>
            </a:extLst>
          </p:cNvPr>
          <p:cNvSpPr>
            <a:spLocks noGrp="1"/>
          </p:cNvSpPr>
          <p:nvPr>
            <p:ph type="title"/>
          </p:nvPr>
        </p:nvSpPr>
        <p:spPr>
          <a:xfrm>
            <a:off x="445008" y="45926"/>
            <a:ext cx="10515600" cy="729838"/>
          </a:xfrm>
        </p:spPr>
        <p:txBody>
          <a:bodyPr>
            <a:normAutofit/>
          </a:bodyPr>
          <a:lstStyle/>
          <a:p>
            <a:r>
              <a:rPr lang="de-DE" sz="4000" b="1" dirty="0"/>
              <a:t>9. Annex 7 / Annex 4 </a:t>
            </a:r>
            <a:r>
              <a:rPr lang="de-DE" sz="1800" b="1" dirty="0">
                <a:highlight>
                  <a:srgbClr val="FFFF00"/>
                </a:highlight>
              </a:rPr>
              <a:t>Part D, §1.2.ff. (ETBS)</a:t>
            </a:r>
          </a:p>
        </p:txBody>
      </p:sp>
      <p:sp>
        <p:nvSpPr>
          <p:cNvPr id="4" name="Datumsplatzhalter 3">
            <a:extLst>
              <a:ext uri="{FF2B5EF4-FFF2-40B4-BE49-F238E27FC236}">
                <a16:creationId xmlns:a16="http://schemas.microsoft.com/office/drawing/2014/main" id="{D8E90633-21A9-8141-6F84-93C01A1784B8}"/>
              </a:ext>
            </a:extLst>
          </p:cNvPr>
          <p:cNvSpPr>
            <a:spLocks noGrp="1"/>
          </p:cNvSpPr>
          <p:nvPr>
            <p:ph type="dt" sz="half" idx="10"/>
          </p:nvPr>
        </p:nvSpPr>
        <p:spPr/>
        <p:txBody>
          <a:bodyPr/>
          <a:lstStyle/>
          <a:p>
            <a:fld id="{9CFBA09B-F10C-4BE1-9D42-71373F35F7BD}" type="datetime1">
              <a:rPr lang="en-GB" smtClean="0"/>
              <a:t>16/05/2024</a:t>
            </a:fld>
            <a:endParaRPr lang="de-DE" dirty="0"/>
          </a:p>
        </p:txBody>
      </p:sp>
      <p:sp>
        <p:nvSpPr>
          <p:cNvPr id="5" name="Fußzeilenplatzhalter 4">
            <a:extLst>
              <a:ext uri="{FF2B5EF4-FFF2-40B4-BE49-F238E27FC236}">
                <a16:creationId xmlns:a16="http://schemas.microsoft.com/office/drawing/2014/main" id="{DDDB2DE3-7FB5-2686-8A5E-4BB1D4083EC6}"/>
              </a:ext>
            </a:extLst>
          </p:cNvPr>
          <p:cNvSpPr>
            <a:spLocks noGrp="1"/>
          </p:cNvSpPr>
          <p:nvPr>
            <p:ph type="ftr" sz="quarter" idx="11"/>
          </p:nvPr>
        </p:nvSpPr>
        <p:spPr/>
        <p:txBody>
          <a:bodyPr/>
          <a:lstStyle/>
          <a:p>
            <a:r>
              <a:rPr lang="en-US"/>
              <a:t>Electrical Braking Special Interest Group</a:t>
            </a:r>
            <a:endParaRPr lang="de-DE"/>
          </a:p>
        </p:txBody>
      </p:sp>
      <p:sp>
        <p:nvSpPr>
          <p:cNvPr id="6" name="Foliennummernplatzhalter 5">
            <a:extLst>
              <a:ext uri="{FF2B5EF4-FFF2-40B4-BE49-F238E27FC236}">
                <a16:creationId xmlns:a16="http://schemas.microsoft.com/office/drawing/2014/main" id="{1283BB11-6A55-3F8D-92A3-6F1065510BFE}"/>
              </a:ext>
            </a:extLst>
          </p:cNvPr>
          <p:cNvSpPr>
            <a:spLocks noGrp="1"/>
          </p:cNvSpPr>
          <p:nvPr>
            <p:ph type="sldNum" sz="quarter" idx="12"/>
          </p:nvPr>
        </p:nvSpPr>
        <p:spPr/>
        <p:txBody>
          <a:bodyPr/>
          <a:lstStyle/>
          <a:p>
            <a:fld id="{75A4F0DD-4D64-46F5-A4A4-1847C02381D9}" type="slidenum">
              <a:rPr lang="de-DE" smtClean="0"/>
              <a:t>23</a:t>
            </a:fld>
            <a:endParaRPr lang="de-DE"/>
          </a:p>
        </p:txBody>
      </p:sp>
      <p:grpSp>
        <p:nvGrpSpPr>
          <p:cNvPr id="173" name="Gruppieren 172">
            <a:extLst>
              <a:ext uri="{FF2B5EF4-FFF2-40B4-BE49-F238E27FC236}">
                <a16:creationId xmlns:a16="http://schemas.microsoft.com/office/drawing/2014/main" id="{D2FD258E-BB7B-FFCA-3E38-E65C838A8313}"/>
              </a:ext>
            </a:extLst>
          </p:cNvPr>
          <p:cNvGrpSpPr/>
          <p:nvPr/>
        </p:nvGrpSpPr>
        <p:grpSpPr>
          <a:xfrm>
            <a:off x="439410" y="1195386"/>
            <a:ext cx="11499289" cy="5307832"/>
            <a:chOff x="439410" y="945248"/>
            <a:chExt cx="11499289" cy="5307832"/>
          </a:xfrm>
        </p:grpSpPr>
        <p:cxnSp>
          <p:nvCxnSpPr>
            <p:cNvPr id="3" name="Gerader Verbinder 2">
              <a:extLst>
                <a:ext uri="{FF2B5EF4-FFF2-40B4-BE49-F238E27FC236}">
                  <a16:creationId xmlns:a16="http://schemas.microsoft.com/office/drawing/2014/main" id="{CA0F6495-183B-5BB8-462A-8A85D8D55B52}"/>
                </a:ext>
              </a:extLst>
            </p:cNvPr>
            <p:cNvCxnSpPr/>
            <p:nvPr/>
          </p:nvCxnSpPr>
          <p:spPr>
            <a:xfrm>
              <a:off x="1214014" y="5661248"/>
              <a:ext cx="10440000"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 name="Gerader Verbinder 6">
              <a:extLst>
                <a:ext uri="{FF2B5EF4-FFF2-40B4-BE49-F238E27FC236}">
                  <a16:creationId xmlns:a16="http://schemas.microsoft.com/office/drawing/2014/main" id="{705D5ADF-AE41-6BC4-3B6B-730E837F4D72}"/>
                </a:ext>
              </a:extLst>
            </p:cNvPr>
            <p:cNvCxnSpPr>
              <a:cxnSpLocks/>
            </p:cNvCxnSpPr>
            <p:nvPr/>
          </p:nvCxnSpPr>
          <p:spPr>
            <a:xfrm flipH="1">
              <a:off x="1224911" y="945248"/>
              <a:ext cx="0" cy="471600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sp>
          <p:nvSpPr>
            <p:cNvPr id="8" name="Textfeld 7">
              <a:extLst>
                <a:ext uri="{FF2B5EF4-FFF2-40B4-BE49-F238E27FC236}">
                  <a16:creationId xmlns:a16="http://schemas.microsoft.com/office/drawing/2014/main" id="{253113AB-0B3D-BA89-5086-8F60FA535D85}"/>
                </a:ext>
              </a:extLst>
            </p:cNvPr>
            <p:cNvSpPr txBox="1"/>
            <p:nvPr/>
          </p:nvSpPr>
          <p:spPr>
            <a:xfrm>
              <a:off x="482700" y="1570816"/>
              <a:ext cx="716950" cy="400110"/>
            </a:xfrm>
            <a:prstGeom prst="rect">
              <a:avLst/>
            </a:prstGeom>
            <a:noFill/>
          </p:spPr>
          <p:txBody>
            <a:bodyPr wrap="square" rtlCol="0">
              <a:spAutoFit/>
            </a:bodyPr>
            <a:lstStyle/>
            <a:p>
              <a:pPr>
                <a:spcBef>
                  <a:spcPts val="800"/>
                </a:spcBef>
                <a:buClr>
                  <a:schemeClr val="accent2"/>
                </a:buClr>
              </a:pPr>
              <a:r>
                <a:rPr lang="de-DE" sz="1000" dirty="0">
                  <a:latin typeface="Verdana" panose="020B0604030504040204" pitchFamily="34" charset="0"/>
                  <a:ea typeface="Verdana" panose="020B0604030504040204" pitchFamily="34" charset="0"/>
                </a:rPr>
                <a:t>Service Braking</a:t>
              </a:r>
            </a:p>
          </p:txBody>
        </p:sp>
        <p:sp>
          <p:nvSpPr>
            <p:cNvPr id="138" name="Textfeld 137">
              <a:extLst>
                <a:ext uri="{FF2B5EF4-FFF2-40B4-BE49-F238E27FC236}">
                  <a16:creationId xmlns:a16="http://schemas.microsoft.com/office/drawing/2014/main" id="{A62C5041-6F21-E7E1-B872-701112FF816D}"/>
                </a:ext>
              </a:extLst>
            </p:cNvPr>
            <p:cNvSpPr txBox="1"/>
            <p:nvPr/>
          </p:nvSpPr>
          <p:spPr>
            <a:xfrm>
              <a:off x="439410" y="4378409"/>
              <a:ext cx="878506" cy="400110"/>
            </a:xfrm>
            <a:prstGeom prst="rect">
              <a:avLst/>
            </a:prstGeom>
            <a:noFill/>
          </p:spPr>
          <p:txBody>
            <a:bodyPr wrap="square" rtlCol="0">
              <a:spAutoFit/>
            </a:bodyPr>
            <a:lstStyle/>
            <a:p>
              <a:pPr>
                <a:spcBef>
                  <a:spcPts val="800"/>
                </a:spcBef>
                <a:buClr>
                  <a:schemeClr val="accent2"/>
                </a:buClr>
              </a:pPr>
              <a:r>
                <a:rPr lang="de-DE" sz="1000" dirty="0">
                  <a:solidFill>
                    <a:srgbClr val="FF0000"/>
                  </a:solidFill>
                  <a:latin typeface="Verdana" panose="020B0604030504040204" pitchFamily="34" charset="0"/>
                  <a:ea typeface="Verdana" panose="020B0604030504040204" pitchFamily="34" charset="0"/>
                </a:rPr>
                <a:t>Secondary</a:t>
              </a:r>
              <a:r>
                <a:rPr lang="de-DE" sz="1000" dirty="0">
                  <a:latin typeface="Verdana" panose="020B0604030504040204" pitchFamily="34" charset="0"/>
                  <a:ea typeface="Verdana" panose="020B0604030504040204" pitchFamily="34" charset="0"/>
                </a:rPr>
                <a:t> Braking</a:t>
              </a:r>
            </a:p>
          </p:txBody>
        </p:sp>
        <p:sp>
          <p:nvSpPr>
            <p:cNvPr id="142" name="Rechteck 141">
              <a:extLst>
                <a:ext uri="{FF2B5EF4-FFF2-40B4-BE49-F238E27FC236}">
                  <a16:creationId xmlns:a16="http://schemas.microsoft.com/office/drawing/2014/main" id="{2A115408-C7D3-405A-468E-2A0E621E7344}"/>
                </a:ext>
              </a:extLst>
            </p:cNvPr>
            <p:cNvSpPr/>
            <p:nvPr/>
          </p:nvSpPr>
          <p:spPr>
            <a:xfrm rot="10800000">
              <a:off x="8820000" y="2772478"/>
              <a:ext cx="540000" cy="2880000"/>
            </a:xfrm>
            <a:prstGeom prst="rect">
              <a:avLst/>
            </a:prstGeom>
            <a:solidFill>
              <a:srgbClr val="FFFF00"/>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000" indent="-180000" algn="ctr">
                <a:spcBef>
                  <a:spcPts val="800"/>
                </a:spcBef>
                <a:buClr>
                  <a:schemeClr val="accent2"/>
                </a:buClr>
                <a:buFont typeface="Wingdings" panose="05000000000000000000" pitchFamily="2" charset="2"/>
                <a:buChar char="§"/>
              </a:pPr>
              <a:endParaRPr lang="de-DE" sz="1600" dirty="0">
                <a:solidFill>
                  <a:schemeClr val="tx1"/>
                </a:solidFill>
                <a:latin typeface="+mj-lt"/>
              </a:endParaRPr>
            </a:p>
          </p:txBody>
        </p:sp>
        <p:sp>
          <p:nvSpPr>
            <p:cNvPr id="144" name="Rechteck 143">
              <a:extLst>
                <a:ext uri="{FF2B5EF4-FFF2-40B4-BE49-F238E27FC236}">
                  <a16:creationId xmlns:a16="http://schemas.microsoft.com/office/drawing/2014/main" id="{6D96E41C-32E8-5C4B-F3E9-7434A0E9ADC1}"/>
                </a:ext>
              </a:extLst>
            </p:cNvPr>
            <p:cNvSpPr/>
            <p:nvPr/>
          </p:nvSpPr>
          <p:spPr>
            <a:xfrm rot="10800000">
              <a:off x="4500000" y="1728478"/>
              <a:ext cx="540000" cy="3924000"/>
            </a:xfrm>
            <a:prstGeom prst="rect">
              <a:avLst/>
            </a:prstGeom>
            <a:solidFill>
              <a:srgbClr val="00B050"/>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000" indent="-180000" algn="ctr">
                <a:spcBef>
                  <a:spcPts val="800"/>
                </a:spcBef>
                <a:buClr>
                  <a:schemeClr val="accent2"/>
                </a:buClr>
                <a:buFont typeface="Wingdings" panose="05000000000000000000" pitchFamily="2" charset="2"/>
                <a:buChar char="§"/>
              </a:pPr>
              <a:endParaRPr lang="de-DE" sz="1600" dirty="0">
                <a:solidFill>
                  <a:schemeClr val="tx1"/>
                </a:solidFill>
                <a:latin typeface="+mj-lt"/>
              </a:endParaRPr>
            </a:p>
          </p:txBody>
        </p:sp>
        <p:sp>
          <p:nvSpPr>
            <p:cNvPr id="145" name="Rechteck 144">
              <a:extLst>
                <a:ext uri="{FF2B5EF4-FFF2-40B4-BE49-F238E27FC236}">
                  <a16:creationId xmlns:a16="http://schemas.microsoft.com/office/drawing/2014/main" id="{2150D2A1-8CB1-0461-74FC-9591FFDB4F33}"/>
                </a:ext>
              </a:extLst>
            </p:cNvPr>
            <p:cNvSpPr/>
            <p:nvPr/>
          </p:nvSpPr>
          <p:spPr>
            <a:xfrm rot="10800000">
              <a:off x="5220000" y="1800478"/>
              <a:ext cx="540000" cy="3852000"/>
            </a:xfrm>
            <a:prstGeom prst="rect">
              <a:avLst/>
            </a:prstGeom>
            <a:solidFill>
              <a:srgbClr val="FFFF00"/>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000" indent="-180000" algn="ctr">
                <a:spcBef>
                  <a:spcPts val="800"/>
                </a:spcBef>
                <a:buClr>
                  <a:schemeClr val="accent2"/>
                </a:buClr>
                <a:buFont typeface="Wingdings" panose="05000000000000000000" pitchFamily="2" charset="2"/>
                <a:buChar char="§"/>
              </a:pPr>
              <a:endParaRPr lang="de-DE" sz="1600" dirty="0">
                <a:solidFill>
                  <a:schemeClr val="tx1"/>
                </a:solidFill>
                <a:latin typeface="+mj-lt"/>
              </a:endParaRPr>
            </a:p>
          </p:txBody>
        </p:sp>
        <p:sp>
          <p:nvSpPr>
            <p:cNvPr id="146" name="Rechteck 145">
              <a:extLst>
                <a:ext uri="{FF2B5EF4-FFF2-40B4-BE49-F238E27FC236}">
                  <a16:creationId xmlns:a16="http://schemas.microsoft.com/office/drawing/2014/main" id="{A94C066F-82D4-B70F-5CD4-B87158C3CFBD}"/>
                </a:ext>
              </a:extLst>
            </p:cNvPr>
            <p:cNvSpPr/>
            <p:nvPr/>
          </p:nvSpPr>
          <p:spPr>
            <a:xfrm rot="10800000">
              <a:off x="5940000" y="1872478"/>
              <a:ext cx="540000" cy="3780000"/>
            </a:xfrm>
            <a:prstGeom prst="rect">
              <a:avLst/>
            </a:prstGeom>
            <a:solidFill>
              <a:srgbClr val="FFFF00"/>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000" indent="-180000" algn="ctr">
                <a:spcBef>
                  <a:spcPts val="800"/>
                </a:spcBef>
                <a:buClr>
                  <a:schemeClr val="accent2"/>
                </a:buClr>
                <a:buFont typeface="Wingdings" panose="05000000000000000000" pitchFamily="2" charset="2"/>
                <a:buChar char="§"/>
              </a:pPr>
              <a:endParaRPr lang="de-DE" sz="1600" dirty="0">
                <a:solidFill>
                  <a:schemeClr val="tx1"/>
                </a:solidFill>
                <a:latin typeface="+mj-lt"/>
              </a:endParaRPr>
            </a:p>
          </p:txBody>
        </p:sp>
        <p:sp>
          <p:nvSpPr>
            <p:cNvPr id="147" name="Rechteck 146">
              <a:extLst>
                <a:ext uri="{FF2B5EF4-FFF2-40B4-BE49-F238E27FC236}">
                  <a16:creationId xmlns:a16="http://schemas.microsoft.com/office/drawing/2014/main" id="{8294151D-B438-3006-2BF1-499D83EAF5A7}"/>
                </a:ext>
              </a:extLst>
            </p:cNvPr>
            <p:cNvSpPr/>
            <p:nvPr/>
          </p:nvSpPr>
          <p:spPr>
            <a:xfrm rot="10800000">
              <a:off x="8098536" y="2340000"/>
              <a:ext cx="540000" cy="3312000"/>
            </a:xfrm>
            <a:prstGeom prst="rect">
              <a:avLst/>
            </a:prstGeom>
            <a:solidFill>
              <a:srgbClr val="FFFF00"/>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000" indent="-180000" algn="ctr">
                <a:spcBef>
                  <a:spcPts val="800"/>
                </a:spcBef>
                <a:buClr>
                  <a:schemeClr val="accent2"/>
                </a:buClr>
                <a:buFont typeface="Wingdings" panose="05000000000000000000" pitchFamily="2" charset="2"/>
                <a:buChar char="§"/>
              </a:pPr>
              <a:endParaRPr lang="de-DE" sz="1600" dirty="0">
                <a:solidFill>
                  <a:schemeClr val="tx1"/>
                </a:solidFill>
                <a:latin typeface="+mj-lt"/>
              </a:endParaRPr>
            </a:p>
          </p:txBody>
        </p:sp>
        <p:sp>
          <p:nvSpPr>
            <p:cNvPr id="148" name="Rechteck 147">
              <a:extLst>
                <a:ext uri="{FF2B5EF4-FFF2-40B4-BE49-F238E27FC236}">
                  <a16:creationId xmlns:a16="http://schemas.microsoft.com/office/drawing/2014/main" id="{D8A12410-D568-E64C-2BB1-DAB05A62B818}"/>
                </a:ext>
              </a:extLst>
            </p:cNvPr>
            <p:cNvSpPr/>
            <p:nvPr/>
          </p:nvSpPr>
          <p:spPr>
            <a:xfrm rot="10800000">
              <a:off x="9540000" y="3492478"/>
              <a:ext cx="540000" cy="2160000"/>
            </a:xfrm>
            <a:prstGeom prst="rect">
              <a:avLst/>
            </a:prstGeom>
            <a:solidFill>
              <a:srgbClr val="FFFF00"/>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000" indent="-180000" algn="ctr">
                <a:spcBef>
                  <a:spcPts val="800"/>
                </a:spcBef>
                <a:buClr>
                  <a:schemeClr val="accent2"/>
                </a:buClr>
                <a:buFont typeface="Wingdings" panose="05000000000000000000" pitchFamily="2" charset="2"/>
                <a:buChar char="§"/>
              </a:pPr>
              <a:endParaRPr lang="de-DE" sz="1600" dirty="0">
                <a:solidFill>
                  <a:schemeClr val="tx1"/>
                </a:solidFill>
                <a:latin typeface="+mj-lt"/>
              </a:endParaRPr>
            </a:p>
          </p:txBody>
        </p:sp>
        <p:sp>
          <p:nvSpPr>
            <p:cNvPr id="149" name="Rechteck 148">
              <a:extLst>
                <a:ext uri="{FF2B5EF4-FFF2-40B4-BE49-F238E27FC236}">
                  <a16:creationId xmlns:a16="http://schemas.microsoft.com/office/drawing/2014/main" id="{EB7ECF97-8A88-BF36-A397-D3516237D83F}"/>
                </a:ext>
              </a:extLst>
            </p:cNvPr>
            <p:cNvSpPr/>
            <p:nvPr/>
          </p:nvSpPr>
          <p:spPr>
            <a:xfrm rot="10800000">
              <a:off x="10260000" y="4212478"/>
              <a:ext cx="540000" cy="1440000"/>
            </a:xfrm>
            <a:prstGeom prst="rect">
              <a:avLst/>
            </a:prstGeom>
            <a:solidFill>
              <a:srgbClr val="FFFF00"/>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000" indent="-180000" algn="ctr">
                <a:spcBef>
                  <a:spcPts val="800"/>
                </a:spcBef>
                <a:buClr>
                  <a:schemeClr val="accent2"/>
                </a:buClr>
                <a:buFont typeface="Wingdings" panose="05000000000000000000" pitchFamily="2" charset="2"/>
                <a:buChar char="§"/>
              </a:pPr>
              <a:endParaRPr lang="de-DE" sz="1600" dirty="0">
                <a:solidFill>
                  <a:schemeClr val="tx1"/>
                </a:solidFill>
                <a:latin typeface="+mj-lt"/>
              </a:endParaRPr>
            </a:p>
          </p:txBody>
        </p:sp>
        <p:sp>
          <p:nvSpPr>
            <p:cNvPr id="150" name="Rechteck 149">
              <a:extLst>
                <a:ext uri="{FF2B5EF4-FFF2-40B4-BE49-F238E27FC236}">
                  <a16:creationId xmlns:a16="http://schemas.microsoft.com/office/drawing/2014/main" id="{DDDA3F7A-8F8F-E2D1-3043-142EDAD7C0ED}"/>
                </a:ext>
              </a:extLst>
            </p:cNvPr>
            <p:cNvSpPr/>
            <p:nvPr/>
          </p:nvSpPr>
          <p:spPr>
            <a:xfrm rot="10800000">
              <a:off x="6660000" y="2016478"/>
              <a:ext cx="540000" cy="3636000"/>
            </a:xfrm>
            <a:prstGeom prst="rect">
              <a:avLst/>
            </a:prstGeom>
            <a:solidFill>
              <a:srgbClr val="FFFF00"/>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000" indent="-180000" algn="ctr">
                <a:spcBef>
                  <a:spcPts val="800"/>
                </a:spcBef>
                <a:buClr>
                  <a:schemeClr val="accent2"/>
                </a:buClr>
                <a:buFont typeface="Wingdings" panose="05000000000000000000" pitchFamily="2" charset="2"/>
                <a:buChar char="§"/>
              </a:pPr>
              <a:endParaRPr lang="de-DE" sz="1600" dirty="0">
                <a:solidFill>
                  <a:schemeClr val="tx1"/>
                </a:solidFill>
                <a:latin typeface="+mj-lt"/>
              </a:endParaRPr>
            </a:p>
          </p:txBody>
        </p:sp>
        <p:sp>
          <p:nvSpPr>
            <p:cNvPr id="151" name="Rechteck 150">
              <a:extLst>
                <a:ext uri="{FF2B5EF4-FFF2-40B4-BE49-F238E27FC236}">
                  <a16:creationId xmlns:a16="http://schemas.microsoft.com/office/drawing/2014/main" id="{D24E2265-205D-3E23-4599-74AA429EE656}"/>
                </a:ext>
              </a:extLst>
            </p:cNvPr>
            <p:cNvSpPr/>
            <p:nvPr/>
          </p:nvSpPr>
          <p:spPr>
            <a:xfrm rot="10800000">
              <a:off x="7380000" y="2160478"/>
              <a:ext cx="540000" cy="3492000"/>
            </a:xfrm>
            <a:prstGeom prst="rect">
              <a:avLst/>
            </a:prstGeom>
            <a:solidFill>
              <a:srgbClr val="FFFF00"/>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000" indent="-180000" algn="ctr">
                <a:spcBef>
                  <a:spcPts val="800"/>
                </a:spcBef>
                <a:buClr>
                  <a:schemeClr val="accent2"/>
                </a:buClr>
                <a:buFont typeface="Wingdings" panose="05000000000000000000" pitchFamily="2" charset="2"/>
                <a:buChar char="§"/>
              </a:pPr>
              <a:endParaRPr lang="de-DE" sz="1600" dirty="0">
                <a:solidFill>
                  <a:schemeClr val="tx1"/>
                </a:solidFill>
                <a:latin typeface="+mj-lt"/>
              </a:endParaRPr>
            </a:p>
          </p:txBody>
        </p:sp>
        <p:sp>
          <p:nvSpPr>
            <p:cNvPr id="152" name="Rechteck 151">
              <a:extLst>
                <a:ext uri="{FF2B5EF4-FFF2-40B4-BE49-F238E27FC236}">
                  <a16:creationId xmlns:a16="http://schemas.microsoft.com/office/drawing/2014/main" id="{ECFC0B2D-F7A0-CF69-43CF-C19D4A5FEC8D}"/>
                </a:ext>
              </a:extLst>
            </p:cNvPr>
            <p:cNvSpPr/>
            <p:nvPr/>
          </p:nvSpPr>
          <p:spPr>
            <a:xfrm rot="10800000">
              <a:off x="10978536" y="4752000"/>
              <a:ext cx="540000" cy="900000"/>
            </a:xfrm>
            <a:prstGeom prst="rect">
              <a:avLst/>
            </a:prstGeom>
            <a:solidFill>
              <a:srgbClr val="FF0000"/>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000" indent="-180000" algn="ctr">
                <a:spcBef>
                  <a:spcPts val="800"/>
                </a:spcBef>
                <a:buClr>
                  <a:schemeClr val="accent2"/>
                </a:buClr>
                <a:buFont typeface="Wingdings" panose="05000000000000000000" pitchFamily="2" charset="2"/>
                <a:buChar char="§"/>
              </a:pPr>
              <a:endParaRPr lang="de-DE" sz="1600" dirty="0">
                <a:solidFill>
                  <a:schemeClr val="tx1"/>
                </a:solidFill>
                <a:latin typeface="+mj-lt"/>
              </a:endParaRPr>
            </a:p>
          </p:txBody>
        </p:sp>
        <p:sp>
          <p:nvSpPr>
            <p:cNvPr id="153" name="Textfeld 152">
              <a:extLst>
                <a:ext uri="{FF2B5EF4-FFF2-40B4-BE49-F238E27FC236}">
                  <a16:creationId xmlns:a16="http://schemas.microsoft.com/office/drawing/2014/main" id="{DFC27F4D-75CF-9F75-E953-D7CD143D1F4D}"/>
                </a:ext>
              </a:extLst>
            </p:cNvPr>
            <p:cNvSpPr txBox="1"/>
            <p:nvPr/>
          </p:nvSpPr>
          <p:spPr>
            <a:xfrm>
              <a:off x="10890061" y="5760904"/>
              <a:ext cx="716950" cy="276999"/>
            </a:xfrm>
            <a:prstGeom prst="rect">
              <a:avLst/>
            </a:prstGeom>
            <a:noFill/>
          </p:spPr>
          <p:txBody>
            <a:bodyPr wrap="square" rtlCol="0">
              <a:spAutoFit/>
            </a:bodyPr>
            <a:lstStyle/>
            <a:p>
              <a:pPr algn="ctr">
                <a:spcBef>
                  <a:spcPts val="800"/>
                </a:spcBef>
                <a:buClr>
                  <a:schemeClr val="accent2"/>
                </a:buClr>
              </a:pPr>
              <a:r>
                <a:rPr lang="de-DE" sz="1200" dirty="0">
                  <a:latin typeface="Verdana" panose="020B0604030504040204" pitchFamily="34" charset="0"/>
                  <a:ea typeface="Verdana" panose="020B0604030504040204" pitchFamily="34" charset="0"/>
                </a:rPr>
                <a:t>0</a:t>
              </a:r>
            </a:p>
          </p:txBody>
        </p:sp>
        <p:sp>
          <p:nvSpPr>
            <p:cNvPr id="154" name="Textfeld 153">
              <a:extLst>
                <a:ext uri="{FF2B5EF4-FFF2-40B4-BE49-F238E27FC236}">
                  <a16:creationId xmlns:a16="http://schemas.microsoft.com/office/drawing/2014/main" id="{BCEF098A-713A-58F5-513C-0AA2FAB5B771}"/>
                </a:ext>
              </a:extLst>
            </p:cNvPr>
            <p:cNvSpPr txBox="1"/>
            <p:nvPr/>
          </p:nvSpPr>
          <p:spPr>
            <a:xfrm>
              <a:off x="2251525" y="5760000"/>
              <a:ext cx="716950" cy="276999"/>
            </a:xfrm>
            <a:prstGeom prst="rect">
              <a:avLst/>
            </a:prstGeom>
            <a:noFill/>
          </p:spPr>
          <p:txBody>
            <a:bodyPr wrap="square" rtlCol="0">
              <a:spAutoFit/>
            </a:bodyPr>
            <a:lstStyle/>
            <a:p>
              <a:pPr algn="ctr">
                <a:spcBef>
                  <a:spcPts val="800"/>
                </a:spcBef>
                <a:buClr>
                  <a:schemeClr val="accent2"/>
                </a:buClr>
              </a:pPr>
              <a:r>
                <a:rPr lang="de-DE" sz="1200" dirty="0">
                  <a:latin typeface="Verdana" panose="020B0604030504040204" pitchFamily="34" charset="0"/>
                  <a:ea typeface="Verdana" panose="020B0604030504040204" pitchFamily="34" charset="0"/>
                </a:rPr>
                <a:t>9+3</a:t>
              </a:r>
            </a:p>
          </p:txBody>
        </p:sp>
        <p:sp>
          <p:nvSpPr>
            <p:cNvPr id="155" name="Textfeld 154">
              <a:extLst>
                <a:ext uri="{FF2B5EF4-FFF2-40B4-BE49-F238E27FC236}">
                  <a16:creationId xmlns:a16="http://schemas.microsoft.com/office/drawing/2014/main" id="{51D6837D-4FE7-3402-7460-34BD4D5FFA6A}"/>
                </a:ext>
              </a:extLst>
            </p:cNvPr>
            <p:cNvSpPr txBox="1"/>
            <p:nvPr/>
          </p:nvSpPr>
          <p:spPr>
            <a:xfrm>
              <a:off x="1531525" y="5760000"/>
              <a:ext cx="716950" cy="276999"/>
            </a:xfrm>
            <a:prstGeom prst="rect">
              <a:avLst/>
            </a:prstGeom>
            <a:noFill/>
          </p:spPr>
          <p:txBody>
            <a:bodyPr wrap="square" rtlCol="0">
              <a:spAutoFit/>
            </a:bodyPr>
            <a:lstStyle/>
            <a:p>
              <a:pPr algn="ctr">
                <a:spcBef>
                  <a:spcPts val="800"/>
                </a:spcBef>
                <a:buClr>
                  <a:schemeClr val="accent2"/>
                </a:buClr>
              </a:pPr>
              <a:r>
                <a:rPr lang="de-DE" sz="1200" dirty="0">
                  <a:latin typeface="Verdana" panose="020B0604030504040204" pitchFamily="34" charset="0"/>
                  <a:ea typeface="Verdana" panose="020B0604030504040204" pitchFamily="34" charset="0"/>
                </a:rPr>
                <a:t>9+n</a:t>
              </a:r>
            </a:p>
          </p:txBody>
        </p:sp>
        <p:sp>
          <p:nvSpPr>
            <p:cNvPr id="156" name="Textfeld 155">
              <a:extLst>
                <a:ext uri="{FF2B5EF4-FFF2-40B4-BE49-F238E27FC236}">
                  <a16:creationId xmlns:a16="http://schemas.microsoft.com/office/drawing/2014/main" id="{132BA8D8-F23F-ECA1-DA52-6823D83A09AF}"/>
                </a:ext>
              </a:extLst>
            </p:cNvPr>
            <p:cNvSpPr txBox="1"/>
            <p:nvPr/>
          </p:nvSpPr>
          <p:spPr>
            <a:xfrm>
              <a:off x="3690000" y="5760000"/>
              <a:ext cx="716950" cy="276999"/>
            </a:xfrm>
            <a:prstGeom prst="rect">
              <a:avLst/>
            </a:prstGeom>
            <a:noFill/>
          </p:spPr>
          <p:txBody>
            <a:bodyPr wrap="square" rtlCol="0">
              <a:spAutoFit/>
            </a:bodyPr>
            <a:lstStyle/>
            <a:p>
              <a:pPr algn="ctr">
                <a:spcBef>
                  <a:spcPts val="800"/>
                </a:spcBef>
                <a:buClr>
                  <a:schemeClr val="accent2"/>
                </a:buClr>
              </a:pPr>
              <a:r>
                <a:rPr lang="de-DE" sz="1200" dirty="0">
                  <a:latin typeface="Verdana" panose="020B0604030504040204" pitchFamily="34" charset="0"/>
                  <a:ea typeface="Verdana" panose="020B0604030504040204" pitchFamily="34" charset="0"/>
                </a:rPr>
                <a:t>9+1</a:t>
              </a:r>
            </a:p>
          </p:txBody>
        </p:sp>
        <p:sp>
          <p:nvSpPr>
            <p:cNvPr id="157" name="Textfeld 156">
              <a:extLst>
                <a:ext uri="{FF2B5EF4-FFF2-40B4-BE49-F238E27FC236}">
                  <a16:creationId xmlns:a16="http://schemas.microsoft.com/office/drawing/2014/main" id="{89A1FF62-02A8-7BE1-9EB5-A78DF5F02843}"/>
                </a:ext>
              </a:extLst>
            </p:cNvPr>
            <p:cNvSpPr txBox="1"/>
            <p:nvPr/>
          </p:nvSpPr>
          <p:spPr>
            <a:xfrm>
              <a:off x="2968475" y="5760000"/>
              <a:ext cx="716950" cy="276999"/>
            </a:xfrm>
            <a:prstGeom prst="rect">
              <a:avLst/>
            </a:prstGeom>
            <a:noFill/>
          </p:spPr>
          <p:txBody>
            <a:bodyPr wrap="square" rtlCol="0">
              <a:spAutoFit/>
            </a:bodyPr>
            <a:lstStyle/>
            <a:p>
              <a:pPr algn="ctr">
                <a:spcBef>
                  <a:spcPts val="800"/>
                </a:spcBef>
                <a:buClr>
                  <a:schemeClr val="accent2"/>
                </a:buClr>
              </a:pPr>
              <a:r>
                <a:rPr lang="de-DE" sz="1200" dirty="0">
                  <a:latin typeface="Verdana" panose="020B0604030504040204" pitchFamily="34" charset="0"/>
                  <a:ea typeface="Verdana" panose="020B0604030504040204" pitchFamily="34" charset="0"/>
                </a:rPr>
                <a:t>9+2</a:t>
              </a:r>
            </a:p>
          </p:txBody>
        </p:sp>
        <p:sp>
          <p:nvSpPr>
            <p:cNvPr id="158" name="Textfeld 157">
              <a:extLst>
                <a:ext uri="{FF2B5EF4-FFF2-40B4-BE49-F238E27FC236}">
                  <a16:creationId xmlns:a16="http://schemas.microsoft.com/office/drawing/2014/main" id="{EDD5F3F3-8DE1-EBC5-927A-B654E453D55C}"/>
                </a:ext>
              </a:extLst>
            </p:cNvPr>
            <p:cNvSpPr txBox="1"/>
            <p:nvPr/>
          </p:nvSpPr>
          <p:spPr>
            <a:xfrm>
              <a:off x="4410000" y="5760000"/>
              <a:ext cx="716950" cy="276999"/>
            </a:xfrm>
            <a:prstGeom prst="rect">
              <a:avLst/>
            </a:prstGeom>
            <a:noFill/>
          </p:spPr>
          <p:txBody>
            <a:bodyPr wrap="square" rtlCol="0">
              <a:spAutoFit/>
            </a:bodyPr>
            <a:lstStyle/>
            <a:p>
              <a:pPr algn="ctr">
                <a:spcBef>
                  <a:spcPts val="800"/>
                </a:spcBef>
                <a:buClr>
                  <a:schemeClr val="accent2"/>
                </a:buClr>
              </a:pPr>
              <a:r>
                <a:rPr lang="de-DE" sz="1200" dirty="0">
                  <a:latin typeface="Verdana" panose="020B0604030504040204" pitchFamily="34" charset="0"/>
                  <a:ea typeface="Verdana" panose="020B0604030504040204" pitchFamily="34" charset="0"/>
                </a:rPr>
                <a:t>9</a:t>
              </a:r>
            </a:p>
          </p:txBody>
        </p:sp>
        <p:sp>
          <p:nvSpPr>
            <p:cNvPr id="159" name="Textfeld 158">
              <a:extLst>
                <a:ext uri="{FF2B5EF4-FFF2-40B4-BE49-F238E27FC236}">
                  <a16:creationId xmlns:a16="http://schemas.microsoft.com/office/drawing/2014/main" id="{A3F4CAA7-D22A-A198-B7C6-AAF05DF06BED}"/>
                </a:ext>
              </a:extLst>
            </p:cNvPr>
            <p:cNvSpPr txBox="1"/>
            <p:nvPr/>
          </p:nvSpPr>
          <p:spPr>
            <a:xfrm>
              <a:off x="5850000" y="5760000"/>
              <a:ext cx="716950" cy="276999"/>
            </a:xfrm>
            <a:prstGeom prst="rect">
              <a:avLst/>
            </a:prstGeom>
            <a:noFill/>
          </p:spPr>
          <p:txBody>
            <a:bodyPr wrap="square" rtlCol="0">
              <a:spAutoFit/>
            </a:bodyPr>
            <a:lstStyle/>
            <a:p>
              <a:pPr algn="ctr">
                <a:spcBef>
                  <a:spcPts val="800"/>
                </a:spcBef>
                <a:buClr>
                  <a:schemeClr val="accent2"/>
                </a:buClr>
              </a:pPr>
              <a:r>
                <a:rPr lang="de-DE" sz="1200" dirty="0">
                  <a:latin typeface="Verdana" panose="020B0604030504040204" pitchFamily="34" charset="0"/>
                  <a:ea typeface="Verdana" panose="020B0604030504040204" pitchFamily="34" charset="0"/>
                </a:rPr>
                <a:t>7</a:t>
              </a:r>
            </a:p>
          </p:txBody>
        </p:sp>
        <p:sp>
          <p:nvSpPr>
            <p:cNvPr id="160" name="Textfeld 159">
              <a:extLst>
                <a:ext uri="{FF2B5EF4-FFF2-40B4-BE49-F238E27FC236}">
                  <a16:creationId xmlns:a16="http://schemas.microsoft.com/office/drawing/2014/main" id="{3A828EC1-643A-B884-9B6F-1CA986FEFF84}"/>
                </a:ext>
              </a:extLst>
            </p:cNvPr>
            <p:cNvSpPr txBox="1"/>
            <p:nvPr/>
          </p:nvSpPr>
          <p:spPr>
            <a:xfrm>
              <a:off x="5131525" y="5760000"/>
              <a:ext cx="716950" cy="276999"/>
            </a:xfrm>
            <a:prstGeom prst="rect">
              <a:avLst/>
            </a:prstGeom>
            <a:noFill/>
          </p:spPr>
          <p:txBody>
            <a:bodyPr wrap="square" rtlCol="0">
              <a:spAutoFit/>
            </a:bodyPr>
            <a:lstStyle/>
            <a:p>
              <a:pPr algn="ctr">
                <a:spcBef>
                  <a:spcPts val="800"/>
                </a:spcBef>
                <a:buClr>
                  <a:schemeClr val="accent2"/>
                </a:buClr>
              </a:pPr>
              <a:r>
                <a:rPr lang="de-DE" sz="1200" dirty="0">
                  <a:latin typeface="Verdana" panose="020B0604030504040204" pitchFamily="34" charset="0"/>
                  <a:ea typeface="Verdana" panose="020B0604030504040204" pitchFamily="34" charset="0"/>
                </a:rPr>
                <a:t>8</a:t>
              </a:r>
            </a:p>
          </p:txBody>
        </p:sp>
        <p:sp>
          <p:nvSpPr>
            <p:cNvPr id="161" name="Textfeld 160">
              <a:extLst>
                <a:ext uri="{FF2B5EF4-FFF2-40B4-BE49-F238E27FC236}">
                  <a16:creationId xmlns:a16="http://schemas.microsoft.com/office/drawing/2014/main" id="{3805B3DA-C36F-AB19-EE87-C587300480F8}"/>
                </a:ext>
              </a:extLst>
            </p:cNvPr>
            <p:cNvSpPr txBox="1"/>
            <p:nvPr/>
          </p:nvSpPr>
          <p:spPr>
            <a:xfrm>
              <a:off x="8010000" y="5760000"/>
              <a:ext cx="716950" cy="276999"/>
            </a:xfrm>
            <a:prstGeom prst="rect">
              <a:avLst/>
            </a:prstGeom>
            <a:noFill/>
          </p:spPr>
          <p:txBody>
            <a:bodyPr wrap="square" rtlCol="0">
              <a:spAutoFit/>
            </a:bodyPr>
            <a:lstStyle/>
            <a:p>
              <a:pPr algn="ctr">
                <a:spcBef>
                  <a:spcPts val="800"/>
                </a:spcBef>
                <a:buClr>
                  <a:schemeClr val="accent2"/>
                </a:buClr>
              </a:pPr>
              <a:r>
                <a:rPr lang="de-DE" sz="1200" dirty="0">
                  <a:latin typeface="Verdana" panose="020B0604030504040204" pitchFamily="34" charset="0"/>
                  <a:ea typeface="Verdana" panose="020B0604030504040204" pitchFamily="34" charset="0"/>
                </a:rPr>
                <a:t>4</a:t>
              </a:r>
            </a:p>
          </p:txBody>
        </p:sp>
        <p:sp>
          <p:nvSpPr>
            <p:cNvPr id="162" name="Textfeld 161">
              <a:extLst>
                <a:ext uri="{FF2B5EF4-FFF2-40B4-BE49-F238E27FC236}">
                  <a16:creationId xmlns:a16="http://schemas.microsoft.com/office/drawing/2014/main" id="{1FF6ADA0-27F5-DC3F-5111-19809B1E64E8}"/>
                </a:ext>
              </a:extLst>
            </p:cNvPr>
            <p:cNvSpPr txBox="1"/>
            <p:nvPr/>
          </p:nvSpPr>
          <p:spPr>
            <a:xfrm>
              <a:off x="7290000" y="5760000"/>
              <a:ext cx="716950" cy="276999"/>
            </a:xfrm>
            <a:prstGeom prst="rect">
              <a:avLst/>
            </a:prstGeom>
            <a:noFill/>
          </p:spPr>
          <p:txBody>
            <a:bodyPr wrap="square" rtlCol="0">
              <a:spAutoFit/>
            </a:bodyPr>
            <a:lstStyle/>
            <a:p>
              <a:pPr algn="ctr">
                <a:spcBef>
                  <a:spcPts val="800"/>
                </a:spcBef>
                <a:buClr>
                  <a:schemeClr val="accent2"/>
                </a:buClr>
              </a:pPr>
              <a:r>
                <a:rPr lang="de-DE" sz="1200" dirty="0">
                  <a:latin typeface="Verdana" panose="020B0604030504040204" pitchFamily="34" charset="0"/>
                  <a:ea typeface="Verdana" panose="020B0604030504040204" pitchFamily="34" charset="0"/>
                </a:rPr>
                <a:t>5</a:t>
              </a:r>
            </a:p>
          </p:txBody>
        </p:sp>
        <p:sp>
          <p:nvSpPr>
            <p:cNvPr id="163" name="Textfeld 162">
              <a:extLst>
                <a:ext uri="{FF2B5EF4-FFF2-40B4-BE49-F238E27FC236}">
                  <a16:creationId xmlns:a16="http://schemas.microsoft.com/office/drawing/2014/main" id="{E1FB051C-33D1-86EA-ECD1-DA0418A56759}"/>
                </a:ext>
              </a:extLst>
            </p:cNvPr>
            <p:cNvSpPr txBox="1"/>
            <p:nvPr/>
          </p:nvSpPr>
          <p:spPr>
            <a:xfrm>
              <a:off x="6582916" y="5760904"/>
              <a:ext cx="716950" cy="276999"/>
            </a:xfrm>
            <a:prstGeom prst="rect">
              <a:avLst/>
            </a:prstGeom>
            <a:noFill/>
          </p:spPr>
          <p:txBody>
            <a:bodyPr wrap="square" rtlCol="0">
              <a:spAutoFit/>
            </a:bodyPr>
            <a:lstStyle/>
            <a:p>
              <a:pPr algn="ctr">
                <a:spcBef>
                  <a:spcPts val="800"/>
                </a:spcBef>
                <a:buClr>
                  <a:schemeClr val="accent2"/>
                </a:buClr>
              </a:pPr>
              <a:r>
                <a:rPr lang="de-DE" sz="1200" dirty="0">
                  <a:latin typeface="Verdana" panose="020B0604030504040204" pitchFamily="34" charset="0"/>
                  <a:ea typeface="Verdana" panose="020B0604030504040204" pitchFamily="34" charset="0"/>
                </a:rPr>
                <a:t>6</a:t>
              </a:r>
            </a:p>
          </p:txBody>
        </p:sp>
        <p:sp>
          <p:nvSpPr>
            <p:cNvPr id="164" name="Textfeld 163">
              <a:extLst>
                <a:ext uri="{FF2B5EF4-FFF2-40B4-BE49-F238E27FC236}">
                  <a16:creationId xmlns:a16="http://schemas.microsoft.com/office/drawing/2014/main" id="{59BFAE8E-2843-DEF2-3E5D-37C07FFD3D6A}"/>
                </a:ext>
              </a:extLst>
            </p:cNvPr>
            <p:cNvSpPr txBox="1"/>
            <p:nvPr/>
          </p:nvSpPr>
          <p:spPr>
            <a:xfrm>
              <a:off x="9450000" y="5760000"/>
              <a:ext cx="716950" cy="276999"/>
            </a:xfrm>
            <a:prstGeom prst="rect">
              <a:avLst/>
            </a:prstGeom>
            <a:noFill/>
          </p:spPr>
          <p:txBody>
            <a:bodyPr wrap="square" rtlCol="0">
              <a:spAutoFit/>
            </a:bodyPr>
            <a:lstStyle/>
            <a:p>
              <a:pPr algn="ctr">
                <a:spcBef>
                  <a:spcPts val="800"/>
                </a:spcBef>
                <a:buClr>
                  <a:schemeClr val="accent2"/>
                </a:buClr>
              </a:pPr>
              <a:r>
                <a:rPr lang="de-DE" sz="1200" dirty="0">
                  <a:latin typeface="Verdana" panose="020B0604030504040204" pitchFamily="34" charset="0"/>
                  <a:ea typeface="Verdana" panose="020B0604030504040204" pitchFamily="34" charset="0"/>
                </a:rPr>
                <a:t>2</a:t>
              </a:r>
            </a:p>
          </p:txBody>
        </p:sp>
        <p:sp>
          <p:nvSpPr>
            <p:cNvPr id="165" name="Textfeld 164">
              <a:extLst>
                <a:ext uri="{FF2B5EF4-FFF2-40B4-BE49-F238E27FC236}">
                  <a16:creationId xmlns:a16="http://schemas.microsoft.com/office/drawing/2014/main" id="{2A54A711-8739-63A3-E47F-9A8C6364A501}"/>
                </a:ext>
              </a:extLst>
            </p:cNvPr>
            <p:cNvSpPr txBox="1"/>
            <p:nvPr/>
          </p:nvSpPr>
          <p:spPr>
            <a:xfrm>
              <a:off x="8730000" y="5760000"/>
              <a:ext cx="716950" cy="276999"/>
            </a:xfrm>
            <a:prstGeom prst="rect">
              <a:avLst/>
            </a:prstGeom>
            <a:noFill/>
          </p:spPr>
          <p:txBody>
            <a:bodyPr wrap="square" rtlCol="0">
              <a:spAutoFit/>
            </a:bodyPr>
            <a:lstStyle/>
            <a:p>
              <a:pPr algn="ctr">
                <a:spcBef>
                  <a:spcPts val="800"/>
                </a:spcBef>
                <a:buClr>
                  <a:schemeClr val="accent2"/>
                </a:buClr>
              </a:pPr>
              <a:r>
                <a:rPr lang="de-DE" sz="1200" dirty="0">
                  <a:latin typeface="Verdana" panose="020B0604030504040204" pitchFamily="34" charset="0"/>
                  <a:ea typeface="Verdana" panose="020B0604030504040204" pitchFamily="34" charset="0"/>
                </a:rPr>
                <a:t>3</a:t>
              </a:r>
            </a:p>
          </p:txBody>
        </p:sp>
        <p:sp>
          <p:nvSpPr>
            <p:cNvPr id="166" name="Textfeld 165">
              <a:extLst>
                <a:ext uri="{FF2B5EF4-FFF2-40B4-BE49-F238E27FC236}">
                  <a16:creationId xmlns:a16="http://schemas.microsoft.com/office/drawing/2014/main" id="{B991A7E5-E3F8-1EF8-8952-D55176C5DAC0}"/>
                </a:ext>
              </a:extLst>
            </p:cNvPr>
            <p:cNvSpPr txBox="1"/>
            <p:nvPr/>
          </p:nvSpPr>
          <p:spPr>
            <a:xfrm>
              <a:off x="10170000" y="5760000"/>
              <a:ext cx="716950" cy="276999"/>
            </a:xfrm>
            <a:prstGeom prst="rect">
              <a:avLst/>
            </a:prstGeom>
            <a:noFill/>
          </p:spPr>
          <p:txBody>
            <a:bodyPr wrap="square" rtlCol="0">
              <a:spAutoFit/>
            </a:bodyPr>
            <a:lstStyle/>
            <a:p>
              <a:pPr algn="ctr">
                <a:spcBef>
                  <a:spcPts val="800"/>
                </a:spcBef>
                <a:buClr>
                  <a:schemeClr val="accent2"/>
                </a:buClr>
              </a:pPr>
              <a:r>
                <a:rPr lang="de-DE" sz="1200" dirty="0">
                  <a:latin typeface="Verdana" panose="020B0604030504040204" pitchFamily="34" charset="0"/>
                  <a:ea typeface="Verdana" panose="020B0604030504040204" pitchFamily="34" charset="0"/>
                </a:rPr>
                <a:t>1</a:t>
              </a:r>
            </a:p>
          </p:txBody>
        </p:sp>
        <p:cxnSp>
          <p:nvCxnSpPr>
            <p:cNvPr id="167" name="Gerader Verbinder 166">
              <a:extLst>
                <a:ext uri="{FF2B5EF4-FFF2-40B4-BE49-F238E27FC236}">
                  <a16:creationId xmlns:a16="http://schemas.microsoft.com/office/drawing/2014/main" id="{3218FE4A-3E3B-1B86-F6D8-301446565E99}"/>
                </a:ext>
              </a:extLst>
            </p:cNvPr>
            <p:cNvCxnSpPr>
              <a:cxnSpLocks/>
            </p:cNvCxnSpPr>
            <p:nvPr/>
          </p:nvCxnSpPr>
          <p:spPr>
            <a:xfrm>
              <a:off x="1224911" y="1772816"/>
              <a:ext cx="10440000" cy="0"/>
            </a:xfrm>
            <a:prstGeom prst="line">
              <a:avLst/>
            </a:prstGeom>
            <a:ln w="25400">
              <a:solidFill>
                <a:schemeClr val="accent3"/>
              </a:solidFill>
              <a:prstDash val="sysDash"/>
            </a:ln>
          </p:spPr>
          <p:style>
            <a:lnRef idx="1">
              <a:schemeClr val="accent1"/>
            </a:lnRef>
            <a:fillRef idx="0">
              <a:schemeClr val="accent1"/>
            </a:fillRef>
            <a:effectRef idx="0">
              <a:schemeClr val="accent1"/>
            </a:effectRef>
            <a:fontRef idx="minor">
              <a:schemeClr val="tx1"/>
            </a:fontRef>
          </p:style>
        </p:cxnSp>
        <p:cxnSp>
          <p:nvCxnSpPr>
            <p:cNvPr id="168" name="Gerader Verbinder 167">
              <a:extLst>
                <a:ext uri="{FF2B5EF4-FFF2-40B4-BE49-F238E27FC236}">
                  <a16:creationId xmlns:a16="http://schemas.microsoft.com/office/drawing/2014/main" id="{6B0861AD-9273-74B1-C7A3-761F75958C80}"/>
                </a:ext>
              </a:extLst>
            </p:cNvPr>
            <p:cNvCxnSpPr>
              <a:cxnSpLocks/>
            </p:cNvCxnSpPr>
            <p:nvPr/>
          </p:nvCxnSpPr>
          <p:spPr>
            <a:xfrm>
              <a:off x="1224911" y="4581128"/>
              <a:ext cx="10440000" cy="0"/>
            </a:xfrm>
            <a:prstGeom prst="line">
              <a:avLst/>
            </a:prstGeom>
            <a:ln w="25400">
              <a:solidFill>
                <a:schemeClr val="accent3"/>
              </a:solidFill>
              <a:prstDash val="sysDash"/>
            </a:ln>
          </p:spPr>
          <p:style>
            <a:lnRef idx="1">
              <a:schemeClr val="accent1"/>
            </a:lnRef>
            <a:fillRef idx="0">
              <a:schemeClr val="accent1"/>
            </a:fillRef>
            <a:effectRef idx="0">
              <a:schemeClr val="accent1"/>
            </a:effectRef>
            <a:fontRef idx="minor">
              <a:schemeClr val="tx1"/>
            </a:fontRef>
          </p:style>
        </p:cxnSp>
        <p:sp>
          <p:nvSpPr>
            <p:cNvPr id="169" name="Textfeld 168">
              <a:extLst>
                <a:ext uri="{FF2B5EF4-FFF2-40B4-BE49-F238E27FC236}">
                  <a16:creationId xmlns:a16="http://schemas.microsoft.com/office/drawing/2014/main" id="{34EE8093-0582-BA58-667F-97035893CE08}"/>
                </a:ext>
              </a:extLst>
            </p:cNvPr>
            <p:cNvSpPr txBox="1"/>
            <p:nvPr/>
          </p:nvSpPr>
          <p:spPr>
            <a:xfrm>
              <a:off x="7290000" y="5976081"/>
              <a:ext cx="4648699" cy="276999"/>
            </a:xfrm>
            <a:prstGeom prst="rect">
              <a:avLst/>
            </a:prstGeom>
            <a:noFill/>
          </p:spPr>
          <p:txBody>
            <a:bodyPr wrap="square" rtlCol="0">
              <a:spAutoFit/>
            </a:bodyPr>
            <a:lstStyle/>
            <a:p>
              <a:pPr algn="ctr">
                <a:spcBef>
                  <a:spcPts val="800"/>
                </a:spcBef>
                <a:buClr>
                  <a:schemeClr val="accent2"/>
                </a:buClr>
              </a:pPr>
              <a:r>
                <a:rPr lang="en-US" sz="1200" b="1" dirty="0">
                  <a:latin typeface="Verdana" panose="020B0604030504040204" pitchFamily="34" charset="0"/>
                  <a:ea typeface="Verdana" panose="020B0604030504040204" pitchFamily="34" charset="0"/>
                </a:rPr>
                <a:t>Actuation as defined in Annex 7-part D – 1.2.2.3</a:t>
              </a:r>
            </a:p>
          </p:txBody>
        </p:sp>
      </p:grpSp>
      <p:sp>
        <p:nvSpPr>
          <p:cNvPr id="9" name="Gewitterblitz 8">
            <a:extLst>
              <a:ext uri="{FF2B5EF4-FFF2-40B4-BE49-F238E27FC236}">
                <a16:creationId xmlns:a16="http://schemas.microsoft.com/office/drawing/2014/main" id="{A55718B3-8541-060F-601F-31E51E4830DB}"/>
              </a:ext>
            </a:extLst>
          </p:cNvPr>
          <p:cNvSpPr>
            <a:spLocks noChangeAspect="1"/>
          </p:cNvSpPr>
          <p:nvPr/>
        </p:nvSpPr>
        <p:spPr>
          <a:xfrm>
            <a:off x="4837699" y="1515092"/>
            <a:ext cx="334800" cy="499451"/>
          </a:xfrm>
          <a:prstGeom prst="lightningBolt">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000" indent="-180000" algn="ctr">
              <a:spcBef>
                <a:spcPts val="800"/>
              </a:spcBef>
              <a:buClr>
                <a:schemeClr val="accent2"/>
              </a:buClr>
              <a:buFont typeface="Wingdings" panose="05000000000000000000" pitchFamily="2" charset="2"/>
              <a:buChar char="§"/>
            </a:pPr>
            <a:endParaRPr lang="de-DE" sz="1600" dirty="0">
              <a:solidFill>
                <a:schemeClr val="tx1"/>
              </a:solidFill>
              <a:latin typeface="+mj-lt"/>
            </a:endParaRPr>
          </a:p>
        </p:txBody>
      </p:sp>
      <p:sp>
        <p:nvSpPr>
          <p:cNvPr id="12" name="Sprechblase: rechteckig 11">
            <a:extLst>
              <a:ext uri="{FF2B5EF4-FFF2-40B4-BE49-F238E27FC236}">
                <a16:creationId xmlns:a16="http://schemas.microsoft.com/office/drawing/2014/main" id="{B11AAC86-B0C4-2F4E-AFE7-4FB13BA375E3}"/>
              </a:ext>
            </a:extLst>
          </p:cNvPr>
          <p:cNvSpPr/>
          <p:nvPr/>
        </p:nvSpPr>
        <p:spPr>
          <a:xfrm>
            <a:off x="1599170" y="1145027"/>
            <a:ext cx="2325130" cy="352498"/>
          </a:xfrm>
          <a:prstGeom prst="wedgeRectCallout">
            <a:avLst>
              <a:gd name="adj1" fmla="val 73431"/>
              <a:gd name="adj2" fmla="val 343469"/>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rPr>
              <a:t>Start </a:t>
            </a:r>
            <a:r>
              <a:rPr lang="de-DE" sz="1200" dirty="0" err="1">
                <a:solidFill>
                  <a:schemeClr val="tx1"/>
                </a:solidFill>
              </a:rPr>
              <a:t>of</a:t>
            </a:r>
            <a:r>
              <a:rPr lang="de-DE" sz="1200" dirty="0">
                <a:solidFill>
                  <a:schemeClr val="tx1"/>
                </a:solidFill>
              </a:rPr>
              <a:t> Annex7 </a:t>
            </a:r>
            <a:r>
              <a:rPr lang="de-DE" sz="1200" dirty="0" err="1">
                <a:solidFill>
                  <a:schemeClr val="tx1"/>
                </a:solidFill>
              </a:rPr>
              <a:t>test</a:t>
            </a:r>
            <a:r>
              <a:rPr lang="de-DE" sz="1200" dirty="0">
                <a:solidFill>
                  <a:schemeClr val="tx1"/>
                </a:solidFill>
              </a:rPr>
              <a:t> (8+1)</a:t>
            </a:r>
          </a:p>
        </p:txBody>
      </p:sp>
      <p:sp>
        <p:nvSpPr>
          <p:cNvPr id="13" name="Gewitterblitz 12">
            <a:extLst>
              <a:ext uri="{FF2B5EF4-FFF2-40B4-BE49-F238E27FC236}">
                <a16:creationId xmlns:a16="http://schemas.microsoft.com/office/drawing/2014/main" id="{9B12C54B-385B-C9E8-8519-E0A87BE6A72E}"/>
              </a:ext>
            </a:extLst>
          </p:cNvPr>
          <p:cNvSpPr>
            <a:spLocks noChangeAspect="1"/>
          </p:cNvSpPr>
          <p:nvPr/>
        </p:nvSpPr>
        <p:spPr>
          <a:xfrm>
            <a:off x="4114445" y="1432864"/>
            <a:ext cx="334800" cy="499451"/>
          </a:xfrm>
          <a:prstGeom prst="lightningBolt">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000" indent="-180000" algn="ctr">
              <a:spcBef>
                <a:spcPts val="800"/>
              </a:spcBef>
              <a:buClr>
                <a:schemeClr val="accent2"/>
              </a:buClr>
              <a:buFont typeface="Wingdings" panose="05000000000000000000" pitchFamily="2" charset="2"/>
              <a:buChar char="§"/>
            </a:pPr>
            <a:endParaRPr lang="de-DE" sz="1600" dirty="0">
              <a:solidFill>
                <a:schemeClr val="tx1"/>
              </a:solidFill>
              <a:latin typeface="+mj-lt"/>
            </a:endParaRPr>
          </a:p>
        </p:txBody>
      </p:sp>
      <p:sp>
        <p:nvSpPr>
          <p:cNvPr id="15" name="Textfeld 14">
            <a:extLst>
              <a:ext uri="{FF2B5EF4-FFF2-40B4-BE49-F238E27FC236}">
                <a16:creationId xmlns:a16="http://schemas.microsoft.com/office/drawing/2014/main" id="{DA9066C3-F565-AEB3-C95B-E99D3E46BB26}"/>
              </a:ext>
            </a:extLst>
          </p:cNvPr>
          <p:cNvSpPr txBox="1"/>
          <p:nvPr/>
        </p:nvSpPr>
        <p:spPr>
          <a:xfrm rot="19718334">
            <a:off x="8905624" y="695243"/>
            <a:ext cx="3373257" cy="584775"/>
          </a:xfrm>
          <a:prstGeom prst="rect">
            <a:avLst/>
          </a:prstGeom>
          <a:noFill/>
          <a:ln w="19050">
            <a:noFill/>
          </a:ln>
        </p:spPr>
        <p:txBody>
          <a:bodyPr wrap="square" rtlCol="0">
            <a:spAutoFit/>
          </a:bodyPr>
          <a:lstStyle/>
          <a:p>
            <a:pPr algn="ctr">
              <a:spcBef>
                <a:spcPts val="800"/>
              </a:spcBef>
              <a:buClr>
                <a:schemeClr val="accent2"/>
              </a:buClr>
            </a:pPr>
            <a:r>
              <a:rPr lang="en-US" sz="3200" dirty="0">
                <a:ea typeface="Verdana" panose="020B0604030504040204" pitchFamily="34" charset="0"/>
              </a:rPr>
              <a:t>Example 1</a:t>
            </a:r>
          </a:p>
        </p:txBody>
      </p:sp>
      <p:sp>
        <p:nvSpPr>
          <p:cNvPr id="16" name="Textfeld 15">
            <a:extLst>
              <a:ext uri="{FF2B5EF4-FFF2-40B4-BE49-F238E27FC236}">
                <a16:creationId xmlns:a16="http://schemas.microsoft.com/office/drawing/2014/main" id="{C34FFAA4-5597-AA41-A38F-FB602CB9F20A}"/>
              </a:ext>
            </a:extLst>
          </p:cNvPr>
          <p:cNvSpPr txBox="1"/>
          <p:nvPr/>
        </p:nvSpPr>
        <p:spPr>
          <a:xfrm>
            <a:off x="5272613" y="1502579"/>
            <a:ext cx="1891551" cy="461665"/>
          </a:xfrm>
          <a:prstGeom prst="rect">
            <a:avLst/>
          </a:prstGeom>
          <a:solidFill>
            <a:srgbClr val="FF0000"/>
          </a:solidFill>
          <a:ln w="19050">
            <a:solidFill>
              <a:srgbClr val="FF0000"/>
            </a:solidFill>
          </a:ln>
        </p:spPr>
        <p:txBody>
          <a:bodyPr wrap="square" rtlCol="0">
            <a:spAutoFit/>
          </a:bodyPr>
          <a:lstStyle/>
          <a:p>
            <a:pPr algn="ctr">
              <a:spcBef>
                <a:spcPts val="800"/>
              </a:spcBef>
              <a:buClr>
                <a:schemeClr val="accent2"/>
              </a:buClr>
            </a:pPr>
            <a:r>
              <a:rPr lang="en-US" sz="1200" dirty="0">
                <a:solidFill>
                  <a:schemeClr val="bg1"/>
                </a:solidFill>
                <a:ea typeface="Verdana" panose="020B0604030504040204" pitchFamily="34" charset="0"/>
              </a:rPr>
              <a:t>Red Warning Signal                                                     according to 5.2.1.13.1. (b)</a:t>
            </a:r>
          </a:p>
        </p:txBody>
      </p:sp>
      <p:sp>
        <p:nvSpPr>
          <p:cNvPr id="17" name="Textfeld 16">
            <a:extLst>
              <a:ext uri="{FF2B5EF4-FFF2-40B4-BE49-F238E27FC236}">
                <a16:creationId xmlns:a16="http://schemas.microsoft.com/office/drawing/2014/main" id="{3ABAC46E-7262-5941-F4A0-3CBD889C4F75}"/>
              </a:ext>
            </a:extLst>
          </p:cNvPr>
          <p:cNvSpPr txBox="1"/>
          <p:nvPr/>
        </p:nvSpPr>
        <p:spPr>
          <a:xfrm>
            <a:off x="4245948" y="916584"/>
            <a:ext cx="1680905" cy="461665"/>
          </a:xfrm>
          <a:prstGeom prst="rect">
            <a:avLst/>
          </a:prstGeom>
          <a:solidFill>
            <a:srgbClr val="FFFF00"/>
          </a:solidFill>
          <a:ln w="19050">
            <a:solidFill>
              <a:schemeClr val="tx1"/>
            </a:solidFill>
          </a:ln>
        </p:spPr>
        <p:txBody>
          <a:bodyPr wrap="square" rtlCol="0">
            <a:spAutoFit/>
          </a:bodyPr>
          <a:lstStyle/>
          <a:p>
            <a:pPr algn="ctr">
              <a:spcBef>
                <a:spcPts val="800"/>
              </a:spcBef>
              <a:buClr>
                <a:schemeClr val="accent2"/>
              </a:buClr>
            </a:pPr>
            <a:r>
              <a:rPr lang="en-US" sz="1200" dirty="0">
                <a:ea typeface="Verdana" panose="020B0604030504040204" pitchFamily="34" charset="0"/>
              </a:rPr>
              <a:t>Yellow Warning Signal                                      according to 5.2.1.35.7.</a:t>
            </a:r>
          </a:p>
        </p:txBody>
      </p:sp>
      <p:sp>
        <p:nvSpPr>
          <p:cNvPr id="10" name="Textfeld 9">
            <a:extLst>
              <a:ext uri="{FF2B5EF4-FFF2-40B4-BE49-F238E27FC236}">
                <a16:creationId xmlns:a16="http://schemas.microsoft.com/office/drawing/2014/main" id="{33FEEB31-AE09-F9A6-22CA-710B4D146484}"/>
              </a:ext>
            </a:extLst>
          </p:cNvPr>
          <p:cNvSpPr txBox="1"/>
          <p:nvPr/>
        </p:nvSpPr>
        <p:spPr>
          <a:xfrm>
            <a:off x="267129" y="900459"/>
            <a:ext cx="1089026" cy="276999"/>
          </a:xfrm>
          <a:prstGeom prst="rect">
            <a:avLst/>
          </a:prstGeom>
          <a:noFill/>
        </p:spPr>
        <p:txBody>
          <a:bodyPr wrap="square" rtlCol="0">
            <a:spAutoFit/>
          </a:bodyPr>
          <a:lstStyle/>
          <a:p>
            <a:pPr algn="ctr">
              <a:spcBef>
                <a:spcPts val="800"/>
              </a:spcBef>
              <a:buClr>
                <a:schemeClr val="accent2"/>
              </a:buClr>
            </a:pPr>
            <a:r>
              <a:rPr lang="en-US" sz="1200" b="1" dirty="0">
                <a:latin typeface="Verdana" panose="020B0604030504040204" pitchFamily="34" charset="0"/>
                <a:ea typeface="Verdana" panose="020B0604030504040204" pitchFamily="34" charset="0"/>
              </a:rPr>
              <a:t>Energy for</a:t>
            </a:r>
          </a:p>
        </p:txBody>
      </p:sp>
    </p:spTree>
    <p:extLst>
      <p:ext uri="{BB962C8B-B14F-4D97-AF65-F5344CB8AC3E}">
        <p14:creationId xmlns:p14="http://schemas.microsoft.com/office/powerpoint/2010/main" val="30762462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76CB99-7D85-D92C-7D00-FC7457CCFE88}"/>
              </a:ext>
            </a:extLst>
          </p:cNvPr>
          <p:cNvSpPr>
            <a:spLocks noGrp="1"/>
          </p:cNvSpPr>
          <p:nvPr>
            <p:ph type="title"/>
          </p:nvPr>
        </p:nvSpPr>
        <p:spPr>
          <a:xfrm>
            <a:off x="445008" y="45926"/>
            <a:ext cx="10515600" cy="729838"/>
          </a:xfrm>
        </p:spPr>
        <p:txBody>
          <a:bodyPr>
            <a:normAutofit/>
          </a:bodyPr>
          <a:lstStyle/>
          <a:p>
            <a:r>
              <a:rPr lang="de-DE" sz="4000" b="1" dirty="0"/>
              <a:t>9. Annex 7 / Annex 4 </a:t>
            </a:r>
            <a:r>
              <a:rPr lang="de-DE" sz="1800" b="1" dirty="0">
                <a:highlight>
                  <a:srgbClr val="FFFF00"/>
                </a:highlight>
              </a:rPr>
              <a:t>Part D, §1.2.ff. (ETBS)</a:t>
            </a:r>
          </a:p>
        </p:txBody>
      </p:sp>
      <p:sp>
        <p:nvSpPr>
          <p:cNvPr id="4" name="Datumsplatzhalter 3">
            <a:extLst>
              <a:ext uri="{FF2B5EF4-FFF2-40B4-BE49-F238E27FC236}">
                <a16:creationId xmlns:a16="http://schemas.microsoft.com/office/drawing/2014/main" id="{D8E90633-21A9-8141-6F84-93C01A1784B8}"/>
              </a:ext>
            </a:extLst>
          </p:cNvPr>
          <p:cNvSpPr>
            <a:spLocks noGrp="1"/>
          </p:cNvSpPr>
          <p:nvPr>
            <p:ph type="dt" sz="half" idx="10"/>
          </p:nvPr>
        </p:nvSpPr>
        <p:spPr/>
        <p:txBody>
          <a:bodyPr/>
          <a:lstStyle/>
          <a:p>
            <a:fld id="{9CFBA09B-F10C-4BE1-9D42-71373F35F7BD}" type="datetime1">
              <a:rPr lang="en-GB" smtClean="0"/>
              <a:t>16/05/2024</a:t>
            </a:fld>
            <a:endParaRPr lang="de-DE" dirty="0"/>
          </a:p>
        </p:txBody>
      </p:sp>
      <p:sp>
        <p:nvSpPr>
          <p:cNvPr id="5" name="Fußzeilenplatzhalter 4">
            <a:extLst>
              <a:ext uri="{FF2B5EF4-FFF2-40B4-BE49-F238E27FC236}">
                <a16:creationId xmlns:a16="http://schemas.microsoft.com/office/drawing/2014/main" id="{DDDB2DE3-7FB5-2686-8A5E-4BB1D4083EC6}"/>
              </a:ext>
            </a:extLst>
          </p:cNvPr>
          <p:cNvSpPr>
            <a:spLocks noGrp="1"/>
          </p:cNvSpPr>
          <p:nvPr>
            <p:ph type="ftr" sz="quarter" idx="11"/>
          </p:nvPr>
        </p:nvSpPr>
        <p:spPr/>
        <p:txBody>
          <a:bodyPr/>
          <a:lstStyle/>
          <a:p>
            <a:r>
              <a:rPr lang="en-US"/>
              <a:t>Electrical Braking Special Interest Group</a:t>
            </a:r>
            <a:endParaRPr lang="de-DE"/>
          </a:p>
        </p:txBody>
      </p:sp>
      <p:sp>
        <p:nvSpPr>
          <p:cNvPr id="6" name="Foliennummernplatzhalter 5">
            <a:extLst>
              <a:ext uri="{FF2B5EF4-FFF2-40B4-BE49-F238E27FC236}">
                <a16:creationId xmlns:a16="http://schemas.microsoft.com/office/drawing/2014/main" id="{1283BB11-6A55-3F8D-92A3-6F1065510BFE}"/>
              </a:ext>
            </a:extLst>
          </p:cNvPr>
          <p:cNvSpPr>
            <a:spLocks noGrp="1"/>
          </p:cNvSpPr>
          <p:nvPr>
            <p:ph type="sldNum" sz="quarter" idx="12"/>
          </p:nvPr>
        </p:nvSpPr>
        <p:spPr/>
        <p:txBody>
          <a:bodyPr/>
          <a:lstStyle/>
          <a:p>
            <a:fld id="{75A4F0DD-4D64-46F5-A4A4-1847C02381D9}" type="slidenum">
              <a:rPr lang="de-DE" smtClean="0"/>
              <a:t>24</a:t>
            </a:fld>
            <a:endParaRPr lang="de-DE"/>
          </a:p>
        </p:txBody>
      </p:sp>
      <p:grpSp>
        <p:nvGrpSpPr>
          <p:cNvPr id="173" name="Gruppieren 172">
            <a:extLst>
              <a:ext uri="{FF2B5EF4-FFF2-40B4-BE49-F238E27FC236}">
                <a16:creationId xmlns:a16="http://schemas.microsoft.com/office/drawing/2014/main" id="{D2FD258E-BB7B-FFCA-3E38-E65C838A8313}"/>
              </a:ext>
            </a:extLst>
          </p:cNvPr>
          <p:cNvGrpSpPr/>
          <p:nvPr/>
        </p:nvGrpSpPr>
        <p:grpSpPr>
          <a:xfrm>
            <a:off x="445008" y="1195386"/>
            <a:ext cx="11219903" cy="5092655"/>
            <a:chOff x="445008" y="945248"/>
            <a:chExt cx="11219903" cy="5092655"/>
          </a:xfrm>
        </p:grpSpPr>
        <p:cxnSp>
          <p:nvCxnSpPr>
            <p:cNvPr id="3" name="Gerader Verbinder 2">
              <a:extLst>
                <a:ext uri="{FF2B5EF4-FFF2-40B4-BE49-F238E27FC236}">
                  <a16:creationId xmlns:a16="http://schemas.microsoft.com/office/drawing/2014/main" id="{CA0F6495-183B-5BB8-462A-8A85D8D55B52}"/>
                </a:ext>
              </a:extLst>
            </p:cNvPr>
            <p:cNvCxnSpPr/>
            <p:nvPr/>
          </p:nvCxnSpPr>
          <p:spPr>
            <a:xfrm>
              <a:off x="1214014" y="5661248"/>
              <a:ext cx="10440000"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 name="Gerader Verbinder 6">
              <a:extLst>
                <a:ext uri="{FF2B5EF4-FFF2-40B4-BE49-F238E27FC236}">
                  <a16:creationId xmlns:a16="http://schemas.microsoft.com/office/drawing/2014/main" id="{705D5ADF-AE41-6BC4-3B6B-730E837F4D72}"/>
                </a:ext>
              </a:extLst>
            </p:cNvPr>
            <p:cNvCxnSpPr>
              <a:cxnSpLocks/>
            </p:cNvCxnSpPr>
            <p:nvPr/>
          </p:nvCxnSpPr>
          <p:spPr>
            <a:xfrm flipH="1">
              <a:off x="1224911" y="945248"/>
              <a:ext cx="0" cy="471600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sp>
          <p:nvSpPr>
            <p:cNvPr id="8" name="Textfeld 7">
              <a:extLst>
                <a:ext uri="{FF2B5EF4-FFF2-40B4-BE49-F238E27FC236}">
                  <a16:creationId xmlns:a16="http://schemas.microsoft.com/office/drawing/2014/main" id="{253113AB-0B3D-BA89-5086-8F60FA535D85}"/>
                </a:ext>
              </a:extLst>
            </p:cNvPr>
            <p:cNvSpPr txBox="1"/>
            <p:nvPr/>
          </p:nvSpPr>
          <p:spPr>
            <a:xfrm>
              <a:off x="482700" y="1570816"/>
              <a:ext cx="716950" cy="400110"/>
            </a:xfrm>
            <a:prstGeom prst="rect">
              <a:avLst/>
            </a:prstGeom>
            <a:noFill/>
          </p:spPr>
          <p:txBody>
            <a:bodyPr wrap="square" rtlCol="0">
              <a:spAutoFit/>
            </a:bodyPr>
            <a:lstStyle/>
            <a:p>
              <a:pPr>
                <a:spcBef>
                  <a:spcPts val="800"/>
                </a:spcBef>
                <a:buClr>
                  <a:schemeClr val="accent2"/>
                </a:buClr>
              </a:pPr>
              <a:r>
                <a:rPr lang="de-DE" sz="1000" dirty="0">
                  <a:latin typeface="Verdana" panose="020B0604030504040204" pitchFamily="34" charset="0"/>
                  <a:ea typeface="Verdana" panose="020B0604030504040204" pitchFamily="34" charset="0"/>
                </a:rPr>
                <a:t>Service Braking</a:t>
              </a:r>
            </a:p>
          </p:txBody>
        </p:sp>
        <p:sp>
          <p:nvSpPr>
            <p:cNvPr id="138" name="Textfeld 137">
              <a:extLst>
                <a:ext uri="{FF2B5EF4-FFF2-40B4-BE49-F238E27FC236}">
                  <a16:creationId xmlns:a16="http://schemas.microsoft.com/office/drawing/2014/main" id="{A62C5041-6F21-E7E1-B872-701112FF816D}"/>
                </a:ext>
              </a:extLst>
            </p:cNvPr>
            <p:cNvSpPr txBox="1"/>
            <p:nvPr/>
          </p:nvSpPr>
          <p:spPr>
            <a:xfrm>
              <a:off x="445008" y="4378409"/>
              <a:ext cx="872908" cy="400110"/>
            </a:xfrm>
            <a:prstGeom prst="rect">
              <a:avLst/>
            </a:prstGeom>
            <a:noFill/>
          </p:spPr>
          <p:txBody>
            <a:bodyPr wrap="square" rtlCol="0">
              <a:spAutoFit/>
            </a:bodyPr>
            <a:lstStyle/>
            <a:p>
              <a:pPr>
                <a:spcBef>
                  <a:spcPts val="800"/>
                </a:spcBef>
                <a:buClr>
                  <a:schemeClr val="accent2"/>
                </a:buClr>
              </a:pPr>
              <a:r>
                <a:rPr lang="de-DE" sz="1000" dirty="0" err="1">
                  <a:latin typeface="Verdana" panose="020B0604030504040204" pitchFamily="34" charset="0"/>
                  <a:ea typeface="Verdana" panose="020B0604030504040204" pitchFamily="34" charset="0"/>
                </a:rPr>
                <a:t>Secondary</a:t>
              </a:r>
              <a:r>
                <a:rPr lang="de-DE" sz="1000" dirty="0">
                  <a:latin typeface="Verdana" panose="020B0604030504040204" pitchFamily="34" charset="0"/>
                  <a:ea typeface="Verdana" panose="020B0604030504040204" pitchFamily="34" charset="0"/>
                </a:rPr>
                <a:t> Braking</a:t>
              </a:r>
            </a:p>
          </p:txBody>
        </p:sp>
        <p:sp>
          <p:nvSpPr>
            <p:cNvPr id="142" name="Rechteck 141">
              <a:extLst>
                <a:ext uri="{FF2B5EF4-FFF2-40B4-BE49-F238E27FC236}">
                  <a16:creationId xmlns:a16="http://schemas.microsoft.com/office/drawing/2014/main" id="{2A115408-C7D3-405A-468E-2A0E621E7344}"/>
                </a:ext>
              </a:extLst>
            </p:cNvPr>
            <p:cNvSpPr/>
            <p:nvPr/>
          </p:nvSpPr>
          <p:spPr>
            <a:xfrm rot="10800000">
              <a:off x="8820000" y="1728478"/>
              <a:ext cx="540000" cy="3924000"/>
            </a:xfrm>
            <a:prstGeom prst="rect">
              <a:avLst/>
            </a:prstGeom>
            <a:solidFill>
              <a:srgbClr val="00B050"/>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000" indent="-180000" algn="ctr">
                <a:spcBef>
                  <a:spcPts val="800"/>
                </a:spcBef>
                <a:buClr>
                  <a:schemeClr val="accent2"/>
                </a:buClr>
                <a:buFont typeface="Wingdings" panose="05000000000000000000" pitchFamily="2" charset="2"/>
                <a:buChar char="§"/>
              </a:pPr>
              <a:endParaRPr lang="de-DE" sz="1600" dirty="0">
                <a:solidFill>
                  <a:schemeClr val="tx1"/>
                </a:solidFill>
                <a:latin typeface="+mj-lt"/>
              </a:endParaRPr>
            </a:p>
          </p:txBody>
        </p:sp>
        <p:sp>
          <p:nvSpPr>
            <p:cNvPr id="144" name="Rechteck 143">
              <a:extLst>
                <a:ext uri="{FF2B5EF4-FFF2-40B4-BE49-F238E27FC236}">
                  <a16:creationId xmlns:a16="http://schemas.microsoft.com/office/drawing/2014/main" id="{6D96E41C-32E8-5C4B-F3E9-7434A0E9ADC1}"/>
                </a:ext>
              </a:extLst>
            </p:cNvPr>
            <p:cNvSpPr/>
            <p:nvPr/>
          </p:nvSpPr>
          <p:spPr>
            <a:xfrm rot="10800000">
              <a:off x="4500000" y="1728478"/>
              <a:ext cx="540000" cy="3924000"/>
            </a:xfrm>
            <a:prstGeom prst="rect">
              <a:avLst/>
            </a:prstGeom>
            <a:solidFill>
              <a:srgbClr val="00B050"/>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000" indent="-180000" algn="ctr">
                <a:spcBef>
                  <a:spcPts val="800"/>
                </a:spcBef>
                <a:buClr>
                  <a:schemeClr val="accent2"/>
                </a:buClr>
                <a:buFont typeface="Wingdings" panose="05000000000000000000" pitchFamily="2" charset="2"/>
                <a:buChar char="§"/>
              </a:pPr>
              <a:endParaRPr lang="de-DE" sz="1600" dirty="0">
                <a:solidFill>
                  <a:schemeClr val="tx1"/>
                </a:solidFill>
                <a:latin typeface="+mj-lt"/>
              </a:endParaRPr>
            </a:p>
          </p:txBody>
        </p:sp>
        <p:sp>
          <p:nvSpPr>
            <p:cNvPr id="145" name="Rechteck 144">
              <a:extLst>
                <a:ext uri="{FF2B5EF4-FFF2-40B4-BE49-F238E27FC236}">
                  <a16:creationId xmlns:a16="http://schemas.microsoft.com/office/drawing/2014/main" id="{2150D2A1-8CB1-0461-74FC-9591FFDB4F33}"/>
                </a:ext>
              </a:extLst>
            </p:cNvPr>
            <p:cNvSpPr/>
            <p:nvPr/>
          </p:nvSpPr>
          <p:spPr>
            <a:xfrm rot="10800000">
              <a:off x="5220000" y="1728478"/>
              <a:ext cx="540000" cy="3924000"/>
            </a:xfrm>
            <a:prstGeom prst="rect">
              <a:avLst/>
            </a:prstGeom>
            <a:solidFill>
              <a:srgbClr val="00B050"/>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000" indent="-180000" algn="ctr">
                <a:spcBef>
                  <a:spcPts val="800"/>
                </a:spcBef>
                <a:buClr>
                  <a:schemeClr val="accent2"/>
                </a:buClr>
                <a:buFont typeface="Wingdings" panose="05000000000000000000" pitchFamily="2" charset="2"/>
                <a:buChar char="§"/>
              </a:pPr>
              <a:endParaRPr lang="de-DE" sz="1600" dirty="0">
                <a:solidFill>
                  <a:schemeClr val="tx1"/>
                </a:solidFill>
                <a:latin typeface="+mj-lt"/>
              </a:endParaRPr>
            </a:p>
          </p:txBody>
        </p:sp>
        <p:sp>
          <p:nvSpPr>
            <p:cNvPr id="146" name="Rechteck 145">
              <a:extLst>
                <a:ext uri="{FF2B5EF4-FFF2-40B4-BE49-F238E27FC236}">
                  <a16:creationId xmlns:a16="http://schemas.microsoft.com/office/drawing/2014/main" id="{A94C066F-82D4-B70F-5CD4-B87158C3CFBD}"/>
                </a:ext>
              </a:extLst>
            </p:cNvPr>
            <p:cNvSpPr/>
            <p:nvPr/>
          </p:nvSpPr>
          <p:spPr>
            <a:xfrm rot="10800000">
              <a:off x="5940000" y="1728478"/>
              <a:ext cx="540000" cy="3924000"/>
            </a:xfrm>
            <a:prstGeom prst="rect">
              <a:avLst/>
            </a:prstGeom>
            <a:solidFill>
              <a:srgbClr val="00B050"/>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000" indent="-180000" algn="ctr">
                <a:spcBef>
                  <a:spcPts val="800"/>
                </a:spcBef>
                <a:buClr>
                  <a:schemeClr val="accent2"/>
                </a:buClr>
                <a:buFont typeface="Wingdings" panose="05000000000000000000" pitchFamily="2" charset="2"/>
                <a:buChar char="§"/>
              </a:pPr>
              <a:endParaRPr lang="de-DE" sz="1600" dirty="0">
                <a:solidFill>
                  <a:schemeClr val="tx1"/>
                </a:solidFill>
                <a:latin typeface="+mj-lt"/>
              </a:endParaRPr>
            </a:p>
          </p:txBody>
        </p:sp>
        <p:sp>
          <p:nvSpPr>
            <p:cNvPr id="147" name="Rechteck 146">
              <a:extLst>
                <a:ext uri="{FF2B5EF4-FFF2-40B4-BE49-F238E27FC236}">
                  <a16:creationId xmlns:a16="http://schemas.microsoft.com/office/drawing/2014/main" id="{8294151D-B438-3006-2BF1-499D83EAF5A7}"/>
                </a:ext>
              </a:extLst>
            </p:cNvPr>
            <p:cNvSpPr/>
            <p:nvPr/>
          </p:nvSpPr>
          <p:spPr>
            <a:xfrm rot="10800000">
              <a:off x="8098536" y="1728000"/>
              <a:ext cx="540000" cy="3924000"/>
            </a:xfrm>
            <a:prstGeom prst="rect">
              <a:avLst/>
            </a:prstGeom>
            <a:solidFill>
              <a:srgbClr val="00B050"/>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000" indent="-180000" algn="ctr">
                <a:spcBef>
                  <a:spcPts val="800"/>
                </a:spcBef>
                <a:buClr>
                  <a:schemeClr val="accent2"/>
                </a:buClr>
                <a:buFont typeface="Wingdings" panose="05000000000000000000" pitchFamily="2" charset="2"/>
                <a:buChar char="§"/>
              </a:pPr>
              <a:endParaRPr lang="de-DE" sz="1600" dirty="0">
                <a:solidFill>
                  <a:schemeClr val="tx1"/>
                </a:solidFill>
                <a:latin typeface="+mj-lt"/>
              </a:endParaRPr>
            </a:p>
          </p:txBody>
        </p:sp>
        <p:sp>
          <p:nvSpPr>
            <p:cNvPr id="148" name="Rechteck 147">
              <a:extLst>
                <a:ext uri="{FF2B5EF4-FFF2-40B4-BE49-F238E27FC236}">
                  <a16:creationId xmlns:a16="http://schemas.microsoft.com/office/drawing/2014/main" id="{D8A12410-D568-E64C-2BB1-DAB05A62B818}"/>
                </a:ext>
              </a:extLst>
            </p:cNvPr>
            <p:cNvSpPr/>
            <p:nvPr/>
          </p:nvSpPr>
          <p:spPr>
            <a:xfrm rot="10800000">
              <a:off x="9540000" y="3132478"/>
              <a:ext cx="540000" cy="2520000"/>
            </a:xfrm>
            <a:prstGeom prst="rect">
              <a:avLst/>
            </a:prstGeom>
            <a:solidFill>
              <a:srgbClr val="FFFF00"/>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000" indent="-180000" algn="ctr">
                <a:spcBef>
                  <a:spcPts val="800"/>
                </a:spcBef>
                <a:buClr>
                  <a:schemeClr val="accent2"/>
                </a:buClr>
                <a:buFont typeface="Wingdings" panose="05000000000000000000" pitchFamily="2" charset="2"/>
                <a:buChar char="§"/>
              </a:pPr>
              <a:endParaRPr lang="de-DE" sz="1600" dirty="0">
                <a:solidFill>
                  <a:schemeClr val="tx1"/>
                </a:solidFill>
                <a:latin typeface="+mj-lt"/>
              </a:endParaRPr>
            </a:p>
          </p:txBody>
        </p:sp>
        <p:sp>
          <p:nvSpPr>
            <p:cNvPr id="149" name="Rechteck 148">
              <a:extLst>
                <a:ext uri="{FF2B5EF4-FFF2-40B4-BE49-F238E27FC236}">
                  <a16:creationId xmlns:a16="http://schemas.microsoft.com/office/drawing/2014/main" id="{EB7ECF97-8A88-BF36-A397-D3516237D83F}"/>
                </a:ext>
              </a:extLst>
            </p:cNvPr>
            <p:cNvSpPr/>
            <p:nvPr/>
          </p:nvSpPr>
          <p:spPr>
            <a:xfrm rot="10800000">
              <a:off x="10260000" y="4212478"/>
              <a:ext cx="540000" cy="1440000"/>
            </a:xfrm>
            <a:prstGeom prst="rect">
              <a:avLst/>
            </a:prstGeom>
            <a:solidFill>
              <a:srgbClr val="FFFF00"/>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000" indent="-180000" algn="ctr">
                <a:spcBef>
                  <a:spcPts val="800"/>
                </a:spcBef>
                <a:buClr>
                  <a:schemeClr val="accent2"/>
                </a:buClr>
                <a:buFont typeface="Wingdings" panose="05000000000000000000" pitchFamily="2" charset="2"/>
                <a:buChar char="§"/>
              </a:pPr>
              <a:endParaRPr lang="de-DE" sz="1600" dirty="0">
                <a:solidFill>
                  <a:schemeClr val="tx1"/>
                </a:solidFill>
                <a:latin typeface="+mj-lt"/>
              </a:endParaRPr>
            </a:p>
          </p:txBody>
        </p:sp>
        <p:sp>
          <p:nvSpPr>
            <p:cNvPr id="150" name="Rechteck 149">
              <a:extLst>
                <a:ext uri="{FF2B5EF4-FFF2-40B4-BE49-F238E27FC236}">
                  <a16:creationId xmlns:a16="http://schemas.microsoft.com/office/drawing/2014/main" id="{DDDA3F7A-8F8F-E2D1-3043-142EDAD7C0ED}"/>
                </a:ext>
              </a:extLst>
            </p:cNvPr>
            <p:cNvSpPr/>
            <p:nvPr/>
          </p:nvSpPr>
          <p:spPr>
            <a:xfrm rot="10800000">
              <a:off x="6660000" y="1728478"/>
              <a:ext cx="540000" cy="3924000"/>
            </a:xfrm>
            <a:prstGeom prst="rect">
              <a:avLst/>
            </a:prstGeom>
            <a:solidFill>
              <a:srgbClr val="00B050"/>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000" indent="-180000" algn="ctr">
                <a:spcBef>
                  <a:spcPts val="800"/>
                </a:spcBef>
                <a:buClr>
                  <a:schemeClr val="accent2"/>
                </a:buClr>
                <a:buFont typeface="Wingdings" panose="05000000000000000000" pitchFamily="2" charset="2"/>
                <a:buChar char="§"/>
              </a:pPr>
              <a:endParaRPr lang="de-DE" sz="1600" dirty="0">
                <a:solidFill>
                  <a:schemeClr val="tx1"/>
                </a:solidFill>
                <a:latin typeface="+mj-lt"/>
              </a:endParaRPr>
            </a:p>
          </p:txBody>
        </p:sp>
        <p:sp>
          <p:nvSpPr>
            <p:cNvPr id="151" name="Rechteck 150">
              <a:extLst>
                <a:ext uri="{FF2B5EF4-FFF2-40B4-BE49-F238E27FC236}">
                  <a16:creationId xmlns:a16="http://schemas.microsoft.com/office/drawing/2014/main" id="{D24E2265-205D-3E23-4599-74AA429EE656}"/>
                </a:ext>
              </a:extLst>
            </p:cNvPr>
            <p:cNvSpPr/>
            <p:nvPr/>
          </p:nvSpPr>
          <p:spPr>
            <a:xfrm rot="10800000">
              <a:off x="7380000" y="1728478"/>
              <a:ext cx="540000" cy="3924000"/>
            </a:xfrm>
            <a:prstGeom prst="rect">
              <a:avLst/>
            </a:prstGeom>
            <a:solidFill>
              <a:srgbClr val="00B050"/>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000" indent="-180000" algn="ctr">
                <a:spcBef>
                  <a:spcPts val="800"/>
                </a:spcBef>
                <a:buClr>
                  <a:schemeClr val="accent2"/>
                </a:buClr>
                <a:buFont typeface="Wingdings" panose="05000000000000000000" pitchFamily="2" charset="2"/>
                <a:buChar char="§"/>
              </a:pPr>
              <a:endParaRPr lang="de-DE" sz="1600" dirty="0">
                <a:solidFill>
                  <a:schemeClr val="tx1"/>
                </a:solidFill>
                <a:latin typeface="+mj-lt"/>
              </a:endParaRPr>
            </a:p>
          </p:txBody>
        </p:sp>
        <p:sp>
          <p:nvSpPr>
            <p:cNvPr id="152" name="Rechteck 151">
              <a:extLst>
                <a:ext uri="{FF2B5EF4-FFF2-40B4-BE49-F238E27FC236}">
                  <a16:creationId xmlns:a16="http://schemas.microsoft.com/office/drawing/2014/main" id="{ECFC0B2D-F7A0-CF69-43CF-C19D4A5FEC8D}"/>
                </a:ext>
              </a:extLst>
            </p:cNvPr>
            <p:cNvSpPr/>
            <p:nvPr/>
          </p:nvSpPr>
          <p:spPr>
            <a:xfrm rot="10800000">
              <a:off x="10978536" y="4752000"/>
              <a:ext cx="540000" cy="900000"/>
            </a:xfrm>
            <a:prstGeom prst="rect">
              <a:avLst/>
            </a:prstGeom>
            <a:solidFill>
              <a:srgbClr val="FF0000"/>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000" indent="-180000" algn="ctr">
                <a:spcBef>
                  <a:spcPts val="800"/>
                </a:spcBef>
                <a:buClr>
                  <a:schemeClr val="accent2"/>
                </a:buClr>
                <a:buFont typeface="Wingdings" panose="05000000000000000000" pitchFamily="2" charset="2"/>
                <a:buChar char="§"/>
              </a:pPr>
              <a:endParaRPr lang="de-DE" sz="1600" dirty="0">
                <a:solidFill>
                  <a:schemeClr val="tx1"/>
                </a:solidFill>
                <a:latin typeface="+mj-lt"/>
              </a:endParaRPr>
            </a:p>
          </p:txBody>
        </p:sp>
        <p:sp>
          <p:nvSpPr>
            <p:cNvPr id="153" name="Textfeld 152">
              <a:extLst>
                <a:ext uri="{FF2B5EF4-FFF2-40B4-BE49-F238E27FC236}">
                  <a16:creationId xmlns:a16="http://schemas.microsoft.com/office/drawing/2014/main" id="{DFC27F4D-75CF-9F75-E953-D7CD143D1F4D}"/>
                </a:ext>
              </a:extLst>
            </p:cNvPr>
            <p:cNvSpPr txBox="1"/>
            <p:nvPr/>
          </p:nvSpPr>
          <p:spPr>
            <a:xfrm>
              <a:off x="10890061" y="5760904"/>
              <a:ext cx="716950" cy="276999"/>
            </a:xfrm>
            <a:prstGeom prst="rect">
              <a:avLst/>
            </a:prstGeom>
            <a:noFill/>
          </p:spPr>
          <p:txBody>
            <a:bodyPr wrap="square" rtlCol="0">
              <a:spAutoFit/>
            </a:bodyPr>
            <a:lstStyle/>
            <a:p>
              <a:pPr algn="ctr">
                <a:spcBef>
                  <a:spcPts val="800"/>
                </a:spcBef>
                <a:buClr>
                  <a:schemeClr val="accent2"/>
                </a:buClr>
              </a:pPr>
              <a:r>
                <a:rPr lang="de-DE" sz="1200" dirty="0">
                  <a:latin typeface="Verdana" panose="020B0604030504040204" pitchFamily="34" charset="0"/>
                  <a:ea typeface="Verdana" panose="020B0604030504040204" pitchFamily="34" charset="0"/>
                </a:rPr>
                <a:t>0</a:t>
              </a:r>
            </a:p>
          </p:txBody>
        </p:sp>
        <p:sp>
          <p:nvSpPr>
            <p:cNvPr id="154" name="Textfeld 153">
              <a:extLst>
                <a:ext uri="{FF2B5EF4-FFF2-40B4-BE49-F238E27FC236}">
                  <a16:creationId xmlns:a16="http://schemas.microsoft.com/office/drawing/2014/main" id="{BCEF098A-713A-58F5-513C-0AA2FAB5B771}"/>
                </a:ext>
              </a:extLst>
            </p:cNvPr>
            <p:cNvSpPr txBox="1"/>
            <p:nvPr/>
          </p:nvSpPr>
          <p:spPr>
            <a:xfrm>
              <a:off x="2251525" y="5760000"/>
              <a:ext cx="716950" cy="276999"/>
            </a:xfrm>
            <a:prstGeom prst="rect">
              <a:avLst/>
            </a:prstGeom>
            <a:noFill/>
          </p:spPr>
          <p:txBody>
            <a:bodyPr wrap="square" rtlCol="0">
              <a:spAutoFit/>
            </a:bodyPr>
            <a:lstStyle/>
            <a:p>
              <a:pPr algn="ctr">
                <a:spcBef>
                  <a:spcPts val="800"/>
                </a:spcBef>
                <a:buClr>
                  <a:schemeClr val="accent2"/>
                </a:buClr>
              </a:pPr>
              <a:r>
                <a:rPr lang="de-DE" sz="1200" dirty="0">
                  <a:latin typeface="Verdana" panose="020B0604030504040204" pitchFamily="34" charset="0"/>
                  <a:ea typeface="Verdana" panose="020B0604030504040204" pitchFamily="34" charset="0"/>
                </a:rPr>
                <a:t>9+3</a:t>
              </a:r>
            </a:p>
          </p:txBody>
        </p:sp>
        <p:sp>
          <p:nvSpPr>
            <p:cNvPr id="155" name="Textfeld 154">
              <a:extLst>
                <a:ext uri="{FF2B5EF4-FFF2-40B4-BE49-F238E27FC236}">
                  <a16:creationId xmlns:a16="http://schemas.microsoft.com/office/drawing/2014/main" id="{51D6837D-4FE7-3402-7460-34BD4D5FFA6A}"/>
                </a:ext>
              </a:extLst>
            </p:cNvPr>
            <p:cNvSpPr txBox="1"/>
            <p:nvPr/>
          </p:nvSpPr>
          <p:spPr>
            <a:xfrm>
              <a:off x="1531525" y="5760000"/>
              <a:ext cx="716950" cy="276999"/>
            </a:xfrm>
            <a:prstGeom prst="rect">
              <a:avLst/>
            </a:prstGeom>
            <a:noFill/>
          </p:spPr>
          <p:txBody>
            <a:bodyPr wrap="square" rtlCol="0">
              <a:spAutoFit/>
            </a:bodyPr>
            <a:lstStyle/>
            <a:p>
              <a:pPr algn="ctr">
                <a:spcBef>
                  <a:spcPts val="800"/>
                </a:spcBef>
                <a:buClr>
                  <a:schemeClr val="accent2"/>
                </a:buClr>
              </a:pPr>
              <a:r>
                <a:rPr lang="de-DE" sz="1200" dirty="0">
                  <a:latin typeface="Verdana" panose="020B0604030504040204" pitchFamily="34" charset="0"/>
                  <a:ea typeface="Verdana" panose="020B0604030504040204" pitchFamily="34" charset="0"/>
                </a:rPr>
                <a:t>9+n</a:t>
              </a:r>
            </a:p>
          </p:txBody>
        </p:sp>
        <p:sp>
          <p:nvSpPr>
            <p:cNvPr id="156" name="Textfeld 155">
              <a:extLst>
                <a:ext uri="{FF2B5EF4-FFF2-40B4-BE49-F238E27FC236}">
                  <a16:creationId xmlns:a16="http://schemas.microsoft.com/office/drawing/2014/main" id="{132BA8D8-F23F-ECA1-DA52-6823D83A09AF}"/>
                </a:ext>
              </a:extLst>
            </p:cNvPr>
            <p:cNvSpPr txBox="1"/>
            <p:nvPr/>
          </p:nvSpPr>
          <p:spPr>
            <a:xfrm>
              <a:off x="3690000" y="5760000"/>
              <a:ext cx="716950" cy="276999"/>
            </a:xfrm>
            <a:prstGeom prst="rect">
              <a:avLst/>
            </a:prstGeom>
            <a:noFill/>
          </p:spPr>
          <p:txBody>
            <a:bodyPr wrap="square" rtlCol="0">
              <a:spAutoFit/>
            </a:bodyPr>
            <a:lstStyle/>
            <a:p>
              <a:pPr algn="ctr">
                <a:spcBef>
                  <a:spcPts val="800"/>
                </a:spcBef>
                <a:buClr>
                  <a:schemeClr val="accent2"/>
                </a:buClr>
              </a:pPr>
              <a:r>
                <a:rPr lang="de-DE" sz="1200" dirty="0">
                  <a:latin typeface="Verdana" panose="020B0604030504040204" pitchFamily="34" charset="0"/>
                  <a:ea typeface="Verdana" panose="020B0604030504040204" pitchFamily="34" charset="0"/>
                </a:rPr>
                <a:t>9+1</a:t>
              </a:r>
            </a:p>
          </p:txBody>
        </p:sp>
        <p:sp>
          <p:nvSpPr>
            <p:cNvPr id="157" name="Textfeld 156">
              <a:extLst>
                <a:ext uri="{FF2B5EF4-FFF2-40B4-BE49-F238E27FC236}">
                  <a16:creationId xmlns:a16="http://schemas.microsoft.com/office/drawing/2014/main" id="{89A1FF62-02A8-7BE1-9EB5-A78DF5F02843}"/>
                </a:ext>
              </a:extLst>
            </p:cNvPr>
            <p:cNvSpPr txBox="1"/>
            <p:nvPr/>
          </p:nvSpPr>
          <p:spPr>
            <a:xfrm>
              <a:off x="2968475" y="5760000"/>
              <a:ext cx="716950" cy="276999"/>
            </a:xfrm>
            <a:prstGeom prst="rect">
              <a:avLst/>
            </a:prstGeom>
            <a:noFill/>
          </p:spPr>
          <p:txBody>
            <a:bodyPr wrap="square" rtlCol="0">
              <a:spAutoFit/>
            </a:bodyPr>
            <a:lstStyle/>
            <a:p>
              <a:pPr algn="ctr">
                <a:spcBef>
                  <a:spcPts val="800"/>
                </a:spcBef>
                <a:buClr>
                  <a:schemeClr val="accent2"/>
                </a:buClr>
              </a:pPr>
              <a:r>
                <a:rPr lang="de-DE" sz="1200" dirty="0">
                  <a:latin typeface="Verdana" panose="020B0604030504040204" pitchFamily="34" charset="0"/>
                  <a:ea typeface="Verdana" panose="020B0604030504040204" pitchFamily="34" charset="0"/>
                </a:rPr>
                <a:t>9+2</a:t>
              </a:r>
            </a:p>
          </p:txBody>
        </p:sp>
        <p:sp>
          <p:nvSpPr>
            <p:cNvPr id="158" name="Textfeld 157">
              <a:extLst>
                <a:ext uri="{FF2B5EF4-FFF2-40B4-BE49-F238E27FC236}">
                  <a16:creationId xmlns:a16="http://schemas.microsoft.com/office/drawing/2014/main" id="{EDD5F3F3-8DE1-EBC5-927A-B654E453D55C}"/>
                </a:ext>
              </a:extLst>
            </p:cNvPr>
            <p:cNvSpPr txBox="1"/>
            <p:nvPr/>
          </p:nvSpPr>
          <p:spPr>
            <a:xfrm>
              <a:off x="4410000" y="5760000"/>
              <a:ext cx="716950" cy="276999"/>
            </a:xfrm>
            <a:prstGeom prst="rect">
              <a:avLst/>
            </a:prstGeom>
            <a:noFill/>
          </p:spPr>
          <p:txBody>
            <a:bodyPr wrap="square" rtlCol="0">
              <a:spAutoFit/>
            </a:bodyPr>
            <a:lstStyle/>
            <a:p>
              <a:pPr algn="ctr">
                <a:spcBef>
                  <a:spcPts val="800"/>
                </a:spcBef>
                <a:buClr>
                  <a:schemeClr val="accent2"/>
                </a:buClr>
              </a:pPr>
              <a:r>
                <a:rPr lang="de-DE" sz="1200" dirty="0">
                  <a:latin typeface="Verdana" panose="020B0604030504040204" pitchFamily="34" charset="0"/>
                  <a:ea typeface="Verdana" panose="020B0604030504040204" pitchFamily="34" charset="0"/>
                </a:rPr>
                <a:t>9</a:t>
              </a:r>
            </a:p>
          </p:txBody>
        </p:sp>
        <p:sp>
          <p:nvSpPr>
            <p:cNvPr id="159" name="Textfeld 158">
              <a:extLst>
                <a:ext uri="{FF2B5EF4-FFF2-40B4-BE49-F238E27FC236}">
                  <a16:creationId xmlns:a16="http://schemas.microsoft.com/office/drawing/2014/main" id="{A3F4CAA7-D22A-A198-B7C6-AAF05DF06BED}"/>
                </a:ext>
              </a:extLst>
            </p:cNvPr>
            <p:cNvSpPr txBox="1"/>
            <p:nvPr/>
          </p:nvSpPr>
          <p:spPr>
            <a:xfrm>
              <a:off x="5850000" y="5760000"/>
              <a:ext cx="716950" cy="276999"/>
            </a:xfrm>
            <a:prstGeom prst="rect">
              <a:avLst/>
            </a:prstGeom>
            <a:noFill/>
          </p:spPr>
          <p:txBody>
            <a:bodyPr wrap="square" rtlCol="0">
              <a:spAutoFit/>
            </a:bodyPr>
            <a:lstStyle/>
            <a:p>
              <a:pPr algn="ctr">
                <a:spcBef>
                  <a:spcPts val="800"/>
                </a:spcBef>
                <a:buClr>
                  <a:schemeClr val="accent2"/>
                </a:buClr>
              </a:pPr>
              <a:r>
                <a:rPr lang="de-DE" sz="1200" dirty="0">
                  <a:latin typeface="Verdana" panose="020B0604030504040204" pitchFamily="34" charset="0"/>
                  <a:ea typeface="Verdana" panose="020B0604030504040204" pitchFamily="34" charset="0"/>
                </a:rPr>
                <a:t>7</a:t>
              </a:r>
            </a:p>
          </p:txBody>
        </p:sp>
        <p:sp>
          <p:nvSpPr>
            <p:cNvPr id="160" name="Textfeld 159">
              <a:extLst>
                <a:ext uri="{FF2B5EF4-FFF2-40B4-BE49-F238E27FC236}">
                  <a16:creationId xmlns:a16="http://schemas.microsoft.com/office/drawing/2014/main" id="{3A828EC1-643A-B884-9B6F-1CA986FEFF84}"/>
                </a:ext>
              </a:extLst>
            </p:cNvPr>
            <p:cNvSpPr txBox="1"/>
            <p:nvPr/>
          </p:nvSpPr>
          <p:spPr>
            <a:xfrm>
              <a:off x="5131525" y="5760000"/>
              <a:ext cx="716950" cy="276999"/>
            </a:xfrm>
            <a:prstGeom prst="rect">
              <a:avLst/>
            </a:prstGeom>
            <a:noFill/>
          </p:spPr>
          <p:txBody>
            <a:bodyPr wrap="square" rtlCol="0">
              <a:spAutoFit/>
            </a:bodyPr>
            <a:lstStyle/>
            <a:p>
              <a:pPr algn="ctr">
                <a:spcBef>
                  <a:spcPts val="800"/>
                </a:spcBef>
                <a:buClr>
                  <a:schemeClr val="accent2"/>
                </a:buClr>
              </a:pPr>
              <a:r>
                <a:rPr lang="de-DE" sz="1200" dirty="0">
                  <a:latin typeface="Verdana" panose="020B0604030504040204" pitchFamily="34" charset="0"/>
                  <a:ea typeface="Verdana" panose="020B0604030504040204" pitchFamily="34" charset="0"/>
                </a:rPr>
                <a:t>8</a:t>
              </a:r>
            </a:p>
          </p:txBody>
        </p:sp>
        <p:sp>
          <p:nvSpPr>
            <p:cNvPr id="161" name="Textfeld 160">
              <a:extLst>
                <a:ext uri="{FF2B5EF4-FFF2-40B4-BE49-F238E27FC236}">
                  <a16:creationId xmlns:a16="http://schemas.microsoft.com/office/drawing/2014/main" id="{3805B3DA-C36F-AB19-EE87-C587300480F8}"/>
                </a:ext>
              </a:extLst>
            </p:cNvPr>
            <p:cNvSpPr txBox="1"/>
            <p:nvPr/>
          </p:nvSpPr>
          <p:spPr>
            <a:xfrm>
              <a:off x="8010000" y="5760000"/>
              <a:ext cx="716950" cy="276999"/>
            </a:xfrm>
            <a:prstGeom prst="rect">
              <a:avLst/>
            </a:prstGeom>
            <a:noFill/>
          </p:spPr>
          <p:txBody>
            <a:bodyPr wrap="square" rtlCol="0">
              <a:spAutoFit/>
            </a:bodyPr>
            <a:lstStyle/>
            <a:p>
              <a:pPr algn="ctr">
                <a:spcBef>
                  <a:spcPts val="800"/>
                </a:spcBef>
                <a:buClr>
                  <a:schemeClr val="accent2"/>
                </a:buClr>
              </a:pPr>
              <a:r>
                <a:rPr lang="de-DE" sz="1200" dirty="0">
                  <a:latin typeface="Verdana" panose="020B0604030504040204" pitchFamily="34" charset="0"/>
                  <a:ea typeface="Verdana" panose="020B0604030504040204" pitchFamily="34" charset="0"/>
                </a:rPr>
                <a:t>4</a:t>
              </a:r>
            </a:p>
          </p:txBody>
        </p:sp>
        <p:sp>
          <p:nvSpPr>
            <p:cNvPr id="162" name="Textfeld 161">
              <a:extLst>
                <a:ext uri="{FF2B5EF4-FFF2-40B4-BE49-F238E27FC236}">
                  <a16:creationId xmlns:a16="http://schemas.microsoft.com/office/drawing/2014/main" id="{1FF6ADA0-27F5-DC3F-5111-19809B1E64E8}"/>
                </a:ext>
              </a:extLst>
            </p:cNvPr>
            <p:cNvSpPr txBox="1"/>
            <p:nvPr/>
          </p:nvSpPr>
          <p:spPr>
            <a:xfrm>
              <a:off x="7290000" y="5760000"/>
              <a:ext cx="716950" cy="276999"/>
            </a:xfrm>
            <a:prstGeom prst="rect">
              <a:avLst/>
            </a:prstGeom>
            <a:noFill/>
          </p:spPr>
          <p:txBody>
            <a:bodyPr wrap="square" rtlCol="0">
              <a:spAutoFit/>
            </a:bodyPr>
            <a:lstStyle/>
            <a:p>
              <a:pPr algn="ctr">
                <a:spcBef>
                  <a:spcPts val="800"/>
                </a:spcBef>
                <a:buClr>
                  <a:schemeClr val="accent2"/>
                </a:buClr>
              </a:pPr>
              <a:r>
                <a:rPr lang="de-DE" sz="1200" dirty="0">
                  <a:latin typeface="Verdana" panose="020B0604030504040204" pitchFamily="34" charset="0"/>
                  <a:ea typeface="Verdana" panose="020B0604030504040204" pitchFamily="34" charset="0"/>
                </a:rPr>
                <a:t>5</a:t>
              </a:r>
            </a:p>
          </p:txBody>
        </p:sp>
        <p:sp>
          <p:nvSpPr>
            <p:cNvPr id="163" name="Textfeld 162">
              <a:extLst>
                <a:ext uri="{FF2B5EF4-FFF2-40B4-BE49-F238E27FC236}">
                  <a16:creationId xmlns:a16="http://schemas.microsoft.com/office/drawing/2014/main" id="{E1FB051C-33D1-86EA-ECD1-DA0418A56759}"/>
                </a:ext>
              </a:extLst>
            </p:cNvPr>
            <p:cNvSpPr txBox="1"/>
            <p:nvPr/>
          </p:nvSpPr>
          <p:spPr>
            <a:xfrm>
              <a:off x="6582916" y="5760904"/>
              <a:ext cx="716950" cy="276999"/>
            </a:xfrm>
            <a:prstGeom prst="rect">
              <a:avLst/>
            </a:prstGeom>
            <a:noFill/>
          </p:spPr>
          <p:txBody>
            <a:bodyPr wrap="square" rtlCol="0">
              <a:spAutoFit/>
            </a:bodyPr>
            <a:lstStyle/>
            <a:p>
              <a:pPr algn="ctr">
                <a:spcBef>
                  <a:spcPts val="800"/>
                </a:spcBef>
                <a:buClr>
                  <a:schemeClr val="accent2"/>
                </a:buClr>
              </a:pPr>
              <a:r>
                <a:rPr lang="de-DE" sz="1200" dirty="0">
                  <a:latin typeface="Verdana" panose="020B0604030504040204" pitchFamily="34" charset="0"/>
                  <a:ea typeface="Verdana" panose="020B0604030504040204" pitchFamily="34" charset="0"/>
                </a:rPr>
                <a:t>6</a:t>
              </a:r>
            </a:p>
          </p:txBody>
        </p:sp>
        <p:sp>
          <p:nvSpPr>
            <p:cNvPr id="164" name="Textfeld 163">
              <a:extLst>
                <a:ext uri="{FF2B5EF4-FFF2-40B4-BE49-F238E27FC236}">
                  <a16:creationId xmlns:a16="http://schemas.microsoft.com/office/drawing/2014/main" id="{59BFAE8E-2843-DEF2-3E5D-37C07FFD3D6A}"/>
                </a:ext>
              </a:extLst>
            </p:cNvPr>
            <p:cNvSpPr txBox="1"/>
            <p:nvPr/>
          </p:nvSpPr>
          <p:spPr>
            <a:xfrm>
              <a:off x="9450000" y="5760000"/>
              <a:ext cx="716950" cy="276999"/>
            </a:xfrm>
            <a:prstGeom prst="rect">
              <a:avLst/>
            </a:prstGeom>
            <a:noFill/>
          </p:spPr>
          <p:txBody>
            <a:bodyPr wrap="square" rtlCol="0">
              <a:spAutoFit/>
            </a:bodyPr>
            <a:lstStyle/>
            <a:p>
              <a:pPr algn="ctr">
                <a:spcBef>
                  <a:spcPts val="800"/>
                </a:spcBef>
                <a:buClr>
                  <a:schemeClr val="accent2"/>
                </a:buClr>
              </a:pPr>
              <a:r>
                <a:rPr lang="de-DE" sz="1200" dirty="0">
                  <a:latin typeface="Verdana" panose="020B0604030504040204" pitchFamily="34" charset="0"/>
                  <a:ea typeface="Verdana" panose="020B0604030504040204" pitchFamily="34" charset="0"/>
                </a:rPr>
                <a:t>2</a:t>
              </a:r>
            </a:p>
          </p:txBody>
        </p:sp>
        <p:sp>
          <p:nvSpPr>
            <p:cNvPr id="165" name="Textfeld 164">
              <a:extLst>
                <a:ext uri="{FF2B5EF4-FFF2-40B4-BE49-F238E27FC236}">
                  <a16:creationId xmlns:a16="http://schemas.microsoft.com/office/drawing/2014/main" id="{2A54A711-8739-63A3-E47F-9A8C6364A501}"/>
                </a:ext>
              </a:extLst>
            </p:cNvPr>
            <p:cNvSpPr txBox="1"/>
            <p:nvPr/>
          </p:nvSpPr>
          <p:spPr>
            <a:xfrm>
              <a:off x="8730000" y="5760000"/>
              <a:ext cx="716950" cy="276999"/>
            </a:xfrm>
            <a:prstGeom prst="rect">
              <a:avLst/>
            </a:prstGeom>
            <a:noFill/>
          </p:spPr>
          <p:txBody>
            <a:bodyPr wrap="square" rtlCol="0">
              <a:spAutoFit/>
            </a:bodyPr>
            <a:lstStyle/>
            <a:p>
              <a:pPr algn="ctr">
                <a:spcBef>
                  <a:spcPts val="800"/>
                </a:spcBef>
                <a:buClr>
                  <a:schemeClr val="accent2"/>
                </a:buClr>
              </a:pPr>
              <a:r>
                <a:rPr lang="de-DE" sz="1200" dirty="0">
                  <a:latin typeface="Verdana" panose="020B0604030504040204" pitchFamily="34" charset="0"/>
                  <a:ea typeface="Verdana" panose="020B0604030504040204" pitchFamily="34" charset="0"/>
                </a:rPr>
                <a:t>3</a:t>
              </a:r>
            </a:p>
          </p:txBody>
        </p:sp>
        <p:sp>
          <p:nvSpPr>
            <p:cNvPr id="166" name="Textfeld 165">
              <a:extLst>
                <a:ext uri="{FF2B5EF4-FFF2-40B4-BE49-F238E27FC236}">
                  <a16:creationId xmlns:a16="http://schemas.microsoft.com/office/drawing/2014/main" id="{B991A7E5-E3F8-1EF8-8952-D55176C5DAC0}"/>
                </a:ext>
              </a:extLst>
            </p:cNvPr>
            <p:cNvSpPr txBox="1"/>
            <p:nvPr/>
          </p:nvSpPr>
          <p:spPr>
            <a:xfrm>
              <a:off x="10170000" y="5760000"/>
              <a:ext cx="716950" cy="276999"/>
            </a:xfrm>
            <a:prstGeom prst="rect">
              <a:avLst/>
            </a:prstGeom>
            <a:noFill/>
          </p:spPr>
          <p:txBody>
            <a:bodyPr wrap="square" rtlCol="0">
              <a:spAutoFit/>
            </a:bodyPr>
            <a:lstStyle/>
            <a:p>
              <a:pPr algn="ctr">
                <a:spcBef>
                  <a:spcPts val="800"/>
                </a:spcBef>
                <a:buClr>
                  <a:schemeClr val="accent2"/>
                </a:buClr>
              </a:pPr>
              <a:r>
                <a:rPr lang="de-DE" sz="1200" dirty="0">
                  <a:latin typeface="Verdana" panose="020B0604030504040204" pitchFamily="34" charset="0"/>
                  <a:ea typeface="Verdana" panose="020B0604030504040204" pitchFamily="34" charset="0"/>
                </a:rPr>
                <a:t>1</a:t>
              </a:r>
            </a:p>
          </p:txBody>
        </p:sp>
        <p:cxnSp>
          <p:nvCxnSpPr>
            <p:cNvPr id="167" name="Gerader Verbinder 166">
              <a:extLst>
                <a:ext uri="{FF2B5EF4-FFF2-40B4-BE49-F238E27FC236}">
                  <a16:creationId xmlns:a16="http://schemas.microsoft.com/office/drawing/2014/main" id="{3218FE4A-3E3B-1B86-F6D8-301446565E99}"/>
                </a:ext>
              </a:extLst>
            </p:cNvPr>
            <p:cNvCxnSpPr>
              <a:cxnSpLocks/>
            </p:cNvCxnSpPr>
            <p:nvPr/>
          </p:nvCxnSpPr>
          <p:spPr>
            <a:xfrm>
              <a:off x="1224911" y="1772816"/>
              <a:ext cx="10440000" cy="0"/>
            </a:xfrm>
            <a:prstGeom prst="line">
              <a:avLst/>
            </a:prstGeom>
            <a:ln w="25400">
              <a:solidFill>
                <a:schemeClr val="accent3"/>
              </a:solidFill>
              <a:prstDash val="sysDash"/>
            </a:ln>
          </p:spPr>
          <p:style>
            <a:lnRef idx="1">
              <a:schemeClr val="accent1"/>
            </a:lnRef>
            <a:fillRef idx="0">
              <a:schemeClr val="accent1"/>
            </a:fillRef>
            <a:effectRef idx="0">
              <a:schemeClr val="accent1"/>
            </a:effectRef>
            <a:fontRef idx="minor">
              <a:schemeClr val="tx1"/>
            </a:fontRef>
          </p:style>
        </p:cxnSp>
        <p:cxnSp>
          <p:nvCxnSpPr>
            <p:cNvPr id="168" name="Gerader Verbinder 167">
              <a:extLst>
                <a:ext uri="{FF2B5EF4-FFF2-40B4-BE49-F238E27FC236}">
                  <a16:creationId xmlns:a16="http://schemas.microsoft.com/office/drawing/2014/main" id="{6B0861AD-9273-74B1-C7A3-761F75958C80}"/>
                </a:ext>
              </a:extLst>
            </p:cNvPr>
            <p:cNvCxnSpPr>
              <a:cxnSpLocks/>
            </p:cNvCxnSpPr>
            <p:nvPr/>
          </p:nvCxnSpPr>
          <p:spPr>
            <a:xfrm>
              <a:off x="1224911" y="4581128"/>
              <a:ext cx="10440000" cy="0"/>
            </a:xfrm>
            <a:prstGeom prst="line">
              <a:avLst/>
            </a:prstGeom>
            <a:ln w="25400">
              <a:solidFill>
                <a:schemeClr val="accent3"/>
              </a:solidFill>
              <a:prstDash val="sysDash"/>
            </a:ln>
          </p:spPr>
          <p:style>
            <a:lnRef idx="1">
              <a:schemeClr val="accent1"/>
            </a:lnRef>
            <a:fillRef idx="0">
              <a:schemeClr val="accent1"/>
            </a:fillRef>
            <a:effectRef idx="0">
              <a:schemeClr val="accent1"/>
            </a:effectRef>
            <a:fontRef idx="minor">
              <a:schemeClr val="tx1"/>
            </a:fontRef>
          </p:style>
        </p:cxnSp>
      </p:grpSp>
      <p:sp>
        <p:nvSpPr>
          <p:cNvPr id="9" name="Gewitterblitz 8">
            <a:extLst>
              <a:ext uri="{FF2B5EF4-FFF2-40B4-BE49-F238E27FC236}">
                <a16:creationId xmlns:a16="http://schemas.microsoft.com/office/drawing/2014/main" id="{A55718B3-8541-060F-601F-31E51E4830DB}"/>
              </a:ext>
            </a:extLst>
          </p:cNvPr>
          <p:cNvSpPr>
            <a:spLocks noChangeAspect="1"/>
          </p:cNvSpPr>
          <p:nvPr/>
        </p:nvSpPr>
        <p:spPr>
          <a:xfrm>
            <a:off x="6983475" y="1428809"/>
            <a:ext cx="334800" cy="499451"/>
          </a:xfrm>
          <a:prstGeom prst="lightningBolt">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000" indent="-180000" algn="ctr">
              <a:spcBef>
                <a:spcPts val="800"/>
              </a:spcBef>
              <a:buClr>
                <a:schemeClr val="accent2"/>
              </a:buClr>
              <a:buFont typeface="Wingdings" panose="05000000000000000000" pitchFamily="2" charset="2"/>
              <a:buChar char="§"/>
            </a:pPr>
            <a:endParaRPr lang="de-DE" sz="1600" dirty="0">
              <a:solidFill>
                <a:schemeClr val="tx1"/>
              </a:solidFill>
              <a:latin typeface="+mj-lt"/>
            </a:endParaRPr>
          </a:p>
        </p:txBody>
      </p:sp>
      <p:sp>
        <p:nvSpPr>
          <p:cNvPr id="10" name="Textfeld 9">
            <a:extLst>
              <a:ext uri="{FF2B5EF4-FFF2-40B4-BE49-F238E27FC236}">
                <a16:creationId xmlns:a16="http://schemas.microsoft.com/office/drawing/2014/main" id="{EE4EB7DE-B445-0FC2-777E-4CBCF91BDDBC}"/>
              </a:ext>
            </a:extLst>
          </p:cNvPr>
          <p:cNvSpPr txBox="1"/>
          <p:nvPr/>
        </p:nvSpPr>
        <p:spPr>
          <a:xfrm>
            <a:off x="7303027" y="1260929"/>
            <a:ext cx="1898637" cy="461665"/>
          </a:xfrm>
          <a:prstGeom prst="rect">
            <a:avLst/>
          </a:prstGeom>
          <a:solidFill>
            <a:srgbClr val="FF0000"/>
          </a:solidFill>
          <a:ln w="19050">
            <a:solidFill>
              <a:srgbClr val="FF0000"/>
            </a:solidFill>
          </a:ln>
        </p:spPr>
        <p:txBody>
          <a:bodyPr wrap="square" rtlCol="0">
            <a:spAutoFit/>
          </a:bodyPr>
          <a:lstStyle/>
          <a:p>
            <a:pPr algn="ctr">
              <a:spcBef>
                <a:spcPts val="800"/>
              </a:spcBef>
              <a:buClr>
                <a:schemeClr val="accent2"/>
              </a:buClr>
            </a:pPr>
            <a:r>
              <a:rPr lang="en-US" sz="1200" dirty="0">
                <a:solidFill>
                  <a:schemeClr val="bg1"/>
                </a:solidFill>
                <a:ea typeface="Verdana" panose="020B0604030504040204" pitchFamily="34" charset="0"/>
              </a:rPr>
              <a:t>Red Warning Signal                                                     according to 5.2.1.13.1. (b)</a:t>
            </a:r>
          </a:p>
        </p:txBody>
      </p:sp>
      <p:sp>
        <p:nvSpPr>
          <p:cNvPr id="13" name="Gewitterblitz 12">
            <a:extLst>
              <a:ext uri="{FF2B5EF4-FFF2-40B4-BE49-F238E27FC236}">
                <a16:creationId xmlns:a16="http://schemas.microsoft.com/office/drawing/2014/main" id="{9B12C54B-385B-C9E8-8519-E0A87BE6A72E}"/>
              </a:ext>
            </a:extLst>
          </p:cNvPr>
          <p:cNvSpPr>
            <a:spLocks noChangeAspect="1"/>
          </p:cNvSpPr>
          <p:nvPr/>
        </p:nvSpPr>
        <p:spPr>
          <a:xfrm>
            <a:off x="4114445" y="1432864"/>
            <a:ext cx="334800" cy="499451"/>
          </a:xfrm>
          <a:prstGeom prst="lightningBolt">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000" indent="-180000" algn="ctr">
              <a:spcBef>
                <a:spcPts val="800"/>
              </a:spcBef>
              <a:buClr>
                <a:schemeClr val="accent2"/>
              </a:buClr>
              <a:buFont typeface="Wingdings" panose="05000000000000000000" pitchFamily="2" charset="2"/>
              <a:buChar char="§"/>
            </a:pPr>
            <a:endParaRPr lang="de-DE" sz="1600" dirty="0">
              <a:solidFill>
                <a:schemeClr val="tx1"/>
              </a:solidFill>
              <a:latin typeface="+mj-lt"/>
            </a:endParaRPr>
          </a:p>
        </p:txBody>
      </p:sp>
      <p:sp>
        <p:nvSpPr>
          <p:cNvPr id="14" name="Textfeld 13">
            <a:extLst>
              <a:ext uri="{FF2B5EF4-FFF2-40B4-BE49-F238E27FC236}">
                <a16:creationId xmlns:a16="http://schemas.microsoft.com/office/drawing/2014/main" id="{FB226377-BFEE-07FC-505E-AEE29A9C9111}"/>
              </a:ext>
            </a:extLst>
          </p:cNvPr>
          <p:cNvSpPr txBox="1"/>
          <p:nvPr/>
        </p:nvSpPr>
        <p:spPr>
          <a:xfrm>
            <a:off x="4439095" y="1249879"/>
            <a:ext cx="1680905" cy="461665"/>
          </a:xfrm>
          <a:prstGeom prst="rect">
            <a:avLst/>
          </a:prstGeom>
          <a:solidFill>
            <a:srgbClr val="FFFF00"/>
          </a:solidFill>
          <a:ln w="19050">
            <a:solidFill>
              <a:schemeClr val="tx1"/>
            </a:solidFill>
          </a:ln>
        </p:spPr>
        <p:txBody>
          <a:bodyPr wrap="square" rtlCol="0">
            <a:spAutoFit/>
          </a:bodyPr>
          <a:lstStyle/>
          <a:p>
            <a:pPr algn="ctr">
              <a:spcBef>
                <a:spcPts val="800"/>
              </a:spcBef>
              <a:buClr>
                <a:schemeClr val="accent2"/>
              </a:buClr>
            </a:pPr>
            <a:r>
              <a:rPr lang="en-US" sz="1200" dirty="0">
                <a:ea typeface="Verdana" panose="020B0604030504040204" pitchFamily="34" charset="0"/>
              </a:rPr>
              <a:t>Yellow Warning Signal                                      according to 5.2.1.35.7.</a:t>
            </a:r>
          </a:p>
        </p:txBody>
      </p:sp>
      <p:sp>
        <p:nvSpPr>
          <p:cNvPr id="15" name="Textfeld 14">
            <a:extLst>
              <a:ext uri="{FF2B5EF4-FFF2-40B4-BE49-F238E27FC236}">
                <a16:creationId xmlns:a16="http://schemas.microsoft.com/office/drawing/2014/main" id="{DA9066C3-F565-AEB3-C95B-E99D3E46BB26}"/>
              </a:ext>
            </a:extLst>
          </p:cNvPr>
          <p:cNvSpPr txBox="1"/>
          <p:nvPr/>
        </p:nvSpPr>
        <p:spPr>
          <a:xfrm rot="19718334">
            <a:off x="8905624" y="695243"/>
            <a:ext cx="3373257" cy="584775"/>
          </a:xfrm>
          <a:prstGeom prst="rect">
            <a:avLst/>
          </a:prstGeom>
          <a:noFill/>
          <a:ln w="19050">
            <a:noFill/>
          </a:ln>
        </p:spPr>
        <p:txBody>
          <a:bodyPr wrap="square" rtlCol="0">
            <a:spAutoFit/>
          </a:bodyPr>
          <a:lstStyle/>
          <a:p>
            <a:pPr algn="ctr">
              <a:spcBef>
                <a:spcPts val="800"/>
              </a:spcBef>
              <a:buClr>
                <a:schemeClr val="accent2"/>
              </a:buClr>
            </a:pPr>
            <a:r>
              <a:rPr lang="en-US" sz="3200" dirty="0">
                <a:ea typeface="Verdana" panose="020B0604030504040204" pitchFamily="34" charset="0"/>
              </a:rPr>
              <a:t>Example 2</a:t>
            </a:r>
          </a:p>
        </p:txBody>
      </p:sp>
      <p:sp>
        <p:nvSpPr>
          <p:cNvPr id="11" name="Sprechblase: rechteckig 11">
            <a:extLst>
              <a:ext uri="{FF2B5EF4-FFF2-40B4-BE49-F238E27FC236}">
                <a16:creationId xmlns:a16="http://schemas.microsoft.com/office/drawing/2014/main" id="{3F061DBD-8194-79BD-0D22-EA9DE36F8D7F}"/>
              </a:ext>
            </a:extLst>
          </p:cNvPr>
          <p:cNvSpPr/>
          <p:nvPr/>
        </p:nvSpPr>
        <p:spPr>
          <a:xfrm>
            <a:off x="1599170" y="1145027"/>
            <a:ext cx="2325130" cy="352498"/>
          </a:xfrm>
          <a:prstGeom prst="wedgeRectCallout">
            <a:avLst>
              <a:gd name="adj1" fmla="val 73431"/>
              <a:gd name="adj2" fmla="val 343469"/>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rPr>
              <a:t>Start </a:t>
            </a:r>
            <a:r>
              <a:rPr lang="de-DE" sz="1200" dirty="0" err="1">
                <a:solidFill>
                  <a:schemeClr val="tx1"/>
                </a:solidFill>
              </a:rPr>
              <a:t>of</a:t>
            </a:r>
            <a:r>
              <a:rPr lang="de-DE" sz="1200" dirty="0">
                <a:solidFill>
                  <a:schemeClr val="tx1"/>
                </a:solidFill>
              </a:rPr>
              <a:t> Annex7 </a:t>
            </a:r>
            <a:r>
              <a:rPr lang="de-DE" sz="1200" dirty="0" err="1">
                <a:solidFill>
                  <a:schemeClr val="tx1"/>
                </a:solidFill>
              </a:rPr>
              <a:t>test</a:t>
            </a:r>
            <a:r>
              <a:rPr lang="de-DE" sz="1200" dirty="0">
                <a:solidFill>
                  <a:schemeClr val="tx1"/>
                </a:solidFill>
              </a:rPr>
              <a:t> (8+1)</a:t>
            </a:r>
          </a:p>
        </p:txBody>
      </p:sp>
      <p:sp>
        <p:nvSpPr>
          <p:cNvPr id="12" name="Textfeld 11">
            <a:extLst>
              <a:ext uri="{FF2B5EF4-FFF2-40B4-BE49-F238E27FC236}">
                <a16:creationId xmlns:a16="http://schemas.microsoft.com/office/drawing/2014/main" id="{8FB5FB7A-CE70-3D32-8899-BBF5FFC35037}"/>
              </a:ext>
            </a:extLst>
          </p:cNvPr>
          <p:cNvSpPr txBox="1"/>
          <p:nvPr/>
        </p:nvSpPr>
        <p:spPr>
          <a:xfrm>
            <a:off x="7290000" y="6226219"/>
            <a:ext cx="4648699" cy="276999"/>
          </a:xfrm>
          <a:prstGeom prst="rect">
            <a:avLst/>
          </a:prstGeom>
          <a:noFill/>
        </p:spPr>
        <p:txBody>
          <a:bodyPr wrap="square" rtlCol="0">
            <a:spAutoFit/>
          </a:bodyPr>
          <a:lstStyle/>
          <a:p>
            <a:pPr algn="ctr">
              <a:spcBef>
                <a:spcPts val="800"/>
              </a:spcBef>
              <a:buClr>
                <a:schemeClr val="accent2"/>
              </a:buClr>
            </a:pPr>
            <a:r>
              <a:rPr lang="en-US" sz="1200" b="1" dirty="0">
                <a:latin typeface="Verdana" panose="020B0604030504040204" pitchFamily="34" charset="0"/>
                <a:ea typeface="Verdana" panose="020B0604030504040204" pitchFamily="34" charset="0"/>
              </a:rPr>
              <a:t>Actuation as defined in Annex 7-part D – 1.2.2.3</a:t>
            </a:r>
          </a:p>
        </p:txBody>
      </p:sp>
      <p:sp>
        <p:nvSpPr>
          <p:cNvPr id="16" name="Textfeld 15">
            <a:extLst>
              <a:ext uri="{FF2B5EF4-FFF2-40B4-BE49-F238E27FC236}">
                <a16:creationId xmlns:a16="http://schemas.microsoft.com/office/drawing/2014/main" id="{8EE5560C-7695-A5D4-23E6-86FEB729F205}"/>
              </a:ext>
            </a:extLst>
          </p:cNvPr>
          <p:cNvSpPr txBox="1"/>
          <p:nvPr/>
        </p:nvSpPr>
        <p:spPr>
          <a:xfrm>
            <a:off x="267129" y="900459"/>
            <a:ext cx="1089026" cy="276999"/>
          </a:xfrm>
          <a:prstGeom prst="rect">
            <a:avLst/>
          </a:prstGeom>
          <a:noFill/>
        </p:spPr>
        <p:txBody>
          <a:bodyPr wrap="square" rtlCol="0">
            <a:spAutoFit/>
          </a:bodyPr>
          <a:lstStyle/>
          <a:p>
            <a:pPr algn="ctr">
              <a:spcBef>
                <a:spcPts val="800"/>
              </a:spcBef>
              <a:buClr>
                <a:schemeClr val="accent2"/>
              </a:buClr>
            </a:pPr>
            <a:r>
              <a:rPr lang="en-US" sz="1200" b="1" dirty="0">
                <a:latin typeface="Verdana" panose="020B0604030504040204" pitchFamily="34" charset="0"/>
                <a:ea typeface="Verdana" panose="020B0604030504040204" pitchFamily="34" charset="0"/>
              </a:rPr>
              <a:t>Energy for</a:t>
            </a:r>
          </a:p>
        </p:txBody>
      </p:sp>
    </p:spTree>
    <p:extLst>
      <p:ext uri="{BB962C8B-B14F-4D97-AF65-F5344CB8AC3E}">
        <p14:creationId xmlns:p14="http://schemas.microsoft.com/office/powerpoint/2010/main" val="35521453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a:extLst>
              <a:ext uri="{FF2B5EF4-FFF2-40B4-BE49-F238E27FC236}">
                <a16:creationId xmlns:a16="http://schemas.microsoft.com/office/drawing/2014/main" id="{D8E90633-21A9-8141-6F84-93C01A1784B8}"/>
              </a:ext>
            </a:extLst>
          </p:cNvPr>
          <p:cNvSpPr>
            <a:spLocks noGrp="1"/>
          </p:cNvSpPr>
          <p:nvPr>
            <p:ph type="dt" sz="half" idx="10"/>
          </p:nvPr>
        </p:nvSpPr>
        <p:spPr/>
        <p:txBody>
          <a:bodyPr/>
          <a:lstStyle/>
          <a:p>
            <a:fld id="{9CFBA09B-F10C-4BE1-9D42-71373F35F7BD}" type="datetime1">
              <a:rPr lang="en-GB" smtClean="0"/>
              <a:t>16/05/2024</a:t>
            </a:fld>
            <a:endParaRPr lang="de-DE"/>
          </a:p>
        </p:txBody>
      </p:sp>
      <p:sp>
        <p:nvSpPr>
          <p:cNvPr id="5" name="Fußzeilenplatzhalter 4">
            <a:extLst>
              <a:ext uri="{FF2B5EF4-FFF2-40B4-BE49-F238E27FC236}">
                <a16:creationId xmlns:a16="http://schemas.microsoft.com/office/drawing/2014/main" id="{DDDB2DE3-7FB5-2686-8A5E-4BB1D4083EC6}"/>
              </a:ext>
            </a:extLst>
          </p:cNvPr>
          <p:cNvSpPr>
            <a:spLocks noGrp="1"/>
          </p:cNvSpPr>
          <p:nvPr>
            <p:ph type="ftr" sz="quarter" idx="11"/>
          </p:nvPr>
        </p:nvSpPr>
        <p:spPr/>
        <p:txBody>
          <a:bodyPr/>
          <a:lstStyle/>
          <a:p>
            <a:r>
              <a:rPr lang="en-US"/>
              <a:t>Electrical Braking Special Interest Group</a:t>
            </a:r>
            <a:endParaRPr lang="de-DE"/>
          </a:p>
        </p:txBody>
      </p:sp>
      <p:sp>
        <p:nvSpPr>
          <p:cNvPr id="6" name="Foliennummernplatzhalter 5">
            <a:extLst>
              <a:ext uri="{FF2B5EF4-FFF2-40B4-BE49-F238E27FC236}">
                <a16:creationId xmlns:a16="http://schemas.microsoft.com/office/drawing/2014/main" id="{1283BB11-6A55-3F8D-92A3-6F1065510BFE}"/>
              </a:ext>
            </a:extLst>
          </p:cNvPr>
          <p:cNvSpPr>
            <a:spLocks noGrp="1"/>
          </p:cNvSpPr>
          <p:nvPr>
            <p:ph type="sldNum" sz="quarter" idx="12"/>
          </p:nvPr>
        </p:nvSpPr>
        <p:spPr>
          <a:xfrm>
            <a:off x="8672628" y="6356349"/>
            <a:ext cx="2743200" cy="365125"/>
          </a:xfrm>
        </p:spPr>
        <p:txBody>
          <a:bodyPr/>
          <a:lstStyle/>
          <a:p>
            <a:fld id="{75A4F0DD-4D64-46F5-A4A4-1847C02381D9}" type="slidenum">
              <a:rPr lang="de-DE" smtClean="0"/>
              <a:t>25</a:t>
            </a:fld>
            <a:endParaRPr lang="de-DE" dirty="0"/>
          </a:p>
        </p:txBody>
      </p:sp>
      <p:sp>
        <p:nvSpPr>
          <p:cNvPr id="11" name="Titel 1">
            <a:extLst>
              <a:ext uri="{FF2B5EF4-FFF2-40B4-BE49-F238E27FC236}">
                <a16:creationId xmlns:a16="http://schemas.microsoft.com/office/drawing/2014/main" id="{D52DD3E2-83FD-9FD5-C47D-06688A73220C}"/>
              </a:ext>
            </a:extLst>
          </p:cNvPr>
          <p:cNvSpPr txBox="1">
            <a:spLocks/>
          </p:cNvSpPr>
          <p:nvPr/>
        </p:nvSpPr>
        <p:spPr>
          <a:xfrm>
            <a:off x="445008" y="45926"/>
            <a:ext cx="10515600" cy="7298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4000" b="1" dirty="0"/>
              <a:t>9. Annex 7 / Annex 4 </a:t>
            </a:r>
            <a:r>
              <a:rPr lang="de-DE" sz="1800" b="1" dirty="0">
                <a:highlight>
                  <a:srgbClr val="FFFF00"/>
                </a:highlight>
              </a:rPr>
              <a:t>Part D, clarification of §1.2.3.3.</a:t>
            </a:r>
          </a:p>
        </p:txBody>
      </p:sp>
      <p:grpSp>
        <p:nvGrpSpPr>
          <p:cNvPr id="10" name="Gruppieren 9">
            <a:extLst>
              <a:ext uri="{FF2B5EF4-FFF2-40B4-BE49-F238E27FC236}">
                <a16:creationId xmlns:a16="http://schemas.microsoft.com/office/drawing/2014/main" id="{11E403A9-B91D-4B46-7717-C592000CA4FC}"/>
              </a:ext>
            </a:extLst>
          </p:cNvPr>
          <p:cNvGrpSpPr/>
          <p:nvPr/>
        </p:nvGrpSpPr>
        <p:grpSpPr>
          <a:xfrm>
            <a:off x="613435" y="746885"/>
            <a:ext cx="10537734" cy="1645093"/>
            <a:chOff x="613435" y="1230451"/>
            <a:chExt cx="10537734" cy="1645093"/>
          </a:xfrm>
        </p:grpSpPr>
        <p:pic>
          <p:nvPicPr>
            <p:cNvPr id="15" name="Picture 14" descr="Symbol für Bremsscheibe. Symbol für Scheibenbremse. Bremsbeläge, Bremsen  12950944 Vektor Kunst bei Vecteezy">
              <a:extLst>
                <a:ext uri="{FF2B5EF4-FFF2-40B4-BE49-F238E27FC236}">
                  <a16:creationId xmlns:a16="http://schemas.microsoft.com/office/drawing/2014/main" id="{A73719DE-AD9B-4A03-44A1-4FDD0EA833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9638" y="2162954"/>
              <a:ext cx="652082" cy="653415"/>
            </a:xfrm>
            <a:prstGeom prst="rect">
              <a:avLst/>
            </a:prstGeom>
            <a:noFill/>
            <a:extLst>
              <a:ext uri="{909E8E84-426E-40DD-AFC4-6F175D3DCCD1}">
                <a14:hiddenFill xmlns:a14="http://schemas.microsoft.com/office/drawing/2010/main">
                  <a:solidFill>
                    <a:srgbClr val="FFFFFF"/>
                  </a:solidFill>
                </a14:hiddenFill>
              </a:ext>
            </a:extLst>
          </p:spPr>
        </p:pic>
        <p:sp>
          <p:nvSpPr>
            <p:cNvPr id="17" name="Pfeil: nach rechts 16">
              <a:extLst>
                <a:ext uri="{FF2B5EF4-FFF2-40B4-BE49-F238E27FC236}">
                  <a16:creationId xmlns:a16="http://schemas.microsoft.com/office/drawing/2014/main" id="{2E9AF9B4-81A3-68BB-D503-9129759A8133}"/>
                </a:ext>
              </a:extLst>
            </p:cNvPr>
            <p:cNvSpPr/>
            <p:nvPr/>
          </p:nvSpPr>
          <p:spPr>
            <a:xfrm>
              <a:off x="5258067" y="2315516"/>
              <a:ext cx="720000" cy="330815"/>
            </a:xfrm>
            <a:prstGeom prst="rightArrow">
              <a:avLst/>
            </a:prstGeom>
            <a:solidFill>
              <a:schemeClr val="bg1">
                <a:lumMod val="7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000" indent="-180000" algn="ctr">
                <a:spcBef>
                  <a:spcPts val="800"/>
                </a:spcBef>
                <a:buClr>
                  <a:schemeClr val="accent2"/>
                </a:buClr>
                <a:buFont typeface="Wingdings" panose="05000000000000000000" pitchFamily="2" charset="2"/>
                <a:buChar char="§"/>
              </a:pPr>
              <a:endParaRPr lang="de-DE" sz="1600" dirty="0">
                <a:solidFill>
                  <a:schemeClr val="tx1"/>
                </a:solidFill>
                <a:latin typeface="+mj-lt"/>
              </a:endParaRPr>
            </a:p>
          </p:txBody>
        </p:sp>
        <p:pic>
          <p:nvPicPr>
            <p:cNvPr id="31" name="Picture 2" descr="fuß, schob die pedal gas pedalbremse pedal auto service konzept symbol schwarz farbe abbildung - bremse stock-grafiken, -clipart, -cartoons und -symbole">
              <a:extLst>
                <a:ext uri="{FF2B5EF4-FFF2-40B4-BE49-F238E27FC236}">
                  <a16:creationId xmlns:a16="http://schemas.microsoft.com/office/drawing/2014/main" id="{311B6952-3CA8-946C-7671-B1DE4C1061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435" y="2046340"/>
              <a:ext cx="732848" cy="732847"/>
            </a:xfrm>
            <a:prstGeom prst="rect">
              <a:avLst/>
            </a:prstGeom>
            <a:solidFill>
              <a:schemeClr val="bg1"/>
            </a:solidFill>
          </p:spPr>
        </p:pic>
        <p:grpSp>
          <p:nvGrpSpPr>
            <p:cNvPr id="26" name="Gruppieren 25">
              <a:extLst>
                <a:ext uri="{FF2B5EF4-FFF2-40B4-BE49-F238E27FC236}">
                  <a16:creationId xmlns:a16="http://schemas.microsoft.com/office/drawing/2014/main" id="{9EC6F9CC-7002-9038-3EFD-69D06C05034E}"/>
                </a:ext>
              </a:extLst>
            </p:cNvPr>
            <p:cNvGrpSpPr>
              <a:grpSpLocks noChangeAspect="1"/>
            </p:cNvGrpSpPr>
            <p:nvPr/>
          </p:nvGrpSpPr>
          <p:grpSpPr>
            <a:xfrm>
              <a:off x="2419682" y="2106777"/>
              <a:ext cx="906832" cy="768767"/>
              <a:chOff x="7033349" y="2581284"/>
              <a:chExt cx="1226997" cy="1040189"/>
            </a:xfrm>
          </p:grpSpPr>
          <p:sp>
            <p:nvSpPr>
              <p:cNvPr id="29" name="Rechteck: abgerundete Ecken 118">
                <a:extLst>
                  <a:ext uri="{FF2B5EF4-FFF2-40B4-BE49-F238E27FC236}">
                    <a16:creationId xmlns:a16="http://schemas.microsoft.com/office/drawing/2014/main" id="{ADA89E33-DD06-3E94-4338-D4B106320FAF}"/>
                  </a:ext>
                </a:extLst>
              </p:cNvPr>
              <p:cNvSpPr/>
              <p:nvPr/>
            </p:nvSpPr>
            <p:spPr>
              <a:xfrm>
                <a:off x="7096961" y="2581284"/>
                <a:ext cx="1110701" cy="1040189"/>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endParaRPr>
              </a:p>
            </p:txBody>
          </p:sp>
          <p:sp>
            <p:nvSpPr>
              <p:cNvPr id="30" name="Textfeld 116">
                <a:extLst>
                  <a:ext uri="{FF2B5EF4-FFF2-40B4-BE49-F238E27FC236}">
                    <a16:creationId xmlns:a16="http://schemas.microsoft.com/office/drawing/2014/main" id="{ADB67DC2-DE0C-E418-FFDC-FCEF3E789C3A}"/>
                  </a:ext>
                </a:extLst>
              </p:cNvPr>
              <p:cNvSpPr txBox="1"/>
              <p:nvPr/>
            </p:nvSpPr>
            <p:spPr>
              <a:xfrm>
                <a:off x="7033349" y="2602166"/>
                <a:ext cx="1226997" cy="999458"/>
              </a:xfrm>
              <a:prstGeom prst="rect">
                <a:avLst/>
              </a:prstGeom>
              <a:noFill/>
            </p:spPr>
            <p:txBody>
              <a:bodyPr wrap="square" rtlCol="0">
                <a:spAutoFit/>
              </a:bodyPr>
              <a:lstStyle/>
              <a:p>
                <a:pPr algn="ctr"/>
                <a:r>
                  <a:rPr lang="en-GB" sz="1400" dirty="0"/>
                  <a:t>Brake Control</a:t>
                </a:r>
              </a:p>
              <a:p>
                <a:pPr algn="ctr"/>
                <a:r>
                  <a:rPr lang="en-GB" sz="1400" dirty="0"/>
                  <a:t>Unit </a:t>
                </a:r>
              </a:p>
            </p:txBody>
          </p:sp>
        </p:grpSp>
        <p:sp>
          <p:nvSpPr>
            <p:cNvPr id="27" name="Pfeil: nach rechts 26">
              <a:extLst>
                <a:ext uri="{FF2B5EF4-FFF2-40B4-BE49-F238E27FC236}">
                  <a16:creationId xmlns:a16="http://schemas.microsoft.com/office/drawing/2014/main" id="{704A6811-9292-52E6-BB53-20136224B8AD}"/>
                </a:ext>
              </a:extLst>
            </p:cNvPr>
            <p:cNvSpPr/>
            <p:nvPr/>
          </p:nvSpPr>
          <p:spPr>
            <a:xfrm>
              <a:off x="1550231" y="2315516"/>
              <a:ext cx="720000" cy="330815"/>
            </a:xfrm>
            <a:prstGeom prst="rightArrow">
              <a:avLst/>
            </a:prstGeom>
            <a:solidFill>
              <a:srgbClr val="0070C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000" indent="-180000" algn="ctr">
                <a:spcBef>
                  <a:spcPts val="800"/>
                </a:spcBef>
                <a:buClr>
                  <a:schemeClr val="accent2"/>
                </a:buClr>
                <a:buFont typeface="Wingdings" panose="05000000000000000000" pitchFamily="2" charset="2"/>
                <a:buChar char="§"/>
              </a:pPr>
              <a:endParaRPr lang="de-DE" sz="1600" dirty="0">
                <a:solidFill>
                  <a:schemeClr val="tx1"/>
                </a:solidFill>
                <a:latin typeface="+mj-lt"/>
              </a:endParaRPr>
            </a:p>
          </p:txBody>
        </p:sp>
        <p:sp>
          <p:nvSpPr>
            <p:cNvPr id="28" name="Pfeil: nach rechts 27">
              <a:extLst>
                <a:ext uri="{FF2B5EF4-FFF2-40B4-BE49-F238E27FC236}">
                  <a16:creationId xmlns:a16="http://schemas.microsoft.com/office/drawing/2014/main" id="{68B424A4-3D2E-6DAD-93EA-F66042F35E53}"/>
                </a:ext>
              </a:extLst>
            </p:cNvPr>
            <p:cNvSpPr/>
            <p:nvPr/>
          </p:nvSpPr>
          <p:spPr>
            <a:xfrm>
              <a:off x="3472046" y="2315516"/>
              <a:ext cx="720000" cy="342572"/>
            </a:xfrm>
            <a:prstGeom prst="rightArrow">
              <a:avLst/>
            </a:prstGeom>
            <a:solidFill>
              <a:srgbClr val="FFC0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000" indent="-180000" algn="ctr">
                <a:spcBef>
                  <a:spcPts val="800"/>
                </a:spcBef>
                <a:buClr>
                  <a:schemeClr val="accent2"/>
                </a:buClr>
                <a:buFont typeface="Wingdings" panose="05000000000000000000" pitchFamily="2" charset="2"/>
                <a:buChar char="§"/>
              </a:pPr>
              <a:endParaRPr lang="de-DE" sz="1600" dirty="0">
                <a:solidFill>
                  <a:schemeClr val="tx1"/>
                </a:solidFill>
                <a:latin typeface="+mj-lt"/>
              </a:endParaRPr>
            </a:p>
          </p:txBody>
        </p:sp>
        <p:sp>
          <p:nvSpPr>
            <p:cNvPr id="39" name="Textfeld 116">
              <a:extLst>
                <a:ext uri="{FF2B5EF4-FFF2-40B4-BE49-F238E27FC236}">
                  <a16:creationId xmlns:a16="http://schemas.microsoft.com/office/drawing/2014/main" id="{F6D996E7-E0FF-C70E-43D2-D79FFB0C288E}"/>
                </a:ext>
              </a:extLst>
            </p:cNvPr>
            <p:cNvSpPr txBox="1"/>
            <p:nvPr/>
          </p:nvSpPr>
          <p:spPr>
            <a:xfrm>
              <a:off x="3343043" y="1808604"/>
              <a:ext cx="906833" cy="461665"/>
            </a:xfrm>
            <a:prstGeom prst="rect">
              <a:avLst/>
            </a:prstGeom>
            <a:noFill/>
          </p:spPr>
          <p:txBody>
            <a:bodyPr wrap="square" rtlCol="0">
              <a:spAutoFit/>
            </a:bodyPr>
            <a:lstStyle/>
            <a:p>
              <a:pPr algn="ctr"/>
              <a:r>
                <a:rPr lang="en-GB" sz="1200" b="1" dirty="0">
                  <a:solidFill>
                    <a:srgbClr val="FFC000"/>
                  </a:solidFill>
                </a:rPr>
                <a:t>Energy </a:t>
              </a:r>
              <a:r>
                <a:rPr lang="en-GB" sz="1200" b="1" dirty="0" err="1">
                  <a:solidFill>
                    <a:srgbClr val="FFC000"/>
                  </a:solidFill>
                </a:rPr>
                <a:t>Transm</a:t>
              </a:r>
              <a:r>
                <a:rPr lang="en-GB" sz="1200" b="1" dirty="0">
                  <a:solidFill>
                    <a:srgbClr val="FFC000"/>
                  </a:solidFill>
                </a:rPr>
                <a:t>.</a:t>
              </a:r>
            </a:p>
          </p:txBody>
        </p:sp>
        <p:sp>
          <p:nvSpPr>
            <p:cNvPr id="41" name="Textfeld 116">
              <a:extLst>
                <a:ext uri="{FF2B5EF4-FFF2-40B4-BE49-F238E27FC236}">
                  <a16:creationId xmlns:a16="http://schemas.microsoft.com/office/drawing/2014/main" id="{88605CAB-4DCD-EBC4-7BAC-0CB077CA68C3}"/>
                </a:ext>
              </a:extLst>
            </p:cNvPr>
            <p:cNvSpPr txBox="1"/>
            <p:nvPr/>
          </p:nvSpPr>
          <p:spPr>
            <a:xfrm>
              <a:off x="1456814" y="1808603"/>
              <a:ext cx="906833" cy="461665"/>
            </a:xfrm>
            <a:prstGeom prst="rect">
              <a:avLst/>
            </a:prstGeom>
            <a:noFill/>
          </p:spPr>
          <p:txBody>
            <a:bodyPr wrap="square" rtlCol="0">
              <a:spAutoFit/>
            </a:bodyPr>
            <a:lstStyle/>
            <a:p>
              <a:pPr algn="ctr"/>
              <a:r>
                <a:rPr lang="en-GB" sz="1200" b="1" dirty="0">
                  <a:solidFill>
                    <a:schemeClr val="accent1"/>
                  </a:solidFill>
                </a:rPr>
                <a:t>Control </a:t>
              </a:r>
              <a:r>
                <a:rPr lang="en-GB" sz="1200" b="1" dirty="0" err="1">
                  <a:solidFill>
                    <a:schemeClr val="accent1"/>
                  </a:solidFill>
                </a:rPr>
                <a:t>Transm</a:t>
              </a:r>
              <a:r>
                <a:rPr lang="en-GB" sz="1200" b="1" dirty="0">
                  <a:solidFill>
                    <a:schemeClr val="accent1"/>
                  </a:solidFill>
                </a:rPr>
                <a:t>.</a:t>
              </a:r>
            </a:p>
          </p:txBody>
        </p:sp>
        <p:sp>
          <p:nvSpPr>
            <p:cNvPr id="42" name="Textfeld 41">
              <a:extLst>
                <a:ext uri="{FF2B5EF4-FFF2-40B4-BE49-F238E27FC236}">
                  <a16:creationId xmlns:a16="http://schemas.microsoft.com/office/drawing/2014/main" id="{B2FA5C64-1EE8-1944-DAB8-81BDD7AFAFA5}"/>
                </a:ext>
              </a:extLst>
            </p:cNvPr>
            <p:cNvSpPr txBox="1">
              <a:spLocks noChangeAspect="1"/>
            </p:cNvSpPr>
            <p:nvPr/>
          </p:nvSpPr>
          <p:spPr>
            <a:xfrm>
              <a:off x="6031232" y="2332724"/>
              <a:ext cx="1709273" cy="307777"/>
            </a:xfrm>
            <a:prstGeom prst="rect">
              <a:avLst/>
            </a:prstGeom>
            <a:solidFill>
              <a:schemeClr val="bg1"/>
            </a:solidFill>
          </p:spPr>
          <p:txBody>
            <a:bodyPr wrap="square" rtlCol="0">
              <a:spAutoFit/>
            </a:bodyPr>
            <a:lstStyle/>
            <a:p>
              <a:r>
                <a:rPr lang="de-DE" sz="1400" dirty="0" err="1">
                  <a:solidFill>
                    <a:srgbClr val="000000"/>
                  </a:solidFill>
                </a:rPr>
                <a:t>a</a:t>
              </a:r>
              <a:r>
                <a:rPr lang="de-DE" sz="1400" baseline="-25000" dirty="0" err="1">
                  <a:solidFill>
                    <a:srgbClr val="000000"/>
                  </a:solidFill>
                </a:rPr>
                <a:t>executed</a:t>
              </a:r>
              <a:r>
                <a:rPr lang="de-DE" sz="1400" baseline="-25000" dirty="0">
                  <a:solidFill>
                    <a:srgbClr val="000000"/>
                  </a:solidFill>
                </a:rPr>
                <a:t> </a:t>
              </a:r>
              <a:r>
                <a:rPr lang="de-DE" sz="1400" dirty="0">
                  <a:solidFill>
                    <a:srgbClr val="000000"/>
                  </a:solidFill>
                </a:rPr>
                <a:t>=</a:t>
              </a:r>
              <a:r>
                <a:rPr lang="de-DE" sz="1400" b="1" dirty="0">
                  <a:solidFill>
                    <a:srgbClr val="000000"/>
                  </a:solidFill>
                </a:rPr>
                <a:t>7</a:t>
              </a:r>
              <a:r>
                <a:rPr lang="de-DE" sz="1400" dirty="0">
                  <a:solidFill>
                    <a:srgbClr val="000000"/>
                  </a:solidFill>
                </a:rPr>
                <a:t>m/s²</a:t>
              </a:r>
              <a:endParaRPr lang="de-DE" sz="1400" dirty="0"/>
            </a:p>
          </p:txBody>
        </p:sp>
        <p:sp>
          <p:nvSpPr>
            <p:cNvPr id="2" name="Sprechblase: rechteckig 1">
              <a:extLst>
                <a:ext uri="{FF2B5EF4-FFF2-40B4-BE49-F238E27FC236}">
                  <a16:creationId xmlns:a16="http://schemas.microsoft.com/office/drawing/2014/main" id="{6647A56D-1E2B-CF79-AF00-EC047AF3FC8E}"/>
                </a:ext>
              </a:extLst>
            </p:cNvPr>
            <p:cNvSpPr/>
            <p:nvPr/>
          </p:nvSpPr>
          <p:spPr>
            <a:xfrm>
              <a:off x="3682314" y="1230451"/>
              <a:ext cx="2176483" cy="461665"/>
            </a:xfrm>
            <a:prstGeom prst="wedgeRectCallout">
              <a:avLst>
                <a:gd name="adj1" fmla="val -11825"/>
                <a:gd name="adj2" fmla="val 154212"/>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Deceleration (maximum)                    </a:t>
              </a:r>
              <a:r>
                <a:rPr lang="en-US" sz="1400" dirty="0" err="1">
                  <a:solidFill>
                    <a:schemeClr val="tx1"/>
                  </a:solidFill>
                </a:rPr>
                <a:t>a</a:t>
              </a:r>
              <a:r>
                <a:rPr lang="en-US" sz="1400" baseline="-25000" dirty="0" err="1">
                  <a:solidFill>
                    <a:schemeClr val="tx1"/>
                  </a:solidFill>
                </a:rPr>
                <a:t>ref</a:t>
              </a:r>
              <a:r>
                <a:rPr lang="en-US" sz="1400" dirty="0">
                  <a:solidFill>
                    <a:schemeClr val="tx1"/>
                  </a:solidFill>
                </a:rPr>
                <a:t>=</a:t>
              </a:r>
              <a:r>
                <a:rPr lang="en-US" sz="1400" b="1" dirty="0">
                  <a:solidFill>
                    <a:schemeClr val="tx1"/>
                  </a:solidFill>
                </a:rPr>
                <a:t>7</a:t>
              </a:r>
              <a:r>
                <a:rPr lang="en-US" sz="1400" dirty="0">
                  <a:solidFill>
                    <a:schemeClr val="tx1"/>
                  </a:solidFill>
                </a:rPr>
                <a:t>m/s²</a:t>
              </a:r>
            </a:p>
          </p:txBody>
        </p:sp>
        <p:sp>
          <p:nvSpPr>
            <p:cNvPr id="3" name="Textfeld 2">
              <a:extLst>
                <a:ext uri="{FF2B5EF4-FFF2-40B4-BE49-F238E27FC236}">
                  <a16:creationId xmlns:a16="http://schemas.microsoft.com/office/drawing/2014/main" id="{CF7EB2D9-6180-241A-B1E1-E745049B9D0A}"/>
                </a:ext>
              </a:extLst>
            </p:cNvPr>
            <p:cNvSpPr txBox="1">
              <a:spLocks noChangeAspect="1"/>
            </p:cNvSpPr>
            <p:nvPr/>
          </p:nvSpPr>
          <p:spPr>
            <a:xfrm>
              <a:off x="7776000" y="2332724"/>
              <a:ext cx="2892416" cy="307777"/>
            </a:xfrm>
            <a:prstGeom prst="rect">
              <a:avLst/>
            </a:prstGeom>
            <a:solidFill>
              <a:schemeClr val="bg1"/>
            </a:solidFill>
          </p:spPr>
          <p:txBody>
            <a:bodyPr wrap="square" rtlCol="0">
              <a:spAutoFit/>
            </a:bodyPr>
            <a:lstStyle/>
            <a:p>
              <a:r>
                <a:rPr lang="de-DE" sz="1400" dirty="0" err="1">
                  <a:solidFill>
                    <a:srgbClr val="000000"/>
                  </a:solidFill>
                </a:rPr>
                <a:t>a</a:t>
              </a:r>
              <a:r>
                <a:rPr lang="de-DE" sz="1400" baseline="-25000" dirty="0" err="1">
                  <a:solidFill>
                    <a:srgbClr val="000000"/>
                  </a:solidFill>
                </a:rPr>
                <a:t>ref</a:t>
              </a:r>
              <a:r>
                <a:rPr lang="de-DE" sz="1400" dirty="0">
                  <a:solidFill>
                    <a:srgbClr val="000000"/>
                  </a:solidFill>
                </a:rPr>
                <a:t>=</a:t>
              </a:r>
              <a:r>
                <a:rPr lang="de-DE" sz="1400" dirty="0" err="1">
                  <a:solidFill>
                    <a:srgbClr val="000000"/>
                  </a:solidFill>
                </a:rPr>
                <a:t>a</a:t>
              </a:r>
              <a:r>
                <a:rPr lang="de-DE" sz="1400" baseline="-25000" dirty="0" err="1">
                  <a:solidFill>
                    <a:srgbClr val="000000"/>
                  </a:solidFill>
                </a:rPr>
                <a:t>executed</a:t>
              </a:r>
              <a:r>
                <a:rPr lang="de-DE" sz="1400" baseline="-25000" dirty="0">
                  <a:solidFill>
                    <a:srgbClr val="000000"/>
                  </a:solidFill>
                </a:rPr>
                <a:t> </a:t>
              </a:r>
              <a:r>
                <a:rPr lang="de-DE" sz="1400" dirty="0">
                  <a:solidFill>
                    <a:srgbClr val="000000"/>
                  </a:solidFill>
                </a:rPr>
                <a:t>=</a:t>
              </a:r>
              <a:r>
                <a:rPr lang="de-DE" sz="1400" b="1" dirty="0">
                  <a:solidFill>
                    <a:srgbClr val="000000"/>
                  </a:solidFill>
                </a:rPr>
                <a:t>7</a:t>
              </a:r>
              <a:r>
                <a:rPr lang="de-DE" sz="1400" dirty="0">
                  <a:solidFill>
                    <a:srgbClr val="000000"/>
                  </a:solidFill>
                </a:rPr>
                <a:t>m/s²</a:t>
              </a:r>
              <a:endParaRPr lang="de-DE" sz="1400" dirty="0"/>
            </a:p>
          </p:txBody>
        </p:sp>
        <p:sp>
          <p:nvSpPr>
            <p:cNvPr id="7" name="Textfeld 6">
              <a:extLst>
                <a:ext uri="{FF2B5EF4-FFF2-40B4-BE49-F238E27FC236}">
                  <a16:creationId xmlns:a16="http://schemas.microsoft.com/office/drawing/2014/main" id="{EE317789-9625-BF68-75D0-DF6789DE1CC9}"/>
                </a:ext>
              </a:extLst>
            </p:cNvPr>
            <p:cNvSpPr txBox="1"/>
            <p:nvPr/>
          </p:nvSpPr>
          <p:spPr>
            <a:xfrm>
              <a:off x="10116000" y="2325910"/>
              <a:ext cx="1035169" cy="307777"/>
            </a:xfrm>
            <a:prstGeom prst="rect">
              <a:avLst/>
            </a:prstGeom>
            <a:solidFill>
              <a:schemeClr val="bg1"/>
            </a:solidFill>
          </p:spPr>
          <p:txBody>
            <a:bodyPr wrap="square" rtlCol="0">
              <a:spAutoFit/>
            </a:bodyPr>
            <a:lstStyle/>
            <a:p>
              <a:r>
                <a:rPr lang="de-DE" sz="1400" dirty="0">
                  <a:solidFill>
                    <a:srgbClr val="000000"/>
                  </a:solidFill>
                </a:rPr>
                <a:t>T=</a:t>
              </a:r>
              <a:r>
                <a:rPr lang="de-DE" sz="1400" b="1" dirty="0">
                  <a:solidFill>
                    <a:srgbClr val="000000"/>
                  </a:solidFill>
                </a:rPr>
                <a:t>8</a:t>
              </a:r>
              <a:r>
                <a:rPr lang="de-DE" sz="1400" dirty="0">
                  <a:solidFill>
                    <a:srgbClr val="000000"/>
                  </a:solidFill>
                </a:rPr>
                <a:t>s</a:t>
              </a:r>
              <a:endParaRPr lang="de-DE" sz="1400" dirty="0"/>
            </a:p>
          </p:txBody>
        </p:sp>
        <p:cxnSp>
          <p:nvCxnSpPr>
            <p:cNvPr id="9" name="Gerader Verbinder 8">
              <a:extLst>
                <a:ext uri="{FF2B5EF4-FFF2-40B4-BE49-F238E27FC236}">
                  <a16:creationId xmlns:a16="http://schemas.microsoft.com/office/drawing/2014/main" id="{5D32032E-F45F-D27B-E610-158149B8F02C}"/>
                </a:ext>
              </a:extLst>
            </p:cNvPr>
            <p:cNvCxnSpPr/>
            <p:nvPr/>
          </p:nvCxnSpPr>
          <p:spPr>
            <a:xfrm>
              <a:off x="7632000" y="2223737"/>
              <a:ext cx="0" cy="504000"/>
            </a:xfrm>
            <a:prstGeom prst="line">
              <a:avLst/>
            </a:prstGeom>
            <a:ln w="19050">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12" name="Gruppieren 11">
            <a:extLst>
              <a:ext uri="{FF2B5EF4-FFF2-40B4-BE49-F238E27FC236}">
                <a16:creationId xmlns:a16="http://schemas.microsoft.com/office/drawing/2014/main" id="{9F183031-1849-4A58-09FF-5C8162F83EB9}"/>
              </a:ext>
            </a:extLst>
          </p:cNvPr>
          <p:cNvGrpSpPr/>
          <p:nvPr/>
        </p:nvGrpSpPr>
        <p:grpSpPr>
          <a:xfrm>
            <a:off x="616975" y="2701282"/>
            <a:ext cx="10534194" cy="1645093"/>
            <a:chOff x="613435" y="1230451"/>
            <a:chExt cx="10534194" cy="1645093"/>
          </a:xfrm>
        </p:grpSpPr>
        <p:pic>
          <p:nvPicPr>
            <p:cNvPr id="37" name="Picture 14" descr="Symbol für Bremsscheibe. Symbol für Scheibenbremse. Bremsbeläge, Bremsen  12950944 Vektor Kunst bei Vecteezy">
              <a:extLst>
                <a:ext uri="{FF2B5EF4-FFF2-40B4-BE49-F238E27FC236}">
                  <a16:creationId xmlns:a16="http://schemas.microsoft.com/office/drawing/2014/main" id="{0F225DCD-E5C3-05A7-6320-8A71AFB070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9638" y="2162954"/>
              <a:ext cx="652082" cy="653415"/>
            </a:xfrm>
            <a:prstGeom prst="rect">
              <a:avLst/>
            </a:prstGeom>
            <a:noFill/>
            <a:extLst>
              <a:ext uri="{909E8E84-426E-40DD-AFC4-6F175D3DCCD1}">
                <a14:hiddenFill xmlns:a14="http://schemas.microsoft.com/office/drawing/2010/main">
                  <a:solidFill>
                    <a:srgbClr val="FFFFFF"/>
                  </a:solidFill>
                </a14:hiddenFill>
              </a:ext>
            </a:extLst>
          </p:spPr>
        </p:pic>
        <p:sp>
          <p:nvSpPr>
            <p:cNvPr id="47" name="Pfeil: nach rechts 46">
              <a:extLst>
                <a:ext uri="{FF2B5EF4-FFF2-40B4-BE49-F238E27FC236}">
                  <a16:creationId xmlns:a16="http://schemas.microsoft.com/office/drawing/2014/main" id="{3F21BAF1-EC59-8139-AB44-863191164477}"/>
                </a:ext>
              </a:extLst>
            </p:cNvPr>
            <p:cNvSpPr/>
            <p:nvPr/>
          </p:nvSpPr>
          <p:spPr>
            <a:xfrm>
              <a:off x="5258067" y="2315516"/>
              <a:ext cx="720000" cy="330815"/>
            </a:xfrm>
            <a:prstGeom prst="rightArrow">
              <a:avLst/>
            </a:prstGeom>
            <a:solidFill>
              <a:schemeClr val="bg1">
                <a:lumMod val="7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000" indent="-180000" algn="ctr">
                <a:spcBef>
                  <a:spcPts val="800"/>
                </a:spcBef>
                <a:buClr>
                  <a:schemeClr val="accent2"/>
                </a:buClr>
                <a:buFont typeface="Wingdings" panose="05000000000000000000" pitchFamily="2" charset="2"/>
                <a:buChar char="§"/>
              </a:pPr>
              <a:endParaRPr lang="de-DE" sz="1600" dirty="0">
                <a:solidFill>
                  <a:schemeClr val="tx1"/>
                </a:solidFill>
                <a:latin typeface="+mj-lt"/>
              </a:endParaRPr>
            </a:p>
          </p:txBody>
        </p:sp>
        <p:pic>
          <p:nvPicPr>
            <p:cNvPr id="48" name="Picture 2" descr="fuß, schob die pedal gas pedalbremse pedal auto service konzept symbol schwarz farbe abbildung - bremse stock-grafiken, -clipart, -cartoons und -symbole">
              <a:extLst>
                <a:ext uri="{FF2B5EF4-FFF2-40B4-BE49-F238E27FC236}">
                  <a16:creationId xmlns:a16="http://schemas.microsoft.com/office/drawing/2014/main" id="{3C5D8856-3D7C-D38B-813D-AF1EBB1387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435" y="2046340"/>
              <a:ext cx="732848" cy="732847"/>
            </a:xfrm>
            <a:prstGeom prst="rect">
              <a:avLst/>
            </a:prstGeom>
            <a:solidFill>
              <a:schemeClr val="bg1"/>
            </a:solidFill>
          </p:spPr>
        </p:pic>
        <p:grpSp>
          <p:nvGrpSpPr>
            <p:cNvPr id="49" name="Gruppieren 48">
              <a:extLst>
                <a:ext uri="{FF2B5EF4-FFF2-40B4-BE49-F238E27FC236}">
                  <a16:creationId xmlns:a16="http://schemas.microsoft.com/office/drawing/2014/main" id="{E4B11916-F3D7-9328-F019-5D8B6E91D142}"/>
                </a:ext>
              </a:extLst>
            </p:cNvPr>
            <p:cNvGrpSpPr>
              <a:grpSpLocks noChangeAspect="1"/>
            </p:cNvGrpSpPr>
            <p:nvPr/>
          </p:nvGrpSpPr>
          <p:grpSpPr>
            <a:xfrm>
              <a:off x="2419682" y="2106777"/>
              <a:ext cx="906832" cy="768767"/>
              <a:chOff x="7033349" y="2581284"/>
              <a:chExt cx="1226997" cy="1040189"/>
            </a:xfrm>
          </p:grpSpPr>
          <p:sp>
            <p:nvSpPr>
              <p:cNvPr id="59" name="Rechteck: abgerundete Ecken 118">
                <a:extLst>
                  <a:ext uri="{FF2B5EF4-FFF2-40B4-BE49-F238E27FC236}">
                    <a16:creationId xmlns:a16="http://schemas.microsoft.com/office/drawing/2014/main" id="{16B51242-3F39-83C5-E378-F48357C7681D}"/>
                  </a:ext>
                </a:extLst>
              </p:cNvPr>
              <p:cNvSpPr/>
              <p:nvPr/>
            </p:nvSpPr>
            <p:spPr>
              <a:xfrm>
                <a:off x="7096961" y="2581284"/>
                <a:ext cx="1110701" cy="1040189"/>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endParaRPr>
              </a:p>
            </p:txBody>
          </p:sp>
          <p:sp>
            <p:nvSpPr>
              <p:cNvPr id="60" name="Textfeld 116">
                <a:extLst>
                  <a:ext uri="{FF2B5EF4-FFF2-40B4-BE49-F238E27FC236}">
                    <a16:creationId xmlns:a16="http://schemas.microsoft.com/office/drawing/2014/main" id="{9CDE67B5-A84B-5346-043A-C197B2DAD445}"/>
                  </a:ext>
                </a:extLst>
              </p:cNvPr>
              <p:cNvSpPr txBox="1"/>
              <p:nvPr/>
            </p:nvSpPr>
            <p:spPr>
              <a:xfrm>
                <a:off x="7033349" y="2602166"/>
                <a:ext cx="1226997" cy="999458"/>
              </a:xfrm>
              <a:prstGeom prst="rect">
                <a:avLst/>
              </a:prstGeom>
              <a:noFill/>
            </p:spPr>
            <p:txBody>
              <a:bodyPr wrap="square" rtlCol="0">
                <a:spAutoFit/>
              </a:bodyPr>
              <a:lstStyle/>
              <a:p>
                <a:pPr algn="ctr"/>
                <a:r>
                  <a:rPr lang="en-GB" sz="1400" dirty="0"/>
                  <a:t>Brake Control</a:t>
                </a:r>
              </a:p>
              <a:p>
                <a:pPr algn="ctr"/>
                <a:r>
                  <a:rPr lang="en-GB" sz="1400" dirty="0"/>
                  <a:t>Unit </a:t>
                </a:r>
              </a:p>
            </p:txBody>
          </p:sp>
        </p:grpSp>
        <p:sp>
          <p:nvSpPr>
            <p:cNvPr id="50" name="Pfeil: nach rechts 49">
              <a:extLst>
                <a:ext uri="{FF2B5EF4-FFF2-40B4-BE49-F238E27FC236}">
                  <a16:creationId xmlns:a16="http://schemas.microsoft.com/office/drawing/2014/main" id="{226AE389-E634-541A-083A-2FD751C78706}"/>
                </a:ext>
              </a:extLst>
            </p:cNvPr>
            <p:cNvSpPr/>
            <p:nvPr/>
          </p:nvSpPr>
          <p:spPr>
            <a:xfrm>
              <a:off x="1550231" y="2315516"/>
              <a:ext cx="720000" cy="330815"/>
            </a:xfrm>
            <a:prstGeom prst="rightArrow">
              <a:avLst/>
            </a:prstGeom>
            <a:solidFill>
              <a:srgbClr val="0070C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000" indent="-180000" algn="ctr">
                <a:spcBef>
                  <a:spcPts val="800"/>
                </a:spcBef>
                <a:buClr>
                  <a:schemeClr val="accent2"/>
                </a:buClr>
                <a:buFont typeface="Wingdings" panose="05000000000000000000" pitchFamily="2" charset="2"/>
                <a:buChar char="§"/>
              </a:pPr>
              <a:endParaRPr lang="de-DE" sz="1600" dirty="0">
                <a:solidFill>
                  <a:schemeClr val="tx1"/>
                </a:solidFill>
                <a:latin typeface="+mj-lt"/>
              </a:endParaRPr>
            </a:p>
          </p:txBody>
        </p:sp>
        <p:sp>
          <p:nvSpPr>
            <p:cNvPr id="51" name="Pfeil: nach rechts 50">
              <a:extLst>
                <a:ext uri="{FF2B5EF4-FFF2-40B4-BE49-F238E27FC236}">
                  <a16:creationId xmlns:a16="http://schemas.microsoft.com/office/drawing/2014/main" id="{2BD945D6-3E1F-BA8A-AFA3-E17F347F7126}"/>
                </a:ext>
              </a:extLst>
            </p:cNvPr>
            <p:cNvSpPr/>
            <p:nvPr/>
          </p:nvSpPr>
          <p:spPr>
            <a:xfrm>
              <a:off x="3472046" y="2315516"/>
              <a:ext cx="720000" cy="342572"/>
            </a:xfrm>
            <a:prstGeom prst="rightArrow">
              <a:avLst/>
            </a:prstGeom>
            <a:solidFill>
              <a:srgbClr val="FFC0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000" indent="-180000" algn="ctr">
                <a:spcBef>
                  <a:spcPts val="800"/>
                </a:spcBef>
                <a:buClr>
                  <a:schemeClr val="accent2"/>
                </a:buClr>
                <a:buFont typeface="Wingdings" panose="05000000000000000000" pitchFamily="2" charset="2"/>
                <a:buChar char="§"/>
              </a:pPr>
              <a:endParaRPr lang="de-DE" sz="1600" dirty="0">
                <a:solidFill>
                  <a:schemeClr val="tx1"/>
                </a:solidFill>
                <a:latin typeface="+mj-lt"/>
              </a:endParaRPr>
            </a:p>
          </p:txBody>
        </p:sp>
        <p:sp>
          <p:nvSpPr>
            <p:cNvPr id="52" name="Textfeld 116">
              <a:extLst>
                <a:ext uri="{FF2B5EF4-FFF2-40B4-BE49-F238E27FC236}">
                  <a16:creationId xmlns:a16="http://schemas.microsoft.com/office/drawing/2014/main" id="{01DA5851-3B5A-0C5B-8CFB-6DE30AC3EDC8}"/>
                </a:ext>
              </a:extLst>
            </p:cNvPr>
            <p:cNvSpPr txBox="1"/>
            <p:nvPr/>
          </p:nvSpPr>
          <p:spPr>
            <a:xfrm>
              <a:off x="3343043" y="1808604"/>
              <a:ext cx="906833" cy="461665"/>
            </a:xfrm>
            <a:prstGeom prst="rect">
              <a:avLst/>
            </a:prstGeom>
            <a:noFill/>
          </p:spPr>
          <p:txBody>
            <a:bodyPr wrap="square" rtlCol="0">
              <a:spAutoFit/>
            </a:bodyPr>
            <a:lstStyle/>
            <a:p>
              <a:pPr algn="ctr"/>
              <a:r>
                <a:rPr lang="en-GB" sz="1200" b="1" dirty="0">
                  <a:solidFill>
                    <a:srgbClr val="FFC000"/>
                  </a:solidFill>
                </a:rPr>
                <a:t>Energy </a:t>
              </a:r>
              <a:r>
                <a:rPr lang="en-GB" sz="1200" b="1" dirty="0" err="1">
                  <a:solidFill>
                    <a:srgbClr val="FFC000"/>
                  </a:solidFill>
                </a:rPr>
                <a:t>Transm</a:t>
              </a:r>
              <a:r>
                <a:rPr lang="en-GB" sz="1200" b="1" dirty="0">
                  <a:solidFill>
                    <a:srgbClr val="FFC000"/>
                  </a:solidFill>
                </a:rPr>
                <a:t>.</a:t>
              </a:r>
            </a:p>
          </p:txBody>
        </p:sp>
        <p:sp>
          <p:nvSpPr>
            <p:cNvPr id="53" name="Textfeld 116">
              <a:extLst>
                <a:ext uri="{FF2B5EF4-FFF2-40B4-BE49-F238E27FC236}">
                  <a16:creationId xmlns:a16="http://schemas.microsoft.com/office/drawing/2014/main" id="{B5D2C731-66F1-A00A-9D2D-ABB1ABD00BB4}"/>
                </a:ext>
              </a:extLst>
            </p:cNvPr>
            <p:cNvSpPr txBox="1"/>
            <p:nvPr/>
          </p:nvSpPr>
          <p:spPr>
            <a:xfrm>
              <a:off x="1456814" y="1808603"/>
              <a:ext cx="906833" cy="461665"/>
            </a:xfrm>
            <a:prstGeom prst="rect">
              <a:avLst/>
            </a:prstGeom>
            <a:noFill/>
          </p:spPr>
          <p:txBody>
            <a:bodyPr wrap="square" rtlCol="0">
              <a:spAutoFit/>
            </a:bodyPr>
            <a:lstStyle/>
            <a:p>
              <a:pPr algn="ctr"/>
              <a:r>
                <a:rPr lang="en-GB" sz="1200" b="1" dirty="0">
                  <a:solidFill>
                    <a:schemeClr val="accent1"/>
                  </a:solidFill>
                </a:rPr>
                <a:t>Control </a:t>
              </a:r>
              <a:r>
                <a:rPr lang="en-GB" sz="1200" b="1" dirty="0" err="1">
                  <a:solidFill>
                    <a:schemeClr val="accent1"/>
                  </a:solidFill>
                </a:rPr>
                <a:t>Transm</a:t>
              </a:r>
              <a:r>
                <a:rPr lang="en-GB" sz="1200" b="1" dirty="0">
                  <a:solidFill>
                    <a:schemeClr val="accent1"/>
                  </a:solidFill>
                </a:rPr>
                <a:t>.</a:t>
              </a:r>
            </a:p>
          </p:txBody>
        </p:sp>
        <p:sp>
          <p:nvSpPr>
            <p:cNvPr id="54" name="Textfeld 53">
              <a:extLst>
                <a:ext uri="{FF2B5EF4-FFF2-40B4-BE49-F238E27FC236}">
                  <a16:creationId xmlns:a16="http://schemas.microsoft.com/office/drawing/2014/main" id="{CBBEE73A-BA2A-77FE-B2FA-99B77EBFFCD8}"/>
                </a:ext>
              </a:extLst>
            </p:cNvPr>
            <p:cNvSpPr txBox="1">
              <a:spLocks noChangeAspect="1"/>
            </p:cNvSpPr>
            <p:nvPr/>
          </p:nvSpPr>
          <p:spPr>
            <a:xfrm>
              <a:off x="6031232" y="2332724"/>
              <a:ext cx="1709273" cy="307777"/>
            </a:xfrm>
            <a:prstGeom prst="rect">
              <a:avLst/>
            </a:prstGeom>
            <a:solidFill>
              <a:schemeClr val="bg1"/>
            </a:solidFill>
          </p:spPr>
          <p:txBody>
            <a:bodyPr wrap="square" rtlCol="0">
              <a:spAutoFit/>
            </a:bodyPr>
            <a:lstStyle/>
            <a:p>
              <a:r>
                <a:rPr lang="de-DE" sz="1400" dirty="0" err="1">
                  <a:solidFill>
                    <a:srgbClr val="000000"/>
                  </a:solidFill>
                </a:rPr>
                <a:t>a</a:t>
              </a:r>
              <a:r>
                <a:rPr lang="de-DE" sz="1400" baseline="-25000" dirty="0" err="1">
                  <a:solidFill>
                    <a:srgbClr val="000000"/>
                  </a:solidFill>
                </a:rPr>
                <a:t>executed</a:t>
              </a:r>
              <a:r>
                <a:rPr lang="de-DE" sz="1400" baseline="-25000" dirty="0">
                  <a:solidFill>
                    <a:srgbClr val="000000"/>
                  </a:solidFill>
                </a:rPr>
                <a:t> </a:t>
              </a:r>
              <a:r>
                <a:rPr lang="de-DE" sz="1400" dirty="0">
                  <a:solidFill>
                    <a:srgbClr val="000000"/>
                  </a:solidFill>
                </a:rPr>
                <a:t>=</a:t>
              </a:r>
              <a:r>
                <a:rPr lang="de-DE" sz="1400" b="1" dirty="0">
                  <a:solidFill>
                    <a:srgbClr val="000000"/>
                  </a:solidFill>
                </a:rPr>
                <a:t>8</a:t>
              </a:r>
              <a:r>
                <a:rPr lang="de-DE" sz="1400" dirty="0">
                  <a:solidFill>
                    <a:srgbClr val="000000"/>
                  </a:solidFill>
                </a:rPr>
                <a:t>m/s²</a:t>
              </a:r>
              <a:endParaRPr lang="de-DE" sz="1400" dirty="0"/>
            </a:p>
          </p:txBody>
        </p:sp>
        <p:sp>
          <p:nvSpPr>
            <p:cNvPr id="55" name="Sprechblase: rechteckig 54">
              <a:extLst>
                <a:ext uri="{FF2B5EF4-FFF2-40B4-BE49-F238E27FC236}">
                  <a16:creationId xmlns:a16="http://schemas.microsoft.com/office/drawing/2014/main" id="{07C8BE25-B1AE-A8F9-6977-E6C10A6CFABE}"/>
                </a:ext>
              </a:extLst>
            </p:cNvPr>
            <p:cNvSpPr/>
            <p:nvPr/>
          </p:nvSpPr>
          <p:spPr>
            <a:xfrm>
              <a:off x="3919330" y="1230451"/>
              <a:ext cx="1939467" cy="461665"/>
            </a:xfrm>
            <a:prstGeom prst="wedgeRectCallout">
              <a:avLst>
                <a:gd name="adj1" fmla="val -11825"/>
                <a:gd name="adj2" fmla="val 154212"/>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Deceleration (limited)                    </a:t>
              </a:r>
              <a:r>
                <a:rPr lang="en-US" sz="1400" dirty="0" err="1">
                  <a:solidFill>
                    <a:schemeClr val="tx1"/>
                  </a:solidFill>
                </a:rPr>
                <a:t>a</a:t>
              </a:r>
              <a:r>
                <a:rPr lang="en-US" sz="1400" baseline="-25000" dirty="0" err="1">
                  <a:solidFill>
                    <a:schemeClr val="tx1"/>
                  </a:solidFill>
                </a:rPr>
                <a:t>ref</a:t>
              </a:r>
              <a:r>
                <a:rPr lang="en-US" sz="1400" dirty="0">
                  <a:solidFill>
                    <a:schemeClr val="tx1"/>
                  </a:solidFill>
                </a:rPr>
                <a:t>=</a:t>
              </a:r>
              <a:r>
                <a:rPr lang="en-US" sz="1400" b="1" dirty="0">
                  <a:solidFill>
                    <a:schemeClr val="tx1"/>
                  </a:solidFill>
                </a:rPr>
                <a:t>8</a:t>
              </a:r>
              <a:r>
                <a:rPr lang="en-US" sz="1400" dirty="0">
                  <a:solidFill>
                    <a:schemeClr val="tx1"/>
                  </a:solidFill>
                </a:rPr>
                <a:t>m/s²</a:t>
              </a:r>
            </a:p>
          </p:txBody>
        </p:sp>
        <p:sp>
          <p:nvSpPr>
            <p:cNvPr id="56" name="Textfeld 55">
              <a:extLst>
                <a:ext uri="{FF2B5EF4-FFF2-40B4-BE49-F238E27FC236}">
                  <a16:creationId xmlns:a16="http://schemas.microsoft.com/office/drawing/2014/main" id="{5B44E70B-0314-8D69-B18D-E1360CDD4D0C}"/>
                </a:ext>
              </a:extLst>
            </p:cNvPr>
            <p:cNvSpPr txBox="1">
              <a:spLocks noChangeAspect="1"/>
            </p:cNvSpPr>
            <p:nvPr/>
          </p:nvSpPr>
          <p:spPr>
            <a:xfrm>
              <a:off x="7772460" y="2332724"/>
              <a:ext cx="2892416" cy="307777"/>
            </a:xfrm>
            <a:prstGeom prst="rect">
              <a:avLst/>
            </a:prstGeom>
            <a:solidFill>
              <a:schemeClr val="bg1"/>
            </a:solidFill>
          </p:spPr>
          <p:txBody>
            <a:bodyPr wrap="square" rtlCol="0">
              <a:spAutoFit/>
            </a:bodyPr>
            <a:lstStyle/>
            <a:p>
              <a:r>
                <a:rPr lang="de-DE" sz="1400" dirty="0" err="1">
                  <a:solidFill>
                    <a:srgbClr val="000000"/>
                  </a:solidFill>
                </a:rPr>
                <a:t>a</a:t>
              </a:r>
              <a:r>
                <a:rPr lang="de-DE" sz="1400" baseline="-25000" dirty="0" err="1">
                  <a:solidFill>
                    <a:srgbClr val="000000"/>
                  </a:solidFill>
                </a:rPr>
                <a:t>ref</a:t>
              </a:r>
              <a:r>
                <a:rPr lang="de-DE" sz="1400" dirty="0">
                  <a:solidFill>
                    <a:srgbClr val="000000"/>
                  </a:solidFill>
                </a:rPr>
                <a:t>=</a:t>
              </a:r>
              <a:r>
                <a:rPr lang="de-DE" sz="1400" dirty="0" err="1">
                  <a:solidFill>
                    <a:srgbClr val="000000"/>
                  </a:solidFill>
                </a:rPr>
                <a:t>a</a:t>
              </a:r>
              <a:r>
                <a:rPr lang="de-DE" sz="1400" baseline="-25000" dirty="0" err="1">
                  <a:solidFill>
                    <a:srgbClr val="000000"/>
                  </a:solidFill>
                </a:rPr>
                <a:t>executed</a:t>
              </a:r>
              <a:r>
                <a:rPr lang="de-DE" sz="1400" baseline="-25000" dirty="0">
                  <a:solidFill>
                    <a:srgbClr val="000000"/>
                  </a:solidFill>
                </a:rPr>
                <a:t> </a:t>
              </a:r>
              <a:r>
                <a:rPr lang="de-DE" sz="1400" dirty="0">
                  <a:solidFill>
                    <a:srgbClr val="000000"/>
                  </a:solidFill>
                </a:rPr>
                <a:t>=</a:t>
              </a:r>
              <a:r>
                <a:rPr lang="de-DE" sz="1400" b="1" dirty="0">
                  <a:solidFill>
                    <a:srgbClr val="000000"/>
                  </a:solidFill>
                </a:rPr>
                <a:t>8</a:t>
              </a:r>
              <a:r>
                <a:rPr lang="de-DE" sz="1400" dirty="0">
                  <a:solidFill>
                    <a:srgbClr val="000000"/>
                  </a:solidFill>
                </a:rPr>
                <a:t>m/s²</a:t>
              </a:r>
              <a:endParaRPr lang="de-DE" sz="1400" dirty="0"/>
            </a:p>
          </p:txBody>
        </p:sp>
        <p:sp>
          <p:nvSpPr>
            <p:cNvPr id="57" name="Textfeld 56">
              <a:extLst>
                <a:ext uri="{FF2B5EF4-FFF2-40B4-BE49-F238E27FC236}">
                  <a16:creationId xmlns:a16="http://schemas.microsoft.com/office/drawing/2014/main" id="{C50461B8-25DE-CA47-84E4-8533F235D2AC}"/>
                </a:ext>
              </a:extLst>
            </p:cNvPr>
            <p:cNvSpPr txBox="1"/>
            <p:nvPr/>
          </p:nvSpPr>
          <p:spPr>
            <a:xfrm>
              <a:off x="10112460" y="2325910"/>
              <a:ext cx="1035169" cy="307777"/>
            </a:xfrm>
            <a:prstGeom prst="rect">
              <a:avLst/>
            </a:prstGeom>
            <a:solidFill>
              <a:schemeClr val="bg1"/>
            </a:solidFill>
          </p:spPr>
          <p:txBody>
            <a:bodyPr wrap="square" rtlCol="0">
              <a:spAutoFit/>
            </a:bodyPr>
            <a:lstStyle/>
            <a:p>
              <a:r>
                <a:rPr lang="de-DE" sz="1400" dirty="0">
                  <a:solidFill>
                    <a:srgbClr val="000000"/>
                  </a:solidFill>
                </a:rPr>
                <a:t>T=</a:t>
              </a:r>
              <a:r>
                <a:rPr lang="de-DE" sz="1400" b="1" dirty="0">
                  <a:solidFill>
                    <a:srgbClr val="000000"/>
                  </a:solidFill>
                </a:rPr>
                <a:t>8</a:t>
              </a:r>
              <a:r>
                <a:rPr lang="de-DE" sz="1400" dirty="0">
                  <a:solidFill>
                    <a:srgbClr val="000000"/>
                  </a:solidFill>
                </a:rPr>
                <a:t>s</a:t>
              </a:r>
              <a:endParaRPr lang="de-DE" sz="1400" dirty="0"/>
            </a:p>
          </p:txBody>
        </p:sp>
        <p:cxnSp>
          <p:nvCxnSpPr>
            <p:cNvPr id="58" name="Gerader Verbinder 57">
              <a:extLst>
                <a:ext uri="{FF2B5EF4-FFF2-40B4-BE49-F238E27FC236}">
                  <a16:creationId xmlns:a16="http://schemas.microsoft.com/office/drawing/2014/main" id="{78B18597-D978-A71C-F841-A1514A6F0DB3}"/>
                </a:ext>
              </a:extLst>
            </p:cNvPr>
            <p:cNvCxnSpPr/>
            <p:nvPr/>
          </p:nvCxnSpPr>
          <p:spPr>
            <a:xfrm>
              <a:off x="7628460" y="2223737"/>
              <a:ext cx="0" cy="504000"/>
            </a:xfrm>
            <a:prstGeom prst="line">
              <a:avLst/>
            </a:prstGeom>
            <a:ln w="19050">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cxnSp>
      </p:grpSp>
      <p:pic>
        <p:nvPicPr>
          <p:cNvPr id="79" name="Picture 12" descr="Truck Icon Grafik Von marco.livolsi2014 · Creative Fabrica">
            <a:extLst>
              <a:ext uri="{FF2B5EF4-FFF2-40B4-BE49-F238E27FC236}">
                <a16:creationId xmlns:a16="http://schemas.microsoft.com/office/drawing/2014/main" id="{FF5D148E-4124-CA91-FABC-405322C280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86903" y="4258404"/>
            <a:ext cx="1841500" cy="1225550"/>
          </a:xfrm>
          <a:prstGeom prst="rect">
            <a:avLst/>
          </a:prstGeom>
          <a:noFill/>
          <a:extLst>
            <a:ext uri="{909E8E84-426E-40DD-AFC4-6F175D3DCCD1}">
              <a14:hiddenFill xmlns:a14="http://schemas.microsoft.com/office/drawing/2010/main">
                <a:solidFill>
                  <a:srgbClr val="FFFFFF"/>
                </a:solidFill>
              </a14:hiddenFill>
            </a:ext>
          </a:extLst>
        </p:spPr>
      </p:pic>
      <p:grpSp>
        <p:nvGrpSpPr>
          <p:cNvPr id="83" name="Gruppieren 82">
            <a:extLst>
              <a:ext uri="{FF2B5EF4-FFF2-40B4-BE49-F238E27FC236}">
                <a16:creationId xmlns:a16="http://schemas.microsoft.com/office/drawing/2014/main" id="{3FE62597-7C14-5FF8-D7AF-5DD7A3A46AC3}"/>
              </a:ext>
            </a:extLst>
          </p:cNvPr>
          <p:cNvGrpSpPr/>
          <p:nvPr/>
        </p:nvGrpSpPr>
        <p:grpSpPr>
          <a:xfrm>
            <a:off x="620513" y="4591665"/>
            <a:ext cx="11357684" cy="1704012"/>
            <a:chOff x="620513" y="4591665"/>
            <a:chExt cx="11357684" cy="1704012"/>
          </a:xfrm>
        </p:grpSpPr>
        <p:grpSp>
          <p:nvGrpSpPr>
            <p:cNvPr id="61" name="Gruppieren 60">
              <a:extLst>
                <a:ext uri="{FF2B5EF4-FFF2-40B4-BE49-F238E27FC236}">
                  <a16:creationId xmlns:a16="http://schemas.microsoft.com/office/drawing/2014/main" id="{85DDC420-A755-1F6B-EBEB-7B5A9CC8D048}"/>
                </a:ext>
              </a:extLst>
            </p:cNvPr>
            <p:cNvGrpSpPr/>
            <p:nvPr/>
          </p:nvGrpSpPr>
          <p:grpSpPr>
            <a:xfrm>
              <a:off x="620513" y="4650584"/>
              <a:ext cx="11073732" cy="1645093"/>
              <a:chOff x="613435" y="1230451"/>
              <a:chExt cx="11073732" cy="1645093"/>
            </a:xfrm>
          </p:grpSpPr>
          <p:pic>
            <p:nvPicPr>
              <p:cNvPr id="62" name="Picture 14" descr="Symbol für Bremsscheibe. Symbol für Scheibenbremse. Bremsbeläge, Bremsen  12950944 Vektor Kunst bei Vecteezy">
                <a:extLst>
                  <a:ext uri="{FF2B5EF4-FFF2-40B4-BE49-F238E27FC236}">
                    <a16:creationId xmlns:a16="http://schemas.microsoft.com/office/drawing/2014/main" id="{71CA1890-516D-9793-82FB-8A525748A7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9638" y="2162954"/>
                <a:ext cx="652082" cy="653415"/>
              </a:xfrm>
              <a:prstGeom prst="rect">
                <a:avLst/>
              </a:prstGeom>
              <a:noFill/>
              <a:extLst>
                <a:ext uri="{909E8E84-426E-40DD-AFC4-6F175D3DCCD1}">
                  <a14:hiddenFill xmlns:a14="http://schemas.microsoft.com/office/drawing/2010/main">
                    <a:solidFill>
                      <a:srgbClr val="FFFFFF"/>
                    </a:solidFill>
                  </a14:hiddenFill>
                </a:ext>
              </a:extLst>
            </p:spPr>
          </p:pic>
          <p:sp>
            <p:nvSpPr>
              <p:cNvPr id="63" name="Pfeil: nach rechts 62">
                <a:extLst>
                  <a:ext uri="{FF2B5EF4-FFF2-40B4-BE49-F238E27FC236}">
                    <a16:creationId xmlns:a16="http://schemas.microsoft.com/office/drawing/2014/main" id="{06BFE8E6-DC50-6AED-D660-B167FDE418AD}"/>
                  </a:ext>
                </a:extLst>
              </p:cNvPr>
              <p:cNvSpPr/>
              <p:nvPr/>
            </p:nvSpPr>
            <p:spPr>
              <a:xfrm>
                <a:off x="5258067" y="2315516"/>
                <a:ext cx="720000" cy="330815"/>
              </a:xfrm>
              <a:prstGeom prst="rightArrow">
                <a:avLst/>
              </a:prstGeom>
              <a:solidFill>
                <a:schemeClr val="bg1">
                  <a:lumMod val="7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000" indent="-180000" algn="ctr">
                  <a:spcBef>
                    <a:spcPts val="800"/>
                  </a:spcBef>
                  <a:buClr>
                    <a:schemeClr val="accent2"/>
                  </a:buClr>
                  <a:buFont typeface="Wingdings" panose="05000000000000000000" pitchFamily="2" charset="2"/>
                  <a:buChar char="§"/>
                </a:pPr>
                <a:endParaRPr lang="de-DE" sz="1600" dirty="0">
                  <a:solidFill>
                    <a:schemeClr val="tx1"/>
                  </a:solidFill>
                  <a:latin typeface="+mj-lt"/>
                </a:endParaRPr>
              </a:p>
            </p:txBody>
          </p:sp>
          <p:pic>
            <p:nvPicPr>
              <p:cNvPr id="64" name="Picture 2" descr="fuß, schob die pedal gas pedalbremse pedal auto service konzept symbol schwarz farbe abbildung - bremse stock-grafiken, -clipart, -cartoons und -symbole">
                <a:extLst>
                  <a:ext uri="{FF2B5EF4-FFF2-40B4-BE49-F238E27FC236}">
                    <a16:creationId xmlns:a16="http://schemas.microsoft.com/office/drawing/2014/main" id="{C92ACB21-FA35-F1FF-2825-5DA2A2B81A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435" y="2046340"/>
                <a:ext cx="732848" cy="732847"/>
              </a:xfrm>
              <a:prstGeom prst="rect">
                <a:avLst/>
              </a:prstGeom>
              <a:solidFill>
                <a:schemeClr val="bg1"/>
              </a:solidFill>
            </p:spPr>
          </p:pic>
          <p:grpSp>
            <p:nvGrpSpPr>
              <p:cNvPr id="65" name="Gruppieren 64">
                <a:extLst>
                  <a:ext uri="{FF2B5EF4-FFF2-40B4-BE49-F238E27FC236}">
                    <a16:creationId xmlns:a16="http://schemas.microsoft.com/office/drawing/2014/main" id="{B2D05F7C-DDA2-09BC-B65B-C24A45A6400B}"/>
                  </a:ext>
                </a:extLst>
              </p:cNvPr>
              <p:cNvGrpSpPr>
                <a:grpSpLocks noChangeAspect="1"/>
              </p:cNvGrpSpPr>
              <p:nvPr/>
            </p:nvGrpSpPr>
            <p:grpSpPr>
              <a:xfrm>
                <a:off x="2419682" y="2106777"/>
                <a:ext cx="906832" cy="768767"/>
                <a:chOff x="7033349" y="2581284"/>
                <a:chExt cx="1226997" cy="1040189"/>
              </a:xfrm>
            </p:grpSpPr>
            <p:sp>
              <p:nvSpPr>
                <p:cNvPr id="75" name="Rechteck: abgerundete Ecken 118">
                  <a:extLst>
                    <a:ext uri="{FF2B5EF4-FFF2-40B4-BE49-F238E27FC236}">
                      <a16:creationId xmlns:a16="http://schemas.microsoft.com/office/drawing/2014/main" id="{719941FC-7A0A-B156-D84F-0EAFE56A5591}"/>
                    </a:ext>
                  </a:extLst>
                </p:cNvPr>
                <p:cNvSpPr/>
                <p:nvPr/>
              </p:nvSpPr>
              <p:spPr>
                <a:xfrm>
                  <a:off x="7096961" y="2581284"/>
                  <a:ext cx="1110701" cy="1040189"/>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endParaRPr>
                </a:p>
              </p:txBody>
            </p:sp>
            <p:sp>
              <p:nvSpPr>
                <p:cNvPr id="76" name="Textfeld 116">
                  <a:extLst>
                    <a:ext uri="{FF2B5EF4-FFF2-40B4-BE49-F238E27FC236}">
                      <a16:creationId xmlns:a16="http://schemas.microsoft.com/office/drawing/2014/main" id="{D2D3F812-DB96-0A38-4243-58A459F2BCBD}"/>
                    </a:ext>
                  </a:extLst>
                </p:cNvPr>
                <p:cNvSpPr txBox="1"/>
                <p:nvPr/>
              </p:nvSpPr>
              <p:spPr>
                <a:xfrm>
                  <a:off x="7033349" y="2602166"/>
                  <a:ext cx="1226997" cy="999458"/>
                </a:xfrm>
                <a:prstGeom prst="rect">
                  <a:avLst/>
                </a:prstGeom>
                <a:noFill/>
              </p:spPr>
              <p:txBody>
                <a:bodyPr wrap="square" rtlCol="0">
                  <a:spAutoFit/>
                </a:bodyPr>
                <a:lstStyle/>
                <a:p>
                  <a:pPr algn="ctr"/>
                  <a:r>
                    <a:rPr lang="en-GB" sz="1400" dirty="0"/>
                    <a:t>Brake Control</a:t>
                  </a:r>
                </a:p>
                <a:p>
                  <a:pPr algn="ctr"/>
                  <a:r>
                    <a:rPr lang="en-GB" sz="1400" dirty="0"/>
                    <a:t>Unit </a:t>
                  </a:r>
                </a:p>
              </p:txBody>
            </p:sp>
          </p:grpSp>
          <p:sp>
            <p:nvSpPr>
              <p:cNvPr id="66" name="Pfeil: nach rechts 65">
                <a:extLst>
                  <a:ext uri="{FF2B5EF4-FFF2-40B4-BE49-F238E27FC236}">
                    <a16:creationId xmlns:a16="http://schemas.microsoft.com/office/drawing/2014/main" id="{C874EAAB-5D22-84B2-DA08-AB1D8E65471D}"/>
                  </a:ext>
                </a:extLst>
              </p:cNvPr>
              <p:cNvSpPr/>
              <p:nvPr/>
            </p:nvSpPr>
            <p:spPr>
              <a:xfrm>
                <a:off x="1550231" y="2315516"/>
                <a:ext cx="720000" cy="330815"/>
              </a:xfrm>
              <a:prstGeom prst="rightArrow">
                <a:avLst/>
              </a:prstGeom>
              <a:solidFill>
                <a:srgbClr val="0070C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000" indent="-180000" algn="ctr">
                  <a:spcBef>
                    <a:spcPts val="800"/>
                  </a:spcBef>
                  <a:buClr>
                    <a:schemeClr val="accent2"/>
                  </a:buClr>
                  <a:buFont typeface="Wingdings" panose="05000000000000000000" pitchFamily="2" charset="2"/>
                  <a:buChar char="§"/>
                </a:pPr>
                <a:endParaRPr lang="de-DE" sz="1600" dirty="0">
                  <a:solidFill>
                    <a:schemeClr val="tx1"/>
                  </a:solidFill>
                  <a:latin typeface="+mj-lt"/>
                </a:endParaRPr>
              </a:p>
            </p:txBody>
          </p:sp>
          <p:sp>
            <p:nvSpPr>
              <p:cNvPr id="67" name="Pfeil: nach rechts 66">
                <a:extLst>
                  <a:ext uri="{FF2B5EF4-FFF2-40B4-BE49-F238E27FC236}">
                    <a16:creationId xmlns:a16="http://schemas.microsoft.com/office/drawing/2014/main" id="{D86E1191-5186-F9F8-6AAE-986446A2B883}"/>
                  </a:ext>
                </a:extLst>
              </p:cNvPr>
              <p:cNvSpPr/>
              <p:nvPr/>
            </p:nvSpPr>
            <p:spPr>
              <a:xfrm>
                <a:off x="3472046" y="2315516"/>
                <a:ext cx="720000" cy="342572"/>
              </a:xfrm>
              <a:prstGeom prst="rightArrow">
                <a:avLst/>
              </a:prstGeom>
              <a:solidFill>
                <a:srgbClr val="FFC0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000" indent="-180000" algn="ctr">
                  <a:spcBef>
                    <a:spcPts val="800"/>
                  </a:spcBef>
                  <a:buClr>
                    <a:schemeClr val="accent2"/>
                  </a:buClr>
                  <a:buFont typeface="Wingdings" panose="05000000000000000000" pitchFamily="2" charset="2"/>
                  <a:buChar char="§"/>
                </a:pPr>
                <a:endParaRPr lang="de-DE" sz="1600" dirty="0">
                  <a:solidFill>
                    <a:schemeClr val="tx1"/>
                  </a:solidFill>
                  <a:latin typeface="+mj-lt"/>
                </a:endParaRPr>
              </a:p>
            </p:txBody>
          </p:sp>
          <p:sp>
            <p:nvSpPr>
              <p:cNvPr id="68" name="Textfeld 116">
                <a:extLst>
                  <a:ext uri="{FF2B5EF4-FFF2-40B4-BE49-F238E27FC236}">
                    <a16:creationId xmlns:a16="http://schemas.microsoft.com/office/drawing/2014/main" id="{302A1AE9-0ADF-47C8-8543-8B6B42031901}"/>
                  </a:ext>
                </a:extLst>
              </p:cNvPr>
              <p:cNvSpPr txBox="1"/>
              <p:nvPr/>
            </p:nvSpPr>
            <p:spPr>
              <a:xfrm>
                <a:off x="3343043" y="1808604"/>
                <a:ext cx="906833" cy="461665"/>
              </a:xfrm>
              <a:prstGeom prst="rect">
                <a:avLst/>
              </a:prstGeom>
              <a:noFill/>
            </p:spPr>
            <p:txBody>
              <a:bodyPr wrap="square" rtlCol="0">
                <a:spAutoFit/>
              </a:bodyPr>
              <a:lstStyle/>
              <a:p>
                <a:pPr algn="ctr"/>
                <a:r>
                  <a:rPr lang="en-GB" sz="1200" b="1" dirty="0">
                    <a:solidFill>
                      <a:srgbClr val="FFC000"/>
                    </a:solidFill>
                  </a:rPr>
                  <a:t>Energy </a:t>
                </a:r>
                <a:r>
                  <a:rPr lang="en-GB" sz="1200" b="1" dirty="0" err="1">
                    <a:solidFill>
                      <a:srgbClr val="FFC000"/>
                    </a:solidFill>
                  </a:rPr>
                  <a:t>Transm</a:t>
                </a:r>
                <a:r>
                  <a:rPr lang="en-GB" sz="1200" b="1" dirty="0">
                    <a:solidFill>
                      <a:srgbClr val="FFC000"/>
                    </a:solidFill>
                  </a:rPr>
                  <a:t>.</a:t>
                </a:r>
              </a:p>
            </p:txBody>
          </p:sp>
          <p:sp>
            <p:nvSpPr>
              <p:cNvPr id="69" name="Textfeld 116">
                <a:extLst>
                  <a:ext uri="{FF2B5EF4-FFF2-40B4-BE49-F238E27FC236}">
                    <a16:creationId xmlns:a16="http://schemas.microsoft.com/office/drawing/2014/main" id="{864DCC9D-018B-05B7-1F34-5F26A582183A}"/>
                  </a:ext>
                </a:extLst>
              </p:cNvPr>
              <p:cNvSpPr txBox="1"/>
              <p:nvPr/>
            </p:nvSpPr>
            <p:spPr>
              <a:xfrm>
                <a:off x="1456814" y="1808603"/>
                <a:ext cx="906833" cy="461665"/>
              </a:xfrm>
              <a:prstGeom prst="rect">
                <a:avLst/>
              </a:prstGeom>
              <a:noFill/>
            </p:spPr>
            <p:txBody>
              <a:bodyPr wrap="square" rtlCol="0">
                <a:spAutoFit/>
              </a:bodyPr>
              <a:lstStyle/>
              <a:p>
                <a:pPr algn="ctr"/>
                <a:r>
                  <a:rPr lang="en-GB" sz="1200" b="1" dirty="0">
                    <a:solidFill>
                      <a:schemeClr val="accent1"/>
                    </a:solidFill>
                  </a:rPr>
                  <a:t>Control </a:t>
                </a:r>
                <a:r>
                  <a:rPr lang="en-GB" sz="1200" b="1" dirty="0" err="1">
                    <a:solidFill>
                      <a:schemeClr val="accent1"/>
                    </a:solidFill>
                  </a:rPr>
                  <a:t>Transm</a:t>
                </a:r>
                <a:r>
                  <a:rPr lang="en-GB" sz="1200" b="1" dirty="0">
                    <a:solidFill>
                      <a:schemeClr val="accent1"/>
                    </a:solidFill>
                  </a:rPr>
                  <a:t>.</a:t>
                </a:r>
              </a:p>
            </p:txBody>
          </p:sp>
          <p:sp>
            <p:nvSpPr>
              <p:cNvPr id="70" name="Textfeld 69">
                <a:extLst>
                  <a:ext uri="{FF2B5EF4-FFF2-40B4-BE49-F238E27FC236}">
                    <a16:creationId xmlns:a16="http://schemas.microsoft.com/office/drawing/2014/main" id="{9656158B-72A8-1799-2BFC-D165F8134D49}"/>
                  </a:ext>
                </a:extLst>
              </p:cNvPr>
              <p:cNvSpPr txBox="1">
                <a:spLocks noChangeAspect="1"/>
              </p:cNvSpPr>
              <p:nvPr/>
            </p:nvSpPr>
            <p:spPr>
              <a:xfrm>
                <a:off x="6031232" y="2332724"/>
                <a:ext cx="1709273" cy="307777"/>
              </a:xfrm>
              <a:prstGeom prst="rect">
                <a:avLst/>
              </a:prstGeom>
              <a:solidFill>
                <a:schemeClr val="bg1"/>
              </a:solidFill>
            </p:spPr>
            <p:txBody>
              <a:bodyPr wrap="square" rtlCol="0">
                <a:spAutoFit/>
              </a:bodyPr>
              <a:lstStyle/>
              <a:p>
                <a:r>
                  <a:rPr lang="de-DE" sz="1400" dirty="0" err="1">
                    <a:solidFill>
                      <a:srgbClr val="000000"/>
                    </a:solidFill>
                  </a:rPr>
                  <a:t>a</a:t>
                </a:r>
                <a:r>
                  <a:rPr lang="de-DE" sz="1400" baseline="-25000" dirty="0" err="1">
                    <a:solidFill>
                      <a:srgbClr val="000000"/>
                    </a:solidFill>
                  </a:rPr>
                  <a:t>executed</a:t>
                </a:r>
                <a:r>
                  <a:rPr lang="de-DE" sz="1400" baseline="-25000" dirty="0">
                    <a:solidFill>
                      <a:srgbClr val="000000"/>
                    </a:solidFill>
                  </a:rPr>
                  <a:t> </a:t>
                </a:r>
                <a:r>
                  <a:rPr lang="de-DE" sz="1400" dirty="0">
                    <a:solidFill>
                      <a:srgbClr val="000000"/>
                    </a:solidFill>
                  </a:rPr>
                  <a:t>=</a:t>
                </a:r>
                <a:r>
                  <a:rPr lang="de-DE" sz="1400" b="1" dirty="0">
                    <a:solidFill>
                      <a:srgbClr val="000000"/>
                    </a:solidFill>
                  </a:rPr>
                  <a:t>6.43</a:t>
                </a:r>
                <a:r>
                  <a:rPr lang="de-DE" sz="1400" dirty="0">
                    <a:solidFill>
                      <a:srgbClr val="000000"/>
                    </a:solidFill>
                  </a:rPr>
                  <a:t>m/s²</a:t>
                </a:r>
                <a:endParaRPr lang="de-DE" sz="1400" dirty="0"/>
              </a:p>
            </p:txBody>
          </p:sp>
          <p:sp>
            <p:nvSpPr>
              <p:cNvPr id="71" name="Sprechblase: rechteckig 70">
                <a:extLst>
                  <a:ext uri="{FF2B5EF4-FFF2-40B4-BE49-F238E27FC236}">
                    <a16:creationId xmlns:a16="http://schemas.microsoft.com/office/drawing/2014/main" id="{415102F0-1620-67E4-0354-EAA4E2FD6CB3}"/>
                  </a:ext>
                </a:extLst>
              </p:cNvPr>
              <p:cNvSpPr/>
              <p:nvPr/>
            </p:nvSpPr>
            <p:spPr>
              <a:xfrm>
                <a:off x="3919330" y="1230451"/>
                <a:ext cx="1939467" cy="461665"/>
              </a:xfrm>
              <a:prstGeom prst="wedgeRectCallout">
                <a:avLst>
                  <a:gd name="adj1" fmla="val -11825"/>
                  <a:gd name="adj2" fmla="val 154212"/>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Deceleration (reduced)                    </a:t>
                </a:r>
                <a:r>
                  <a:rPr lang="en-US" sz="1400" dirty="0" err="1">
                    <a:solidFill>
                      <a:schemeClr val="tx1"/>
                    </a:solidFill>
                  </a:rPr>
                  <a:t>a</a:t>
                </a:r>
                <a:r>
                  <a:rPr lang="en-US" sz="1400" baseline="-25000" dirty="0" err="1">
                    <a:solidFill>
                      <a:schemeClr val="tx1"/>
                    </a:solidFill>
                  </a:rPr>
                  <a:t>reduced</a:t>
                </a:r>
                <a:r>
                  <a:rPr lang="en-US" sz="1400" dirty="0">
                    <a:solidFill>
                      <a:schemeClr val="tx1"/>
                    </a:solidFill>
                  </a:rPr>
                  <a:t>=</a:t>
                </a:r>
                <a:r>
                  <a:rPr lang="en-US" sz="1400" b="1" dirty="0">
                    <a:solidFill>
                      <a:schemeClr val="tx1"/>
                    </a:solidFill>
                  </a:rPr>
                  <a:t>6.43</a:t>
                </a:r>
                <a:r>
                  <a:rPr lang="en-US" sz="1400" dirty="0">
                    <a:solidFill>
                      <a:schemeClr val="tx1"/>
                    </a:solidFill>
                  </a:rPr>
                  <a:t>m/s²</a:t>
                </a:r>
              </a:p>
            </p:txBody>
          </p:sp>
          <p:sp>
            <p:nvSpPr>
              <p:cNvPr id="72" name="Textfeld 71">
                <a:extLst>
                  <a:ext uri="{FF2B5EF4-FFF2-40B4-BE49-F238E27FC236}">
                    <a16:creationId xmlns:a16="http://schemas.microsoft.com/office/drawing/2014/main" id="{2A17007A-6ED7-1838-B0D2-0140E355A767}"/>
                  </a:ext>
                </a:extLst>
              </p:cNvPr>
              <p:cNvSpPr txBox="1">
                <a:spLocks noChangeAspect="1"/>
              </p:cNvSpPr>
              <p:nvPr/>
            </p:nvSpPr>
            <p:spPr>
              <a:xfrm>
                <a:off x="7768922" y="2214127"/>
                <a:ext cx="3048316" cy="523220"/>
              </a:xfrm>
              <a:prstGeom prst="rect">
                <a:avLst/>
              </a:prstGeom>
              <a:solidFill>
                <a:schemeClr val="bg1"/>
              </a:solidFill>
            </p:spPr>
            <p:txBody>
              <a:bodyPr wrap="square" rtlCol="0">
                <a:spAutoFit/>
              </a:bodyPr>
              <a:lstStyle/>
              <a:p>
                <a:r>
                  <a:rPr lang="de-DE" sz="1400" dirty="0" err="1">
                    <a:solidFill>
                      <a:srgbClr val="000000"/>
                    </a:solidFill>
                  </a:rPr>
                  <a:t>a</a:t>
                </a:r>
                <a:r>
                  <a:rPr lang="de-DE" sz="1400" baseline="-25000" dirty="0" err="1">
                    <a:solidFill>
                      <a:srgbClr val="000000"/>
                    </a:solidFill>
                  </a:rPr>
                  <a:t>ref</a:t>
                </a:r>
                <a:r>
                  <a:rPr lang="de-DE" sz="1400" dirty="0" err="1">
                    <a:solidFill>
                      <a:srgbClr val="000000"/>
                    </a:solidFill>
                  </a:rPr>
                  <a:t>≠a</a:t>
                </a:r>
                <a:r>
                  <a:rPr lang="de-DE" sz="1400" baseline="-25000" dirty="0" err="1">
                    <a:solidFill>
                      <a:srgbClr val="000000"/>
                    </a:solidFill>
                  </a:rPr>
                  <a:t>reduced</a:t>
                </a:r>
                <a:r>
                  <a:rPr lang="de-DE" sz="1400" baseline="-25000" dirty="0">
                    <a:solidFill>
                      <a:srgbClr val="000000"/>
                    </a:solidFill>
                  </a:rPr>
                  <a:t>                                              </a:t>
                </a:r>
                <a:r>
                  <a:rPr lang="de-DE" sz="1400" dirty="0" err="1">
                    <a:solidFill>
                      <a:srgbClr val="000000"/>
                    </a:solidFill>
                  </a:rPr>
                  <a:t>a</a:t>
                </a:r>
                <a:r>
                  <a:rPr lang="de-DE" sz="1400" baseline="-25000" dirty="0" err="1">
                    <a:solidFill>
                      <a:srgbClr val="000000"/>
                    </a:solidFill>
                  </a:rPr>
                  <a:t>reduced</a:t>
                </a:r>
                <a:r>
                  <a:rPr lang="de-DE" sz="1400" dirty="0">
                    <a:solidFill>
                      <a:srgbClr val="000000"/>
                    </a:solidFill>
                  </a:rPr>
                  <a:t>=</a:t>
                </a:r>
                <a:r>
                  <a:rPr lang="de-DE" sz="1400" dirty="0" err="1">
                    <a:solidFill>
                      <a:srgbClr val="000000"/>
                    </a:solidFill>
                  </a:rPr>
                  <a:t>a</a:t>
                </a:r>
                <a:r>
                  <a:rPr lang="de-DE" sz="1400" baseline="-25000" dirty="0" err="1">
                    <a:solidFill>
                      <a:srgbClr val="000000"/>
                    </a:solidFill>
                  </a:rPr>
                  <a:t>executed</a:t>
                </a:r>
                <a:r>
                  <a:rPr lang="de-DE" sz="1400" baseline="-25000" dirty="0">
                    <a:solidFill>
                      <a:srgbClr val="000000"/>
                    </a:solidFill>
                  </a:rPr>
                  <a:t> </a:t>
                </a:r>
                <a:r>
                  <a:rPr lang="de-DE" sz="1400" dirty="0">
                    <a:solidFill>
                      <a:srgbClr val="000000"/>
                    </a:solidFill>
                  </a:rPr>
                  <a:t>=</a:t>
                </a:r>
                <a:r>
                  <a:rPr lang="de-DE" sz="1400" b="1" dirty="0">
                    <a:solidFill>
                      <a:srgbClr val="000000"/>
                    </a:solidFill>
                  </a:rPr>
                  <a:t>6.43</a:t>
                </a:r>
                <a:r>
                  <a:rPr lang="de-DE" sz="1400" dirty="0">
                    <a:solidFill>
                      <a:srgbClr val="000000"/>
                    </a:solidFill>
                  </a:rPr>
                  <a:t>m/s²</a:t>
                </a:r>
                <a:endParaRPr lang="de-DE" sz="1400" dirty="0"/>
              </a:p>
            </p:txBody>
          </p:sp>
          <p:sp>
            <p:nvSpPr>
              <p:cNvPr id="73" name="Textfeld 72">
                <a:extLst>
                  <a:ext uri="{FF2B5EF4-FFF2-40B4-BE49-F238E27FC236}">
                    <a16:creationId xmlns:a16="http://schemas.microsoft.com/office/drawing/2014/main" id="{23BB2309-FCAF-0F38-C26D-863E0B8B456E}"/>
                  </a:ext>
                </a:extLst>
              </p:cNvPr>
              <p:cNvSpPr txBox="1"/>
              <p:nvPr/>
            </p:nvSpPr>
            <p:spPr>
              <a:xfrm>
                <a:off x="10108922" y="2213867"/>
                <a:ext cx="1578245" cy="615553"/>
              </a:xfrm>
              <a:prstGeom prst="rect">
                <a:avLst/>
              </a:prstGeom>
              <a:solidFill>
                <a:schemeClr val="bg1"/>
              </a:solidFill>
            </p:spPr>
            <p:txBody>
              <a:bodyPr wrap="square" rtlCol="0">
                <a:spAutoFit/>
              </a:bodyPr>
              <a:lstStyle/>
              <a:p>
                <a:r>
                  <a:rPr lang="de-DE" sz="1400" dirty="0">
                    <a:solidFill>
                      <a:srgbClr val="000000"/>
                    </a:solidFill>
                  </a:rPr>
                  <a:t>T=8/6.43*8s </a:t>
                </a:r>
                <a:r>
                  <a:rPr lang="de-DE" sz="2000" dirty="0">
                    <a:solidFill>
                      <a:srgbClr val="000000"/>
                    </a:solidFill>
                    <a:highlight>
                      <a:srgbClr val="FFFF00"/>
                    </a:highlight>
                  </a:rPr>
                  <a:t>T=</a:t>
                </a:r>
                <a:r>
                  <a:rPr lang="de-DE" sz="2000" b="1" dirty="0">
                    <a:solidFill>
                      <a:srgbClr val="000000"/>
                    </a:solidFill>
                    <a:highlight>
                      <a:srgbClr val="FFFF00"/>
                    </a:highlight>
                  </a:rPr>
                  <a:t>9.95</a:t>
                </a:r>
                <a:r>
                  <a:rPr lang="de-DE" sz="2000" dirty="0">
                    <a:solidFill>
                      <a:srgbClr val="000000"/>
                    </a:solidFill>
                    <a:highlight>
                      <a:srgbClr val="FFFF00"/>
                    </a:highlight>
                  </a:rPr>
                  <a:t>s</a:t>
                </a:r>
                <a:endParaRPr lang="de-DE" sz="2000" dirty="0">
                  <a:highlight>
                    <a:srgbClr val="FFFF00"/>
                  </a:highlight>
                </a:endParaRPr>
              </a:p>
            </p:txBody>
          </p:sp>
          <p:cxnSp>
            <p:nvCxnSpPr>
              <p:cNvPr id="74" name="Gerader Verbinder 73">
                <a:extLst>
                  <a:ext uri="{FF2B5EF4-FFF2-40B4-BE49-F238E27FC236}">
                    <a16:creationId xmlns:a16="http://schemas.microsoft.com/office/drawing/2014/main" id="{96AA990D-E178-E521-8ADB-25A835937E5B}"/>
                  </a:ext>
                </a:extLst>
              </p:cNvPr>
              <p:cNvCxnSpPr/>
              <p:nvPr/>
            </p:nvCxnSpPr>
            <p:spPr>
              <a:xfrm>
                <a:off x="7624922" y="2223737"/>
                <a:ext cx="0" cy="504000"/>
              </a:xfrm>
              <a:prstGeom prst="line">
                <a:avLst/>
              </a:prstGeom>
              <a:ln w="19050">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cxnSp>
        </p:grpSp>
        <p:pic>
          <p:nvPicPr>
            <p:cNvPr id="78" name="Picture 4" descr="Auto-Symbol, Auto-Symbol-Vektor, einfaches Zeichen des Auto ...">
              <a:extLst>
                <a:ext uri="{FF2B5EF4-FFF2-40B4-BE49-F238E27FC236}">
                  <a16:creationId xmlns:a16="http://schemas.microsoft.com/office/drawing/2014/main" id="{82BB2933-43E5-70BD-920B-B0821CA0A62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23522" y="4591665"/>
              <a:ext cx="1097280" cy="768096"/>
            </a:xfrm>
            <a:prstGeom prst="rect">
              <a:avLst/>
            </a:prstGeom>
            <a:noFill/>
            <a:extLst>
              <a:ext uri="{909E8E84-426E-40DD-AFC4-6F175D3DCCD1}">
                <a14:hiddenFill xmlns:a14="http://schemas.microsoft.com/office/drawing/2010/main">
                  <a:solidFill>
                    <a:srgbClr val="FFFFFF"/>
                  </a:solidFill>
                </a14:hiddenFill>
              </a:ext>
            </a:extLst>
          </p:spPr>
        </p:pic>
        <p:sp>
          <p:nvSpPr>
            <p:cNvPr id="80" name="Textfeld 79">
              <a:extLst>
                <a:ext uri="{FF2B5EF4-FFF2-40B4-BE49-F238E27FC236}">
                  <a16:creationId xmlns:a16="http://schemas.microsoft.com/office/drawing/2014/main" id="{005977A0-6A4A-19AA-08F4-C7EDE5627B33}"/>
                </a:ext>
              </a:extLst>
            </p:cNvPr>
            <p:cNvSpPr txBox="1">
              <a:spLocks noChangeAspect="1"/>
            </p:cNvSpPr>
            <p:nvPr/>
          </p:nvSpPr>
          <p:spPr>
            <a:xfrm>
              <a:off x="6820629" y="4819800"/>
              <a:ext cx="1709273" cy="307777"/>
            </a:xfrm>
            <a:prstGeom prst="rect">
              <a:avLst/>
            </a:prstGeom>
            <a:noFill/>
          </p:spPr>
          <p:txBody>
            <a:bodyPr wrap="square" rtlCol="0">
              <a:spAutoFit/>
            </a:bodyPr>
            <a:lstStyle/>
            <a:p>
              <a:r>
                <a:rPr lang="de-DE" sz="1400" dirty="0" err="1">
                  <a:solidFill>
                    <a:srgbClr val="000000"/>
                  </a:solidFill>
                </a:rPr>
                <a:t>a</a:t>
              </a:r>
              <a:r>
                <a:rPr lang="de-DE" sz="1400" baseline="-25000" dirty="0" err="1">
                  <a:solidFill>
                    <a:srgbClr val="000000"/>
                  </a:solidFill>
                </a:rPr>
                <a:t>reduced_min</a:t>
              </a:r>
              <a:r>
                <a:rPr lang="de-DE" sz="1400" dirty="0">
                  <a:solidFill>
                    <a:srgbClr val="000000"/>
                  </a:solidFill>
                </a:rPr>
                <a:t>=</a:t>
              </a:r>
              <a:r>
                <a:rPr lang="de-DE" sz="1400" b="1" dirty="0">
                  <a:solidFill>
                    <a:srgbClr val="000000"/>
                  </a:solidFill>
                </a:rPr>
                <a:t>6.43</a:t>
              </a:r>
              <a:r>
                <a:rPr lang="de-DE" sz="1400" dirty="0">
                  <a:solidFill>
                    <a:srgbClr val="000000"/>
                  </a:solidFill>
                </a:rPr>
                <a:t>m/s²</a:t>
              </a:r>
              <a:endParaRPr lang="de-DE" sz="1400" dirty="0"/>
            </a:p>
          </p:txBody>
        </p:sp>
        <p:sp>
          <p:nvSpPr>
            <p:cNvPr id="81" name="Textfeld 80">
              <a:extLst>
                <a:ext uri="{FF2B5EF4-FFF2-40B4-BE49-F238E27FC236}">
                  <a16:creationId xmlns:a16="http://schemas.microsoft.com/office/drawing/2014/main" id="{093FEEF9-1826-3E9B-3E0A-C423EA1589BC}"/>
                </a:ext>
              </a:extLst>
            </p:cNvPr>
            <p:cNvSpPr txBox="1">
              <a:spLocks noChangeAspect="1"/>
            </p:cNvSpPr>
            <p:nvPr/>
          </p:nvSpPr>
          <p:spPr>
            <a:xfrm>
              <a:off x="10268924" y="4819800"/>
              <a:ext cx="1709273" cy="307777"/>
            </a:xfrm>
            <a:prstGeom prst="rect">
              <a:avLst/>
            </a:prstGeom>
            <a:noFill/>
          </p:spPr>
          <p:txBody>
            <a:bodyPr wrap="square" rtlCol="0">
              <a:spAutoFit/>
            </a:bodyPr>
            <a:lstStyle/>
            <a:p>
              <a:r>
                <a:rPr lang="de-DE" sz="1400" dirty="0" err="1">
                  <a:solidFill>
                    <a:srgbClr val="000000"/>
                  </a:solidFill>
                </a:rPr>
                <a:t>a</a:t>
              </a:r>
              <a:r>
                <a:rPr lang="de-DE" sz="1400" baseline="-25000" dirty="0" err="1">
                  <a:solidFill>
                    <a:srgbClr val="000000"/>
                  </a:solidFill>
                </a:rPr>
                <a:t>reduced_min</a:t>
              </a:r>
              <a:r>
                <a:rPr lang="de-DE" sz="1400" dirty="0">
                  <a:solidFill>
                    <a:srgbClr val="000000"/>
                  </a:solidFill>
                </a:rPr>
                <a:t>=</a:t>
              </a:r>
              <a:r>
                <a:rPr lang="de-DE" sz="1400" b="1" dirty="0">
                  <a:solidFill>
                    <a:srgbClr val="000000"/>
                  </a:solidFill>
                </a:rPr>
                <a:t>5</a:t>
              </a:r>
              <a:r>
                <a:rPr lang="de-DE" sz="1400" dirty="0">
                  <a:solidFill>
                    <a:srgbClr val="000000"/>
                  </a:solidFill>
                </a:rPr>
                <a:t>m/s²</a:t>
              </a:r>
              <a:endParaRPr lang="de-DE" sz="1400" dirty="0"/>
            </a:p>
          </p:txBody>
        </p:sp>
      </p:grpSp>
      <p:cxnSp>
        <p:nvCxnSpPr>
          <p:cNvPr id="85" name="Straight Connector 20">
            <a:extLst>
              <a:ext uri="{FF2B5EF4-FFF2-40B4-BE49-F238E27FC236}">
                <a16:creationId xmlns:a16="http://schemas.microsoft.com/office/drawing/2014/main" id="{6E456B4B-FA8D-9870-FCFC-1178D1DBEC6F}"/>
              </a:ext>
            </a:extLst>
          </p:cNvPr>
          <p:cNvCxnSpPr/>
          <p:nvPr/>
        </p:nvCxnSpPr>
        <p:spPr>
          <a:xfrm>
            <a:off x="630000" y="2546491"/>
            <a:ext cx="11088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Straight Connector 20">
            <a:extLst>
              <a:ext uri="{FF2B5EF4-FFF2-40B4-BE49-F238E27FC236}">
                <a16:creationId xmlns:a16="http://schemas.microsoft.com/office/drawing/2014/main" id="{D0091F67-2446-E29A-CA6D-28AC8FEF6054}"/>
              </a:ext>
            </a:extLst>
          </p:cNvPr>
          <p:cNvCxnSpPr/>
          <p:nvPr/>
        </p:nvCxnSpPr>
        <p:spPr>
          <a:xfrm>
            <a:off x="630000" y="4518166"/>
            <a:ext cx="11088000" cy="0"/>
          </a:xfrm>
          <a:prstGeom prst="line">
            <a:avLst/>
          </a:prstGeom>
        </p:spPr>
        <p:style>
          <a:lnRef idx="1">
            <a:schemeClr val="accent1"/>
          </a:lnRef>
          <a:fillRef idx="0">
            <a:schemeClr val="accent1"/>
          </a:fillRef>
          <a:effectRef idx="0">
            <a:schemeClr val="accent1"/>
          </a:effectRef>
          <a:fontRef idx="minor">
            <a:schemeClr val="tx1"/>
          </a:fontRef>
        </p:style>
      </p:cxnSp>
      <p:sp>
        <p:nvSpPr>
          <p:cNvPr id="89" name="TextBox 29">
            <a:extLst>
              <a:ext uri="{FF2B5EF4-FFF2-40B4-BE49-F238E27FC236}">
                <a16:creationId xmlns:a16="http://schemas.microsoft.com/office/drawing/2014/main" id="{90A84909-E4CC-B5E0-1540-E6164F4A004B}"/>
              </a:ext>
            </a:extLst>
          </p:cNvPr>
          <p:cNvSpPr txBox="1"/>
          <p:nvPr/>
        </p:nvSpPr>
        <p:spPr>
          <a:xfrm>
            <a:off x="540000" y="789337"/>
            <a:ext cx="793807" cy="369332"/>
          </a:xfrm>
          <a:prstGeom prst="rect">
            <a:avLst/>
          </a:prstGeom>
          <a:noFill/>
        </p:spPr>
        <p:txBody>
          <a:bodyPr wrap="none" rtlCol="0">
            <a:spAutoFit/>
          </a:bodyPr>
          <a:lstStyle/>
          <a:p>
            <a:r>
              <a:rPr lang="en-US" dirty="0"/>
              <a:t>Case 1</a:t>
            </a:r>
          </a:p>
        </p:txBody>
      </p:sp>
      <p:sp>
        <p:nvSpPr>
          <p:cNvPr id="91" name="TextBox 29">
            <a:extLst>
              <a:ext uri="{FF2B5EF4-FFF2-40B4-BE49-F238E27FC236}">
                <a16:creationId xmlns:a16="http://schemas.microsoft.com/office/drawing/2014/main" id="{BA12D45F-4F79-E843-2765-9898E8093156}"/>
              </a:ext>
            </a:extLst>
          </p:cNvPr>
          <p:cNvSpPr txBox="1"/>
          <p:nvPr/>
        </p:nvSpPr>
        <p:spPr>
          <a:xfrm>
            <a:off x="539998" y="2744731"/>
            <a:ext cx="793807" cy="369332"/>
          </a:xfrm>
          <a:prstGeom prst="rect">
            <a:avLst/>
          </a:prstGeom>
          <a:noFill/>
        </p:spPr>
        <p:txBody>
          <a:bodyPr wrap="none" rtlCol="0">
            <a:spAutoFit/>
          </a:bodyPr>
          <a:lstStyle/>
          <a:p>
            <a:r>
              <a:rPr lang="en-US" dirty="0"/>
              <a:t>Case 2</a:t>
            </a:r>
          </a:p>
        </p:txBody>
      </p:sp>
      <p:sp>
        <p:nvSpPr>
          <p:cNvPr id="92" name="TextBox 29">
            <a:extLst>
              <a:ext uri="{FF2B5EF4-FFF2-40B4-BE49-F238E27FC236}">
                <a16:creationId xmlns:a16="http://schemas.microsoft.com/office/drawing/2014/main" id="{9C059FB7-FB1E-BA66-7F3D-60184C19F95A}"/>
              </a:ext>
            </a:extLst>
          </p:cNvPr>
          <p:cNvSpPr txBox="1"/>
          <p:nvPr/>
        </p:nvSpPr>
        <p:spPr>
          <a:xfrm>
            <a:off x="539997" y="4639989"/>
            <a:ext cx="793807" cy="369332"/>
          </a:xfrm>
          <a:prstGeom prst="rect">
            <a:avLst/>
          </a:prstGeom>
          <a:noFill/>
        </p:spPr>
        <p:txBody>
          <a:bodyPr wrap="none" rtlCol="0">
            <a:spAutoFit/>
          </a:bodyPr>
          <a:lstStyle/>
          <a:p>
            <a:r>
              <a:rPr lang="en-US" dirty="0"/>
              <a:t>Case 3</a:t>
            </a:r>
          </a:p>
        </p:txBody>
      </p:sp>
      <p:sp>
        <p:nvSpPr>
          <p:cNvPr id="18" name="TextBox 17">
            <a:extLst>
              <a:ext uri="{FF2B5EF4-FFF2-40B4-BE49-F238E27FC236}">
                <a16:creationId xmlns:a16="http://schemas.microsoft.com/office/drawing/2014/main" id="{302FC868-9D32-33C2-F5CE-4724D59CB71E}"/>
              </a:ext>
            </a:extLst>
          </p:cNvPr>
          <p:cNvSpPr txBox="1"/>
          <p:nvPr/>
        </p:nvSpPr>
        <p:spPr>
          <a:xfrm>
            <a:off x="6333204" y="105054"/>
            <a:ext cx="5801063" cy="1569660"/>
          </a:xfrm>
          <a:prstGeom prst="rect">
            <a:avLst/>
          </a:prstGeom>
          <a:solidFill>
            <a:srgbClr val="FFFF00"/>
          </a:solidFill>
          <a:ln w="28575">
            <a:solidFill>
              <a:schemeClr val="tx1"/>
            </a:solidFill>
          </a:ln>
        </p:spPr>
        <p:txBody>
          <a:bodyPr wrap="square" rtlCol="0">
            <a:spAutoFit/>
          </a:bodyPr>
          <a:lstStyle/>
          <a:p>
            <a:r>
              <a:rPr lang="en-US" sz="1200" b="1" dirty="0"/>
              <a:t>Annex 7, para. 1.2.3.3.: </a:t>
            </a:r>
            <a:r>
              <a:rPr lang="en-US" sz="1200" i="1" dirty="0"/>
              <a:t>“Each actuation shall cause a demand (</a:t>
            </a:r>
            <a:r>
              <a:rPr lang="en-US" sz="1200" i="1" dirty="0" err="1"/>
              <a:t>a</a:t>
            </a:r>
            <a:r>
              <a:rPr lang="en-US" sz="1200" i="1" baseline="-25000" dirty="0" err="1"/>
              <a:t>ref</a:t>
            </a:r>
            <a:r>
              <a:rPr lang="en-US" sz="1200" i="1" dirty="0"/>
              <a:t>) on the brake actuators</a:t>
            </a:r>
            <a:r>
              <a:rPr lang="en-US" sz="1200" i="1" u="sng" dirty="0">
                <a:solidFill>
                  <a:srgbClr val="FF0000"/>
                </a:solidFill>
              </a:rPr>
              <a:t> </a:t>
            </a:r>
            <a:r>
              <a:rPr lang="en-US" sz="1200" b="1" i="1" u="sng" dirty="0">
                <a:solidFill>
                  <a:srgbClr val="FF0000"/>
                </a:solidFill>
              </a:rPr>
              <a:t>necessary to deliver the maximum possible deceleration</a:t>
            </a:r>
            <a:r>
              <a:rPr lang="en-US" sz="1200" i="1" dirty="0"/>
              <a:t> designed to be delivered by the system in the Type-0 condition (e.g. cold brakes, Type-0 speed, laden, fully charged electrical storage devices</a:t>
            </a:r>
            <a:r>
              <a:rPr lang="en-US" sz="1200" b="1" i="1" u="sng" dirty="0"/>
              <a:t>)</a:t>
            </a:r>
            <a:r>
              <a:rPr lang="en-US" sz="1200" b="1" i="1" u="sng" dirty="0">
                <a:solidFill>
                  <a:srgbClr val="0070C0"/>
                </a:solidFill>
              </a:rPr>
              <a:t>, limited to 8.0m/s²</a:t>
            </a:r>
            <a:r>
              <a:rPr lang="en-US" sz="1200" b="1" i="1" dirty="0"/>
              <a:t>. </a:t>
            </a:r>
          </a:p>
          <a:p>
            <a:r>
              <a:rPr lang="en-US" sz="1200" i="1" dirty="0"/>
              <a:t>The demand value to the brake actuators may be </a:t>
            </a:r>
            <a:r>
              <a:rPr lang="en-US" sz="1200" b="1" i="1" u="sng" dirty="0">
                <a:solidFill>
                  <a:srgbClr val="7030A0"/>
                </a:solidFill>
              </a:rPr>
              <a:t>reduced to a lower value </a:t>
            </a:r>
            <a:r>
              <a:rPr lang="en-US" sz="1200" b="1" i="1" u="sng" dirty="0" err="1">
                <a:solidFill>
                  <a:srgbClr val="7030A0"/>
                </a:solidFill>
              </a:rPr>
              <a:t>a</a:t>
            </a:r>
            <a:r>
              <a:rPr lang="en-US" sz="1200" b="1" i="1" u="sng" baseline="-25000" dirty="0" err="1">
                <a:solidFill>
                  <a:srgbClr val="7030A0"/>
                </a:solidFill>
              </a:rPr>
              <a:t>reduced</a:t>
            </a:r>
            <a:r>
              <a:rPr lang="en-US" sz="1200" b="1" i="1" dirty="0"/>
              <a:t>, </a:t>
            </a:r>
            <a:r>
              <a:rPr lang="en-US" sz="1200" i="1" dirty="0"/>
              <a:t>while not being lower than the prescribed service braking deceleration. In this case, the duration-T of each full stroke actuation shall be increased as per according to the following formula below: ….. “</a:t>
            </a:r>
          </a:p>
        </p:txBody>
      </p:sp>
      <p:cxnSp>
        <p:nvCxnSpPr>
          <p:cNvPr id="20" name="Straight Arrow Connector 19">
            <a:extLst>
              <a:ext uri="{FF2B5EF4-FFF2-40B4-BE49-F238E27FC236}">
                <a16:creationId xmlns:a16="http://schemas.microsoft.com/office/drawing/2014/main" id="{D3BD62B5-40F7-4ACB-C583-2F5F20080948}"/>
              </a:ext>
            </a:extLst>
          </p:cNvPr>
          <p:cNvCxnSpPr>
            <a:cxnSpLocks/>
          </p:cNvCxnSpPr>
          <p:nvPr/>
        </p:nvCxnSpPr>
        <p:spPr>
          <a:xfrm flipH="1">
            <a:off x="5634681" y="486032"/>
            <a:ext cx="2669060" cy="33419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34D45187-90C1-5334-D2AD-7D1C0BE1C388}"/>
              </a:ext>
            </a:extLst>
          </p:cNvPr>
          <p:cNvCxnSpPr>
            <a:cxnSpLocks/>
          </p:cNvCxnSpPr>
          <p:nvPr/>
        </p:nvCxnSpPr>
        <p:spPr>
          <a:xfrm flipH="1">
            <a:off x="5700584" y="849263"/>
            <a:ext cx="2603157" cy="19301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340E2F99-C2D1-4630-9D22-D85C6BD8A125}"/>
              </a:ext>
            </a:extLst>
          </p:cNvPr>
          <p:cNvCxnSpPr>
            <a:cxnSpLocks/>
          </p:cNvCxnSpPr>
          <p:nvPr/>
        </p:nvCxnSpPr>
        <p:spPr>
          <a:xfrm flipH="1">
            <a:off x="5700584" y="1046205"/>
            <a:ext cx="4068194" cy="3686359"/>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4602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additive="base">
                                        <p:cTn id="11" dur="500" fill="hold"/>
                                        <p:tgtEl>
                                          <p:spTgt spid="91"/>
                                        </p:tgtEl>
                                        <p:attrNameLst>
                                          <p:attrName>ppt_x</p:attrName>
                                        </p:attrNameLst>
                                      </p:cBhvr>
                                      <p:tavLst>
                                        <p:tav tm="0">
                                          <p:val>
                                            <p:strVal val="#ppt_x"/>
                                          </p:val>
                                        </p:tav>
                                        <p:tav tm="100000">
                                          <p:val>
                                            <p:strVal val="#ppt_x"/>
                                          </p:val>
                                        </p:tav>
                                      </p:tavLst>
                                    </p:anim>
                                    <p:anim calcmode="lin" valueType="num">
                                      <p:cBhvr additive="base">
                                        <p:cTn id="12" dur="500" fill="hold"/>
                                        <p:tgtEl>
                                          <p:spTgt spid="9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500" fill="hold"/>
                                        <p:tgtEl>
                                          <p:spTgt spid="21"/>
                                        </p:tgtEl>
                                        <p:attrNameLst>
                                          <p:attrName>ppt_x</p:attrName>
                                        </p:attrNameLst>
                                      </p:cBhvr>
                                      <p:tavLst>
                                        <p:tav tm="0">
                                          <p:val>
                                            <p:strVal val="#ppt_x"/>
                                          </p:val>
                                        </p:tav>
                                        <p:tav tm="100000">
                                          <p:val>
                                            <p:strVal val="#ppt_x"/>
                                          </p:val>
                                        </p:tav>
                                      </p:tavLst>
                                    </p:anim>
                                    <p:anim calcmode="lin" valueType="num">
                                      <p:cBhvr additive="base">
                                        <p:cTn id="1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83"/>
                                        </p:tgtEl>
                                        <p:attrNameLst>
                                          <p:attrName>style.visibility</p:attrName>
                                        </p:attrNameLst>
                                      </p:cBhvr>
                                      <p:to>
                                        <p:strVal val="visible"/>
                                      </p:to>
                                    </p:set>
                                    <p:anim calcmode="lin" valueType="num">
                                      <p:cBhvr additive="base">
                                        <p:cTn id="21" dur="500" fill="hold"/>
                                        <p:tgtEl>
                                          <p:spTgt spid="83"/>
                                        </p:tgtEl>
                                        <p:attrNameLst>
                                          <p:attrName>ppt_x</p:attrName>
                                        </p:attrNameLst>
                                      </p:cBhvr>
                                      <p:tavLst>
                                        <p:tav tm="0">
                                          <p:val>
                                            <p:strVal val="#ppt_x"/>
                                          </p:val>
                                        </p:tav>
                                        <p:tav tm="100000">
                                          <p:val>
                                            <p:strVal val="#ppt_x"/>
                                          </p:val>
                                        </p:tav>
                                      </p:tavLst>
                                    </p:anim>
                                    <p:anim calcmode="lin" valueType="num">
                                      <p:cBhvr additive="base">
                                        <p:cTn id="22" dur="500" fill="hold"/>
                                        <p:tgtEl>
                                          <p:spTgt spid="83"/>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87"/>
                                        </p:tgtEl>
                                        <p:attrNameLst>
                                          <p:attrName>style.visibility</p:attrName>
                                        </p:attrNameLst>
                                      </p:cBhvr>
                                      <p:to>
                                        <p:strVal val="visible"/>
                                      </p:to>
                                    </p:set>
                                    <p:anim calcmode="lin" valueType="num">
                                      <p:cBhvr additive="base">
                                        <p:cTn id="25" dur="500" fill="hold"/>
                                        <p:tgtEl>
                                          <p:spTgt spid="87"/>
                                        </p:tgtEl>
                                        <p:attrNameLst>
                                          <p:attrName>ppt_x</p:attrName>
                                        </p:attrNameLst>
                                      </p:cBhvr>
                                      <p:tavLst>
                                        <p:tav tm="0">
                                          <p:val>
                                            <p:strVal val="#ppt_x"/>
                                          </p:val>
                                        </p:tav>
                                        <p:tav tm="100000">
                                          <p:val>
                                            <p:strVal val="#ppt_x"/>
                                          </p:val>
                                        </p:tav>
                                      </p:tavLst>
                                    </p:anim>
                                    <p:anim calcmode="lin" valueType="num">
                                      <p:cBhvr additive="base">
                                        <p:cTn id="26" dur="500" fill="hold"/>
                                        <p:tgtEl>
                                          <p:spTgt spid="87"/>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additive="base">
                                        <p:cTn id="29" dur="500" fill="hold"/>
                                        <p:tgtEl>
                                          <p:spTgt spid="92"/>
                                        </p:tgtEl>
                                        <p:attrNameLst>
                                          <p:attrName>ppt_x</p:attrName>
                                        </p:attrNameLst>
                                      </p:cBhvr>
                                      <p:tavLst>
                                        <p:tav tm="0">
                                          <p:val>
                                            <p:strVal val="#ppt_x"/>
                                          </p:val>
                                        </p:tav>
                                        <p:tav tm="100000">
                                          <p:val>
                                            <p:strVal val="#ppt_x"/>
                                          </p:val>
                                        </p:tav>
                                      </p:tavLst>
                                    </p:anim>
                                    <p:anim calcmode="lin" valueType="num">
                                      <p:cBhvr additive="base">
                                        <p:cTn id="30" dur="500" fill="hold"/>
                                        <p:tgtEl>
                                          <p:spTgt spid="92"/>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additive="base">
                                        <p:cTn id="33" dur="500" fill="hold"/>
                                        <p:tgtEl>
                                          <p:spTgt spid="24"/>
                                        </p:tgtEl>
                                        <p:attrNameLst>
                                          <p:attrName>ppt_x</p:attrName>
                                        </p:attrNameLst>
                                      </p:cBhvr>
                                      <p:tavLst>
                                        <p:tav tm="0">
                                          <p:val>
                                            <p:strVal val="#ppt_x"/>
                                          </p:val>
                                        </p:tav>
                                        <p:tav tm="100000">
                                          <p:val>
                                            <p:strVal val="#ppt_x"/>
                                          </p:val>
                                        </p:tav>
                                      </p:tavLst>
                                    </p:anim>
                                    <p:anim calcmode="lin" valueType="num">
                                      <p:cBhvr additive="base">
                                        <p:cTn id="34" dur="500" fill="hold"/>
                                        <p:tgtEl>
                                          <p:spTgt spid="2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79"/>
                                        </p:tgtEl>
                                        <p:attrNameLst>
                                          <p:attrName>style.visibility</p:attrName>
                                        </p:attrNameLst>
                                      </p:cBhvr>
                                      <p:to>
                                        <p:strVal val="visible"/>
                                      </p:to>
                                    </p:set>
                                    <p:anim calcmode="lin" valueType="num">
                                      <p:cBhvr additive="base">
                                        <p:cTn id="37" dur="500" fill="hold"/>
                                        <p:tgtEl>
                                          <p:spTgt spid="79"/>
                                        </p:tgtEl>
                                        <p:attrNameLst>
                                          <p:attrName>ppt_x</p:attrName>
                                        </p:attrNameLst>
                                      </p:cBhvr>
                                      <p:tavLst>
                                        <p:tav tm="0">
                                          <p:val>
                                            <p:strVal val="#ppt_x"/>
                                          </p:val>
                                        </p:tav>
                                        <p:tav tm="100000">
                                          <p:val>
                                            <p:strVal val="#ppt_x"/>
                                          </p:val>
                                        </p:tav>
                                      </p:tavLst>
                                    </p:anim>
                                    <p:anim calcmode="lin" valueType="num">
                                      <p:cBhvr additive="base">
                                        <p:cTn id="38" dur="500" fill="hold"/>
                                        <p:tgtEl>
                                          <p:spTgt spid="7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p:bldP spid="9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a:extLst>
              <a:ext uri="{FF2B5EF4-FFF2-40B4-BE49-F238E27FC236}">
                <a16:creationId xmlns:a16="http://schemas.microsoft.com/office/drawing/2014/main" id="{D8E90633-21A9-8141-6F84-93C01A1784B8}"/>
              </a:ext>
            </a:extLst>
          </p:cNvPr>
          <p:cNvSpPr>
            <a:spLocks noGrp="1"/>
          </p:cNvSpPr>
          <p:nvPr>
            <p:ph type="dt" sz="half" idx="10"/>
          </p:nvPr>
        </p:nvSpPr>
        <p:spPr/>
        <p:txBody>
          <a:bodyPr/>
          <a:lstStyle/>
          <a:p>
            <a:fld id="{9CFBA09B-F10C-4BE1-9D42-71373F35F7BD}" type="datetime1">
              <a:rPr lang="en-GB" smtClean="0"/>
              <a:t>16/05/2024</a:t>
            </a:fld>
            <a:endParaRPr lang="de-DE"/>
          </a:p>
        </p:txBody>
      </p:sp>
      <p:sp>
        <p:nvSpPr>
          <p:cNvPr id="5" name="Fußzeilenplatzhalter 4">
            <a:extLst>
              <a:ext uri="{FF2B5EF4-FFF2-40B4-BE49-F238E27FC236}">
                <a16:creationId xmlns:a16="http://schemas.microsoft.com/office/drawing/2014/main" id="{DDDB2DE3-7FB5-2686-8A5E-4BB1D4083EC6}"/>
              </a:ext>
            </a:extLst>
          </p:cNvPr>
          <p:cNvSpPr>
            <a:spLocks noGrp="1"/>
          </p:cNvSpPr>
          <p:nvPr>
            <p:ph type="ftr" sz="quarter" idx="11"/>
          </p:nvPr>
        </p:nvSpPr>
        <p:spPr/>
        <p:txBody>
          <a:bodyPr/>
          <a:lstStyle/>
          <a:p>
            <a:r>
              <a:rPr lang="en-US"/>
              <a:t>Electrical Braking Special Interest Group</a:t>
            </a:r>
            <a:endParaRPr lang="de-DE"/>
          </a:p>
        </p:txBody>
      </p:sp>
      <p:sp>
        <p:nvSpPr>
          <p:cNvPr id="6" name="Foliennummernplatzhalter 5">
            <a:extLst>
              <a:ext uri="{FF2B5EF4-FFF2-40B4-BE49-F238E27FC236}">
                <a16:creationId xmlns:a16="http://schemas.microsoft.com/office/drawing/2014/main" id="{1283BB11-6A55-3F8D-92A3-6F1065510BFE}"/>
              </a:ext>
            </a:extLst>
          </p:cNvPr>
          <p:cNvSpPr>
            <a:spLocks noGrp="1"/>
          </p:cNvSpPr>
          <p:nvPr>
            <p:ph type="sldNum" sz="quarter" idx="12"/>
          </p:nvPr>
        </p:nvSpPr>
        <p:spPr/>
        <p:txBody>
          <a:bodyPr/>
          <a:lstStyle/>
          <a:p>
            <a:fld id="{75A4F0DD-4D64-46F5-A4A4-1847C02381D9}" type="slidenum">
              <a:rPr lang="de-DE" smtClean="0"/>
              <a:t>26</a:t>
            </a:fld>
            <a:endParaRPr lang="de-DE"/>
          </a:p>
        </p:txBody>
      </p:sp>
      <p:sp>
        <p:nvSpPr>
          <p:cNvPr id="9" name="Textfeld 8">
            <a:extLst>
              <a:ext uri="{FF2B5EF4-FFF2-40B4-BE49-F238E27FC236}">
                <a16:creationId xmlns:a16="http://schemas.microsoft.com/office/drawing/2014/main" id="{650028E0-850B-7DF7-CFC5-784F90D15504}"/>
              </a:ext>
            </a:extLst>
          </p:cNvPr>
          <p:cNvSpPr txBox="1"/>
          <p:nvPr/>
        </p:nvSpPr>
        <p:spPr>
          <a:xfrm>
            <a:off x="258197" y="767071"/>
            <a:ext cx="3319236" cy="338554"/>
          </a:xfrm>
          <a:prstGeom prst="rect">
            <a:avLst/>
          </a:prstGeom>
          <a:solidFill>
            <a:schemeClr val="accent5">
              <a:lumMod val="20000"/>
              <a:lumOff val="80000"/>
            </a:schemeClr>
          </a:solidFill>
        </p:spPr>
        <p:txBody>
          <a:bodyPr wrap="square" rtlCol="0">
            <a:spAutoFit/>
          </a:bodyPr>
          <a:lstStyle/>
          <a:p>
            <a:pPr>
              <a:spcBef>
                <a:spcPts val="600"/>
              </a:spcBef>
              <a:buClr>
                <a:schemeClr val="accent2"/>
              </a:buClr>
            </a:pPr>
            <a:r>
              <a:rPr lang="en-US" sz="1600" b="1" dirty="0">
                <a:solidFill>
                  <a:srgbClr val="000000"/>
                </a:solidFill>
              </a:rPr>
              <a:t>Type-I test (Annex 4) – </a:t>
            </a:r>
            <a:r>
              <a:rPr lang="en-US" sz="1600" b="1" dirty="0">
                <a:solidFill>
                  <a:srgbClr val="FF0000"/>
                </a:solidFill>
              </a:rPr>
              <a:t>Dynamic test</a:t>
            </a:r>
          </a:p>
        </p:txBody>
      </p:sp>
      <p:sp>
        <p:nvSpPr>
          <p:cNvPr id="130" name="Textfeld 129">
            <a:extLst>
              <a:ext uri="{FF2B5EF4-FFF2-40B4-BE49-F238E27FC236}">
                <a16:creationId xmlns:a16="http://schemas.microsoft.com/office/drawing/2014/main" id="{9C7B72FD-BFD6-E5B6-2693-456BAE82098A}"/>
              </a:ext>
            </a:extLst>
          </p:cNvPr>
          <p:cNvSpPr txBox="1"/>
          <p:nvPr/>
        </p:nvSpPr>
        <p:spPr>
          <a:xfrm>
            <a:off x="271907" y="3608947"/>
            <a:ext cx="3559701" cy="584775"/>
          </a:xfrm>
          <a:prstGeom prst="rect">
            <a:avLst/>
          </a:prstGeom>
          <a:solidFill>
            <a:schemeClr val="accent1">
              <a:lumMod val="20000"/>
              <a:lumOff val="80000"/>
            </a:schemeClr>
          </a:solidFill>
        </p:spPr>
        <p:txBody>
          <a:bodyPr wrap="square" rtlCol="0">
            <a:spAutoFit/>
          </a:bodyPr>
          <a:lstStyle/>
          <a:p>
            <a:pPr>
              <a:spcBef>
                <a:spcPts val="600"/>
              </a:spcBef>
              <a:buClr>
                <a:schemeClr val="accent2"/>
              </a:buClr>
            </a:pPr>
            <a:r>
              <a:rPr lang="en-GB" sz="1600" b="1" dirty="0">
                <a:solidFill>
                  <a:srgbClr val="000000"/>
                </a:solidFill>
              </a:rPr>
              <a:t>Capacity of the electrical supply </a:t>
            </a:r>
            <a:br>
              <a:rPr lang="en-GB" sz="1600" b="1" dirty="0">
                <a:solidFill>
                  <a:srgbClr val="000000"/>
                </a:solidFill>
              </a:rPr>
            </a:br>
            <a:r>
              <a:rPr lang="en-GB" sz="1600" b="1" dirty="0">
                <a:solidFill>
                  <a:srgbClr val="000000"/>
                </a:solidFill>
              </a:rPr>
              <a:t> (Annex 7, Part D, section 2) - </a:t>
            </a:r>
            <a:r>
              <a:rPr lang="en-GB" sz="1600" b="1" dirty="0">
                <a:solidFill>
                  <a:srgbClr val="FF0000"/>
                </a:solidFill>
              </a:rPr>
              <a:t>Static test</a:t>
            </a:r>
            <a:endParaRPr lang="en-US" sz="1600" b="1" dirty="0">
              <a:solidFill>
                <a:srgbClr val="FF0000"/>
              </a:solidFill>
            </a:endParaRPr>
          </a:p>
        </p:txBody>
      </p:sp>
      <p:sp>
        <p:nvSpPr>
          <p:cNvPr id="138" name="Titel 1">
            <a:extLst>
              <a:ext uri="{FF2B5EF4-FFF2-40B4-BE49-F238E27FC236}">
                <a16:creationId xmlns:a16="http://schemas.microsoft.com/office/drawing/2014/main" id="{877BF9BE-BA26-D67F-2517-5AB4BEE185B9}"/>
              </a:ext>
            </a:extLst>
          </p:cNvPr>
          <p:cNvSpPr txBox="1">
            <a:spLocks/>
          </p:cNvSpPr>
          <p:nvPr/>
        </p:nvSpPr>
        <p:spPr>
          <a:xfrm>
            <a:off x="445008" y="45926"/>
            <a:ext cx="10515600" cy="7298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4000" b="1" dirty="0"/>
              <a:t>9. Annex 7 /Annex 4 </a:t>
            </a:r>
            <a:r>
              <a:rPr lang="en-US" sz="1800" b="1" dirty="0">
                <a:highlight>
                  <a:srgbClr val="FFFF00"/>
                </a:highlight>
              </a:rPr>
              <a:t>Part D, Section 2 ( test of the capacity of the electrical supply)  </a:t>
            </a:r>
          </a:p>
        </p:txBody>
      </p:sp>
      <p:cxnSp>
        <p:nvCxnSpPr>
          <p:cNvPr id="170" name="Gerader Verbinder 35">
            <a:extLst>
              <a:ext uri="{FF2B5EF4-FFF2-40B4-BE49-F238E27FC236}">
                <a16:creationId xmlns:a16="http://schemas.microsoft.com/office/drawing/2014/main" id="{97C0D014-542F-0B6B-67BF-2D975410342D}"/>
              </a:ext>
            </a:extLst>
          </p:cNvPr>
          <p:cNvCxnSpPr>
            <a:cxnSpLocks/>
          </p:cNvCxnSpPr>
          <p:nvPr/>
        </p:nvCxnSpPr>
        <p:spPr>
          <a:xfrm flipH="1">
            <a:off x="10726346" y="1181100"/>
            <a:ext cx="39994" cy="4595212"/>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sp>
        <p:nvSpPr>
          <p:cNvPr id="202" name="TextBox 201">
            <a:extLst>
              <a:ext uri="{FF2B5EF4-FFF2-40B4-BE49-F238E27FC236}">
                <a16:creationId xmlns:a16="http://schemas.microsoft.com/office/drawing/2014/main" id="{ED48CB27-64AC-5A6B-CBF9-FADE50575B45}"/>
              </a:ext>
            </a:extLst>
          </p:cNvPr>
          <p:cNvSpPr txBox="1"/>
          <p:nvPr/>
        </p:nvSpPr>
        <p:spPr>
          <a:xfrm>
            <a:off x="4078173" y="3062568"/>
            <a:ext cx="4024478" cy="1661993"/>
          </a:xfrm>
          <a:prstGeom prst="rect">
            <a:avLst/>
          </a:prstGeom>
          <a:noFill/>
          <a:ln w="28575">
            <a:solidFill>
              <a:schemeClr val="tx1"/>
            </a:solidFill>
          </a:ln>
        </p:spPr>
        <p:txBody>
          <a:bodyPr wrap="square">
            <a:spAutoFit/>
          </a:bodyPr>
          <a:lstStyle/>
          <a:p>
            <a:pPr algn="ctr"/>
            <a:r>
              <a:rPr lang="en-GB" sz="1400" b="1" dirty="0">
                <a:latin typeface="Times New Roman" panose="02020603050405020304" pitchFamily="18" charset="0"/>
                <a:ea typeface="Times New Roman" panose="02020603050405020304" pitchFamily="18" charset="0"/>
              </a:rPr>
              <a:t>E</a:t>
            </a:r>
            <a:r>
              <a:rPr lang="en-GB" sz="1400" b="1" dirty="0">
                <a:effectLst/>
                <a:latin typeface="Times New Roman" panose="02020603050405020304" pitchFamily="18" charset="0"/>
                <a:ea typeface="Times New Roman" panose="02020603050405020304" pitchFamily="18" charset="0"/>
              </a:rPr>
              <a:t>nergy provided by the electrical supply to the electrical transmission during Type-I dynamic test (followed by the hot performance test)</a:t>
            </a:r>
          </a:p>
          <a:p>
            <a:pPr algn="ctr"/>
            <a:r>
              <a:rPr lang="en-GB" sz="3200" b="1" dirty="0">
                <a:latin typeface="Times New Roman" panose="02020603050405020304" pitchFamily="18" charset="0"/>
              </a:rPr>
              <a:t>=</a:t>
            </a:r>
          </a:p>
          <a:p>
            <a:pPr algn="ctr"/>
            <a:r>
              <a:rPr lang="en-GB" sz="1400" b="1" dirty="0">
                <a:effectLst/>
                <a:latin typeface="Times New Roman" panose="02020603050405020304" pitchFamily="18" charset="0"/>
                <a:ea typeface="Times New Roman" panose="02020603050405020304" pitchFamily="18" charset="0"/>
              </a:rPr>
              <a:t>Energy provided to the electrical transmission</a:t>
            </a:r>
            <a:br>
              <a:rPr lang="en-GB" sz="1400" b="1" dirty="0">
                <a:effectLst/>
                <a:latin typeface="Times New Roman" panose="02020603050405020304" pitchFamily="18" charset="0"/>
                <a:ea typeface="Times New Roman" panose="02020603050405020304" pitchFamily="18" charset="0"/>
              </a:rPr>
            </a:br>
            <a:r>
              <a:rPr lang="en-GB" sz="1400" b="1" dirty="0">
                <a:effectLst/>
                <a:latin typeface="Times New Roman" panose="02020603050405020304" pitchFamily="18" charset="0"/>
                <a:ea typeface="Times New Roman" panose="02020603050405020304" pitchFamily="18" charset="0"/>
              </a:rPr>
              <a:t>during the Annex 7 static test</a:t>
            </a:r>
            <a:endParaRPr lang="en-US" sz="1400" dirty="0"/>
          </a:p>
        </p:txBody>
      </p:sp>
      <p:grpSp>
        <p:nvGrpSpPr>
          <p:cNvPr id="215" name="Group 214">
            <a:extLst>
              <a:ext uri="{FF2B5EF4-FFF2-40B4-BE49-F238E27FC236}">
                <a16:creationId xmlns:a16="http://schemas.microsoft.com/office/drawing/2014/main" id="{96D78D17-A3FC-9E96-F0A2-FDE1B16B42E3}"/>
              </a:ext>
            </a:extLst>
          </p:cNvPr>
          <p:cNvGrpSpPr/>
          <p:nvPr/>
        </p:nvGrpSpPr>
        <p:grpSpPr>
          <a:xfrm>
            <a:off x="804701" y="805016"/>
            <a:ext cx="11222306" cy="2513925"/>
            <a:chOff x="804701" y="805016"/>
            <a:chExt cx="11222306" cy="2513925"/>
          </a:xfrm>
        </p:grpSpPr>
        <p:cxnSp>
          <p:nvCxnSpPr>
            <p:cNvPr id="28" name="Gerader Verbinder 27">
              <a:extLst>
                <a:ext uri="{FF2B5EF4-FFF2-40B4-BE49-F238E27FC236}">
                  <a16:creationId xmlns:a16="http://schemas.microsoft.com/office/drawing/2014/main" id="{564449C8-861B-D40E-B9CD-B92A030E1FB3}"/>
                </a:ext>
              </a:extLst>
            </p:cNvPr>
            <p:cNvCxnSpPr>
              <a:cxnSpLocks/>
            </p:cNvCxnSpPr>
            <p:nvPr/>
          </p:nvCxnSpPr>
          <p:spPr>
            <a:xfrm flipV="1">
              <a:off x="1599065" y="2730734"/>
              <a:ext cx="9792419" cy="282"/>
            </a:xfrm>
            <a:prstGeom prst="line">
              <a:avLst/>
            </a:prstGeom>
            <a:ln w="19050">
              <a:solidFill>
                <a:schemeClr val="tx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Gerader Verbinder 28">
              <a:extLst>
                <a:ext uri="{FF2B5EF4-FFF2-40B4-BE49-F238E27FC236}">
                  <a16:creationId xmlns:a16="http://schemas.microsoft.com/office/drawing/2014/main" id="{ADBBC037-03DF-99A7-30C5-AA76897661E0}"/>
                </a:ext>
              </a:extLst>
            </p:cNvPr>
            <p:cNvCxnSpPr>
              <a:cxnSpLocks/>
            </p:cNvCxnSpPr>
            <p:nvPr/>
          </p:nvCxnSpPr>
          <p:spPr>
            <a:xfrm>
              <a:off x="2277698" y="1181100"/>
              <a:ext cx="0" cy="1541116"/>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30" name="Gerader Verbinder 29">
              <a:extLst>
                <a:ext uri="{FF2B5EF4-FFF2-40B4-BE49-F238E27FC236}">
                  <a16:creationId xmlns:a16="http://schemas.microsoft.com/office/drawing/2014/main" id="{41D67F3F-6A8F-FE7F-5289-38207DDDE0F3}"/>
                </a:ext>
              </a:extLst>
            </p:cNvPr>
            <p:cNvCxnSpPr>
              <a:cxnSpLocks/>
            </p:cNvCxnSpPr>
            <p:nvPr/>
          </p:nvCxnSpPr>
          <p:spPr>
            <a:xfrm>
              <a:off x="5244518" y="1181100"/>
              <a:ext cx="0" cy="1552336"/>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31" name="Gerader Verbinder 30">
              <a:extLst>
                <a:ext uri="{FF2B5EF4-FFF2-40B4-BE49-F238E27FC236}">
                  <a16:creationId xmlns:a16="http://schemas.microsoft.com/office/drawing/2014/main" id="{C891C8E6-F4CD-397C-594E-0B0B453B8CB4}"/>
                </a:ext>
              </a:extLst>
            </p:cNvPr>
            <p:cNvCxnSpPr>
              <a:cxnSpLocks/>
            </p:cNvCxnSpPr>
            <p:nvPr/>
          </p:nvCxnSpPr>
          <p:spPr>
            <a:xfrm flipH="1">
              <a:off x="7680092" y="1181100"/>
              <a:ext cx="4352" cy="1553491"/>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32" name="Gerader Verbinder 31">
              <a:extLst>
                <a:ext uri="{FF2B5EF4-FFF2-40B4-BE49-F238E27FC236}">
                  <a16:creationId xmlns:a16="http://schemas.microsoft.com/office/drawing/2014/main" id="{6132D6E7-27EE-0C6D-C421-FC0590E82435}"/>
                </a:ext>
              </a:extLst>
            </p:cNvPr>
            <p:cNvCxnSpPr>
              <a:cxnSpLocks/>
            </p:cNvCxnSpPr>
            <p:nvPr/>
          </p:nvCxnSpPr>
          <p:spPr>
            <a:xfrm flipH="1">
              <a:off x="2791525" y="1181100"/>
              <a:ext cx="4353" cy="1559101"/>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33" name="Gerader Verbinder 32">
              <a:extLst>
                <a:ext uri="{FF2B5EF4-FFF2-40B4-BE49-F238E27FC236}">
                  <a16:creationId xmlns:a16="http://schemas.microsoft.com/office/drawing/2014/main" id="{AC941FF5-9206-E2C9-AA56-4CEB14B3F070}"/>
                </a:ext>
              </a:extLst>
            </p:cNvPr>
            <p:cNvCxnSpPr>
              <a:cxnSpLocks/>
            </p:cNvCxnSpPr>
            <p:nvPr/>
          </p:nvCxnSpPr>
          <p:spPr>
            <a:xfrm flipH="1">
              <a:off x="3405456" y="1181100"/>
              <a:ext cx="4311" cy="1553397"/>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34" name="Gerader Verbinder 33">
              <a:extLst>
                <a:ext uri="{FF2B5EF4-FFF2-40B4-BE49-F238E27FC236}">
                  <a16:creationId xmlns:a16="http://schemas.microsoft.com/office/drawing/2014/main" id="{92309488-08D1-A389-FC3B-7F136E17213D}"/>
                </a:ext>
              </a:extLst>
            </p:cNvPr>
            <p:cNvCxnSpPr>
              <a:cxnSpLocks/>
            </p:cNvCxnSpPr>
            <p:nvPr/>
          </p:nvCxnSpPr>
          <p:spPr>
            <a:xfrm flipH="1">
              <a:off x="5854121" y="1181100"/>
              <a:ext cx="4352" cy="1539510"/>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35" name="Gerader Verbinder 34">
              <a:extLst>
                <a:ext uri="{FF2B5EF4-FFF2-40B4-BE49-F238E27FC236}">
                  <a16:creationId xmlns:a16="http://schemas.microsoft.com/office/drawing/2014/main" id="{9BDF8CE8-B775-AFDD-8F07-902C820C5F66}"/>
                </a:ext>
              </a:extLst>
            </p:cNvPr>
            <p:cNvCxnSpPr>
              <a:cxnSpLocks/>
            </p:cNvCxnSpPr>
            <p:nvPr/>
          </p:nvCxnSpPr>
          <p:spPr>
            <a:xfrm>
              <a:off x="8289370" y="1181100"/>
              <a:ext cx="1156" cy="1543219"/>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36" name="Gerader Verbinder 35">
              <a:extLst>
                <a:ext uri="{FF2B5EF4-FFF2-40B4-BE49-F238E27FC236}">
                  <a16:creationId xmlns:a16="http://schemas.microsoft.com/office/drawing/2014/main" id="{56275CC2-76DE-8B6B-A268-C54BB80E87C4}"/>
                </a:ext>
              </a:extLst>
            </p:cNvPr>
            <p:cNvCxnSpPr>
              <a:cxnSpLocks/>
            </p:cNvCxnSpPr>
            <p:nvPr/>
          </p:nvCxnSpPr>
          <p:spPr>
            <a:xfrm flipH="1">
              <a:off x="10115647" y="1181100"/>
              <a:ext cx="6702" cy="1548728"/>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37" name="Gerader Verbinder 36">
              <a:extLst>
                <a:ext uri="{FF2B5EF4-FFF2-40B4-BE49-F238E27FC236}">
                  <a16:creationId xmlns:a16="http://schemas.microsoft.com/office/drawing/2014/main" id="{AF3EA869-5979-0017-7E1C-94BC4AFD0BEB}"/>
                </a:ext>
              </a:extLst>
            </p:cNvPr>
            <p:cNvCxnSpPr>
              <a:cxnSpLocks/>
            </p:cNvCxnSpPr>
            <p:nvPr/>
          </p:nvCxnSpPr>
          <p:spPr>
            <a:xfrm>
              <a:off x="4016074" y="1181100"/>
              <a:ext cx="0" cy="1548092"/>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38" name="Gerader Verbinder 37">
              <a:extLst>
                <a:ext uri="{FF2B5EF4-FFF2-40B4-BE49-F238E27FC236}">
                  <a16:creationId xmlns:a16="http://schemas.microsoft.com/office/drawing/2014/main" id="{B6700E7D-7CCC-C914-3A14-2F90FC1755D5}"/>
                </a:ext>
              </a:extLst>
            </p:cNvPr>
            <p:cNvCxnSpPr>
              <a:cxnSpLocks/>
            </p:cNvCxnSpPr>
            <p:nvPr/>
          </p:nvCxnSpPr>
          <p:spPr>
            <a:xfrm flipH="1">
              <a:off x="6462987" y="1181100"/>
              <a:ext cx="14078" cy="1539510"/>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39" name="Gerader Verbinder 38">
              <a:extLst>
                <a:ext uri="{FF2B5EF4-FFF2-40B4-BE49-F238E27FC236}">
                  <a16:creationId xmlns:a16="http://schemas.microsoft.com/office/drawing/2014/main" id="{A4E4B615-667A-14E9-DC0F-AD042C4DA133}"/>
                </a:ext>
              </a:extLst>
            </p:cNvPr>
            <p:cNvCxnSpPr>
              <a:cxnSpLocks/>
            </p:cNvCxnSpPr>
            <p:nvPr/>
          </p:nvCxnSpPr>
          <p:spPr>
            <a:xfrm flipH="1">
              <a:off x="8900115" y="1181100"/>
              <a:ext cx="4353" cy="1553125"/>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40" name="Gerader Verbinder 39">
              <a:extLst>
                <a:ext uri="{FF2B5EF4-FFF2-40B4-BE49-F238E27FC236}">
                  <a16:creationId xmlns:a16="http://schemas.microsoft.com/office/drawing/2014/main" id="{1EA5D714-B3C3-BC02-D95A-CF6AD164BD84}"/>
                </a:ext>
              </a:extLst>
            </p:cNvPr>
            <p:cNvCxnSpPr>
              <a:cxnSpLocks/>
            </p:cNvCxnSpPr>
            <p:nvPr/>
          </p:nvCxnSpPr>
          <p:spPr>
            <a:xfrm flipH="1">
              <a:off x="4626837" y="1181100"/>
              <a:ext cx="2313" cy="1547089"/>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41" name="Gerader Verbinder 40">
              <a:extLst>
                <a:ext uri="{FF2B5EF4-FFF2-40B4-BE49-F238E27FC236}">
                  <a16:creationId xmlns:a16="http://schemas.microsoft.com/office/drawing/2014/main" id="{6DA266D6-B35E-97CC-3856-03C9852408E1}"/>
                </a:ext>
              </a:extLst>
            </p:cNvPr>
            <p:cNvCxnSpPr>
              <a:cxnSpLocks/>
            </p:cNvCxnSpPr>
            <p:nvPr/>
          </p:nvCxnSpPr>
          <p:spPr>
            <a:xfrm>
              <a:off x="7066866" y="1181100"/>
              <a:ext cx="0" cy="1543424"/>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42" name="Gerader Verbinder 41">
              <a:extLst>
                <a:ext uri="{FF2B5EF4-FFF2-40B4-BE49-F238E27FC236}">
                  <a16:creationId xmlns:a16="http://schemas.microsoft.com/office/drawing/2014/main" id="{C05B924B-B3D0-BBDF-E02F-3CC1BD74BCEA}"/>
                </a:ext>
              </a:extLst>
            </p:cNvPr>
            <p:cNvCxnSpPr>
              <a:cxnSpLocks/>
            </p:cNvCxnSpPr>
            <p:nvPr/>
          </p:nvCxnSpPr>
          <p:spPr>
            <a:xfrm flipH="1">
              <a:off x="9507297" y="1181100"/>
              <a:ext cx="4353" cy="1553065"/>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43" name="Gerader Verbinder 42">
              <a:extLst>
                <a:ext uri="{FF2B5EF4-FFF2-40B4-BE49-F238E27FC236}">
                  <a16:creationId xmlns:a16="http://schemas.microsoft.com/office/drawing/2014/main" id="{BCA7DF92-9DEF-EC40-F36C-77DFC1353096}"/>
                </a:ext>
              </a:extLst>
            </p:cNvPr>
            <p:cNvCxnSpPr>
              <a:cxnSpLocks/>
            </p:cNvCxnSpPr>
            <p:nvPr/>
          </p:nvCxnSpPr>
          <p:spPr>
            <a:xfrm>
              <a:off x="8647140" y="1002787"/>
              <a:ext cx="0" cy="2088269"/>
            </a:xfrm>
            <a:prstGeom prst="line">
              <a:avLst/>
            </a:prstGeom>
            <a:ln w="19050">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44" name="Textfeld 43">
              <a:extLst>
                <a:ext uri="{FF2B5EF4-FFF2-40B4-BE49-F238E27FC236}">
                  <a16:creationId xmlns:a16="http://schemas.microsoft.com/office/drawing/2014/main" id="{D9B85E08-28DF-FD6A-31BA-AF3EBAF62EE9}"/>
                </a:ext>
              </a:extLst>
            </p:cNvPr>
            <p:cNvSpPr txBox="1"/>
            <p:nvPr/>
          </p:nvSpPr>
          <p:spPr>
            <a:xfrm>
              <a:off x="1988694" y="2740168"/>
              <a:ext cx="575236" cy="246221"/>
            </a:xfrm>
            <a:prstGeom prst="rect">
              <a:avLst/>
            </a:prstGeom>
            <a:noFill/>
          </p:spPr>
          <p:txBody>
            <a:bodyPr wrap="square" rtlCol="0">
              <a:spAutoFit/>
            </a:bodyPr>
            <a:lstStyle/>
            <a:p>
              <a:pPr algn="ctr">
                <a:spcBef>
                  <a:spcPts val="800"/>
                </a:spcBef>
                <a:buClr>
                  <a:schemeClr val="accent2"/>
                </a:buClr>
              </a:pPr>
              <a:r>
                <a:rPr lang="de-DE" sz="1000" b="1" dirty="0"/>
                <a:t>Start</a:t>
              </a:r>
            </a:p>
          </p:txBody>
        </p:sp>
        <p:sp>
          <p:nvSpPr>
            <p:cNvPr id="45" name="Textfeld 44">
              <a:extLst>
                <a:ext uri="{FF2B5EF4-FFF2-40B4-BE49-F238E27FC236}">
                  <a16:creationId xmlns:a16="http://schemas.microsoft.com/office/drawing/2014/main" id="{51628A50-6484-5B01-A68E-36EA581733AE}"/>
                </a:ext>
              </a:extLst>
            </p:cNvPr>
            <p:cNvSpPr txBox="1"/>
            <p:nvPr/>
          </p:nvSpPr>
          <p:spPr>
            <a:xfrm>
              <a:off x="2601735" y="2740096"/>
              <a:ext cx="371458" cy="246221"/>
            </a:xfrm>
            <a:prstGeom prst="rect">
              <a:avLst/>
            </a:prstGeom>
            <a:noFill/>
          </p:spPr>
          <p:txBody>
            <a:bodyPr wrap="square" rtlCol="0">
              <a:spAutoFit/>
            </a:bodyPr>
            <a:lstStyle/>
            <a:p>
              <a:pPr algn="ctr">
                <a:spcBef>
                  <a:spcPts val="800"/>
                </a:spcBef>
                <a:buClr>
                  <a:schemeClr val="accent2"/>
                </a:buClr>
              </a:pPr>
              <a:r>
                <a:rPr lang="de-DE" sz="1000" b="1" dirty="0"/>
                <a:t>1</a:t>
              </a:r>
            </a:p>
          </p:txBody>
        </p:sp>
        <p:sp>
          <p:nvSpPr>
            <p:cNvPr id="46" name="Textfeld 45">
              <a:extLst>
                <a:ext uri="{FF2B5EF4-FFF2-40B4-BE49-F238E27FC236}">
                  <a16:creationId xmlns:a16="http://schemas.microsoft.com/office/drawing/2014/main" id="{A350D075-D1A9-E0A6-A9F4-B82CE29464BE}"/>
                </a:ext>
              </a:extLst>
            </p:cNvPr>
            <p:cNvSpPr txBox="1"/>
            <p:nvPr/>
          </p:nvSpPr>
          <p:spPr>
            <a:xfrm>
              <a:off x="3219685" y="2740096"/>
              <a:ext cx="371458" cy="246221"/>
            </a:xfrm>
            <a:prstGeom prst="rect">
              <a:avLst/>
            </a:prstGeom>
            <a:noFill/>
          </p:spPr>
          <p:txBody>
            <a:bodyPr wrap="square" rtlCol="0">
              <a:spAutoFit/>
            </a:bodyPr>
            <a:lstStyle/>
            <a:p>
              <a:pPr algn="ctr">
                <a:spcBef>
                  <a:spcPts val="800"/>
                </a:spcBef>
                <a:buClr>
                  <a:schemeClr val="accent2"/>
                </a:buClr>
              </a:pPr>
              <a:r>
                <a:rPr lang="de-DE" sz="1000" b="1" dirty="0"/>
                <a:t>2</a:t>
              </a:r>
            </a:p>
          </p:txBody>
        </p:sp>
        <p:sp>
          <p:nvSpPr>
            <p:cNvPr id="47" name="Textfeld 46">
              <a:extLst>
                <a:ext uri="{FF2B5EF4-FFF2-40B4-BE49-F238E27FC236}">
                  <a16:creationId xmlns:a16="http://schemas.microsoft.com/office/drawing/2014/main" id="{735F3E47-A590-EBA6-9BD4-8ADA47DD228C}"/>
                </a:ext>
              </a:extLst>
            </p:cNvPr>
            <p:cNvSpPr txBox="1"/>
            <p:nvPr/>
          </p:nvSpPr>
          <p:spPr>
            <a:xfrm>
              <a:off x="3831609" y="2740096"/>
              <a:ext cx="371458" cy="246221"/>
            </a:xfrm>
            <a:prstGeom prst="rect">
              <a:avLst/>
            </a:prstGeom>
            <a:noFill/>
          </p:spPr>
          <p:txBody>
            <a:bodyPr wrap="square" rtlCol="0">
              <a:spAutoFit/>
            </a:bodyPr>
            <a:lstStyle/>
            <a:p>
              <a:pPr algn="ctr">
                <a:spcBef>
                  <a:spcPts val="800"/>
                </a:spcBef>
                <a:buClr>
                  <a:schemeClr val="accent2"/>
                </a:buClr>
              </a:pPr>
              <a:r>
                <a:rPr lang="de-DE" sz="1000" b="1" dirty="0"/>
                <a:t>3</a:t>
              </a:r>
            </a:p>
          </p:txBody>
        </p:sp>
        <p:sp>
          <p:nvSpPr>
            <p:cNvPr id="48" name="Textfeld 47">
              <a:extLst>
                <a:ext uri="{FF2B5EF4-FFF2-40B4-BE49-F238E27FC236}">
                  <a16:creationId xmlns:a16="http://schemas.microsoft.com/office/drawing/2014/main" id="{156DCDD2-EE70-D13B-E927-8C61B82FF77F}"/>
                </a:ext>
              </a:extLst>
            </p:cNvPr>
            <p:cNvSpPr txBox="1"/>
            <p:nvPr/>
          </p:nvSpPr>
          <p:spPr>
            <a:xfrm>
              <a:off x="9328068" y="2740096"/>
              <a:ext cx="371458" cy="246221"/>
            </a:xfrm>
            <a:prstGeom prst="rect">
              <a:avLst/>
            </a:prstGeom>
            <a:noFill/>
          </p:spPr>
          <p:txBody>
            <a:bodyPr wrap="square" rtlCol="0">
              <a:spAutoFit/>
            </a:bodyPr>
            <a:lstStyle/>
            <a:p>
              <a:pPr algn="ctr">
                <a:spcBef>
                  <a:spcPts val="800"/>
                </a:spcBef>
                <a:buClr>
                  <a:schemeClr val="accent2"/>
                </a:buClr>
              </a:pPr>
              <a:r>
                <a:rPr lang="de-DE" sz="1000" b="1" dirty="0"/>
                <a:t>20</a:t>
              </a:r>
            </a:p>
          </p:txBody>
        </p:sp>
        <p:sp>
          <p:nvSpPr>
            <p:cNvPr id="49" name="Textfeld 48">
              <a:extLst>
                <a:ext uri="{FF2B5EF4-FFF2-40B4-BE49-F238E27FC236}">
                  <a16:creationId xmlns:a16="http://schemas.microsoft.com/office/drawing/2014/main" id="{76E6609D-B032-9E2D-5937-69DF856D1FF7}"/>
                </a:ext>
              </a:extLst>
            </p:cNvPr>
            <p:cNvSpPr txBox="1"/>
            <p:nvPr/>
          </p:nvSpPr>
          <p:spPr>
            <a:xfrm>
              <a:off x="5061668" y="2740096"/>
              <a:ext cx="371458" cy="246221"/>
            </a:xfrm>
            <a:prstGeom prst="rect">
              <a:avLst/>
            </a:prstGeom>
            <a:noFill/>
          </p:spPr>
          <p:txBody>
            <a:bodyPr wrap="square" rtlCol="0">
              <a:spAutoFit/>
            </a:bodyPr>
            <a:lstStyle/>
            <a:p>
              <a:pPr algn="ctr">
                <a:spcBef>
                  <a:spcPts val="800"/>
                </a:spcBef>
                <a:buClr>
                  <a:schemeClr val="accent2"/>
                </a:buClr>
              </a:pPr>
              <a:r>
                <a:rPr lang="de-DE" sz="1000" b="1" dirty="0"/>
                <a:t>5</a:t>
              </a:r>
            </a:p>
          </p:txBody>
        </p:sp>
        <p:sp>
          <p:nvSpPr>
            <p:cNvPr id="50" name="Textfeld 49">
              <a:extLst>
                <a:ext uri="{FF2B5EF4-FFF2-40B4-BE49-F238E27FC236}">
                  <a16:creationId xmlns:a16="http://schemas.microsoft.com/office/drawing/2014/main" id="{E69B5185-0319-E3C2-8364-CB845BFBAA55}"/>
                </a:ext>
              </a:extLst>
            </p:cNvPr>
            <p:cNvSpPr txBox="1"/>
            <p:nvPr/>
          </p:nvSpPr>
          <p:spPr>
            <a:xfrm>
              <a:off x="4443819" y="2740096"/>
              <a:ext cx="371458" cy="246221"/>
            </a:xfrm>
            <a:prstGeom prst="rect">
              <a:avLst/>
            </a:prstGeom>
            <a:noFill/>
          </p:spPr>
          <p:txBody>
            <a:bodyPr wrap="square" rtlCol="0">
              <a:spAutoFit/>
            </a:bodyPr>
            <a:lstStyle/>
            <a:p>
              <a:pPr algn="ctr">
                <a:spcBef>
                  <a:spcPts val="800"/>
                </a:spcBef>
                <a:buClr>
                  <a:schemeClr val="accent2"/>
                </a:buClr>
              </a:pPr>
              <a:r>
                <a:rPr lang="de-DE" sz="1000" b="1" dirty="0"/>
                <a:t>4</a:t>
              </a:r>
            </a:p>
          </p:txBody>
        </p:sp>
        <p:sp>
          <p:nvSpPr>
            <p:cNvPr id="51" name="Textfeld 50">
              <a:extLst>
                <a:ext uri="{FF2B5EF4-FFF2-40B4-BE49-F238E27FC236}">
                  <a16:creationId xmlns:a16="http://schemas.microsoft.com/office/drawing/2014/main" id="{663A70E7-492E-8DF6-B337-9C717C345019}"/>
                </a:ext>
              </a:extLst>
            </p:cNvPr>
            <p:cNvSpPr txBox="1"/>
            <p:nvPr/>
          </p:nvSpPr>
          <p:spPr>
            <a:xfrm>
              <a:off x="5674465" y="2740096"/>
              <a:ext cx="371458" cy="246221"/>
            </a:xfrm>
            <a:prstGeom prst="rect">
              <a:avLst/>
            </a:prstGeom>
            <a:noFill/>
          </p:spPr>
          <p:txBody>
            <a:bodyPr wrap="square" rtlCol="0">
              <a:spAutoFit/>
            </a:bodyPr>
            <a:lstStyle/>
            <a:p>
              <a:pPr algn="ctr">
                <a:spcBef>
                  <a:spcPts val="800"/>
                </a:spcBef>
                <a:buClr>
                  <a:schemeClr val="accent2"/>
                </a:buClr>
              </a:pPr>
              <a:r>
                <a:rPr lang="de-DE" sz="1000" b="1" dirty="0"/>
                <a:t>6</a:t>
              </a:r>
            </a:p>
          </p:txBody>
        </p:sp>
        <p:sp>
          <p:nvSpPr>
            <p:cNvPr id="52" name="Textfeld 51">
              <a:extLst>
                <a:ext uri="{FF2B5EF4-FFF2-40B4-BE49-F238E27FC236}">
                  <a16:creationId xmlns:a16="http://schemas.microsoft.com/office/drawing/2014/main" id="{2E9A29AC-F3DB-9E73-0DA8-B594F3BA6F1F}"/>
                </a:ext>
              </a:extLst>
            </p:cNvPr>
            <p:cNvSpPr txBox="1"/>
            <p:nvPr/>
          </p:nvSpPr>
          <p:spPr>
            <a:xfrm>
              <a:off x="7492303" y="2740096"/>
              <a:ext cx="371458" cy="246221"/>
            </a:xfrm>
            <a:prstGeom prst="rect">
              <a:avLst/>
            </a:prstGeom>
            <a:noFill/>
          </p:spPr>
          <p:txBody>
            <a:bodyPr wrap="square" rtlCol="0">
              <a:spAutoFit/>
            </a:bodyPr>
            <a:lstStyle/>
            <a:p>
              <a:pPr algn="ctr">
                <a:spcBef>
                  <a:spcPts val="800"/>
                </a:spcBef>
                <a:buClr>
                  <a:schemeClr val="accent2"/>
                </a:buClr>
              </a:pPr>
              <a:r>
                <a:rPr lang="de-DE" sz="1000" b="1" dirty="0"/>
                <a:t>9</a:t>
              </a:r>
            </a:p>
          </p:txBody>
        </p:sp>
        <p:sp>
          <p:nvSpPr>
            <p:cNvPr id="53" name="Textfeld 52">
              <a:extLst>
                <a:ext uri="{FF2B5EF4-FFF2-40B4-BE49-F238E27FC236}">
                  <a16:creationId xmlns:a16="http://schemas.microsoft.com/office/drawing/2014/main" id="{7D00294E-6580-93A0-2780-C59E6E7C3730}"/>
                </a:ext>
              </a:extLst>
            </p:cNvPr>
            <p:cNvSpPr txBox="1"/>
            <p:nvPr/>
          </p:nvSpPr>
          <p:spPr>
            <a:xfrm>
              <a:off x="6279535" y="2740096"/>
              <a:ext cx="371458" cy="246221"/>
            </a:xfrm>
            <a:prstGeom prst="rect">
              <a:avLst/>
            </a:prstGeom>
            <a:noFill/>
          </p:spPr>
          <p:txBody>
            <a:bodyPr wrap="square" rtlCol="0">
              <a:spAutoFit/>
            </a:bodyPr>
            <a:lstStyle/>
            <a:p>
              <a:pPr algn="ctr">
                <a:spcBef>
                  <a:spcPts val="800"/>
                </a:spcBef>
                <a:buClr>
                  <a:schemeClr val="accent2"/>
                </a:buClr>
              </a:pPr>
              <a:r>
                <a:rPr lang="de-DE" sz="1000" b="1" dirty="0"/>
                <a:t>7</a:t>
              </a:r>
            </a:p>
          </p:txBody>
        </p:sp>
        <p:sp>
          <p:nvSpPr>
            <p:cNvPr id="54" name="Textfeld 53">
              <a:extLst>
                <a:ext uri="{FF2B5EF4-FFF2-40B4-BE49-F238E27FC236}">
                  <a16:creationId xmlns:a16="http://schemas.microsoft.com/office/drawing/2014/main" id="{0A8B44B2-0DFB-91ED-8165-4018E38B7521}"/>
                </a:ext>
              </a:extLst>
            </p:cNvPr>
            <p:cNvSpPr txBox="1"/>
            <p:nvPr/>
          </p:nvSpPr>
          <p:spPr>
            <a:xfrm>
              <a:off x="6880087" y="2740096"/>
              <a:ext cx="371458" cy="246221"/>
            </a:xfrm>
            <a:prstGeom prst="rect">
              <a:avLst/>
            </a:prstGeom>
            <a:noFill/>
          </p:spPr>
          <p:txBody>
            <a:bodyPr wrap="square" rtlCol="0">
              <a:spAutoFit/>
            </a:bodyPr>
            <a:lstStyle/>
            <a:p>
              <a:pPr algn="ctr">
                <a:spcBef>
                  <a:spcPts val="800"/>
                </a:spcBef>
                <a:buClr>
                  <a:schemeClr val="accent2"/>
                </a:buClr>
              </a:pPr>
              <a:r>
                <a:rPr lang="de-DE" sz="1000" b="1" dirty="0"/>
                <a:t>8</a:t>
              </a:r>
            </a:p>
          </p:txBody>
        </p:sp>
        <p:sp>
          <p:nvSpPr>
            <p:cNvPr id="55" name="Textfeld 54">
              <a:extLst>
                <a:ext uri="{FF2B5EF4-FFF2-40B4-BE49-F238E27FC236}">
                  <a16:creationId xmlns:a16="http://schemas.microsoft.com/office/drawing/2014/main" id="{5CF8EB33-6674-8F58-97B6-E99DA2CC1D4A}"/>
                </a:ext>
              </a:extLst>
            </p:cNvPr>
            <p:cNvSpPr txBox="1"/>
            <p:nvPr/>
          </p:nvSpPr>
          <p:spPr>
            <a:xfrm>
              <a:off x="8103641" y="2740096"/>
              <a:ext cx="371458" cy="246221"/>
            </a:xfrm>
            <a:prstGeom prst="rect">
              <a:avLst/>
            </a:prstGeom>
            <a:noFill/>
          </p:spPr>
          <p:txBody>
            <a:bodyPr wrap="square" rtlCol="0">
              <a:spAutoFit/>
            </a:bodyPr>
            <a:lstStyle/>
            <a:p>
              <a:pPr algn="ctr">
                <a:spcBef>
                  <a:spcPts val="800"/>
                </a:spcBef>
                <a:buClr>
                  <a:schemeClr val="accent2"/>
                </a:buClr>
              </a:pPr>
              <a:r>
                <a:rPr lang="de-DE" sz="1000" b="1" dirty="0"/>
                <a:t>10</a:t>
              </a:r>
            </a:p>
          </p:txBody>
        </p:sp>
        <p:sp>
          <p:nvSpPr>
            <p:cNvPr id="56" name="Textfeld 55">
              <a:extLst>
                <a:ext uri="{FF2B5EF4-FFF2-40B4-BE49-F238E27FC236}">
                  <a16:creationId xmlns:a16="http://schemas.microsoft.com/office/drawing/2014/main" id="{A45EE654-420B-809C-7376-3CFCEBB3C3F6}"/>
                </a:ext>
              </a:extLst>
            </p:cNvPr>
            <p:cNvSpPr txBox="1"/>
            <p:nvPr/>
          </p:nvSpPr>
          <p:spPr>
            <a:xfrm>
              <a:off x="8710222" y="2740096"/>
              <a:ext cx="371458" cy="246221"/>
            </a:xfrm>
            <a:prstGeom prst="rect">
              <a:avLst/>
            </a:prstGeom>
            <a:noFill/>
          </p:spPr>
          <p:txBody>
            <a:bodyPr wrap="square" rtlCol="0">
              <a:spAutoFit/>
            </a:bodyPr>
            <a:lstStyle/>
            <a:p>
              <a:pPr algn="ctr">
                <a:spcBef>
                  <a:spcPts val="800"/>
                </a:spcBef>
                <a:buClr>
                  <a:schemeClr val="accent2"/>
                </a:buClr>
              </a:pPr>
              <a:r>
                <a:rPr lang="de-DE" sz="1000" b="1" dirty="0"/>
                <a:t>19</a:t>
              </a:r>
            </a:p>
          </p:txBody>
        </p:sp>
        <p:sp>
          <p:nvSpPr>
            <p:cNvPr id="57" name="Textfeld 56">
              <a:extLst>
                <a:ext uri="{FF2B5EF4-FFF2-40B4-BE49-F238E27FC236}">
                  <a16:creationId xmlns:a16="http://schemas.microsoft.com/office/drawing/2014/main" id="{4F1D460E-D4C7-58A0-C8F3-A8471A3FD83D}"/>
                </a:ext>
              </a:extLst>
            </p:cNvPr>
            <p:cNvSpPr txBox="1"/>
            <p:nvPr/>
          </p:nvSpPr>
          <p:spPr>
            <a:xfrm>
              <a:off x="9928328" y="2740096"/>
              <a:ext cx="371458" cy="246221"/>
            </a:xfrm>
            <a:prstGeom prst="rect">
              <a:avLst/>
            </a:prstGeom>
            <a:noFill/>
          </p:spPr>
          <p:txBody>
            <a:bodyPr wrap="square" rtlCol="0">
              <a:spAutoFit/>
            </a:bodyPr>
            <a:lstStyle/>
            <a:p>
              <a:pPr algn="ctr">
                <a:spcBef>
                  <a:spcPts val="800"/>
                </a:spcBef>
                <a:buClr>
                  <a:schemeClr val="accent2"/>
                </a:buClr>
              </a:pPr>
              <a:r>
                <a:rPr lang="de-DE" sz="1000" b="1" dirty="0">
                  <a:solidFill>
                    <a:schemeClr val="accent2"/>
                  </a:solidFill>
                </a:rPr>
                <a:t>21</a:t>
              </a:r>
            </a:p>
          </p:txBody>
        </p:sp>
        <p:sp>
          <p:nvSpPr>
            <p:cNvPr id="59" name="Geschweifte Klammer links 58">
              <a:extLst>
                <a:ext uri="{FF2B5EF4-FFF2-40B4-BE49-F238E27FC236}">
                  <a16:creationId xmlns:a16="http://schemas.microsoft.com/office/drawing/2014/main" id="{19E6FAFA-A503-749F-22B2-B3733ADB2516}"/>
                </a:ext>
              </a:extLst>
            </p:cNvPr>
            <p:cNvSpPr/>
            <p:nvPr/>
          </p:nvSpPr>
          <p:spPr>
            <a:xfrm rot="16200000">
              <a:off x="3005846" y="2712818"/>
              <a:ext cx="180000" cy="612000"/>
            </a:xfrm>
            <a:prstGeom prst="leftBrace">
              <a:avLst/>
            </a:prstGeom>
            <a:ln>
              <a:solidFill>
                <a:schemeClr val="tx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60" name="Textfeld 59">
              <a:extLst>
                <a:ext uri="{FF2B5EF4-FFF2-40B4-BE49-F238E27FC236}">
                  <a16:creationId xmlns:a16="http://schemas.microsoft.com/office/drawing/2014/main" id="{F584D018-9341-4E1C-C1A0-E8BE1ADC0C61}"/>
                </a:ext>
              </a:extLst>
            </p:cNvPr>
            <p:cNvSpPr txBox="1"/>
            <p:nvPr/>
          </p:nvSpPr>
          <p:spPr>
            <a:xfrm>
              <a:off x="2633603" y="3056214"/>
              <a:ext cx="924486" cy="246221"/>
            </a:xfrm>
            <a:prstGeom prst="rect">
              <a:avLst/>
            </a:prstGeom>
            <a:noFill/>
          </p:spPr>
          <p:txBody>
            <a:bodyPr wrap="square" rtlCol="0">
              <a:spAutoFit/>
            </a:bodyPr>
            <a:lstStyle/>
            <a:p>
              <a:pPr algn="ctr">
                <a:spcBef>
                  <a:spcPts val="800"/>
                </a:spcBef>
                <a:buClr>
                  <a:schemeClr val="accent2"/>
                </a:buClr>
              </a:pPr>
              <a:r>
                <a:rPr lang="de-DE" sz="1000" b="1" dirty="0"/>
                <a:t>max. 1min</a:t>
              </a:r>
            </a:p>
          </p:txBody>
        </p:sp>
        <p:sp>
          <p:nvSpPr>
            <p:cNvPr id="61" name="Geschweifte Klammer links 60">
              <a:extLst>
                <a:ext uri="{FF2B5EF4-FFF2-40B4-BE49-F238E27FC236}">
                  <a16:creationId xmlns:a16="http://schemas.microsoft.com/office/drawing/2014/main" id="{03DD4D51-66C8-6474-5F91-4A45D228100F}"/>
                </a:ext>
              </a:extLst>
            </p:cNvPr>
            <p:cNvSpPr/>
            <p:nvPr/>
          </p:nvSpPr>
          <p:spPr>
            <a:xfrm rot="16200000">
              <a:off x="10335337" y="2720475"/>
              <a:ext cx="180000" cy="605975"/>
            </a:xfrm>
            <a:prstGeom prst="leftBrace">
              <a:avLst/>
            </a:prstGeom>
            <a:ln>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62" name="Textfeld 61">
              <a:extLst>
                <a:ext uri="{FF2B5EF4-FFF2-40B4-BE49-F238E27FC236}">
                  <a16:creationId xmlns:a16="http://schemas.microsoft.com/office/drawing/2014/main" id="{EFAC9A8C-6A43-5C11-922A-48A8612BECC5}"/>
                </a:ext>
              </a:extLst>
            </p:cNvPr>
            <p:cNvSpPr txBox="1"/>
            <p:nvPr/>
          </p:nvSpPr>
          <p:spPr>
            <a:xfrm>
              <a:off x="9974617" y="3072720"/>
              <a:ext cx="1416867" cy="246221"/>
            </a:xfrm>
            <a:prstGeom prst="rect">
              <a:avLst/>
            </a:prstGeom>
            <a:noFill/>
          </p:spPr>
          <p:txBody>
            <a:bodyPr wrap="square" rtlCol="0">
              <a:spAutoFit/>
            </a:bodyPr>
            <a:lstStyle/>
            <a:p>
              <a:pPr algn="ctr">
                <a:spcBef>
                  <a:spcPts val="800"/>
                </a:spcBef>
                <a:buClr>
                  <a:schemeClr val="accent2"/>
                </a:buClr>
              </a:pPr>
              <a:r>
                <a:rPr lang="de-DE" sz="1000" b="1" dirty="0">
                  <a:solidFill>
                    <a:schemeClr val="accent2"/>
                  </a:solidFill>
                </a:rPr>
                <a:t>80%v</a:t>
              </a:r>
              <a:r>
                <a:rPr lang="de-DE" sz="1000" b="1" baseline="-25000" dirty="0">
                  <a:solidFill>
                    <a:schemeClr val="accent2"/>
                  </a:solidFill>
                </a:rPr>
                <a:t>max</a:t>
              </a:r>
              <a:r>
                <a:rPr lang="de-DE" sz="1000" b="1" dirty="0">
                  <a:solidFill>
                    <a:schemeClr val="accent2"/>
                  </a:solidFill>
                </a:rPr>
                <a:t> </a:t>
              </a:r>
              <a:r>
                <a:rPr lang="de-DE" sz="1000" b="1" dirty="0">
                  <a:solidFill>
                    <a:schemeClr val="accent2"/>
                  </a:solidFill>
                  <a:sym typeface="Wingdings" panose="05000000000000000000" pitchFamily="2" charset="2"/>
                </a:rPr>
                <a:t> 0km/h</a:t>
              </a:r>
              <a:endParaRPr lang="de-DE" sz="1000" b="1" dirty="0">
                <a:solidFill>
                  <a:schemeClr val="accent2"/>
                </a:solidFill>
              </a:endParaRPr>
            </a:p>
          </p:txBody>
        </p:sp>
        <p:sp>
          <p:nvSpPr>
            <p:cNvPr id="172" name="Freeform: Shape 171">
              <a:extLst>
                <a:ext uri="{FF2B5EF4-FFF2-40B4-BE49-F238E27FC236}">
                  <a16:creationId xmlns:a16="http://schemas.microsoft.com/office/drawing/2014/main" id="{D189931D-CF09-D214-078B-6C808A578394}"/>
                </a:ext>
              </a:extLst>
            </p:cNvPr>
            <p:cNvSpPr/>
            <p:nvPr/>
          </p:nvSpPr>
          <p:spPr>
            <a:xfrm>
              <a:off x="2794442" y="1243771"/>
              <a:ext cx="3676650" cy="220551"/>
            </a:xfrm>
            <a:custGeom>
              <a:avLst/>
              <a:gdLst>
                <a:gd name="connsiteX0" fmla="*/ 0 w 3676650"/>
                <a:gd name="connsiteY0" fmla="*/ 0 h 323850"/>
                <a:gd name="connsiteX1" fmla="*/ 61913 w 3676650"/>
                <a:gd name="connsiteY1" fmla="*/ 95250 h 323850"/>
                <a:gd name="connsiteX2" fmla="*/ 619125 w 3676650"/>
                <a:gd name="connsiteY2" fmla="*/ 38100 h 323850"/>
                <a:gd name="connsiteX3" fmla="*/ 704850 w 3676650"/>
                <a:gd name="connsiteY3" fmla="*/ 138112 h 323850"/>
                <a:gd name="connsiteX4" fmla="*/ 1233488 w 3676650"/>
                <a:gd name="connsiteY4" fmla="*/ 80962 h 323850"/>
                <a:gd name="connsiteX5" fmla="*/ 1295400 w 3676650"/>
                <a:gd name="connsiteY5" fmla="*/ 176212 h 323850"/>
                <a:gd name="connsiteX6" fmla="*/ 1838325 w 3676650"/>
                <a:gd name="connsiteY6" fmla="*/ 128587 h 323850"/>
                <a:gd name="connsiteX7" fmla="*/ 1900238 w 3676650"/>
                <a:gd name="connsiteY7" fmla="*/ 209550 h 323850"/>
                <a:gd name="connsiteX8" fmla="*/ 2462213 w 3676650"/>
                <a:gd name="connsiteY8" fmla="*/ 166687 h 323850"/>
                <a:gd name="connsiteX9" fmla="*/ 2547938 w 3676650"/>
                <a:gd name="connsiteY9" fmla="*/ 257175 h 323850"/>
                <a:gd name="connsiteX10" fmla="*/ 3067050 w 3676650"/>
                <a:gd name="connsiteY10" fmla="*/ 204787 h 323850"/>
                <a:gd name="connsiteX11" fmla="*/ 3138488 w 3676650"/>
                <a:gd name="connsiteY11" fmla="*/ 323850 h 323850"/>
                <a:gd name="connsiteX12" fmla="*/ 3676650 w 3676650"/>
                <a:gd name="connsiteY12" fmla="*/ 252412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76650" h="323850">
                  <a:moveTo>
                    <a:pt x="0" y="0"/>
                  </a:moveTo>
                  <a:lnTo>
                    <a:pt x="61913" y="95250"/>
                  </a:lnTo>
                  <a:lnTo>
                    <a:pt x="619125" y="38100"/>
                  </a:lnTo>
                  <a:lnTo>
                    <a:pt x="704850" y="138112"/>
                  </a:lnTo>
                  <a:lnTo>
                    <a:pt x="1233488" y="80962"/>
                  </a:lnTo>
                  <a:lnTo>
                    <a:pt x="1295400" y="176212"/>
                  </a:lnTo>
                  <a:lnTo>
                    <a:pt x="1838325" y="128587"/>
                  </a:lnTo>
                  <a:lnTo>
                    <a:pt x="1900238" y="209550"/>
                  </a:lnTo>
                  <a:lnTo>
                    <a:pt x="2462213" y="166687"/>
                  </a:lnTo>
                  <a:lnTo>
                    <a:pt x="2547938" y="257175"/>
                  </a:lnTo>
                  <a:lnTo>
                    <a:pt x="3067050" y="204787"/>
                  </a:lnTo>
                  <a:lnTo>
                    <a:pt x="3138488" y="323850"/>
                  </a:lnTo>
                  <a:lnTo>
                    <a:pt x="3676650" y="252412"/>
                  </a:lnTo>
                </a:path>
              </a:pathLst>
            </a:cu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Freeform: Shape 172">
              <a:extLst>
                <a:ext uri="{FF2B5EF4-FFF2-40B4-BE49-F238E27FC236}">
                  <a16:creationId xmlns:a16="http://schemas.microsoft.com/office/drawing/2014/main" id="{A157B52D-A949-594E-80E6-5B5C201EEDA2}"/>
                </a:ext>
              </a:extLst>
            </p:cNvPr>
            <p:cNvSpPr/>
            <p:nvPr/>
          </p:nvSpPr>
          <p:spPr>
            <a:xfrm>
              <a:off x="6466330" y="1415221"/>
              <a:ext cx="1905000" cy="108710"/>
            </a:xfrm>
            <a:custGeom>
              <a:avLst/>
              <a:gdLst>
                <a:gd name="connsiteX0" fmla="*/ 0 w 1905000"/>
                <a:gd name="connsiteY0" fmla="*/ 0 h 152400"/>
                <a:gd name="connsiteX1" fmla="*/ 61912 w 1905000"/>
                <a:gd name="connsiteY1" fmla="*/ 104775 h 152400"/>
                <a:gd name="connsiteX2" fmla="*/ 609600 w 1905000"/>
                <a:gd name="connsiteY2" fmla="*/ 23812 h 152400"/>
                <a:gd name="connsiteX3" fmla="*/ 657225 w 1905000"/>
                <a:gd name="connsiteY3" fmla="*/ 123825 h 152400"/>
                <a:gd name="connsiteX4" fmla="*/ 1219200 w 1905000"/>
                <a:gd name="connsiteY4" fmla="*/ 42862 h 152400"/>
                <a:gd name="connsiteX5" fmla="*/ 1295400 w 1905000"/>
                <a:gd name="connsiteY5" fmla="*/ 147637 h 152400"/>
                <a:gd name="connsiteX6" fmla="*/ 1833562 w 1905000"/>
                <a:gd name="connsiteY6" fmla="*/ 57150 h 152400"/>
                <a:gd name="connsiteX7" fmla="*/ 1905000 w 1905000"/>
                <a:gd name="connsiteY7" fmla="*/ 152400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05000" h="152400">
                  <a:moveTo>
                    <a:pt x="0" y="0"/>
                  </a:moveTo>
                  <a:lnTo>
                    <a:pt x="61912" y="104775"/>
                  </a:lnTo>
                  <a:lnTo>
                    <a:pt x="609600" y="23812"/>
                  </a:lnTo>
                  <a:lnTo>
                    <a:pt x="657225" y="123825"/>
                  </a:lnTo>
                  <a:lnTo>
                    <a:pt x="1219200" y="42862"/>
                  </a:lnTo>
                  <a:lnTo>
                    <a:pt x="1295400" y="147637"/>
                  </a:lnTo>
                  <a:lnTo>
                    <a:pt x="1833562" y="57150"/>
                  </a:lnTo>
                  <a:lnTo>
                    <a:pt x="1905000" y="152400"/>
                  </a:lnTo>
                </a:path>
              </a:pathLst>
            </a:cu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Freeform: Shape 173">
              <a:extLst>
                <a:ext uri="{FF2B5EF4-FFF2-40B4-BE49-F238E27FC236}">
                  <a16:creationId xmlns:a16="http://schemas.microsoft.com/office/drawing/2014/main" id="{AA06C840-CDC8-D221-3C3C-E300BFF27F04}"/>
                </a:ext>
              </a:extLst>
            </p:cNvPr>
            <p:cNvSpPr/>
            <p:nvPr/>
          </p:nvSpPr>
          <p:spPr>
            <a:xfrm>
              <a:off x="8647140" y="1681469"/>
              <a:ext cx="2112469" cy="156376"/>
            </a:xfrm>
            <a:custGeom>
              <a:avLst/>
              <a:gdLst>
                <a:gd name="connsiteX0" fmla="*/ 0 w 2043113"/>
                <a:gd name="connsiteY0" fmla="*/ 33337 h 161925"/>
                <a:gd name="connsiteX1" fmla="*/ 252413 w 2043113"/>
                <a:gd name="connsiteY1" fmla="*/ 0 h 161925"/>
                <a:gd name="connsiteX2" fmla="*/ 328613 w 2043113"/>
                <a:gd name="connsiteY2" fmla="*/ 90487 h 161925"/>
                <a:gd name="connsiteX3" fmla="*/ 852488 w 2043113"/>
                <a:gd name="connsiteY3" fmla="*/ 28575 h 161925"/>
                <a:gd name="connsiteX4" fmla="*/ 966788 w 2043113"/>
                <a:gd name="connsiteY4" fmla="*/ 119062 h 161925"/>
                <a:gd name="connsiteX5" fmla="*/ 1462088 w 2043113"/>
                <a:gd name="connsiteY5" fmla="*/ 57150 h 161925"/>
                <a:gd name="connsiteX6" fmla="*/ 1566863 w 2043113"/>
                <a:gd name="connsiteY6" fmla="*/ 161925 h 161925"/>
                <a:gd name="connsiteX7" fmla="*/ 2043113 w 2043113"/>
                <a:gd name="connsiteY7" fmla="*/ 80962 h 161925"/>
                <a:gd name="connsiteX0" fmla="*/ 0 w 2043113"/>
                <a:gd name="connsiteY0" fmla="*/ 33337 h 194489"/>
                <a:gd name="connsiteX1" fmla="*/ 252413 w 2043113"/>
                <a:gd name="connsiteY1" fmla="*/ 0 h 194489"/>
                <a:gd name="connsiteX2" fmla="*/ 328613 w 2043113"/>
                <a:gd name="connsiteY2" fmla="*/ 90487 h 194489"/>
                <a:gd name="connsiteX3" fmla="*/ 852488 w 2043113"/>
                <a:gd name="connsiteY3" fmla="*/ 28575 h 194489"/>
                <a:gd name="connsiteX4" fmla="*/ 966788 w 2043113"/>
                <a:gd name="connsiteY4" fmla="*/ 119062 h 194489"/>
                <a:gd name="connsiteX5" fmla="*/ 1462088 w 2043113"/>
                <a:gd name="connsiteY5" fmla="*/ 57150 h 194489"/>
                <a:gd name="connsiteX6" fmla="*/ 1947863 w 2043113"/>
                <a:gd name="connsiteY6" fmla="*/ 194489 h 194489"/>
                <a:gd name="connsiteX7" fmla="*/ 2043113 w 2043113"/>
                <a:gd name="connsiteY7" fmla="*/ 80962 h 194489"/>
                <a:gd name="connsiteX0" fmla="*/ 0 w 2352675"/>
                <a:gd name="connsiteY0" fmla="*/ 33337 h 194489"/>
                <a:gd name="connsiteX1" fmla="*/ 252413 w 2352675"/>
                <a:gd name="connsiteY1" fmla="*/ 0 h 194489"/>
                <a:gd name="connsiteX2" fmla="*/ 328613 w 2352675"/>
                <a:gd name="connsiteY2" fmla="*/ 90487 h 194489"/>
                <a:gd name="connsiteX3" fmla="*/ 852488 w 2352675"/>
                <a:gd name="connsiteY3" fmla="*/ 28575 h 194489"/>
                <a:gd name="connsiteX4" fmla="*/ 966788 w 2352675"/>
                <a:gd name="connsiteY4" fmla="*/ 119062 h 194489"/>
                <a:gd name="connsiteX5" fmla="*/ 1462088 w 2352675"/>
                <a:gd name="connsiteY5" fmla="*/ 57150 h 194489"/>
                <a:gd name="connsiteX6" fmla="*/ 1947863 w 2352675"/>
                <a:gd name="connsiteY6" fmla="*/ 194489 h 194489"/>
                <a:gd name="connsiteX7" fmla="*/ 2352675 w 2352675"/>
                <a:gd name="connsiteY7" fmla="*/ 118953 h 194489"/>
                <a:gd name="connsiteX0" fmla="*/ 0 w 2352675"/>
                <a:gd name="connsiteY0" fmla="*/ 33337 h 199916"/>
                <a:gd name="connsiteX1" fmla="*/ 252413 w 2352675"/>
                <a:gd name="connsiteY1" fmla="*/ 0 h 199916"/>
                <a:gd name="connsiteX2" fmla="*/ 328613 w 2352675"/>
                <a:gd name="connsiteY2" fmla="*/ 90487 h 199916"/>
                <a:gd name="connsiteX3" fmla="*/ 852488 w 2352675"/>
                <a:gd name="connsiteY3" fmla="*/ 28575 h 199916"/>
                <a:gd name="connsiteX4" fmla="*/ 966788 w 2352675"/>
                <a:gd name="connsiteY4" fmla="*/ 119062 h 199916"/>
                <a:gd name="connsiteX5" fmla="*/ 1462088 w 2352675"/>
                <a:gd name="connsiteY5" fmla="*/ 57150 h 199916"/>
                <a:gd name="connsiteX6" fmla="*/ 1824038 w 2352675"/>
                <a:gd name="connsiteY6" fmla="*/ 199916 h 199916"/>
                <a:gd name="connsiteX7" fmla="*/ 2352675 w 2352675"/>
                <a:gd name="connsiteY7" fmla="*/ 118953 h 199916"/>
                <a:gd name="connsiteX0" fmla="*/ 0 w 2062163"/>
                <a:gd name="connsiteY0" fmla="*/ 33337 h 199916"/>
                <a:gd name="connsiteX1" fmla="*/ 252413 w 2062163"/>
                <a:gd name="connsiteY1" fmla="*/ 0 h 199916"/>
                <a:gd name="connsiteX2" fmla="*/ 328613 w 2062163"/>
                <a:gd name="connsiteY2" fmla="*/ 90487 h 199916"/>
                <a:gd name="connsiteX3" fmla="*/ 852488 w 2062163"/>
                <a:gd name="connsiteY3" fmla="*/ 28575 h 199916"/>
                <a:gd name="connsiteX4" fmla="*/ 966788 w 2062163"/>
                <a:gd name="connsiteY4" fmla="*/ 119062 h 199916"/>
                <a:gd name="connsiteX5" fmla="*/ 1462088 w 2062163"/>
                <a:gd name="connsiteY5" fmla="*/ 57150 h 199916"/>
                <a:gd name="connsiteX6" fmla="*/ 1824038 w 2062163"/>
                <a:gd name="connsiteY6" fmla="*/ 199916 h 199916"/>
                <a:gd name="connsiteX7" fmla="*/ 2062163 w 2062163"/>
                <a:gd name="connsiteY7" fmla="*/ 124381 h 199916"/>
                <a:gd name="connsiteX0" fmla="*/ 0 w 2062163"/>
                <a:gd name="connsiteY0" fmla="*/ 33337 h 199916"/>
                <a:gd name="connsiteX1" fmla="*/ 252413 w 2062163"/>
                <a:gd name="connsiteY1" fmla="*/ 0 h 199916"/>
                <a:gd name="connsiteX2" fmla="*/ 328613 w 2062163"/>
                <a:gd name="connsiteY2" fmla="*/ 90487 h 199916"/>
                <a:gd name="connsiteX3" fmla="*/ 852488 w 2062163"/>
                <a:gd name="connsiteY3" fmla="*/ 28575 h 199916"/>
                <a:gd name="connsiteX4" fmla="*/ 966788 w 2062163"/>
                <a:gd name="connsiteY4" fmla="*/ 119062 h 199916"/>
                <a:gd name="connsiteX5" fmla="*/ 1462088 w 2062163"/>
                <a:gd name="connsiteY5" fmla="*/ 57150 h 199916"/>
                <a:gd name="connsiteX6" fmla="*/ 1824038 w 2062163"/>
                <a:gd name="connsiteY6" fmla="*/ 199916 h 199916"/>
                <a:gd name="connsiteX7" fmla="*/ 2062163 w 2062163"/>
                <a:gd name="connsiteY7" fmla="*/ 124381 h 199916"/>
                <a:gd name="connsiteX0" fmla="*/ 0 w 2062163"/>
                <a:gd name="connsiteY0" fmla="*/ 33337 h 199916"/>
                <a:gd name="connsiteX1" fmla="*/ 252413 w 2062163"/>
                <a:gd name="connsiteY1" fmla="*/ 0 h 199916"/>
                <a:gd name="connsiteX2" fmla="*/ 328613 w 2062163"/>
                <a:gd name="connsiteY2" fmla="*/ 90487 h 199916"/>
                <a:gd name="connsiteX3" fmla="*/ 852488 w 2062163"/>
                <a:gd name="connsiteY3" fmla="*/ 28575 h 199916"/>
                <a:gd name="connsiteX4" fmla="*/ 966788 w 2062163"/>
                <a:gd name="connsiteY4" fmla="*/ 119062 h 199916"/>
                <a:gd name="connsiteX5" fmla="*/ 1462088 w 2062163"/>
                <a:gd name="connsiteY5" fmla="*/ 57150 h 199916"/>
                <a:gd name="connsiteX6" fmla="*/ 1824038 w 2062163"/>
                <a:gd name="connsiteY6" fmla="*/ 199916 h 199916"/>
                <a:gd name="connsiteX7" fmla="*/ 2062163 w 2062163"/>
                <a:gd name="connsiteY7" fmla="*/ 124381 h 199916"/>
                <a:gd name="connsiteX0" fmla="*/ 0 w 2062163"/>
                <a:gd name="connsiteY0" fmla="*/ 33337 h 199916"/>
                <a:gd name="connsiteX1" fmla="*/ 252413 w 2062163"/>
                <a:gd name="connsiteY1" fmla="*/ 0 h 199916"/>
                <a:gd name="connsiteX2" fmla="*/ 328613 w 2062163"/>
                <a:gd name="connsiteY2" fmla="*/ 90487 h 199916"/>
                <a:gd name="connsiteX3" fmla="*/ 852488 w 2062163"/>
                <a:gd name="connsiteY3" fmla="*/ 28575 h 199916"/>
                <a:gd name="connsiteX4" fmla="*/ 966788 w 2062163"/>
                <a:gd name="connsiteY4" fmla="*/ 119062 h 199916"/>
                <a:gd name="connsiteX5" fmla="*/ 1462088 w 2062163"/>
                <a:gd name="connsiteY5" fmla="*/ 57150 h 199916"/>
                <a:gd name="connsiteX6" fmla="*/ 1824038 w 2062163"/>
                <a:gd name="connsiteY6" fmla="*/ 199916 h 199916"/>
                <a:gd name="connsiteX7" fmla="*/ 2062163 w 2062163"/>
                <a:gd name="connsiteY7" fmla="*/ 124381 h 199916"/>
                <a:gd name="connsiteX0" fmla="*/ 0 w 2062163"/>
                <a:gd name="connsiteY0" fmla="*/ 33337 h 199916"/>
                <a:gd name="connsiteX1" fmla="*/ 252413 w 2062163"/>
                <a:gd name="connsiteY1" fmla="*/ 0 h 199916"/>
                <a:gd name="connsiteX2" fmla="*/ 328613 w 2062163"/>
                <a:gd name="connsiteY2" fmla="*/ 90487 h 199916"/>
                <a:gd name="connsiteX3" fmla="*/ 852488 w 2062163"/>
                <a:gd name="connsiteY3" fmla="*/ 28575 h 199916"/>
                <a:gd name="connsiteX4" fmla="*/ 966788 w 2062163"/>
                <a:gd name="connsiteY4" fmla="*/ 119062 h 199916"/>
                <a:gd name="connsiteX5" fmla="*/ 1462088 w 2062163"/>
                <a:gd name="connsiteY5" fmla="*/ 57150 h 199916"/>
                <a:gd name="connsiteX6" fmla="*/ 1824038 w 2062163"/>
                <a:gd name="connsiteY6" fmla="*/ 199916 h 199916"/>
                <a:gd name="connsiteX7" fmla="*/ 2062163 w 2062163"/>
                <a:gd name="connsiteY7" fmla="*/ 124381 h 199916"/>
                <a:gd name="connsiteX0" fmla="*/ 0 w 2062163"/>
                <a:gd name="connsiteY0" fmla="*/ 33337 h 178207"/>
                <a:gd name="connsiteX1" fmla="*/ 252413 w 2062163"/>
                <a:gd name="connsiteY1" fmla="*/ 0 h 178207"/>
                <a:gd name="connsiteX2" fmla="*/ 328613 w 2062163"/>
                <a:gd name="connsiteY2" fmla="*/ 90487 h 178207"/>
                <a:gd name="connsiteX3" fmla="*/ 852488 w 2062163"/>
                <a:gd name="connsiteY3" fmla="*/ 28575 h 178207"/>
                <a:gd name="connsiteX4" fmla="*/ 966788 w 2062163"/>
                <a:gd name="connsiteY4" fmla="*/ 119062 h 178207"/>
                <a:gd name="connsiteX5" fmla="*/ 1462088 w 2062163"/>
                <a:gd name="connsiteY5" fmla="*/ 57150 h 178207"/>
                <a:gd name="connsiteX6" fmla="*/ 1824038 w 2062163"/>
                <a:gd name="connsiteY6" fmla="*/ 178207 h 178207"/>
                <a:gd name="connsiteX7" fmla="*/ 2062163 w 2062163"/>
                <a:gd name="connsiteY7" fmla="*/ 124381 h 178207"/>
                <a:gd name="connsiteX0" fmla="*/ 0 w 2062163"/>
                <a:gd name="connsiteY0" fmla="*/ 33337 h 178207"/>
                <a:gd name="connsiteX1" fmla="*/ 252413 w 2062163"/>
                <a:gd name="connsiteY1" fmla="*/ 0 h 178207"/>
                <a:gd name="connsiteX2" fmla="*/ 328613 w 2062163"/>
                <a:gd name="connsiteY2" fmla="*/ 90487 h 178207"/>
                <a:gd name="connsiteX3" fmla="*/ 852488 w 2062163"/>
                <a:gd name="connsiteY3" fmla="*/ 28575 h 178207"/>
                <a:gd name="connsiteX4" fmla="*/ 966788 w 2062163"/>
                <a:gd name="connsiteY4" fmla="*/ 119062 h 178207"/>
                <a:gd name="connsiteX5" fmla="*/ 1462088 w 2062163"/>
                <a:gd name="connsiteY5" fmla="*/ 57150 h 178207"/>
                <a:gd name="connsiteX6" fmla="*/ 1824038 w 2062163"/>
                <a:gd name="connsiteY6" fmla="*/ 178207 h 178207"/>
                <a:gd name="connsiteX7" fmla="*/ 2062163 w 2062163"/>
                <a:gd name="connsiteY7" fmla="*/ 113526 h 178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62163" h="178207">
                  <a:moveTo>
                    <a:pt x="0" y="33337"/>
                  </a:moveTo>
                  <a:lnTo>
                    <a:pt x="252413" y="0"/>
                  </a:lnTo>
                  <a:lnTo>
                    <a:pt x="328613" y="90487"/>
                  </a:lnTo>
                  <a:lnTo>
                    <a:pt x="852488" y="28575"/>
                  </a:lnTo>
                  <a:lnTo>
                    <a:pt x="966788" y="119062"/>
                  </a:lnTo>
                  <a:lnTo>
                    <a:pt x="1462088" y="57150"/>
                  </a:lnTo>
                  <a:lnTo>
                    <a:pt x="1824038" y="178207"/>
                  </a:lnTo>
                  <a:cubicBezTo>
                    <a:pt x="1982788" y="151219"/>
                    <a:pt x="1991520" y="135087"/>
                    <a:pt x="2062163" y="113526"/>
                  </a:cubicBezTo>
                </a:path>
              </a:pathLst>
            </a:cu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5" name="Straight Connector 174">
              <a:extLst>
                <a:ext uri="{FF2B5EF4-FFF2-40B4-BE49-F238E27FC236}">
                  <a16:creationId xmlns:a16="http://schemas.microsoft.com/office/drawing/2014/main" id="{F21A56CF-08C7-B177-B02C-256EE8CD13C2}"/>
                </a:ext>
              </a:extLst>
            </p:cNvPr>
            <p:cNvCxnSpPr/>
            <p:nvPr/>
          </p:nvCxnSpPr>
          <p:spPr>
            <a:xfrm flipV="1">
              <a:off x="8365262" y="1487408"/>
              <a:ext cx="281878" cy="39175"/>
            </a:xfrm>
            <a:prstGeom prst="line">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cxnSp>
        <p:cxnSp>
          <p:nvCxnSpPr>
            <p:cNvPr id="176" name="Straight Connector 175">
              <a:extLst>
                <a:ext uri="{FF2B5EF4-FFF2-40B4-BE49-F238E27FC236}">
                  <a16:creationId xmlns:a16="http://schemas.microsoft.com/office/drawing/2014/main" id="{A3116B4C-1FFB-4C36-3AB2-302B2AF7B420}"/>
                </a:ext>
              </a:extLst>
            </p:cNvPr>
            <p:cNvCxnSpPr/>
            <p:nvPr/>
          </p:nvCxnSpPr>
          <p:spPr>
            <a:xfrm>
              <a:off x="2276312" y="1257916"/>
              <a:ext cx="519566" cy="0"/>
            </a:xfrm>
            <a:prstGeom prst="line">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cxnSp>
        <p:cxnSp>
          <p:nvCxnSpPr>
            <p:cNvPr id="184" name="Straight Connector 183">
              <a:extLst>
                <a:ext uri="{FF2B5EF4-FFF2-40B4-BE49-F238E27FC236}">
                  <a16:creationId xmlns:a16="http://schemas.microsoft.com/office/drawing/2014/main" id="{C29152A9-2434-4982-DCA1-0C36BF4F8FEB}"/>
                </a:ext>
              </a:extLst>
            </p:cNvPr>
            <p:cNvCxnSpPr>
              <a:cxnSpLocks/>
            </p:cNvCxnSpPr>
            <p:nvPr/>
          </p:nvCxnSpPr>
          <p:spPr>
            <a:xfrm>
              <a:off x="1853023" y="1916911"/>
              <a:ext cx="9418475" cy="6154"/>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85" name="Gerader Verbinder 120">
              <a:extLst>
                <a:ext uri="{FF2B5EF4-FFF2-40B4-BE49-F238E27FC236}">
                  <a16:creationId xmlns:a16="http://schemas.microsoft.com/office/drawing/2014/main" id="{1051180B-C769-E5C8-724D-3141B0B011A1}"/>
                </a:ext>
              </a:extLst>
            </p:cNvPr>
            <p:cNvCxnSpPr>
              <a:cxnSpLocks/>
            </p:cNvCxnSpPr>
            <p:nvPr/>
          </p:nvCxnSpPr>
          <p:spPr>
            <a:xfrm>
              <a:off x="1853023" y="2556563"/>
              <a:ext cx="941847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93" name="TextBox 192">
              <a:extLst>
                <a:ext uri="{FF2B5EF4-FFF2-40B4-BE49-F238E27FC236}">
                  <a16:creationId xmlns:a16="http://schemas.microsoft.com/office/drawing/2014/main" id="{EB3F3E37-E62B-0AE1-CF43-FBAB1C564722}"/>
                </a:ext>
              </a:extLst>
            </p:cNvPr>
            <p:cNvSpPr txBox="1"/>
            <p:nvPr/>
          </p:nvSpPr>
          <p:spPr>
            <a:xfrm>
              <a:off x="10918415" y="2532994"/>
              <a:ext cx="1108592" cy="523220"/>
            </a:xfrm>
            <a:prstGeom prst="rect">
              <a:avLst/>
            </a:prstGeom>
            <a:noFill/>
          </p:spPr>
          <p:txBody>
            <a:bodyPr wrap="square" rtlCol="0">
              <a:spAutoFit/>
            </a:bodyPr>
            <a:lstStyle/>
            <a:p>
              <a:pPr algn="r"/>
              <a:r>
                <a:rPr lang="en-US" sz="1400" dirty="0"/>
                <a:t>Brake application</a:t>
              </a:r>
            </a:p>
          </p:txBody>
        </p:sp>
        <p:sp>
          <p:nvSpPr>
            <p:cNvPr id="197" name="Gewitterblitz 125">
              <a:extLst>
                <a:ext uri="{FF2B5EF4-FFF2-40B4-BE49-F238E27FC236}">
                  <a16:creationId xmlns:a16="http://schemas.microsoft.com/office/drawing/2014/main" id="{9C3AB044-C694-9028-05AA-1CFB430C8B64}"/>
                </a:ext>
              </a:extLst>
            </p:cNvPr>
            <p:cNvSpPr/>
            <p:nvPr/>
          </p:nvSpPr>
          <p:spPr>
            <a:xfrm>
              <a:off x="2011543" y="1573970"/>
              <a:ext cx="272965" cy="340158"/>
            </a:xfrm>
            <a:prstGeom prst="lightningBolt">
              <a:avLst/>
            </a:prstGeom>
            <a:solidFill>
              <a:srgbClr val="FFFF00"/>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800"/>
                </a:spcBef>
                <a:buClr>
                  <a:schemeClr val="accent2"/>
                </a:buClr>
              </a:pPr>
              <a:endParaRPr lang="de-DE" sz="1600" dirty="0">
                <a:solidFill>
                  <a:schemeClr val="tx1"/>
                </a:solidFill>
                <a:latin typeface="+mj-lt"/>
              </a:endParaRPr>
            </a:p>
          </p:txBody>
        </p:sp>
        <p:sp>
          <p:nvSpPr>
            <p:cNvPr id="198" name="Gewitterblitz 126">
              <a:extLst>
                <a:ext uri="{FF2B5EF4-FFF2-40B4-BE49-F238E27FC236}">
                  <a16:creationId xmlns:a16="http://schemas.microsoft.com/office/drawing/2014/main" id="{3924F069-D2AF-B167-6D4D-95C37DBFF035}"/>
                </a:ext>
              </a:extLst>
            </p:cNvPr>
            <p:cNvSpPr/>
            <p:nvPr/>
          </p:nvSpPr>
          <p:spPr>
            <a:xfrm>
              <a:off x="2025044" y="2194067"/>
              <a:ext cx="272965" cy="340158"/>
            </a:xfrm>
            <a:prstGeom prst="lightningBolt">
              <a:avLst/>
            </a:prstGeom>
            <a:solidFill>
              <a:srgbClr val="FF0000"/>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800"/>
                </a:spcBef>
                <a:buClr>
                  <a:schemeClr val="accent2"/>
                </a:buClr>
              </a:pPr>
              <a:endParaRPr lang="de-DE" sz="1600" dirty="0">
                <a:solidFill>
                  <a:schemeClr val="tx1"/>
                </a:solidFill>
                <a:latin typeface="+mj-lt"/>
              </a:endParaRPr>
            </a:p>
          </p:txBody>
        </p:sp>
        <p:sp>
          <p:nvSpPr>
            <p:cNvPr id="199" name="Textfeld 115">
              <a:extLst>
                <a:ext uri="{FF2B5EF4-FFF2-40B4-BE49-F238E27FC236}">
                  <a16:creationId xmlns:a16="http://schemas.microsoft.com/office/drawing/2014/main" id="{B46ABA9C-F45D-2DAD-E5FE-F0BD62225DBF}"/>
                </a:ext>
              </a:extLst>
            </p:cNvPr>
            <p:cNvSpPr txBox="1"/>
            <p:nvPr/>
          </p:nvSpPr>
          <p:spPr>
            <a:xfrm>
              <a:off x="804701" y="1689599"/>
              <a:ext cx="1141996" cy="430887"/>
            </a:xfrm>
            <a:prstGeom prst="rect">
              <a:avLst/>
            </a:prstGeom>
            <a:noFill/>
          </p:spPr>
          <p:txBody>
            <a:bodyPr wrap="square" rtlCol="0">
              <a:spAutoFit/>
            </a:bodyPr>
            <a:lstStyle/>
            <a:p>
              <a:pPr>
                <a:spcBef>
                  <a:spcPts val="800"/>
                </a:spcBef>
                <a:buClr>
                  <a:schemeClr val="accent2"/>
                </a:buClr>
              </a:pPr>
              <a:r>
                <a:rPr lang="en-US" sz="1100" b="1" dirty="0"/>
                <a:t>Yellow warning</a:t>
              </a:r>
              <a:br>
                <a:rPr lang="en-US" sz="1100" b="1" dirty="0"/>
              </a:br>
              <a:r>
                <a:rPr lang="en-US" sz="1100" b="1" dirty="0"/>
                <a:t>5.2.1.35.x</a:t>
              </a:r>
            </a:p>
          </p:txBody>
        </p:sp>
        <p:sp>
          <p:nvSpPr>
            <p:cNvPr id="200" name="TextBox 199">
              <a:extLst>
                <a:ext uri="{FF2B5EF4-FFF2-40B4-BE49-F238E27FC236}">
                  <a16:creationId xmlns:a16="http://schemas.microsoft.com/office/drawing/2014/main" id="{7559EAEA-E5AE-62E1-AAC7-3FBC83A3203C}"/>
                </a:ext>
              </a:extLst>
            </p:cNvPr>
            <p:cNvSpPr txBox="1"/>
            <p:nvPr/>
          </p:nvSpPr>
          <p:spPr>
            <a:xfrm>
              <a:off x="806344" y="2261387"/>
              <a:ext cx="1109634" cy="430887"/>
            </a:xfrm>
            <a:prstGeom prst="rect">
              <a:avLst/>
            </a:prstGeom>
            <a:noFill/>
          </p:spPr>
          <p:txBody>
            <a:bodyPr wrap="square" rtlCol="0">
              <a:spAutoFit/>
            </a:bodyPr>
            <a:lstStyle>
              <a:defPPr>
                <a:defRPr lang="de-DE"/>
              </a:defPPr>
              <a:lvl1pPr>
                <a:spcBef>
                  <a:spcPts val="800"/>
                </a:spcBef>
                <a:buClr>
                  <a:schemeClr val="accent2"/>
                </a:buClr>
                <a:defRPr sz="1100" b="1"/>
              </a:lvl1pPr>
            </a:lstStyle>
            <a:p>
              <a:r>
                <a:rPr lang="en-US" dirty="0"/>
                <a:t>Red warning</a:t>
              </a:r>
              <a:br>
                <a:rPr lang="en-US" dirty="0"/>
              </a:br>
              <a:r>
                <a:rPr lang="en-US" dirty="0"/>
                <a:t>(5.2.1.13.1.b)</a:t>
              </a:r>
            </a:p>
          </p:txBody>
        </p:sp>
        <p:sp>
          <p:nvSpPr>
            <p:cNvPr id="204" name="TextBox 203">
              <a:extLst>
                <a:ext uri="{FF2B5EF4-FFF2-40B4-BE49-F238E27FC236}">
                  <a16:creationId xmlns:a16="http://schemas.microsoft.com/office/drawing/2014/main" id="{C331F413-6E7A-CDC6-9E66-4FC77FA75048}"/>
                </a:ext>
              </a:extLst>
            </p:cNvPr>
            <p:cNvSpPr txBox="1"/>
            <p:nvPr/>
          </p:nvSpPr>
          <p:spPr>
            <a:xfrm>
              <a:off x="5573580" y="805016"/>
              <a:ext cx="1807098" cy="369332"/>
            </a:xfrm>
            <a:prstGeom prst="rect">
              <a:avLst/>
            </a:prstGeom>
            <a:noFill/>
          </p:spPr>
          <p:txBody>
            <a:bodyPr wrap="none" rtlCol="0">
              <a:spAutoFit/>
            </a:bodyPr>
            <a:lstStyle/>
            <a:p>
              <a:r>
                <a:rPr lang="en-US" b="1" dirty="0">
                  <a:solidFill>
                    <a:srgbClr val="0070C0"/>
                  </a:solidFill>
                </a:rPr>
                <a:t>State of the ESDs</a:t>
              </a:r>
            </a:p>
          </p:txBody>
        </p:sp>
        <p:cxnSp>
          <p:nvCxnSpPr>
            <p:cNvPr id="206" name="Straight Arrow Connector 205">
              <a:extLst>
                <a:ext uri="{FF2B5EF4-FFF2-40B4-BE49-F238E27FC236}">
                  <a16:creationId xmlns:a16="http://schemas.microsoft.com/office/drawing/2014/main" id="{A1798316-837D-BA48-FAD9-04A9F5B423E9}"/>
                </a:ext>
              </a:extLst>
            </p:cNvPr>
            <p:cNvCxnSpPr>
              <a:stCxn id="204" idx="1"/>
              <a:endCxn id="172" idx="8"/>
            </p:cNvCxnSpPr>
            <p:nvPr/>
          </p:nvCxnSpPr>
          <p:spPr>
            <a:xfrm flipH="1">
              <a:off x="5256655" y="989682"/>
              <a:ext cx="316925" cy="3676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216" name="Group 215">
            <a:extLst>
              <a:ext uri="{FF2B5EF4-FFF2-40B4-BE49-F238E27FC236}">
                <a16:creationId xmlns:a16="http://schemas.microsoft.com/office/drawing/2014/main" id="{2D69462F-188F-AFFA-E7C3-A1C9B27CCD19}"/>
              </a:ext>
            </a:extLst>
          </p:cNvPr>
          <p:cNvGrpSpPr/>
          <p:nvPr/>
        </p:nvGrpSpPr>
        <p:grpSpPr>
          <a:xfrm>
            <a:off x="829549" y="4374128"/>
            <a:ext cx="11169260" cy="1656184"/>
            <a:chOff x="829549" y="4374128"/>
            <a:chExt cx="11169260" cy="1656184"/>
          </a:xfrm>
        </p:grpSpPr>
        <p:cxnSp>
          <p:nvCxnSpPr>
            <p:cNvPr id="140" name="Straight Connector 139">
              <a:extLst>
                <a:ext uri="{FF2B5EF4-FFF2-40B4-BE49-F238E27FC236}">
                  <a16:creationId xmlns:a16="http://schemas.microsoft.com/office/drawing/2014/main" id="{5FF0BB01-704E-7A87-E63F-6DB9EAD0A4FB}"/>
                </a:ext>
              </a:extLst>
            </p:cNvPr>
            <p:cNvCxnSpPr>
              <a:cxnSpLocks/>
            </p:cNvCxnSpPr>
            <p:nvPr/>
          </p:nvCxnSpPr>
          <p:spPr>
            <a:xfrm>
              <a:off x="1930669" y="4855480"/>
              <a:ext cx="9418475" cy="6154"/>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6" name="Gerader Verbinder 85">
              <a:extLst>
                <a:ext uri="{FF2B5EF4-FFF2-40B4-BE49-F238E27FC236}">
                  <a16:creationId xmlns:a16="http://schemas.microsoft.com/office/drawing/2014/main" id="{CC052EA5-D465-13F9-01E1-4B0D3B8BF0E1}"/>
                </a:ext>
              </a:extLst>
            </p:cNvPr>
            <p:cNvCxnSpPr>
              <a:cxnSpLocks/>
            </p:cNvCxnSpPr>
            <p:nvPr/>
          </p:nvCxnSpPr>
          <p:spPr>
            <a:xfrm flipV="1">
              <a:off x="1603418" y="5652439"/>
              <a:ext cx="9745726" cy="17833"/>
            </a:xfrm>
            <a:prstGeom prst="line">
              <a:avLst/>
            </a:prstGeom>
            <a:ln w="19050">
              <a:solidFill>
                <a:schemeClr val="tx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7" name="Gerader Verbinder 86">
              <a:extLst>
                <a:ext uri="{FF2B5EF4-FFF2-40B4-BE49-F238E27FC236}">
                  <a16:creationId xmlns:a16="http://schemas.microsoft.com/office/drawing/2014/main" id="{4087FFD0-95A3-1679-89AF-BC02064A50A7}"/>
                </a:ext>
              </a:extLst>
            </p:cNvPr>
            <p:cNvCxnSpPr/>
            <p:nvPr/>
          </p:nvCxnSpPr>
          <p:spPr>
            <a:xfrm>
              <a:off x="2282051" y="4581352"/>
              <a:ext cx="0" cy="1080120"/>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88" name="Gerader Verbinder 87">
              <a:extLst>
                <a:ext uri="{FF2B5EF4-FFF2-40B4-BE49-F238E27FC236}">
                  <a16:creationId xmlns:a16="http://schemas.microsoft.com/office/drawing/2014/main" id="{4772AF25-13CC-EE4D-2507-05929EA62DD5}"/>
                </a:ext>
              </a:extLst>
            </p:cNvPr>
            <p:cNvCxnSpPr>
              <a:cxnSpLocks/>
            </p:cNvCxnSpPr>
            <p:nvPr/>
          </p:nvCxnSpPr>
          <p:spPr>
            <a:xfrm rot="10800000">
              <a:off x="5248871" y="4592692"/>
              <a:ext cx="0" cy="1080000"/>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89" name="Gerader Verbinder 88">
              <a:extLst>
                <a:ext uri="{FF2B5EF4-FFF2-40B4-BE49-F238E27FC236}">
                  <a16:creationId xmlns:a16="http://schemas.microsoft.com/office/drawing/2014/main" id="{C6F06C2E-21B1-6267-8F5E-9A1FCAF876AB}"/>
                </a:ext>
              </a:extLst>
            </p:cNvPr>
            <p:cNvCxnSpPr>
              <a:cxnSpLocks/>
            </p:cNvCxnSpPr>
            <p:nvPr/>
          </p:nvCxnSpPr>
          <p:spPr>
            <a:xfrm rot="10800000">
              <a:off x="7684445" y="4593847"/>
              <a:ext cx="0" cy="1080000"/>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90" name="Gerader Verbinder 89">
              <a:extLst>
                <a:ext uri="{FF2B5EF4-FFF2-40B4-BE49-F238E27FC236}">
                  <a16:creationId xmlns:a16="http://schemas.microsoft.com/office/drawing/2014/main" id="{DCA4571C-0035-58AB-A40E-BC5826E8D083}"/>
                </a:ext>
              </a:extLst>
            </p:cNvPr>
            <p:cNvCxnSpPr/>
            <p:nvPr/>
          </p:nvCxnSpPr>
          <p:spPr>
            <a:xfrm>
              <a:off x="2795878" y="4599337"/>
              <a:ext cx="0" cy="1080120"/>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91" name="Gerader Verbinder 90">
              <a:extLst>
                <a:ext uri="{FF2B5EF4-FFF2-40B4-BE49-F238E27FC236}">
                  <a16:creationId xmlns:a16="http://schemas.microsoft.com/office/drawing/2014/main" id="{78811955-332B-B9E2-B1BD-3BC8E79DC7FB}"/>
                </a:ext>
              </a:extLst>
            </p:cNvPr>
            <p:cNvCxnSpPr>
              <a:cxnSpLocks/>
            </p:cNvCxnSpPr>
            <p:nvPr/>
          </p:nvCxnSpPr>
          <p:spPr>
            <a:xfrm rot="10800000">
              <a:off x="3409809" y="4593753"/>
              <a:ext cx="0" cy="1080000"/>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92" name="Gerader Verbinder 91">
              <a:extLst>
                <a:ext uri="{FF2B5EF4-FFF2-40B4-BE49-F238E27FC236}">
                  <a16:creationId xmlns:a16="http://schemas.microsoft.com/office/drawing/2014/main" id="{E3CA8ABE-1814-F19C-1ECC-020B6A0B660B}"/>
                </a:ext>
              </a:extLst>
            </p:cNvPr>
            <p:cNvCxnSpPr>
              <a:cxnSpLocks/>
            </p:cNvCxnSpPr>
            <p:nvPr/>
          </p:nvCxnSpPr>
          <p:spPr>
            <a:xfrm rot="10800000">
              <a:off x="5858474" y="4579866"/>
              <a:ext cx="0" cy="1080000"/>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93" name="Gerader Verbinder 92">
              <a:extLst>
                <a:ext uri="{FF2B5EF4-FFF2-40B4-BE49-F238E27FC236}">
                  <a16:creationId xmlns:a16="http://schemas.microsoft.com/office/drawing/2014/main" id="{D50FAD2E-B84F-16E0-2304-3F0C4BB8C045}"/>
                </a:ext>
              </a:extLst>
            </p:cNvPr>
            <p:cNvCxnSpPr>
              <a:cxnSpLocks/>
            </p:cNvCxnSpPr>
            <p:nvPr/>
          </p:nvCxnSpPr>
          <p:spPr>
            <a:xfrm rot="10800000">
              <a:off x="8294879" y="4583575"/>
              <a:ext cx="0" cy="1080000"/>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94" name="Gerader Verbinder 93">
              <a:extLst>
                <a:ext uri="{FF2B5EF4-FFF2-40B4-BE49-F238E27FC236}">
                  <a16:creationId xmlns:a16="http://schemas.microsoft.com/office/drawing/2014/main" id="{57023AE2-5592-E343-2BD0-2F2A8C5570A5}"/>
                </a:ext>
              </a:extLst>
            </p:cNvPr>
            <p:cNvCxnSpPr>
              <a:cxnSpLocks/>
            </p:cNvCxnSpPr>
            <p:nvPr/>
          </p:nvCxnSpPr>
          <p:spPr>
            <a:xfrm rot="10800000">
              <a:off x="10120000" y="4589084"/>
              <a:ext cx="0" cy="1080000"/>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95" name="Gerader Verbinder 94">
              <a:extLst>
                <a:ext uri="{FF2B5EF4-FFF2-40B4-BE49-F238E27FC236}">
                  <a16:creationId xmlns:a16="http://schemas.microsoft.com/office/drawing/2014/main" id="{65B73848-325F-87D9-E49A-B8E2A15E5CA8}"/>
                </a:ext>
              </a:extLst>
            </p:cNvPr>
            <p:cNvCxnSpPr>
              <a:cxnSpLocks/>
            </p:cNvCxnSpPr>
            <p:nvPr/>
          </p:nvCxnSpPr>
          <p:spPr>
            <a:xfrm rot="10800000">
              <a:off x="4020427" y="4588448"/>
              <a:ext cx="0" cy="1080000"/>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96" name="Gerader Verbinder 95">
              <a:extLst>
                <a:ext uri="{FF2B5EF4-FFF2-40B4-BE49-F238E27FC236}">
                  <a16:creationId xmlns:a16="http://schemas.microsoft.com/office/drawing/2014/main" id="{ED19EB6E-9B60-77EB-8559-53C3A834DBC7}"/>
                </a:ext>
              </a:extLst>
            </p:cNvPr>
            <p:cNvCxnSpPr>
              <a:cxnSpLocks/>
            </p:cNvCxnSpPr>
            <p:nvPr/>
          </p:nvCxnSpPr>
          <p:spPr>
            <a:xfrm rot="10800000">
              <a:off x="6467340" y="4579866"/>
              <a:ext cx="0" cy="1080000"/>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97" name="Gerader Verbinder 96">
              <a:extLst>
                <a:ext uri="{FF2B5EF4-FFF2-40B4-BE49-F238E27FC236}">
                  <a16:creationId xmlns:a16="http://schemas.microsoft.com/office/drawing/2014/main" id="{A1E28DF1-FDB4-BF8F-DBEB-C67FC50C3DC6}"/>
                </a:ext>
              </a:extLst>
            </p:cNvPr>
            <p:cNvCxnSpPr>
              <a:cxnSpLocks/>
            </p:cNvCxnSpPr>
            <p:nvPr/>
          </p:nvCxnSpPr>
          <p:spPr>
            <a:xfrm rot="10800000">
              <a:off x="8904468" y="4593481"/>
              <a:ext cx="0" cy="1080000"/>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98" name="Gerader Verbinder 97">
              <a:extLst>
                <a:ext uri="{FF2B5EF4-FFF2-40B4-BE49-F238E27FC236}">
                  <a16:creationId xmlns:a16="http://schemas.microsoft.com/office/drawing/2014/main" id="{792B4A02-AA87-9103-0B0A-69060682A086}"/>
                </a:ext>
              </a:extLst>
            </p:cNvPr>
            <p:cNvCxnSpPr>
              <a:cxnSpLocks/>
            </p:cNvCxnSpPr>
            <p:nvPr/>
          </p:nvCxnSpPr>
          <p:spPr>
            <a:xfrm rot="10800000">
              <a:off x="4631190" y="4587445"/>
              <a:ext cx="0" cy="1080000"/>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99" name="Gerader Verbinder 98">
              <a:extLst>
                <a:ext uri="{FF2B5EF4-FFF2-40B4-BE49-F238E27FC236}">
                  <a16:creationId xmlns:a16="http://schemas.microsoft.com/office/drawing/2014/main" id="{FF5236EC-11A1-6072-DF7F-2A0A81435658}"/>
                </a:ext>
              </a:extLst>
            </p:cNvPr>
            <p:cNvCxnSpPr>
              <a:cxnSpLocks/>
            </p:cNvCxnSpPr>
            <p:nvPr/>
          </p:nvCxnSpPr>
          <p:spPr>
            <a:xfrm rot="10800000">
              <a:off x="7071219" y="4583780"/>
              <a:ext cx="0" cy="1080000"/>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100" name="Gerader Verbinder 99">
              <a:extLst>
                <a:ext uri="{FF2B5EF4-FFF2-40B4-BE49-F238E27FC236}">
                  <a16:creationId xmlns:a16="http://schemas.microsoft.com/office/drawing/2014/main" id="{0CDE3090-1F98-B570-B6F1-EA886B8F4E57}"/>
                </a:ext>
              </a:extLst>
            </p:cNvPr>
            <p:cNvCxnSpPr>
              <a:cxnSpLocks/>
            </p:cNvCxnSpPr>
            <p:nvPr/>
          </p:nvCxnSpPr>
          <p:spPr>
            <a:xfrm rot="10800000">
              <a:off x="9511650" y="4593421"/>
              <a:ext cx="0" cy="1080000"/>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101" name="Gerader Verbinder 100">
              <a:extLst>
                <a:ext uri="{FF2B5EF4-FFF2-40B4-BE49-F238E27FC236}">
                  <a16:creationId xmlns:a16="http://schemas.microsoft.com/office/drawing/2014/main" id="{E7F9CA06-B246-AD76-F027-9C1F522CED5A}"/>
                </a:ext>
              </a:extLst>
            </p:cNvPr>
            <p:cNvCxnSpPr/>
            <p:nvPr/>
          </p:nvCxnSpPr>
          <p:spPr>
            <a:xfrm>
              <a:off x="8651493" y="4374128"/>
              <a:ext cx="0" cy="1656184"/>
            </a:xfrm>
            <a:prstGeom prst="line">
              <a:avLst/>
            </a:prstGeom>
            <a:ln w="19050">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102" name="Textfeld 101">
              <a:extLst>
                <a:ext uri="{FF2B5EF4-FFF2-40B4-BE49-F238E27FC236}">
                  <a16:creationId xmlns:a16="http://schemas.microsoft.com/office/drawing/2014/main" id="{03C74FD6-CC6E-3E82-963E-AB9D837EF569}"/>
                </a:ext>
              </a:extLst>
            </p:cNvPr>
            <p:cNvSpPr txBox="1"/>
            <p:nvPr/>
          </p:nvSpPr>
          <p:spPr>
            <a:xfrm>
              <a:off x="1993047" y="5679424"/>
              <a:ext cx="575236" cy="246221"/>
            </a:xfrm>
            <a:prstGeom prst="rect">
              <a:avLst/>
            </a:prstGeom>
            <a:noFill/>
          </p:spPr>
          <p:txBody>
            <a:bodyPr wrap="square" rtlCol="0">
              <a:spAutoFit/>
            </a:bodyPr>
            <a:lstStyle/>
            <a:p>
              <a:pPr algn="ctr">
                <a:spcBef>
                  <a:spcPts val="800"/>
                </a:spcBef>
                <a:buClr>
                  <a:schemeClr val="accent2"/>
                </a:buClr>
              </a:pPr>
              <a:r>
                <a:rPr lang="de-DE" sz="1000" b="1" dirty="0"/>
                <a:t>Start</a:t>
              </a:r>
            </a:p>
          </p:txBody>
        </p:sp>
        <p:sp>
          <p:nvSpPr>
            <p:cNvPr id="103" name="Textfeld 102">
              <a:extLst>
                <a:ext uri="{FF2B5EF4-FFF2-40B4-BE49-F238E27FC236}">
                  <a16:creationId xmlns:a16="http://schemas.microsoft.com/office/drawing/2014/main" id="{9F398340-13D0-274C-3922-6249EBF58EBD}"/>
                </a:ext>
              </a:extLst>
            </p:cNvPr>
            <p:cNvSpPr txBox="1"/>
            <p:nvPr/>
          </p:nvSpPr>
          <p:spPr>
            <a:xfrm>
              <a:off x="2606088" y="5679352"/>
              <a:ext cx="371458" cy="246221"/>
            </a:xfrm>
            <a:prstGeom prst="rect">
              <a:avLst/>
            </a:prstGeom>
            <a:noFill/>
          </p:spPr>
          <p:txBody>
            <a:bodyPr wrap="square" rtlCol="0">
              <a:spAutoFit/>
            </a:bodyPr>
            <a:lstStyle/>
            <a:p>
              <a:pPr algn="ctr">
                <a:spcBef>
                  <a:spcPts val="800"/>
                </a:spcBef>
                <a:buClr>
                  <a:schemeClr val="accent2"/>
                </a:buClr>
              </a:pPr>
              <a:r>
                <a:rPr lang="de-DE" sz="1000" b="1" dirty="0"/>
                <a:t>1</a:t>
              </a:r>
            </a:p>
          </p:txBody>
        </p:sp>
        <p:sp>
          <p:nvSpPr>
            <p:cNvPr id="104" name="Textfeld 103">
              <a:extLst>
                <a:ext uri="{FF2B5EF4-FFF2-40B4-BE49-F238E27FC236}">
                  <a16:creationId xmlns:a16="http://schemas.microsoft.com/office/drawing/2014/main" id="{DF9D9B27-AE42-AEA3-0EB2-92465B69FDD2}"/>
                </a:ext>
              </a:extLst>
            </p:cNvPr>
            <p:cNvSpPr txBox="1"/>
            <p:nvPr/>
          </p:nvSpPr>
          <p:spPr>
            <a:xfrm>
              <a:off x="3224038" y="5679352"/>
              <a:ext cx="371458" cy="246221"/>
            </a:xfrm>
            <a:prstGeom prst="rect">
              <a:avLst/>
            </a:prstGeom>
            <a:noFill/>
          </p:spPr>
          <p:txBody>
            <a:bodyPr wrap="square" rtlCol="0">
              <a:spAutoFit/>
            </a:bodyPr>
            <a:lstStyle/>
            <a:p>
              <a:pPr algn="ctr">
                <a:spcBef>
                  <a:spcPts val="800"/>
                </a:spcBef>
                <a:buClr>
                  <a:schemeClr val="accent2"/>
                </a:buClr>
              </a:pPr>
              <a:r>
                <a:rPr lang="de-DE" sz="1000" b="1" dirty="0"/>
                <a:t>2</a:t>
              </a:r>
            </a:p>
          </p:txBody>
        </p:sp>
        <p:sp>
          <p:nvSpPr>
            <p:cNvPr id="105" name="Textfeld 104">
              <a:extLst>
                <a:ext uri="{FF2B5EF4-FFF2-40B4-BE49-F238E27FC236}">
                  <a16:creationId xmlns:a16="http://schemas.microsoft.com/office/drawing/2014/main" id="{8490B3EE-D9CF-B6A1-BE60-21219CD274B3}"/>
                </a:ext>
              </a:extLst>
            </p:cNvPr>
            <p:cNvSpPr txBox="1"/>
            <p:nvPr/>
          </p:nvSpPr>
          <p:spPr>
            <a:xfrm>
              <a:off x="3835962" y="5679352"/>
              <a:ext cx="371458" cy="246221"/>
            </a:xfrm>
            <a:prstGeom prst="rect">
              <a:avLst/>
            </a:prstGeom>
            <a:noFill/>
          </p:spPr>
          <p:txBody>
            <a:bodyPr wrap="square" rtlCol="0">
              <a:spAutoFit/>
            </a:bodyPr>
            <a:lstStyle/>
            <a:p>
              <a:pPr algn="ctr">
                <a:spcBef>
                  <a:spcPts val="800"/>
                </a:spcBef>
                <a:buClr>
                  <a:schemeClr val="accent2"/>
                </a:buClr>
              </a:pPr>
              <a:r>
                <a:rPr lang="de-DE" sz="1000" b="1" dirty="0"/>
                <a:t>3</a:t>
              </a:r>
            </a:p>
          </p:txBody>
        </p:sp>
        <p:sp>
          <p:nvSpPr>
            <p:cNvPr id="106" name="Textfeld 105">
              <a:extLst>
                <a:ext uri="{FF2B5EF4-FFF2-40B4-BE49-F238E27FC236}">
                  <a16:creationId xmlns:a16="http://schemas.microsoft.com/office/drawing/2014/main" id="{910ADC44-A7AD-4B81-7EF3-F198F35AF1A8}"/>
                </a:ext>
              </a:extLst>
            </p:cNvPr>
            <p:cNvSpPr txBox="1"/>
            <p:nvPr/>
          </p:nvSpPr>
          <p:spPr>
            <a:xfrm>
              <a:off x="9332421" y="5679352"/>
              <a:ext cx="371458" cy="246221"/>
            </a:xfrm>
            <a:prstGeom prst="rect">
              <a:avLst/>
            </a:prstGeom>
            <a:noFill/>
          </p:spPr>
          <p:txBody>
            <a:bodyPr wrap="square" rtlCol="0">
              <a:spAutoFit/>
            </a:bodyPr>
            <a:lstStyle/>
            <a:p>
              <a:pPr algn="ctr">
                <a:spcBef>
                  <a:spcPts val="800"/>
                </a:spcBef>
                <a:buClr>
                  <a:schemeClr val="accent2"/>
                </a:buClr>
              </a:pPr>
              <a:r>
                <a:rPr lang="de-DE" sz="1000" b="1" dirty="0"/>
                <a:t>20</a:t>
              </a:r>
            </a:p>
          </p:txBody>
        </p:sp>
        <p:sp>
          <p:nvSpPr>
            <p:cNvPr id="107" name="Textfeld 106">
              <a:extLst>
                <a:ext uri="{FF2B5EF4-FFF2-40B4-BE49-F238E27FC236}">
                  <a16:creationId xmlns:a16="http://schemas.microsoft.com/office/drawing/2014/main" id="{13B3CE1A-2DF5-8CD2-8538-F0AF3E7555C9}"/>
                </a:ext>
              </a:extLst>
            </p:cNvPr>
            <p:cNvSpPr txBox="1"/>
            <p:nvPr/>
          </p:nvSpPr>
          <p:spPr>
            <a:xfrm>
              <a:off x="5066021" y="5679352"/>
              <a:ext cx="371458" cy="246221"/>
            </a:xfrm>
            <a:prstGeom prst="rect">
              <a:avLst/>
            </a:prstGeom>
            <a:noFill/>
          </p:spPr>
          <p:txBody>
            <a:bodyPr wrap="square" rtlCol="0">
              <a:spAutoFit/>
            </a:bodyPr>
            <a:lstStyle/>
            <a:p>
              <a:pPr algn="ctr">
                <a:spcBef>
                  <a:spcPts val="800"/>
                </a:spcBef>
                <a:buClr>
                  <a:schemeClr val="accent2"/>
                </a:buClr>
              </a:pPr>
              <a:r>
                <a:rPr lang="de-DE" sz="1000" b="1" dirty="0"/>
                <a:t>5</a:t>
              </a:r>
            </a:p>
          </p:txBody>
        </p:sp>
        <p:sp>
          <p:nvSpPr>
            <p:cNvPr id="108" name="Textfeld 107">
              <a:extLst>
                <a:ext uri="{FF2B5EF4-FFF2-40B4-BE49-F238E27FC236}">
                  <a16:creationId xmlns:a16="http://schemas.microsoft.com/office/drawing/2014/main" id="{A11932EA-565F-219F-DF5B-BDD58944C763}"/>
                </a:ext>
              </a:extLst>
            </p:cNvPr>
            <p:cNvSpPr txBox="1"/>
            <p:nvPr/>
          </p:nvSpPr>
          <p:spPr>
            <a:xfrm>
              <a:off x="4448172" y="5679352"/>
              <a:ext cx="371458" cy="246221"/>
            </a:xfrm>
            <a:prstGeom prst="rect">
              <a:avLst/>
            </a:prstGeom>
            <a:noFill/>
          </p:spPr>
          <p:txBody>
            <a:bodyPr wrap="square" rtlCol="0">
              <a:spAutoFit/>
            </a:bodyPr>
            <a:lstStyle/>
            <a:p>
              <a:pPr algn="ctr">
                <a:spcBef>
                  <a:spcPts val="800"/>
                </a:spcBef>
                <a:buClr>
                  <a:schemeClr val="accent2"/>
                </a:buClr>
              </a:pPr>
              <a:r>
                <a:rPr lang="de-DE" sz="1000" b="1" dirty="0"/>
                <a:t>4</a:t>
              </a:r>
            </a:p>
          </p:txBody>
        </p:sp>
        <p:sp>
          <p:nvSpPr>
            <p:cNvPr id="109" name="Textfeld 108">
              <a:extLst>
                <a:ext uri="{FF2B5EF4-FFF2-40B4-BE49-F238E27FC236}">
                  <a16:creationId xmlns:a16="http://schemas.microsoft.com/office/drawing/2014/main" id="{9840A187-DD88-7DBC-8FB1-889213DFA37A}"/>
                </a:ext>
              </a:extLst>
            </p:cNvPr>
            <p:cNvSpPr txBox="1"/>
            <p:nvPr/>
          </p:nvSpPr>
          <p:spPr>
            <a:xfrm>
              <a:off x="5678818" y="5679352"/>
              <a:ext cx="371458" cy="246221"/>
            </a:xfrm>
            <a:prstGeom prst="rect">
              <a:avLst/>
            </a:prstGeom>
            <a:noFill/>
          </p:spPr>
          <p:txBody>
            <a:bodyPr wrap="square" rtlCol="0">
              <a:spAutoFit/>
            </a:bodyPr>
            <a:lstStyle/>
            <a:p>
              <a:pPr algn="ctr">
                <a:spcBef>
                  <a:spcPts val="800"/>
                </a:spcBef>
                <a:buClr>
                  <a:schemeClr val="accent2"/>
                </a:buClr>
              </a:pPr>
              <a:r>
                <a:rPr lang="de-DE" sz="1000" b="1" dirty="0"/>
                <a:t>6</a:t>
              </a:r>
            </a:p>
          </p:txBody>
        </p:sp>
        <p:sp>
          <p:nvSpPr>
            <p:cNvPr id="110" name="Textfeld 109">
              <a:extLst>
                <a:ext uri="{FF2B5EF4-FFF2-40B4-BE49-F238E27FC236}">
                  <a16:creationId xmlns:a16="http://schemas.microsoft.com/office/drawing/2014/main" id="{B33FAFDE-F2F1-B685-AAF6-1CBD47CA77F7}"/>
                </a:ext>
              </a:extLst>
            </p:cNvPr>
            <p:cNvSpPr txBox="1"/>
            <p:nvPr/>
          </p:nvSpPr>
          <p:spPr>
            <a:xfrm>
              <a:off x="7496656" y="5679352"/>
              <a:ext cx="371458" cy="246221"/>
            </a:xfrm>
            <a:prstGeom prst="rect">
              <a:avLst/>
            </a:prstGeom>
            <a:noFill/>
          </p:spPr>
          <p:txBody>
            <a:bodyPr wrap="square" rtlCol="0">
              <a:spAutoFit/>
            </a:bodyPr>
            <a:lstStyle/>
            <a:p>
              <a:pPr algn="ctr">
                <a:spcBef>
                  <a:spcPts val="800"/>
                </a:spcBef>
                <a:buClr>
                  <a:schemeClr val="accent2"/>
                </a:buClr>
              </a:pPr>
              <a:r>
                <a:rPr lang="de-DE" sz="1000" b="1" dirty="0"/>
                <a:t>9</a:t>
              </a:r>
            </a:p>
          </p:txBody>
        </p:sp>
        <p:sp>
          <p:nvSpPr>
            <p:cNvPr id="111" name="Textfeld 110">
              <a:extLst>
                <a:ext uri="{FF2B5EF4-FFF2-40B4-BE49-F238E27FC236}">
                  <a16:creationId xmlns:a16="http://schemas.microsoft.com/office/drawing/2014/main" id="{4EBD88AD-3E54-1597-46E5-2ED2D8D92271}"/>
                </a:ext>
              </a:extLst>
            </p:cNvPr>
            <p:cNvSpPr txBox="1"/>
            <p:nvPr/>
          </p:nvSpPr>
          <p:spPr>
            <a:xfrm>
              <a:off x="6283888" y="5679352"/>
              <a:ext cx="371458" cy="246221"/>
            </a:xfrm>
            <a:prstGeom prst="rect">
              <a:avLst/>
            </a:prstGeom>
            <a:noFill/>
          </p:spPr>
          <p:txBody>
            <a:bodyPr wrap="square" rtlCol="0">
              <a:spAutoFit/>
            </a:bodyPr>
            <a:lstStyle/>
            <a:p>
              <a:pPr algn="ctr">
                <a:spcBef>
                  <a:spcPts val="800"/>
                </a:spcBef>
                <a:buClr>
                  <a:schemeClr val="accent2"/>
                </a:buClr>
              </a:pPr>
              <a:r>
                <a:rPr lang="de-DE" sz="1000" b="1" dirty="0"/>
                <a:t>7</a:t>
              </a:r>
            </a:p>
          </p:txBody>
        </p:sp>
        <p:sp>
          <p:nvSpPr>
            <p:cNvPr id="112" name="Textfeld 111">
              <a:extLst>
                <a:ext uri="{FF2B5EF4-FFF2-40B4-BE49-F238E27FC236}">
                  <a16:creationId xmlns:a16="http://schemas.microsoft.com/office/drawing/2014/main" id="{DBC7F9F2-66C0-6B94-6BA9-A1A2AC659E13}"/>
                </a:ext>
              </a:extLst>
            </p:cNvPr>
            <p:cNvSpPr txBox="1"/>
            <p:nvPr/>
          </p:nvSpPr>
          <p:spPr>
            <a:xfrm>
              <a:off x="6884440" y="5679352"/>
              <a:ext cx="371458" cy="246221"/>
            </a:xfrm>
            <a:prstGeom prst="rect">
              <a:avLst/>
            </a:prstGeom>
            <a:noFill/>
          </p:spPr>
          <p:txBody>
            <a:bodyPr wrap="square" rtlCol="0">
              <a:spAutoFit/>
            </a:bodyPr>
            <a:lstStyle/>
            <a:p>
              <a:pPr algn="ctr">
                <a:spcBef>
                  <a:spcPts val="800"/>
                </a:spcBef>
                <a:buClr>
                  <a:schemeClr val="accent2"/>
                </a:buClr>
              </a:pPr>
              <a:r>
                <a:rPr lang="de-DE" sz="1000" b="1" dirty="0"/>
                <a:t>8</a:t>
              </a:r>
            </a:p>
          </p:txBody>
        </p:sp>
        <p:sp>
          <p:nvSpPr>
            <p:cNvPr id="113" name="Textfeld 112">
              <a:extLst>
                <a:ext uri="{FF2B5EF4-FFF2-40B4-BE49-F238E27FC236}">
                  <a16:creationId xmlns:a16="http://schemas.microsoft.com/office/drawing/2014/main" id="{4D844DC1-C7BD-B188-41FF-3F7AF96AEC20}"/>
                </a:ext>
              </a:extLst>
            </p:cNvPr>
            <p:cNvSpPr txBox="1"/>
            <p:nvPr/>
          </p:nvSpPr>
          <p:spPr>
            <a:xfrm>
              <a:off x="8107994" y="5679352"/>
              <a:ext cx="371458" cy="246221"/>
            </a:xfrm>
            <a:prstGeom prst="rect">
              <a:avLst/>
            </a:prstGeom>
            <a:noFill/>
          </p:spPr>
          <p:txBody>
            <a:bodyPr wrap="square" rtlCol="0">
              <a:spAutoFit/>
            </a:bodyPr>
            <a:lstStyle/>
            <a:p>
              <a:pPr algn="ctr">
                <a:spcBef>
                  <a:spcPts val="800"/>
                </a:spcBef>
                <a:buClr>
                  <a:schemeClr val="accent2"/>
                </a:buClr>
              </a:pPr>
              <a:r>
                <a:rPr lang="de-DE" sz="1000" b="1" dirty="0"/>
                <a:t>10</a:t>
              </a:r>
            </a:p>
          </p:txBody>
        </p:sp>
        <p:sp>
          <p:nvSpPr>
            <p:cNvPr id="114" name="Textfeld 113">
              <a:extLst>
                <a:ext uri="{FF2B5EF4-FFF2-40B4-BE49-F238E27FC236}">
                  <a16:creationId xmlns:a16="http://schemas.microsoft.com/office/drawing/2014/main" id="{21B6E528-ED74-94B1-5CF2-36F610DD8ED9}"/>
                </a:ext>
              </a:extLst>
            </p:cNvPr>
            <p:cNvSpPr txBox="1"/>
            <p:nvPr/>
          </p:nvSpPr>
          <p:spPr>
            <a:xfrm>
              <a:off x="8714575" y="5679352"/>
              <a:ext cx="371458" cy="246221"/>
            </a:xfrm>
            <a:prstGeom prst="rect">
              <a:avLst/>
            </a:prstGeom>
            <a:noFill/>
          </p:spPr>
          <p:txBody>
            <a:bodyPr wrap="square" rtlCol="0">
              <a:spAutoFit/>
            </a:bodyPr>
            <a:lstStyle/>
            <a:p>
              <a:pPr algn="ctr">
                <a:spcBef>
                  <a:spcPts val="800"/>
                </a:spcBef>
                <a:buClr>
                  <a:schemeClr val="accent2"/>
                </a:buClr>
              </a:pPr>
              <a:r>
                <a:rPr lang="de-DE" sz="1000" b="1" dirty="0"/>
                <a:t>19</a:t>
              </a:r>
            </a:p>
          </p:txBody>
        </p:sp>
        <p:sp>
          <p:nvSpPr>
            <p:cNvPr id="115" name="Textfeld 114">
              <a:extLst>
                <a:ext uri="{FF2B5EF4-FFF2-40B4-BE49-F238E27FC236}">
                  <a16:creationId xmlns:a16="http://schemas.microsoft.com/office/drawing/2014/main" id="{46C12883-606A-A44F-B666-8BA67FE8E812}"/>
                </a:ext>
              </a:extLst>
            </p:cNvPr>
            <p:cNvSpPr txBox="1"/>
            <p:nvPr/>
          </p:nvSpPr>
          <p:spPr>
            <a:xfrm>
              <a:off x="9932681" y="5679352"/>
              <a:ext cx="371458" cy="246221"/>
            </a:xfrm>
            <a:prstGeom prst="rect">
              <a:avLst/>
            </a:prstGeom>
            <a:noFill/>
          </p:spPr>
          <p:txBody>
            <a:bodyPr wrap="square" rtlCol="0">
              <a:spAutoFit/>
            </a:bodyPr>
            <a:lstStyle/>
            <a:p>
              <a:pPr algn="ctr">
                <a:spcBef>
                  <a:spcPts val="800"/>
                </a:spcBef>
                <a:buClr>
                  <a:schemeClr val="accent2"/>
                </a:buClr>
              </a:pPr>
              <a:r>
                <a:rPr lang="de-DE" sz="1000" b="1" dirty="0">
                  <a:solidFill>
                    <a:schemeClr val="accent2"/>
                  </a:solidFill>
                </a:rPr>
                <a:t>21</a:t>
              </a:r>
            </a:p>
          </p:txBody>
        </p:sp>
        <p:sp>
          <p:nvSpPr>
            <p:cNvPr id="116" name="Textfeld 115">
              <a:extLst>
                <a:ext uri="{FF2B5EF4-FFF2-40B4-BE49-F238E27FC236}">
                  <a16:creationId xmlns:a16="http://schemas.microsoft.com/office/drawing/2014/main" id="{2AE1C398-7A9B-C73A-3104-47AF41F9274E}"/>
                </a:ext>
              </a:extLst>
            </p:cNvPr>
            <p:cNvSpPr txBox="1"/>
            <p:nvPr/>
          </p:nvSpPr>
          <p:spPr>
            <a:xfrm>
              <a:off x="829549" y="4641562"/>
              <a:ext cx="1141996" cy="430887"/>
            </a:xfrm>
            <a:prstGeom prst="rect">
              <a:avLst/>
            </a:prstGeom>
            <a:noFill/>
          </p:spPr>
          <p:txBody>
            <a:bodyPr wrap="square" rtlCol="0">
              <a:spAutoFit/>
            </a:bodyPr>
            <a:lstStyle/>
            <a:p>
              <a:pPr>
                <a:spcBef>
                  <a:spcPts val="800"/>
                </a:spcBef>
                <a:buClr>
                  <a:schemeClr val="accent2"/>
                </a:buClr>
              </a:pPr>
              <a:r>
                <a:rPr lang="en-US" sz="1100" b="1" dirty="0"/>
                <a:t>Yellow warning</a:t>
              </a:r>
              <a:br>
                <a:rPr lang="en-US" sz="1100" b="1" dirty="0"/>
              </a:br>
              <a:r>
                <a:rPr lang="en-US" sz="1100" b="1" dirty="0"/>
                <a:t>5.2.1.35.x</a:t>
              </a:r>
            </a:p>
          </p:txBody>
        </p:sp>
        <p:cxnSp>
          <p:nvCxnSpPr>
            <p:cNvPr id="121" name="Gerader Verbinder 120">
              <a:extLst>
                <a:ext uri="{FF2B5EF4-FFF2-40B4-BE49-F238E27FC236}">
                  <a16:creationId xmlns:a16="http://schemas.microsoft.com/office/drawing/2014/main" id="{3E01CE64-6EE8-494F-6CD4-9123DAEA1D19}"/>
                </a:ext>
              </a:extLst>
            </p:cNvPr>
            <p:cNvCxnSpPr>
              <a:cxnSpLocks/>
            </p:cNvCxnSpPr>
            <p:nvPr/>
          </p:nvCxnSpPr>
          <p:spPr>
            <a:xfrm>
              <a:off x="1930669" y="5495132"/>
              <a:ext cx="941847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26" name="Gewitterblitz 125">
              <a:extLst>
                <a:ext uri="{FF2B5EF4-FFF2-40B4-BE49-F238E27FC236}">
                  <a16:creationId xmlns:a16="http://schemas.microsoft.com/office/drawing/2014/main" id="{EA15B9A7-EF24-3BA5-623F-5E439B39AC47}"/>
                </a:ext>
              </a:extLst>
            </p:cNvPr>
            <p:cNvSpPr/>
            <p:nvPr/>
          </p:nvSpPr>
          <p:spPr>
            <a:xfrm>
              <a:off x="1988694" y="4495440"/>
              <a:ext cx="272965" cy="340158"/>
            </a:xfrm>
            <a:prstGeom prst="lightningBolt">
              <a:avLst/>
            </a:prstGeom>
            <a:solidFill>
              <a:srgbClr val="FFFF00"/>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800"/>
                </a:spcBef>
                <a:buClr>
                  <a:schemeClr val="accent2"/>
                </a:buClr>
              </a:pPr>
              <a:endParaRPr lang="de-DE" sz="1600" dirty="0">
                <a:solidFill>
                  <a:schemeClr val="tx1"/>
                </a:solidFill>
                <a:latin typeface="+mj-lt"/>
              </a:endParaRPr>
            </a:p>
          </p:txBody>
        </p:sp>
        <p:sp>
          <p:nvSpPr>
            <p:cNvPr id="127" name="Gewitterblitz 126">
              <a:extLst>
                <a:ext uri="{FF2B5EF4-FFF2-40B4-BE49-F238E27FC236}">
                  <a16:creationId xmlns:a16="http://schemas.microsoft.com/office/drawing/2014/main" id="{74C799BA-9322-46E9-8379-BCD188E90C4F}"/>
                </a:ext>
              </a:extLst>
            </p:cNvPr>
            <p:cNvSpPr/>
            <p:nvPr/>
          </p:nvSpPr>
          <p:spPr>
            <a:xfrm>
              <a:off x="2002195" y="5115537"/>
              <a:ext cx="272965" cy="340158"/>
            </a:xfrm>
            <a:prstGeom prst="lightningBolt">
              <a:avLst/>
            </a:prstGeom>
            <a:solidFill>
              <a:srgbClr val="FF0000"/>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800"/>
                </a:spcBef>
                <a:buClr>
                  <a:schemeClr val="accent2"/>
                </a:buClr>
              </a:pPr>
              <a:endParaRPr lang="de-DE" sz="1600" dirty="0">
                <a:solidFill>
                  <a:schemeClr val="tx1"/>
                </a:solidFill>
                <a:latin typeface="+mj-lt"/>
              </a:endParaRPr>
            </a:p>
          </p:txBody>
        </p:sp>
        <p:cxnSp>
          <p:nvCxnSpPr>
            <p:cNvPr id="8" name="Straight Connector 7">
              <a:extLst>
                <a:ext uri="{FF2B5EF4-FFF2-40B4-BE49-F238E27FC236}">
                  <a16:creationId xmlns:a16="http://schemas.microsoft.com/office/drawing/2014/main" id="{C9CAAD52-9316-6357-8A37-7DC11D3FA9BA}"/>
                </a:ext>
              </a:extLst>
            </p:cNvPr>
            <p:cNvCxnSpPr/>
            <p:nvPr/>
          </p:nvCxnSpPr>
          <p:spPr>
            <a:xfrm>
              <a:off x="2276312" y="4865545"/>
              <a:ext cx="519566" cy="0"/>
            </a:xfrm>
            <a:prstGeom prst="line">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cxnSp>
        <p:sp>
          <p:nvSpPr>
            <p:cNvPr id="141" name="Freeform: Shape 140">
              <a:extLst>
                <a:ext uri="{FF2B5EF4-FFF2-40B4-BE49-F238E27FC236}">
                  <a16:creationId xmlns:a16="http://schemas.microsoft.com/office/drawing/2014/main" id="{309278E3-2365-7BD5-8569-2A90673EECB0}"/>
                </a:ext>
              </a:extLst>
            </p:cNvPr>
            <p:cNvSpPr/>
            <p:nvPr/>
          </p:nvSpPr>
          <p:spPr>
            <a:xfrm>
              <a:off x="2790825" y="4865688"/>
              <a:ext cx="3676650" cy="220551"/>
            </a:xfrm>
            <a:custGeom>
              <a:avLst/>
              <a:gdLst>
                <a:gd name="connsiteX0" fmla="*/ 0 w 3676650"/>
                <a:gd name="connsiteY0" fmla="*/ 0 h 323850"/>
                <a:gd name="connsiteX1" fmla="*/ 61913 w 3676650"/>
                <a:gd name="connsiteY1" fmla="*/ 95250 h 323850"/>
                <a:gd name="connsiteX2" fmla="*/ 619125 w 3676650"/>
                <a:gd name="connsiteY2" fmla="*/ 38100 h 323850"/>
                <a:gd name="connsiteX3" fmla="*/ 704850 w 3676650"/>
                <a:gd name="connsiteY3" fmla="*/ 138112 h 323850"/>
                <a:gd name="connsiteX4" fmla="*/ 1233488 w 3676650"/>
                <a:gd name="connsiteY4" fmla="*/ 80962 h 323850"/>
                <a:gd name="connsiteX5" fmla="*/ 1295400 w 3676650"/>
                <a:gd name="connsiteY5" fmla="*/ 176212 h 323850"/>
                <a:gd name="connsiteX6" fmla="*/ 1838325 w 3676650"/>
                <a:gd name="connsiteY6" fmla="*/ 128587 h 323850"/>
                <a:gd name="connsiteX7" fmla="*/ 1900238 w 3676650"/>
                <a:gd name="connsiteY7" fmla="*/ 209550 h 323850"/>
                <a:gd name="connsiteX8" fmla="*/ 2462213 w 3676650"/>
                <a:gd name="connsiteY8" fmla="*/ 166687 h 323850"/>
                <a:gd name="connsiteX9" fmla="*/ 2547938 w 3676650"/>
                <a:gd name="connsiteY9" fmla="*/ 257175 h 323850"/>
                <a:gd name="connsiteX10" fmla="*/ 3067050 w 3676650"/>
                <a:gd name="connsiteY10" fmla="*/ 204787 h 323850"/>
                <a:gd name="connsiteX11" fmla="*/ 3138488 w 3676650"/>
                <a:gd name="connsiteY11" fmla="*/ 323850 h 323850"/>
                <a:gd name="connsiteX12" fmla="*/ 3676650 w 3676650"/>
                <a:gd name="connsiteY12" fmla="*/ 252412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76650" h="323850">
                  <a:moveTo>
                    <a:pt x="0" y="0"/>
                  </a:moveTo>
                  <a:lnTo>
                    <a:pt x="61913" y="95250"/>
                  </a:lnTo>
                  <a:lnTo>
                    <a:pt x="619125" y="38100"/>
                  </a:lnTo>
                  <a:lnTo>
                    <a:pt x="704850" y="138112"/>
                  </a:lnTo>
                  <a:lnTo>
                    <a:pt x="1233488" y="80962"/>
                  </a:lnTo>
                  <a:lnTo>
                    <a:pt x="1295400" y="176212"/>
                  </a:lnTo>
                  <a:lnTo>
                    <a:pt x="1838325" y="128587"/>
                  </a:lnTo>
                  <a:lnTo>
                    <a:pt x="1900238" y="209550"/>
                  </a:lnTo>
                  <a:lnTo>
                    <a:pt x="2462213" y="166687"/>
                  </a:lnTo>
                  <a:lnTo>
                    <a:pt x="2547938" y="257175"/>
                  </a:lnTo>
                  <a:lnTo>
                    <a:pt x="3067050" y="204787"/>
                  </a:lnTo>
                  <a:lnTo>
                    <a:pt x="3138488" y="323850"/>
                  </a:lnTo>
                  <a:lnTo>
                    <a:pt x="3676650" y="252412"/>
                  </a:lnTo>
                </a:path>
              </a:pathLst>
            </a:cu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2991ECF1-F028-CDBF-CB53-BC13AA8BDDBE}"/>
                </a:ext>
              </a:extLst>
            </p:cNvPr>
            <p:cNvSpPr/>
            <p:nvPr/>
          </p:nvSpPr>
          <p:spPr>
            <a:xfrm>
              <a:off x="6462713" y="5037138"/>
              <a:ext cx="1905000" cy="108710"/>
            </a:xfrm>
            <a:custGeom>
              <a:avLst/>
              <a:gdLst>
                <a:gd name="connsiteX0" fmla="*/ 0 w 1905000"/>
                <a:gd name="connsiteY0" fmla="*/ 0 h 152400"/>
                <a:gd name="connsiteX1" fmla="*/ 61912 w 1905000"/>
                <a:gd name="connsiteY1" fmla="*/ 104775 h 152400"/>
                <a:gd name="connsiteX2" fmla="*/ 609600 w 1905000"/>
                <a:gd name="connsiteY2" fmla="*/ 23812 h 152400"/>
                <a:gd name="connsiteX3" fmla="*/ 657225 w 1905000"/>
                <a:gd name="connsiteY3" fmla="*/ 123825 h 152400"/>
                <a:gd name="connsiteX4" fmla="*/ 1219200 w 1905000"/>
                <a:gd name="connsiteY4" fmla="*/ 42862 h 152400"/>
                <a:gd name="connsiteX5" fmla="*/ 1295400 w 1905000"/>
                <a:gd name="connsiteY5" fmla="*/ 147637 h 152400"/>
                <a:gd name="connsiteX6" fmla="*/ 1833562 w 1905000"/>
                <a:gd name="connsiteY6" fmla="*/ 57150 h 152400"/>
                <a:gd name="connsiteX7" fmla="*/ 1905000 w 1905000"/>
                <a:gd name="connsiteY7" fmla="*/ 152400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05000" h="152400">
                  <a:moveTo>
                    <a:pt x="0" y="0"/>
                  </a:moveTo>
                  <a:lnTo>
                    <a:pt x="61912" y="104775"/>
                  </a:lnTo>
                  <a:lnTo>
                    <a:pt x="609600" y="23812"/>
                  </a:lnTo>
                  <a:lnTo>
                    <a:pt x="657225" y="123825"/>
                  </a:lnTo>
                  <a:lnTo>
                    <a:pt x="1219200" y="42862"/>
                  </a:lnTo>
                  <a:lnTo>
                    <a:pt x="1295400" y="147637"/>
                  </a:lnTo>
                  <a:lnTo>
                    <a:pt x="1833562" y="57150"/>
                  </a:lnTo>
                  <a:lnTo>
                    <a:pt x="1905000" y="152400"/>
                  </a:lnTo>
                </a:path>
              </a:pathLst>
            </a:cu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8" name="Straight Connector 167">
              <a:extLst>
                <a:ext uri="{FF2B5EF4-FFF2-40B4-BE49-F238E27FC236}">
                  <a16:creationId xmlns:a16="http://schemas.microsoft.com/office/drawing/2014/main" id="{A073DBF4-8F89-D2F9-F50C-C74BE700F912}"/>
                </a:ext>
              </a:extLst>
            </p:cNvPr>
            <p:cNvCxnSpPr/>
            <p:nvPr/>
          </p:nvCxnSpPr>
          <p:spPr>
            <a:xfrm flipV="1">
              <a:off x="8365262" y="5106946"/>
              <a:ext cx="281878" cy="39175"/>
            </a:xfrm>
            <a:prstGeom prst="line">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cxnSp>
        <p:sp>
          <p:nvSpPr>
            <p:cNvPr id="169" name="Freeform: Shape 168">
              <a:extLst>
                <a:ext uri="{FF2B5EF4-FFF2-40B4-BE49-F238E27FC236}">
                  <a16:creationId xmlns:a16="http://schemas.microsoft.com/office/drawing/2014/main" id="{A4D818DD-6530-ABAB-1323-48B8ADBB6CD2}"/>
                </a:ext>
              </a:extLst>
            </p:cNvPr>
            <p:cNvSpPr/>
            <p:nvPr/>
          </p:nvSpPr>
          <p:spPr>
            <a:xfrm>
              <a:off x="8658225" y="5307014"/>
              <a:ext cx="2068121" cy="156376"/>
            </a:xfrm>
            <a:custGeom>
              <a:avLst/>
              <a:gdLst>
                <a:gd name="connsiteX0" fmla="*/ 0 w 2043113"/>
                <a:gd name="connsiteY0" fmla="*/ 33337 h 161925"/>
                <a:gd name="connsiteX1" fmla="*/ 252413 w 2043113"/>
                <a:gd name="connsiteY1" fmla="*/ 0 h 161925"/>
                <a:gd name="connsiteX2" fmla="*/ 328613 w 2043113"/>
                <a:gd name="connsiteY2" fmla="*/ 90487 h 161925"/>
                <a:gd name="connsiteX3" fmla="*/ 852488 w 2043113"/>
                <a:gd name="connsiteY3" fmla="*/ 28575 h 161925"/>
                <a:gd name="connsiteX4" fmla="*/ 966788 w 2043113"/>
                <a:gd name="connsiteY4" fmla="*/ 119062 h 161925"/>
                <a:gd name="connsiteX5" fmla="*/ 1462088 w 2043113"/>
                <a:gd name="connsiteY5" fmla="*/ 57150 h 161925"/>
                <a:gd name="connsiteX6" fmla="*/ 1566863 w 2043113"/>
                <a:gd name="connsiteY6" fmla="*/ 161925 h 161925"/>
                <a:gd name="connsiteX7" fmla="*/ 2043113 w 2043113"/>
                <a:gd name="connsiteY7" fmla="*/ 80962 h 161925"/>
                <a:gd name="connsiteX0" fmla="*/ 0 w 2043113"/>
                <a:gd name="connsiteY0" fmla="*/ 33337 h 194489"/>
                <a:gd name="connsiteX1" fmla="*/ 252413 w 2043113"/>
                <a:gd name="connsiteY1" fmla="*/ 0 h 194489"/>
                <a:gd name="connsiteX2" fmla="*/ 328613 w 2043113"/>
                <a:gd name="connsiteY2" fmla="*/ 90487 h 194489"/>
                <a:gd name="connsiteX3" fmla="*/ 852488 w 2043113"/>
                <a:gd name="connsiteY3" fmla="*/ 28575 h 194489"/>
                <a:gd name="connsiteX4" fmla="*/ 966788 w 2043113"/>
                <a:gd name="connsiteY4" fmla="*/ 119062 h 194489"/>
                <a:gd name="connsiteX5" fmla="*/ 1462088 w 2043113"/>
                <a:gd name="connsiteY5" fmla="*/ 57150 h 194489"/>
                <a:gd name="connsiteX6" fmla="*/ 1947863 w 2043113"/>
                <a:gd name="connsiteY6" fmla="*/ 194489 h 194489"/>
                <a:gd name="connsiteX7" fmla="*/ 2043113 w 2043113"/>
                <a:gd name="connsiteY7" fmla="*/ 80962 h 194489"/>
                <a:gd name="connsiteX0" fmla="*/ 0 w 2352675"/>
                <a:gd name="connsiteY0" fmla="*/ 33337 h 194489"/>
                <a:gd name="connsiteX1" fmla="*/ 252413 w 2352675"/>
                <a:gd name="connsiteY1" fmla="*/ 0 h 194489"/>
                <a:gd name="connsiteX2" fmla="*/ 328613 w 2352675"/>
                <a:gd name="connsiteY2" fmla="*/ 90487 h 194489"/>
                <a:gd name="connsiteX3" fmla="*/ 852488 w 2352675"/>
                <a:gd name="connsiteY3" fmla="*/ 28575 h 194489"/>
                <a:gd name="connsiteX4" fmla="*/ 966788 w 2352675"/>
                <a:gd name="connsiteY4" fmla="*/ 119062 h 194489"/>
                <a:gd name="connsiteX5" fmla="*/ 1462088 w 2352675"/>
                <a:gd name="connsiteY5" fmla="*/ 57150 h 194489"/>
                <a:gd name="connsiteX6" fmla="*/ 1947863 w 2352675"/>
                <a:gd name="connsiteY6" fmla="*/ 194489 h 194489"/>
                <a:gd name="connsiteX7" fmla="*/ 2352675 w 2352675"/>
                <a:gd name="connsiteY7" fmla="*/ 118953 h 194489"/>
                <a:gd name="connsiteX0" fmla="*/ 0 w 2352675"/>
                <a:gd name="connsiteY0" fmla="*/ 33337 h 199916"/>
                <a:gd name="connsiteX1" fmla="*/ 252413 w 2352675"/>
                <a:gd name="connsiteY1" fmla="*/ 0 h 199916"/>
                <a:gd name="connsiteX2" fmla="*/ 328613 w 2352675"/>
                <a:gd name="connsiteY2" fmla="*/ 90487 h 199916"/>
                <a:gd name="connsiteX3" fmla="*/ 852488 w 2352675"/>
                <a:gd name="connsiteY3" fmla="*/ 28575 h 199916"/>
                <a:gd name="connsiteX4" fmla="*/ 966788 w 2352675"/>
                <a:gd name="connsiteY4" fmla="*/ 119062 h 199916"/>
                <a:gd name="connsiteX5" fmla="*/ 1462088 w 2352675"/>
                <a:gd name="connsiteY5" fmla="*/ 57150 h 199916"/>
                <a:gd name="connsiteX6" fmla="*/ 1824038 w 2352675"/>
                <a:gd name="connsiteY6" fmla="*/ 199916 h 199916"/>
                <a:gd name="connsiteX7" fmla="*/ 2352675 w 2352675"/>
                <a:gd name="connsiteY7" fmla="*/ 118953 h 199916"/>
                <a:gd name="connsiteX0" fmla="*/ 0 w 2062163"/>
                <a:gd name="connsiteY0" fmla="*/ 33337 h 199916"/>
                <a:gd name="connsiteX1" fmla="*/ 252413 w 2062163"/>
                <a:gd name="connsiteY1" fmla="*/ 0 h 199916"/>
                <a:gd name="connsiteX2" fmla="*/ 328613 w 2062163"/>
                <a:gd name="connsiteY2" fmla="*/ 90487 h 199916"/>
                <a:gd name="connsiteX3" fmla="*/ 852488 w 2062163"/>
                <a:gd name="connsiteY3" fmla="*/ 28575 h 199916"/>
                <a:gd name="connsiteX4" fmla="*/ 966788 w 2062163"/>
                <a:gd name="connsiteY4" fmla="*/ 119062 h 199916"/>
                <a:gd name="connsiteX5" fmla="*/ 1462088 w 2062163"/>
                <a:gd name="connsiteY5" fmla="*/ 57150 h 199916"/>
                <a:gd name="connsiteX6" fmla="*/ 1824038 w 2062163"/>
                <a:gd name="connsiteY6" fmla="*/ 199916 h 199916"/>
                <a:gd name="connsiteX7" fmla="*/ 2062163 w 2062163"/>
                <a:gd name="connsiteY7" fmla="*/ 124381 h 199916"/>
                <a:gd name="connsiteX0" fmla="*/ 0 w 2062163"/>
                <a:gd name="connsiteY0" fmla="*/ 33337 h 199916"/>
                <a:gd name="connsiteX1" fmla="*/ 252413 w 2062163"/>
                <a:gd name="connsiteY1" fmla="*/ 0 h 199916"/>
                <a:gd name="connsiteX2" fmla="*/ 328613 w 2062163"/>
                <a:gd name="connsiteY2" fmla="*/ 90487 h 199916"/>
                <a:gd name="connsiteX3" fmla="*/ 852488 w 2062163"/>
                <a:gd name="connsiteY3" fmla="*/ 28575 h 199916"/>
                <a:gd name="connsiteX4" fmla="*/ 966788 w 2062163"/>
                <a:gd name="connsiteY4" fmla="*/ 119062 h 199916"/>
                <a:gd name="connsiteX5" fmla="*/ 1462088 w 2062163"/>
                <a:gd name="connsiteY5" fmla="*/ 57150 h 199916"/>
                <a:gd name="connsiteX6" fmla="*/ 1824038 w 2062163"/>
                <a:gd name="connsiteY6" fmla="*/ 199916 h 199916"/>
                <a:gd name="connsiteX7" fmla="*/ 2062163 w 2062163"/>
                <a:gd name="connsiteY7" fmla="*/ 124381 h 199916"/>
                <a:gd name="connsiteX0" fmla="*/ 0 w 2062163"/>
                <a:gd name="connsiteY0" fmla="*/ 33337 h 199916"/>
                <a:gd name="connsiteX1" fmla="*/ 252413 w 2062163"/>
                <a:gd name="connsiteY1" fmla="*/ 0 h 199916"/>
                <a:gd name="connsiteX2" fmla="*/ 328613 w 2062163"/>
                <a:gd name="connsiteY2" fmla="*/ 90487 h 199916"/>
                <a:gd name="connsiteX3" fmla="*/ 852488 w 2062163"/>
                <a:gd name="connsiteY3" fmla="*/ 28575 h 199916"/>
                <a:gd name="connsiteX4" fmla="*/ 966788 w 2062163"/>
                <a:gd name="connsiteY4" fmla="*/ 119062 h 199916"/>
                <a:gd name="connsiteX5" fmla="*/ 1462088 w 2062163"/>
                <a:gd name="connsiteY5" fmla="*/ 57150 h 199916"/>
                <a:gd name="connsiteX6" fmla="*/ 1824038 w 2062163"/>
                <a:gd name="connsiteY6" fmla="*/ 199916 h 199916"/>
                <a:gd name="connsiteX7" fmla="*/ 2062163 w 2062163"/>
                <a:gd name="connsiteY7" fmla="*/ 124381 h 199916"/>
                <a:gd name="connsiteX0" fmla="*/ 0 w 2062163"/>
                <a:gd name="connsiteY0" fmla="*/ 33337 h 199916"/>
                <a:gd name="connsiteX1" fmla="*/ 252413 w 2062163"/>
                <a:gd name="connsiteY1" fmla="*/ 0 h 199916"/>
                <a:gd name="connsiteX2" fmla="*/ 328613 w 2062163"/>
                <a:gd name="connsiteY2" fmla="*/ 90487 h 199916"/>
                <a:gd name="connsiteX3" fmla="*/ 852488 w 2062163"/>
                <a:gd name="connsiteY3" fmla="*/ 28575 h 199916"/>
                <a:gd name="connsiteX4" fmla="*/ 966788 w 2062163"/>
                <a:gd name="connsiteY4" fmla="*/ 119062 h 199916"/>
                <a:gd name="connsiteX5" fmla="*/ 1462088 w 2062163"/>
                <a:gd name="connsiteY5" fmla="*/ 57150 h 199916"/>
                <a:gd name="connsiteX6" fmla="*/ 1824038 w 2062163"/>
                <a:gd name="connsiteY6" fmla="*/ 199916 h 199916"/>
                <a:gd name="connsiteX7" fmla="*/ 2062163 w 2062163"/>
                <a:gd name="connsiteY7" fmla="*/ 124381 h 199916"/>
                <a:gd name="connsiteX0" fmla="*/ 0 w 2062163"/>
                <a:gd name="connsiteY0" fmla="*/ 33337 h 199916"/>
                <a:gd name="connsiteX1" fmla="*/ 252413 w 2062163"/>
                <a:gd name="connsiteY1" fmla="*/ 0 h 199916"/>
                <a:gd name="connsiteX2" fmla="*/ 328613 w 2062163"/>
                <a:gd name="connsiteY2" fmla="*/ 90487 h 199916"/>
                <a:gd name="connsiteX3" fmla="*/ 852488 w 2062163"/>
                <a:gd name="connsiteY3" fmla="*/ 28575 h 199916"/>
                <a:gd name="connsiteX4" fmla="*/ 966788 w 2062163"/>
                <a:gd name="connsiteY4" fmla="*/ 119062 h 199916"/>
                <a:gd name="connsiteX5" fmla="*/ 1462088 w 2062163"/>
                <a:gd name="connsiteY5" fmla="*/ 57150 h 199916"/>
                <a:gd name="connsiteX6" fmla="*/ 1824038 w 2062163"/>
                <a:gd name="connsiteY6" fmla="*/ 199916 h 199916"/>
                <a:gd name="connsiteX7" fmla="*/ 2062163 w 2062163"/>
                <a:gd name="connsiteY7" fmla="*/ 124381 h 199916"/>
                <a:gd name="connsiteX0" fmla="*/ 0 w 2062163"/>
                <a:gd name="connsiteY0" fmla="*/ 33337 h 178207"/>
                <a:gd name="connsiteX1" fmla="*/ 252413 w 2062163"/>
                <a:gd name="connsiteY1" fmla="*/ 0 h 178207"/>
                <a:gd name="connsiteX2" fmla="*/ 328613 w 2062163"/>
                <a:gd name="connsiteY2" fmla="*/ 90487 h 178207"/>
                <a:gd name="connsiteX3" fmla="*/ 852488 w 2062163"/>
                <a:gd name="connsiteY3" fmla="*/ 28575 h 178207"/>
                <a:gd name="connsiteX4" fmla="*/ 966788 w 2062163"/>
                <a:gd name="connsiteY4" fmla="*/ 119062 h 178207"/>
                <a:gd name="connsiteX5" fmla="*/ 1462088 w 2062163"/>
                <a:gd name="connsiteY5" fmla="*/ 57150 h 178207"/>
                <a:gd name="connsiteX6" fmla="*/ 1824038 w 2062163"/>
                <a:gd name="connsiteY6" fmla="*/ 178207 h 178207"/>
                <a:gd name="connsiteX7" fmla="*/ 2062163 w 2062163"/>
                <a:gd name="connsiteY7" fmla="*/ 124381 h 178207"/>
                <a:gd name="connsiteX0" fmla="*/ 0 w 2062163"/>
                <a:gd name="connsiteY0" fmla="*/ 33337 h 178207"/>
                <a:gd name="connsiteX1" fmla="*/ 252413 w 2062163"/>
                <a:gd name="connsiteY1" fmla="*/ 0 h 178207"/>
                <a:gd name="connsiteX2" fmla="*/ 328613 w 2062163"/>
                <a:gd name="connsiteY2" fmla="*/ 90487 h 178207"/>
                <a:gd name="connsiteX3" fmla="*/ 852488 w 2062163"/>
                <a:gd name="connsiteY3" fmla="*/ 28575 h 178207"/>
                <a:gd name="connsiteX4" fmla="*/ 966788 w 2062163"/>
                <a:gd name="connsiteY4" fmla="*/ 119062 h 178207"/>
                <a:gd name="connsiteX5" fmla="*/ 1462088 w 2062163"/>
                <a:gd name="connsiteY5" fmla="*/ 57150 h 178207"/>
                <a:gd name="connsiteX6" fmla="*/ 1824038 w 2062163"/>
                <a:gd name="connsiteY6" fmla="*/ 178207 h 178207"/>
                <a:gd name="connsiteX7" fmla="*/ 2062163 w 2062163"/>
                <a:gd name="connsiteY7" fmla="*/ 113526 h 178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62163" h="178207">
                  <a:moveTo>
                    <a:pt x="0" y="33337"/>
                  </a:moveTo>
                  <a:lnTo>
                    <a:pt x="252413" y="0"/>
                  </a:lnTo>
                  <a:lnTo>
                    <a:pt x="328613" y="90487"/>
                  </a:lnTo>
                  <a:lnTo>
                    <a:pt x="852488" y="28575"/>
                  </a:lnTo>
                  <a:lnTo>
                    <a:pt x="966788" y="119062"/>
                  </a:lnTo>
                  <a:lnTo>
                    <a:pt x="1462088" y="57150"/>
                  </a:lnTo>
                  <a:lnTo>
                    <a:pt x="1824038" y="178207"/>
                  </a:lnTo>
                  <a:cubicBezTo>
                    <a:pt x="1982788" y="151219"/>
                    <a:pt x="1991520" y="135087"/>
                    <a:pt x="2062163" y="113526"/>
                  </a:cubicBezTo>
                </a:path>
              </a:pathLst>
            </a:cu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3F04801E-129C-44D8-32C4-94E45E4065FC}"/>
                </a:ext>
              </a:extLst>
            </p:cNvPr>
            <p:cNvSpPr txBox="1"/>
            <p:nvPr/>
          </p:nvSpPr>
          <p:spPr>
            <a:xfrm>
              <a:off x="831192" y="5213350"/>
              <a:ext cx="1109634" cy="430887"/>
            </a:xfrm>
            <a:prstGeom prst="rect">
              <a:avLst/>
            </a:prstGeom>
            <a:noFill/>
          </p:spPr>
          <p:txBody>
            <a:bodyPr wrap="square" rtlCol="0">
              <a:spAutoFit/>
            </a:bodyPr>
            <a:lstStyle>
              <a:defPPr>
                <a:defRPr lang="de-DE"/>
              </a:defPPr>
              <a:lvl1pPr>
                <a:spcBef>
                  <a:spcPts val="800"/>
                </a:spcBef>
                <a:buClr>
                  <a:schemeClr val="accent2"/>
                </a:buClr>
                <a:defRPr sz="1100" b="1"/>
              </a:lvl1pPr>
            </a:lstStyle>
            <a:p>
              <a:r>
                <a:rPr lang="en-US" dirty="0"/>
                <a:t>Red warning</a:t>
              </a:r>
              <a:br>
                <a:rPr lang="en-US" dirty="0"/>
              </a:br>
              <a:r>
                <a:rPr lang="en-US" dirty="0"/>
                <a:t>(5.2.1.13.1.b)</a:t>
              </a:r>
            </a:p>
          </p:txBody>
        </p:sp>
        <p:sp>
          <p:nvSpPr>
            <p:cNvPr id="194" name="TextBox 193">
              <a:extLst>
                <a:ext uri="{FF2B5EF4-FFF2-40B4-BE49-F238E27FC236}">
                  <a16:creationId xmlns:a16="http://schemas.microsoft.com/office/drawing/2014/main" id="{B29766EF-179E-ADE5-DD00-92D0FE91DF83}"/>
                </a:ext>
              </a:extLst>
            </p:cNvPr>
            <p:cNvSpPr txBox="1"/>
            <p:nvPr/>
          </p:nvSpPr>
          <p:spPr>
            <a:xfrm>
              <a:off x="10890217" y="5455695"/>
              <a:ext cx="1108592" cy="523220"/>
            </a:xfrm>
            <a:prstGeom prst="rect">
              <a:avLst/>
            </a:prstGeom>
            <a:noFill/>
          </p:spPr>
          <p:txBody>
            <a:bodyPr wrap="square" rtlCol="0">
              <a:spAutoFit/>
            </a:bodyPr>
            <a:lstStyle/>
            <a:p>
              <a:pPr algn="r"/>
              <a:r>
                <a:rPr lang="en-US" sz="1400" dirty="0"/>
                <a:t>Brake application</a:t>
              </a:r>
            </a:p>
          </p:txBody>
        </p:sp>
        <p:sp>
          <p:nvSpPr>
            <p:cNvPr id="207" name="TextBox 206">
              <a:extLst>
                <a:ext uri="{FF2B5EF4-FFF2-40B4-BE49-F238E27FC236}">
                  <a16:creationId xmlns:a16="http://schemas.microsoft.com/office/drawing/2014/main" id="{EA070478-2435-C401-8367-5387C047EF7B}"/>
                </a:ext>
              </a:extLst>
            </p:cNvPr>
            <p:cNvSpPr txBox="1"/>
            <p:nvPr/>
          </p:nvSpPr>
          <p:spPr>
            <a:xfrm>
              <a:off x="8026305" y="4498832"/>
              <a:ext cx="1807098" cy="369332"/>
            </a:xfrm>
            <a:prstGeom prst="rect">
              <a:avLst/>
            </a:prstGeom>
            <a:noFill/>
          </p:spPr>
          <p:txBody>
            <a:bodyPr wrap="none" rtlCol="0">
              <a:spAutoFit/>
            </a:bodyPr>
            <a:lstStyle/>
            <a:p>
              <a:r>
                <a:rPr lang="en-US" b="1" dirty="0">
                  <a:solidFill>
                    <a:srgbClr val="0070C0"/>
                  </a:solidFill>
                </a:rPr>
                <a:t>State of the ESDs</a:t>
              </a:r>
            </a:p>
          </p:txBody>
        </p:sp>
        <p:cxnSp>
          <p:nvCxnSpPr>
            <p:cNvPr id="208" name="Straight Arrow Connector 207">
              <a:extLst>
                <a:ext uri="{FF2B5EF4-FFF2-40B4-BE49-F238E27FC236}">
                  <a16:creationId xmlns:a16="http://schemas.microsoft.com/office/drawing/2014/main" id="{5C8C4177-890F-5F78-5605-8301597CB823}"/>
                </a:ext>
              </a:extLst>
            </p:cNvPr>
            <p:cNvCxnSpPr>
              <a:stCxn id="207" idx="1"/>
            </p:cNvCxnSpPr>
            <p:nvPr/>
          </p:nvCxnSpPr>
          <p:spPr>
            <a:xfrm flipH="1">
              <a:off x="7709380" y="4683498"/>
              <a:ext cx="316925" cy="3676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217" name="Group 216">
            <a:extLst>
              <a:ext uri="{FF2B5EF4-FFF2-40B4-BE49-F238E27FC236}">
                <a16:creationId xmlns:a16="http://schemas.microsoft.com/office/drawing/2014/main" id="{60C8C4C3-B57F-104B-67E4-EF62FA442CAF}"/>
              </a:ext>
            </a:extLst>
          </p:cNvPr>
          <p:cNvGrpSpPr/>
          <p:nvPr/>
        </p:nvGrpSpPr>
        <p:grpSpPr>
          <a:xfrm>
            <a:off x="3787062" y="5072449"/>
            <a:ext cx="6940823" cy="1718142"/>
            <a:chOff x="3787062" y="5072449"/>
            <a:chExt cx="6940823" cy="1718142"/>
          </a:xfrm>
        </p:grpSpPr>
        <p:sp>
          <p:nvSpPr>
            <p:cNvPr id="210" name="TextBox 209">
              <a:extLst>
                <a:ext uri="{FF2B5EF4-FFF2-40B4-BE49-F238E27FC236}">
                  <a16:creationId xmlns:a16="http://schemas.microsoft.com/office/drawing/2014/main" id="{19EED183-2FBE-5282-A1CA-CF7F1C4647E5}"/>
                </a:ext>
              </a:extLst>
            </p:cNvPr>
            <p:cNvSpPr txBox="1"/>
            <p:nvPr/>
          </p:nvSpPr>
          <p:spPr>
            <a:xfrm>
              <a:off x="3787062" y="6205816"/>
              <a:ext cx="5541006" cy="584775"/>
            </a:xfrm>
            <a:prstGeom prst="rect">
              <a:avLst/>
            </a:prstGeom>
            <a:solidFill>
              <a:schemeClr val="bg1"/>
            </a:solidFill>
            <a:ln w="38100">
              <a:solidFill>
                <a:srgbClr val="00B050"/>
              </a:solidFill>
            </a:ln>
          </p:spPr>
          <p:txBody>
            <a:bodyPr wrap="square" rtlCol="0">
              <a:spAutoFit/>
            </a:bodyPr>
            <a:lstStyle/>
            <a:p>
              <a:pPr algn="ctr"/>
              <a:r>
                <a:rPr lang="en-US" sz="1600" b="1" u="sng" dirty="0">
                  <a:solidFill>
                    <a:srgbClr val="00B050"/>
                  </a:solidFill>
                  <a:latin typeface="Times New Roman" panose="02020603050405020304" pitchFamily="18" charset="0"/>
                </a:rPr>
                <a:t>PASS Condition</a:t>
              </a:r>
              <a:r>
                <a:rPr lang="en-US" sz="1600" b="1" dirty="0">
                  <a:latin typeface="Times New Roman" panose="02020603050405020304" pitchFamily="18" charset="0"/>
                </a:rPr>
                <a:t>: the state of the ESDs is above the level of the red warning, </a:t>
              </a:r>
              <a:r>
                <a:rPr lang="en-US" sz="1600" b="1" u="sng" dirty="0">
                  <a:solidFill>
                    <a:srgbClr val="00B050"/>
                  </a:solidFill>
                  <a:latin typeface="Times New Roman" panose="02020603050405020304" pitchFamily="18" charset="0"/>
                </a:rPr>
                <a:t>and</a:t>
              </a:r>
              <a:r>
                <a:rPr lang="en-US" sz="1600" b="1" dirty="0">
                  <a:latin typeface="Times New Roman" panose="02020603050405020304" pitchFamily="18" charset="0"/>
                </a:rPr>
                <a:t> the Pw warning is not activated</a:t>
              </a:r>
            </a:p>
          </p:txBody>
        </p:sp>
        <p:sp>
          <p:nvSpPr>
            <p:cNvPr id="211" name="Oval 210">
              <a:extLst>
                <a:ext uri="{FF2B5EF4-FFF2-40B4-BE49-F238E27FC236}">
                  <a16:creationId xmlns:a16="http://schemas.microsoft.com/office/drawing/2014/main" id="{20CA0DAA-1B69-11CC-D37B-3226CD32AF13}"/>
                </a:ext>
              </a:extLst>
            </p:cNvPr>
            <p:cNvSpPr/>
            <p:nvPr/>
          </p:nvSpPr>
          <p:spPr>
            <a:xfrm>
              <a:off x="10261331" y="5072449"/>
              <a:ext cx="466554" cy="677281"/>
            </a:xfrm>
            <a:prstGeom prst="ellipse">
              <a:avLst/>
            </a:pr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3" name="Connector: Elbow 212">
              <a:extLst>
                <a:ext uri="{FF2B5EF4-FFF2-40B4-BE49-F238E27FC236}">
                  <a16:creationId xmlns:a16="http://schemas.microsoft.com/office/drawing/2014/main" id="{1D1834B2-09EA-3770-3249-AAD0F9497858}"/>
                </a:ext>
              </a:extLst>
            </p:cNvPr>
            <p:cNvCxnSpPr>
              <a:cxnSpLocks/>
              <a:stCxn id="210" idx="3"/>
              <a:endCxn id="211" idx="4"/>
            </p:cNvCxnSpPr>
            <p:nvPr/>
          </p:nvCxnSpPr>
          <p:spPr>
            <a:xfrm flipV="1">
              <a:off x="9328068" y="5749730"/>
              <a:ext cx="1166540" cy="748474"/>
            </a:xfrm>
            <a:prstGeom prst="bentConnector2">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59677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6"/>
                                        </p:tgtEl>
                                        <p:attrNameLst>
                                          <p:attrName>style.visibility</p:attrName>
                                        </p:attrNameLst>
                                      </p:cBhvr>
                                      <p:to>
                                        <p:strVal val="visible"/>
                                      </p:to>
                                    </p:set>
                                    <p:anim calcmode="lin" valueType="num">
                                      <p:cBhvr additive="base">
                                        <p:cTn id="7" dur="500" fill="hold"/>
                                        <p:tgtEl>
                                          <p:spTgt spid="216"/>
                                        </p:tgtEl>
                                        <p:attrNameLst>
                                          <p:attrName>ppt_x</p:attrName>
                                        </p:attrNameLst>
                                      </p:cBhvr>
                                      <p:tavLst>
                                        <p:tav tm="0">
                                          <p:val>
                                            <p:strVal val="#ppt_x"/>
                                          </p:val>
                                        </p:tav>
                                        <p:tav tm="100000">
                                          <p:val>
                                            <p:strVal val="#ppt_x"/>
                                          </p:val>
                                        </p:tav>
                                      </p:tavLst>
                                    </p:anim>
                                    <p:anim calcmode="lin" valueType="num">
                                      <p:cBhvr additive="base">
                                        <p:cTn id="8" dur="500" fill="hold"/>
                                        <p:tgtEl>
                                          <p:spTgt spid="2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2"/>
                                        </p:tgtEl>
                                        <p:attrNameLst>
                                          <p:attrName>style.visibility</p:attrName>
                                        </p:attrNameLst>
                                      </p:cBhvr>
                                      <p:to>
                                        <p:strVal val="visible"/>
                                      </p:to>
                                    </p:set>
                                    <p:anim calcmode="lin" valueType="num">
                                      <p:cBhvr additive="base">
                                        <p:cTn id="13" dur="500" fill="hold"/>
                                        <p:tgtEl>
                                          <p:spTgt spid="202"/>
                                        </p:tgtEl>
                                        <p:attrNameLst>
                                          <p:attrName>ppt_x</p:attrName>
                                        </p:attrNameLst>
                                      </p:cBhvr>
                                      <p:tavLst>
                                        <p:tav tm="0">
                                          <p:val>
                                            <p:strVal val="#ppt_x"/>
                                          </p:val>
                                        </p:tav>
                                        <p:tav tm="100000">
                                          <p:val>
                                            <p:strVal val="#ppt_x"/>
                                          </p:val>
                                        </p:tav>
                                      </p:tavLst>
                                    </p:anim>
                                    <p:anim calcmode="lin" valueType="num">
                                      <p:cBhvr additive="base">
                                        <p:cTn id="14" dur="500" fill="hold"/>
                                        <p:tgtEl>
                                          <p:spTgt spid="20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17"/>
                                        </p:tgtEl>
                                        <p:attrNameLst>
                                          <p:attrName>style.visibility</p:attrName>
                                        </p:attrNameLst>
                                      </p:cBhvr>
                                      <p:to>
                                        <p:strVal val="visible"/>
                                      </p:to>
                                    </p:set>
                                    <p:anim calcmode="lin" valueType="num">
                                      <p:cBhvr additive="base">
                                        <p:cTn id="19" dur="500" fill="hold"/>
                                        <p:tgtEl>
                                          <p:spTgt spid="217"/>
                                        </p:tgtEl>
                                        <p:attrNameLst>
                                          <p:attrName>ppt_x</p:attrName>
                                        </p:attrNameLst>
                                      </p:cBhvr>
                                      <p:tavLst>
                                        <p:tav tm="0">
                                          <p:val>
                                            <p:strVal val="#ppt_x"/>
                                          </p:val>
                                        </p:tav>
                                        <p:tav tm="100000">
                                          <p:val>
                                            <p:strVal val="#ppt_x"/>
                                          </p:val>
                                        </p:tav>
                                      </p:tavLst>
                                    </p:anim>
                                    <p:anim calcmode="lin" valueType="num">
                                      <p:cBhvr additive="base">
                                        <p:cTn id="20" dur="500" fill="hold"/>
                                        <p:tgtEl>
                                          <p:spTgt spid="2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C5DFA4-90CE-09FA-15A0-DD31F289A1B3}"/>
              </a:ext>
            </a:extLst>
          </p:cNvPr>
          <p:cNvSpPr>
            <a:spLocks noGrp="1"/>
          </p:cNvSpPr>
          <p:nvPr>
            <p:ph type="title"/>
          </p:nvPr>
        </p:nvSpPr>
        <p:spPr>
          <a:xfrm>
            <a:off x="838200" y="258032"/>
            <a:ext cx="10515600" cy="668046"/>
          </a:xfrm>
        </p:spPr>
        <p:txBody>
          <a:bodyPr>
            <a:normAutofit fontScale="90000"/>
          </a:bodyPr>
          <a:lstStyle/>
          <a:p>
            <a:r>
              <a:rPr lang="de-DE" b="1" dirty="0"/>
              <a:t>10.</a:t>
            </a:r>
            <a:r>
              <a:rPr lang="en-US" b="1" dirty="0"/>
              <a:t> Indicator </a:t>
            </a:r>
            <a:r>
              <a:rPr lang="de-DE" dirty="0"/>
              <a:t> </a:t>
            </a:r>
          </a:p>
        </p:txBody>
      </p:sp>
      <p:cxnSp>
        <p:nvCxnSpPr>
          <p:cNvPr id="3" name="Straight Arrow Connector 4">
            <a:extLst>
              <a:ext uri="{FF2B5EF4-FFF2-40B4-BE49-F238E27FC236}">
                <a16:creationId xmlns:a16="http://schemas.microsoft.com/office/drawing/2014/main" id="{5BEFC572-E42E-39EF-D3DA-38EB69CE1F44}"/>
              </a:ext>
            </a:extLst>
          </p:cNvPr>
          <p:cNvCxnSpPr>
            <a:cxnSpLocks/>
          </p:cNvCxnSpPr>
          <p:nvPr/>
        </p:nvCxnSpPr>
        <p:spPr>
          <a:xfrm>
            <a:off x="1987296" y="4959839"/>
            <a:ext cx="810768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5">
            <a:extLst>
              <a:ext uri="{FF2B5EF4-FFF2-40B4-BE49-F238E27FC236}">
                <a16:creationId xmlns:a16="http://schemas.microsoft.com/office/drawing/2014/main" id="{507611D3-3630-B59A-95C2-18548D2CD3AD}"/>
              </a:ext>
            </a:extLst>
          </p:cNvPr>
          <p:cNvCxnSpPr>
            <a:cxnSpLocks/>
          </p:cNvCxnSpPr>
          <p:nvPr/>
        </p:nvCxnSpPr>
        <p:spPr>
          <a:xfrm flipV="1">
            <a:off x="2249424" y="1338815"/>
            <a:ext cx="0" cy="440131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7" name="TextBox 7">
            <a:extLst>
              <a:ext uri="{FF2B5EF4-FFF2-40B4-BE49-F238E27FC236}">
                <a16:creationId xmlns:a16="http://schemas.microsoft.com/office/drawing/2014/main" id="{F84C15B3-665B-5FBD-DF1B-C4AF8A2D5D45}"/>
              </a:ext>
            </a:extLst>
          </p:cNvPr>
          <p:cNvSpPr txBox="1"/>
          <p:nvPr/>
        </p:nvSpPr>
        <p:spPr>
          <a:xfrm>
            <a:off x="2401825" y="969483"/>
            <a:ext cx="1413400" cy="369332"/>
          </a:xfrm>
          <a:prstGeom prst="rect">
            <a:avLst/>
          </a:prstGeom>
          <a:noFill/>
        </p:spPr>
        <p:txBody>
          <a:bodyPr wrap="none" rtlCol="0">
            <a:spAutoFit/>
          </a:bodyPr>
          <a:lstStyle/>
          <a:p>
            <a:r>
              <a:rPr lang="en-US" b="1" dirty="0"/>
              <a:t>Performance</a:t>
            </a:r>
          </a:p>
        </p:txBody>
      </p:sp>
      <p:sp>
        <p:nvSpPr>
          <p:cNvPr id="49" name="TextBox 8">
            <a:extLst>
              <a:ext uri="{FF2B5EF4-FFF2-40B4-BE49-F238E27FC236}">
                <a16:creationId xmlns:a16="http://schemas.microsoft.com/office/drawing/2014/main" id="{ACC52934-C841-FF7D-81DB-883BBEE1EF1B}"/>
              </a:ext>
            </a:extLst>
          </p:cNvPr>
          <p:cNvSpPr txBox="1"/>
          <p:nvPr/>
        </p:nvSpPr>
        <p:spPr>
          <a:xfrm>
            <a:off x="10247376" y="4636673"/>
            <a:ext cx="1066799" cy="646331"/>
          </a:xfrm>
          <a:prstGeom prst="rect">
            <a:avLst/>
          </a:prstGeom>
          <a:noFill/>
        </p:spPr>
        <p:txBody>
          <a:bodyPr wrap="square" rtlCol="0">
            <a:spAutoFit/>
          </a:bodyPr>
          <a:lstStyle/>
          <a:p>
            <a:r>
              <a:rPr lang="en-US" b="1" dirty="0"/>
              <a:t>Number of cycles</a:t>
            </a:r>
          </a:p>
        </p:txBody>
      </p:sp>
      <p:sp>
        <p:nvSpPr>
          <p:cNvPr id="50" name="Freeform: Shape 14">
            <a:extLst>
              <a:ext uri="{FF2B5EF4-FFF2-40B4-BE49-F238E27FC236}">
                <a16:creationId xmlns:a16="http://schemas.microsoft.com/office/drawing/2014/main" id="{C4078705-4651-6A80-9215-B81A033D5575}"/>
              </a:ext>
            </a:extLst>
          </p:cNvPr>
          <p:cNvSpPr/>
          <p:nvPr/>
        </p:nvSpPr>
        <p:spPr>
          <a:xfrm>
            <a:off x="2249424" y="2533631"/>
            <a:ext cx="7309104" cy="2036064"/>
          </a:xfrm>
          <a:custGeom>
            <a:avLst/>
            <a:gdLst>
              <a:gd name="connsiteX0" fmla="*/ 0 w 7278624"/>
              <a:gd name="connsiteY0" fmla="*/ 0 h 1987296"/>
              <a:gd name="connsiteX1" fmla="*/ 5608320 w 7278624"/>
              <a:gd name="connsiteY1" fmla="*/ 1255776 h 1987296"/>
              <a:gd name="connsiteX2" fmla="*/ 7278624 w 7278624"/>
              <a:gd name="connsiteY2" fmla="*/ 1987296 h 1987296"/>
            </a:gdLst>
            <a:ahLst/>
            <a:cxnLst>
              <a:cxn ang="0">
                <a:pos x="connsiteX0" y="connsiteY0"/>
              </a:cxn>
              <a:cxn ang="0">
                <a:pos x="connsiteX1" y="connsiteY1"/>
              </a:cxn>
              <a:cxn ang="0">
                <a:pos x="connsiteX2" y="connsiteY2"/>
              </a:cxn>
            </a:cxnLst>
            <a:rect l="l" t="t" r="r" b="b"/>
            <a:pathLst>
              <a:path w="7278624" h="1987296">
                <a:moveTo>
                  <a:pt x="0" y="0"/>
                </a:moveTo>
                <a:cubicBezTo>
                  <a:pt x="2197608" y="462280"/>
                  <a:pt x="4395216" y="924560"/>
                  <a:pt x="5608320" y="1255776"/>
                </a:cubicBezTo>
                <a:cubicBezTo>
                  <a:pt x="6821424" y="1586992"/>
                  <a:pt x="7050024" y="1787144"/>
                  <a:pt x="7278624" y="1987296"/>
                </a:cubicBezTo>
              </a:path>
            </a:pathLst>
          </a:cu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1" name="Straight Connector 2">
            <a:extLst>
              <a:ext uri="{FF2B5EF4-FFF2-40B4-BE49-F238E27FC236}">
                <a16:creationId xmlns:a16="http://schemas.microsoft.com/office/drawing/2014/main" id="{E5428EBF-3C8C-29D3-B850-EDDDFAE96FD9}"/>
              </a:ext>
            </a:extLst>
          </p:cNvPr>
          <p:cNvCxnSpPr>
            <a:cxnSpLocks/>
          </p:cNvCxnSpPr>
          <p:nvPr/>
        </p:nvCxnSpPr>
        <p:spPr>
          <a:xfrm>
            <a:off x="1987296" y="4264895"/>
            <a:ext cx="8464492"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2" name="TextBox 6">
            <a:extLst>
              <a:ext uri="{FF2B5EF4-FFF2-40B4-BE49-F238E27FC236}">
                <a16:creationId xmlns:a16="http://schemas.microsoft.com/office/drawing/2014/main" id="{B3C42D82-6861-D7CE-FF10-EBD32028F2DE}"/>
              </a:ext>
            </a:extLst>
          </p:cNvPr>
          <p:cNvSpPr txBox="1"/>
          <p:nvPr/>
        </p:nvSpPr>
        <p:spPr>
          <a:xfrm>
            <a:off x="10451788" y="4033384"/>
            <a:ext cx="817853" cy="369332"/>
          </a:xfrm>
          <a:prstGeom prst="rect">
            <a:avLst/>
          </a:prstGeom>
          <a:noFill/>
        </p:spPr>
        <p:txBody>
          <a:bodyPr wrap="none" rtlCol="0">
            <a:spAutoFit/>
          </a:bodyPr>
          <a:lstStyle/>
          <a:p>
            <a:r>
              <a:rPr lang="en-US" dirty="0">
                <a:highlight>
                  <a:srgbClr val="FFFF00"/>
                </a:highlight>
              </a:rPr>
              <a:t>&gt;= 8+1</a:t>
            </a:r>
          </a:p>
        </p:txBody>
      </p:sp>
      <p:cxnSp>
        <p:nvCxnSpPr>
          <p:cNvPr id="53" name="Straight Connector 9">
            <a:extLst>
              <a:ext uri="{FF2B5EF4-FFF2-40B4-BE49-F238E27FC236}">
                <a16:creationId xmlns:a16="http://schemas.microsoft.com/office/drawing/2014/main" id="{8BAEB0CC-3F72-4BE4-3A08-EA22B74DD86F}"/>
              </a:ext>
            </a:extLst>
          </p:cNvPr>
          <p:cNvCxnSpPr>
            <a:cxnSpLocks/>
          </p:cNvCxnSpPr>
          <p:nvPr/>
        </p:nvCxnSpPr>
        <p:spPr>
          <a:xfrm>
            <a:off x="1995397" y="4055798"/>
            <a:ext cx="6869203" cy="0"/>
          </a:xfrm>
          <a:prstGeom prst="line">
            <a:avLst/>
          </a:prstGeom>
          <a:ln>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54" name="Straight Connector 11">
            <a:extLst>
              <a:ext uri="{FF2B5EF4-FFF2-40B4-BE49-F238E27FC236}">
                <a16:creationId xmlns:a16="http://schemas.microsoft.com/office/drawing/2014/main" id="{DB1AADBF-6007-065D-9745-469C1778D27C}"/>
              </a:ext>
            </a:extLst>
          </p:cNvPr>
          <p:cNvCxnSpPr>
            <a:cxnSpLocks/>
          </p:cNvCxnSpPr>
          <p:nvPr/>
        </p:nvCxnSpPr>
        <p:spPr>
          <a:xfrm>
            <a:off x="1981214" y="3278600"/>
            <a:ext cx="4864608" cy="0"/>
          </a:xfrm>
          <a:prstGeom prst="line">
            <a:avLst/>
          </a:prstGeom>
          <a:ln>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15">
            <a:extLst>
              <a:ext uri="{FF2B5EF4-FFF2-40B4-BE49-F238E27FC236}">
                <a16:creationId xmlns:a16="http://schemas.microsoft.com/office/drawing/2014/main" id="{3CEDE8F5-39A0-4294-458A-D6DD692216E4}"/>
              </a:ext>
            </a:extLst>
          </p:cNvPr>
          <p:cNvCxnSpPr>
            <a:cxnSpLocks/>
          </p:cNvCxnSpPr>
          <p:nvPr/>
        </p:nvCxnSpPr>
        <p:spPr>
          <a:xfrm>
            <a:off x="1981214" y="2905081"/>
            <a:ext cx="2974848" cy="0"/>
          </a:xfrm>
          <a:prstGeom prst="line">
            <a:avLst/>
          </a:prstGeom>
          <a:ln>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56" name="Straight Connector 24">
            <a:extLst>
              <a:ext uri="{FF2B5EF4-FFF2-40B4-BE49-F238E27FC236}">
                <a16:creationId xmlns:a16="http://schemas.microsoft.com/office/drawing/2014/main" id="{5E5C7B98-857E-6E30-95D8-1C15548DBAE7}"/>
              </a:ext>
            </a:extLst>
          </p:cNvPr>
          <p:cNvCxnSpPr>
            <a:cxnSpLocks/>
          </p:cNvCxnSpPr>
          <p:nvPr/>
        </p:nvCxnSpPr>
        <p:spPr>
          <a:xfrm>
            <a:off x="1987296" y="2533631"/>
            <a:ext cx="880072" cy="0"/>
          </a:xfrm>
          <a:prstGeom prst="line">
            <a:avLst/>
          </a:prstGeom>
          <a:ln>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25">
            <a:extLst>
              <a:ext uri="{FF2B5EF4-FFF2-40B4-BE49-F238E27FC236}">
                <a16:creationId xmlns:a16="http://schemas.microsoft.com/office/drawing/2014/main" id="{C2F696C9-51E3-E0E2-ADEC-56964E728725}"/>
              </a:ext>
            </a:extLst>
          </p:cNvPr>
          <p:cNvCxnSpPr>
            <a:cxnSpLocks/>
          </p:cNvCxnSpPr>
          <p:nvPr/>
        </p:nvCxnSpPr>
        <p:spPr>
          <a:xfrm>
            <a:off x="9119616" y="4130783"/>
            <a:ext cx="0" cy="2140532"/>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33">
            <a:extLst>
              <a:ext uri="{FF2B5EF4-FFF2-40B4-BE49-F238E27FC236}">
                <a16:creationId xmlns:a16="http://schemas.microsoft.com/office/drawing/2014/main" id="{80346EDC-ED5A-04D6-4B5A-BDABA8DFCC28}"/>
              </a:ext>
            </a:extLst>
          </p:cNvPr>
          <p:cNvCxnSpPr>
            <a:cxnSpLocks/>
          </p:cNvCxnSpPr>
          <p:nvPr/>
        </p:nvCxnSpPr>
        <p:spPr>
          <a:xfrm>
            <a:off x="7287558" y="3630553"/>
            <a:ext cx="0" cy="2029891"/>
          </a:xfrm>
          <a:prstGeom prst="line">
            <a:avLst/>
          </a:prstGeom>
          <a:ln>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59" name="Straight Connector 35">
            <a:extLst>
              <a:ext uri="{FF2B5EF4-FFF2-40B4-BE49-F238E27FC236}">
                <a16:creationId xmlns:a16="http://schemas.microsoft.com/office/drawing/2014/main" id="{5BC41392-2CC3-D40E-5EAA-F2133258BF3B}"/>
              </a:ext>
            </a:extLst>
          </p:cNvPr>
          <p:cNvCxnSpPr>
            <a:cxnSpLocks/>
          </p:cNvCxnSpPr>
          <p:nvPr/>
        </p:nvCxnSpPr>
        <p:spPr>
          <a:xfrm>
            <a:off x="5547514" y="3235534"/>
            <a:ext cx="0" cy="2469365"/>
          </a:xfrm>
          <a:prstGeom prst="line">
            <a:avLst/>
          </a:prstGeom>
          <a:ln>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60" name="Straight Connector 37">
            <a:extLst>
              <a:ext uri="{FF2B5EF4-FFF2-40B4-BE49-F238E27FC236}">
                <a16:creationId xmlns:a16="http://schemas.microsoft.com/office/drawing/2014/main" id="{26EE4762-2698-902E-2E72-BBA7DBDCF8CD}"/>
              </a:ext>
            </a:extLst>
          </p:cNvPr>
          <p:cNvCxnSpPr>
            <a:cxnSpLocks/>
          </p:cNvCxnSpPr>
          <p:nvPr/>
        </p:nvCxnSpPr>
        <p:spPr>
          <a:xfrm>
            <a:off x="3815225" y="2801651"/>
            <a:ext cx="0" cy="2926488"/>
          </a:xfrm>
          <a:prstGeom prst="line">
            <a:avLst/>
          </a:prstGeom>
          <a:ln>
            <a:solidFill>
              <a:srgbClr val="00B050"/>
            </a:solidFill>
            <a:prstDash val="dash"/>
          </a:ln>
        </p:spPr>
        <p:style>
          <a:lnRef idx="1">
            <a:schemeClr val="accent1"/>
          </a:lnRef>
          <a:fillRef idx="0">
            <a:schemeClr val="accent1"/>
          </a:fillRef>
          <a:effectRef idx="0">
            <a:schemeClr val="accent1"/>
          </a:effectRef>
          <a:fontRef idx="minor">
            <a:schemeClr val="tx1"/>
          </a:fontRef>
        </p:style>
      </p:cxnSp>
      <p:sp>
        <p:nvSpPr>
          <p:cNvPr id="61" name="TextBox 39">
            <a:extLst>
              <a:ext uri="{FF2B5EF4-FFF2-40B4-BE49-F238E27FC236}">
                <a16:creationId xmlns:a16="http://schemas.microsoft.com/office/drawing/2014/main" id="{0186124A-B24E-9239-6AAA-4004C1A6FF04}"/>
              </a:ext>
            </a:extLst>
          </p:cNvPr>
          <p:cNvSpPr txBox="1"/>
          <p:nvPr/>
        </p:nvSpPr>
        <p:spPr>
          <a:xfrm>
            <a:off x="9318708" y="6293000"/>
            <a:ext cx="1827347" cy="461665"/>
          </a:xfrm>
          <a:prstGeom prst="rect">
            <a:avLst/>
          </a:prstGeom>
          <a:noFill/>
        </p:spPr>
        <p:txBody>
          <a:bodyPr wrap="square" rtlCol="0">
            <a:spAutoFit/>
          </a:bodyPr>
          <a:lstStyle/>
          <a:p>
            <a:r>
              <a:rPr lang="en-US" sz="1200" b="1" dirty="0"/>
              <a:t>5.2.1.35.6 (UN R13)</a:t>
            </a:r>
          </a:p>
          <a:p>
            <a:r>
              <a:rPr lang="en-US" sz="1200" b="1" dirty="0"/>
              <a:t>5.2.24.6. (UN R13-H)</a:t>
            </a:r>
          </a:p>
        </p:txBody>
      </p:sp>
      <p:sp>
        <p:nvSpPr>
          <p:cNvPr id="62" name="TextBox 40">
            <a:extLst>
              <a:ext uri="{FF2B5EF4-FFF2-40B4-BE49-F238E27FC236}">
                <a16:creationId xmlns:a16="http://schemas.microsoft.com/office/drawing/2014/main" id="{3AEF9733-C175-15DF-B09A-173BB48668FE}"/>
              </a:ext>
            </a:extLst>
          </p:cNvPr>
          <p:cNvSpPr txBox="1"/>
          <p:nvPr/>
        </p:nvSpPr>
        <p:spPr>
          <a:xfrm>
            <a:off x="7597263" y="6343319"/>
            <a:ext cx="1124167" cy="461665"/>
          </a:xfrm>
          <a:prstGeom prst="rect">
            <a:avLst/>
          </a:prstGeom>
          <a:noFill/>
        </p:spPr>
        <p:txBody>
          <a:bodyPr wrap="square" rtlCol="0">
            <a:spAutoFit/>
          </a:bodyPr>
          <a:lstStyle/>
          <a:p>
            <a:r>
              <a:rPr lang="en-US" sz="1200" b="1" dirty="0"/>
              <a:t>Change recommended</a:t>
            </a:r>
          </a:p>
        </p:txBody>
      </p:sp>
      <p:grpSp>
        <p:nvGrpSpPr>
          <p:cNvPr id="63" name="Group 57">
            <a:extLst>
              <a:ext uri="{FF2B5EF4-FFF2-40B4-BE49-F238E27FC236}">
                <a16:creationId xmlns:a16="http://schemas.microsoft.com/office/drawing/2014/main" id="{47F1F35F-A61C-99BD-304B-D749529EC143}"/>
              </a:ext>
            </a:extLst>
          </p:cNvPr>
          <p:cNvGrpSpPr/>
          <p:nvPr/>
        </p:nvGrpSpPr>
        <p:grpSpPr>
          <a:xfrm>
            <a:off x="8920523" y="6226465"/>
            <a:ext cx="398185" cy="369332"/>
            <a:chOff x="7440890" y="304800"/>
            <a:chExt cx="398185" cy="369332"/>
          </a:xfrm>
        </p:grpSpPr>
        <p:sp>
          <p:nvSpPr>
            <p:cNvPr id="64" name="Oval 58">
              <a:extLst>
                <a:ext uri="{FF2B5EF4-FFF2-40B4-BE49-F238E27FC236}">
                  <a16:creationId xmlns:a16="http://schemas.microsoft.com/office/drawing/2014/main" id="{9F89C9A2-A613-763A-6F1C-893D02F6379B}"/>
                </a:ext>
              </a:extLst>
            </p:cNvPr>
            <p:cNvSpPr/>
            <p:nvPr/>
          </p:nvSpPr>
          <p:spPr>
            <a:xfrm>
              <a:off x="7440890" y="304800"/>
              <a:ext cx="398185" cy="369332"/>
            </a:xfrm>
            <a:prstGeom prst="ellipse">
              <a:avLst/>
            </a:prstGeom>
            <a:solidFill>
              <a:srgbClr val="FFFF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5" name="Straight Connector 59">
              <a:extLst>
                <a:ext uri="{FF2B5EF4-FFF2-40B4-BE49-F238E27FC236}">
                  <a16:creationId xmlns:a16="http://schemas.microsoft.com/office/drawing/2014/main" id="{34A8377F-D3D2-8276-F28D-6F086771CC4B}"/>
                </a:ext>
              </a:extLst>
            </p:cNvPr>
            <p:cNvCxnSpPr>
              <a:stCxn id="64" idx="3"/>
              <a:endCxn id="64" idx="7"/>
            </p:cNvCxnSpPr>
            <p:nvPr/>
          </p:nvCxnSpPr>
          <p:spPr>
            <a:xfrm flipV="1">
              <a:off x="7499203" y="358887"/>
              <a:ext cx="281559" cy="2611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0">
              <a:extLst>
                <a:ext uri="{FF2B5EF4-FFF2-40B4-BE49-F238E27FC236}">
                  <a16:creationId xmlns:a16="http://schemas.microsoft.com/office/drawing/2014/main" id="{3DF42627-72ED-5CD5-F355-675EC2D0DC1B}"/>
                </a:ext>
              </a:extLst>
            </p:cNvPr>
            <p:cNvCxnSpPr>
              <a:cxnSpLocks/>
              <a:stCxn id="64" idx="5"/>
              <a:endCxn id="64" idx="1"/>
            </p:cNvCxnSpPr>
            <p:nvPr/>
          </p:nvCxnSpPr>
          <p:spPr>
            <a:xfrm flipH="1" flipV="1">
              <a:off x="7499203" y="358887"/>
              <a:ext cx="281559" cy="2611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7" name="Rectangle 108">
            <a:extLst>
              <a:ext uri="{FF2B5EF4-FFF2-40B4-BE49-F238E27FC236}">
                <a16:creationId xmlns:a16="http://schemas.microsoft.com/office/drawing/2014/main" id="{85E1421D-CC3C-84F7-7D5D-D52E8B7D7F37}"/>
              </a:ext>
            </a:extLst>
          </p:cNvPr>
          <p:cNvSpPr/>
          <p:nvPr/>
        </p:nvSpPr>
        <p:spPr>
          <a:xfrm>
            <a:off x="3822979" y="5271598"/>
            <a:ext cx="1732288" cy="142648"/>
          </a:xfrm>
          <a:prstGeom prst="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109">
            <a:extLst>
              <a:ext uri="{FF2B5EF4-FFF2-40B4-BE49-F238E27FC236}">
                <a16:creationId xmlns:a16="http://schemas.microsoft.com/office/drawing/2014/main" id="{255CFEC4-7D81-4237-9C77-DEB36A289E59}"/>
              </a:ext>
            </a:extLst>
          </p:cNvPr>
          <p:cNvSpPr/>
          <p:nvPr/>
        </p:nvSpPr>
        <p:spPr>
          <a:xfrm>
            <a:off x="5567214" y="5271598"/>
            <a:ext cx="1726749" cy="142648"/>
          </a:xfrm>
          <a:prstGeom prst="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110">
            <a:extLst>
              <a:ext uri="{FF2B5EF4-FFF2-40B4-BE49-F238E27FC236}">
                <a16:creationId xmlns:a16="http://schemas.microsoft.com/office/drawing/2014/main" id="{B3465A60-CBCA-10E6-8BBC-9407D8552A9D}"/>
              </a:ext>
            </a:extLst>
          </p:cNvPr>
          <p:cNvSpPr/>
          <p:nvPr/>
        </p:nvSpPr>
        <p:spPr>
          <a:xfrm>
            <a:off x="7287557" y="5271598"/>
            <a:ext cx="1376147" cy="142648"/>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111">
            <a:extLst>
              <a:ext uri="{FF2B5EF4-FFF2-40B4-BE49-F238E27FC236}">
                <a16:creationId xmlns:a16="http://schemas.microsoft.com/office/drawing/2014/main" id="{DFDB37FD-9D1D-2BCF-5693-D25622DB777D}"/>
              </a:ext>
            </a:extLst>
          </p:cNvPr>
          <p:cNvSpPr/>
          <p:nvPr/>
        </p:nvSpPr>
        <p:spPr>
          <a:xfrm>
            <a:off x="8688841" y="5272117"/>
            <a:ext cx="422396" cy="142649"/>
          </a:xfrm>
          <a:prstGeom prst="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1" name="Straight Connector 28">
            <a:extLst>
              <a:ext uri="{FF2B5EF4-FFF2-40B4-BE49-F238E27FC236}">
                <a16:creationId xmlns:a16="http://schemas.microsoft.com/office/drawing/2014/main" id="{53FB72E6-1BDB-14BA-DD7C-227BB3C4966D}"/>
              </a:ext>
            </a:extLst>
          </p:cNvPr>
          <p:cNvCxnSpPr>
            <a:cxnSpLocks/>
          </p:cNvCxnSpPr>
          <p:nvPr/>
        </p:nvCxnSpPr>
        <p:spPr>
          <a:xfrm>
            <a:off x="9558528" y="4569695"/>
            <a:ext cx="231648" cy="257394"/>
          </a:xfrm>
          <a:prstGeom prst="line">
            <a:avLst/>
          </a:pr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cxnSp>
      <p:sp>
        <p:nvSpPr>
          <p:cNvPr id="72" name="TextBox 10">
            <a:extLst>
              <a:ext uri="{FF2B5EF4-FFF2-40B4-BE49-F238E27FC236}">
                <a16:creationId xmlns:a16="http://schemas.microsoft.com/office/drawing/2014/main" id="{3A2C147B-D6C3-99D6-C706-4B686146E189}"/>
              </a:ext>
            </a:extLst>
          </p:cNvPr>
          <p:cNvSpPr txBox="1"/>
          <p:nvPr/>
        </p:nvSpPr>
        <p:spPr>
          <a:xfrm>
            <a:off x="5489602" y="995744"/>
            <a:ext cx="6096000" cy="1169551"/>
          </a:xfrm>
          <a:prstGeom prst="rect">
            <a:avLst/>
          </a:prstGeom>
          <a:solidFill>
            <a:srgbClr val="FFFF00"/>
          </a:solidFill>
          <a:ln w="28575">
            <a:solidFill>
              <a:schemeClr val="tx1"/>
            </a:solidFill>
          </a:ln>
        </p:spPr>
        <p:txBody>
          <a:bodyPr wrap="square">
            <a:spAutoFit/>
          </a:bodyPr>
          <a:lstStyle/>
          <a:p>
            <a:r>
              <a:rPr lang="en-GB" sz="1400" b="1" dirty="0">
                <a:effectLst/>
                <a:latin typeface="Times New Roman" panose="02020603050405020304" pitchFamily="18" charset="0"/>
                <a:ea typeface="Times New Roman" panose="02020603050405020304" pitchFamily="18" charset="0"/>
              </a:rPr>
              <a:t>The indicator shall provide at least [4] different levels of ageing above the level at which a maintenance of the electrical storage device(s) is recommended. This 5</a:t>
            </a:r>
            <a:r>
              <a:rPr lang="en-GB" sz="1400" b="1" baseline="30000" dirty="0">
                <a:effectLst/>
                <a:latin typeface="Times New Roman" panose="02020603050405020304" pitchFamily="18" charset="0"/>
                <a:ea typeface="Times New Roman" panose="02020603050405020304" pitchFamily="18" charset="0"/>
              </a:rPr>
              <a:t>th</a:t>
            </a:r>
            <a:r>
              <a:rPr lang="en-GB" sz="1400" b="1" dirty="0">
                <a:effectLst/>
                <a:latin typeface="Times New Roman" panose="02020603050405020304" pitchFamily="18" charset="0"/>
                <a:ea typeface="Times New Roman" panose="02020603050405020304" pitchFamily="18" charset="0"/>
              </a:rPr>
              <a:t> level shall be given before the warning signal required by 5.2.1.35.6. is activated. The different levels above this indication shall be evenly distributed with respect to the performance of the ESD.</a:t>
            </a:r>
            <a:endParaRPr lang="en-US" sz="1400" dirty="0"/>
          </a:p>
        </p:txBody>
      </p:sp>
      <p:cxnSp>
        <p:nvCxnSpPr>
          <p:cNvPr id="73" name="Straight Connector 17">
            <a:extLst>
              <a:ext uri="{FF2B5EF4-FFF2-40B4-BE49-F238E27FC236}">
                <a16:creationId xmlns:a16="http://schemas.microsoft.com/office/drawing/2014/main" id="{5F7A561D-6034-32E4-47BD-C3E3935EFBBB}"/>
              </a:ext>
            </a:extLst>
          </p:cNvPr>
          <p:cNvCxnSpPr>
            <a:cxnSpLocks/>
          </p:cNvCxnSpPr>
          <p:nvPr/>
        </p:nvCxnSpPr>
        <p:spPr>
          <a:xfrm>
            <a:off x="8672083" y="3710236"/>
            <a:ext cx="0" cy="2029891"/>
          </a:xfrm>
          <a:prstGeom prst="line">
            <a:avLst/>
          </a:prstGeom>
          <a:ln>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74" name="Straight Connector 19">
            <a:extLst>
              <a:ext uri="{FF2B5EF4-FFF2-40B4-BE49-F238E27FC236}">
                <a16:creationId xmlns:a16="http://schemas.microsoft.com/office/drawing/2014/main" id="{B8DBF1AD-7DBF-A1A7-6707-1D0A6336D4EB}"/>
              </a:ext>
            </a:extLst>
          </p:cNvPr>
          <p:cNvCxnSpPr>
            <a:cxnSpLocks/>
          </p:cNvCxnSpPr>
          <p:nvPr/>
        </p:nvCxnSpPr>
        <p:spPr>
          <a:xfrm>
            <a:off x="1972056" y="3666692"/>
            <a:ext cx="5625207" cy="0"/>
          </a:xfrm>
          <a:prstGeom prst="line">
            <a:avLst/>
          </a:prstGeom>
          <a:ln>
            <a:solidFill>
              <a:srgbClr val="00B050"/>
            </a:solidFill>
            <a:prstDash val="dash"/>
          </a:ln>
        </p:spPr>
        <p:style>
          <a:lnRef idx="1">
            <a:schemeClr val="accent1"/>
          </a:lnRef>
          <a:fillRef idx="0">
            <a:schemeClr val="accent1"/>
          </a:fillRef>
          <a:effectRef idx="0">
            <a:schemeClr val="accent1"/>
          </a:effectRef>
          <a:fontRef idx="minor">
            <a:schemeClr val="tx1"/>
          </a:fontRef>
        </p:style>
      </p:cxnSp>
      <p:sp>
        <p:nvSpPr>
          <p:cNvPr id="75" name="Rectangle 21">
            <a:extLst>
              <a:ext uri="{FF2B5EF4-FFF2-40B4-BE49-F238E27FC236}">
                <a16:creationId xmlns:a16="http://schemas.microsoft.com/office/drawing/2014/main" id="{A348358F-5CA9-5363-6215-607D64420982}"/>
              </a:ext>
            </a:extLst>
          </p:cNvPr>
          <p:cNvSpPr/>
          <p:nvPr/>
        </p:nvSpPr>
        <p:spPr>
          <a:xfrm>
            <a:off x="2256820" y="5271598"/>
            <a:ext cx="1566158" cy="142648"/>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6" name="Straight Arrow Connector 27">
            <a:extLst>
              <a:ext uri="{FF2B5EF4-FFF2-40B4-BE49-F238E27FC236}">
                <a16:creationId xmlns:a16="http://schemas.microsoft.com/office/drawing/2014/main" id="{9132BA29-0719-BE6E-80C2-8806951074ED}"/>
              </a:ext>
            </a:extLst>
          </p:cNvPr>
          <p:cNvCxnSpPr>
            <a:cxnSpLocks/>
          </p:cNvCxnSpPr>
          <p:nvPr/>
        </p:nvCxnSpPr>
        <p:spPr>
          <a:xfrm>
            <a:off x="6612090" y="1663145"/>
            <a:ext cx="2051614" cy="2047091"/>
          </a:xfrm>
          <a:prstGeom prst="straightConnector1">
            <a:avLst/>
          </a:prstGeom>
          <a:ln>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3">
            <a:extLst>
              <a:ext uri="{FF2B5EF4-FFF2-40B4-BE49-F238E27FC236}">
                <a16:creationId xmlns:a16="http://schemas.microsoft.com/office/drawing/2014/main" id="{42B90547-8FF0-AEF9-7DD4-A4302BACC6DC}"/>
              </a:ext>
            </a:extLst>
          </p:cNvPr>
          <p:cNvCxnSpPr>
            <a:cxnSpLocks/>
          </p:cNvCxnSpPr>
          <p:nvPr/>
        </p:nvCxnSpPr>
        <p:spPr>
          <a:xfrm flipV="1">
            <a:off x="8371114" y="5414246"/>
            <a:ext cx="549409" cy="9290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8" name="TextBox 12">
            <a:extLst>
              <a:ext uri="{FF2B5EF4-FFF2-40B4-BE49-F238E27FC236}">
                <a16:creationId xmlns:a16="http://schemas.microsoft.com/office/drawing/2014/main" id="{BD8B4965-04D6-0197-249A-713DAF45454B}"/>
              </a:ext>
            </a:extLst>
          </p:cNvPr>
          <p:cNvSpPr txBox="1"/>
          <p:nvPr/>
        </p:nvSpPr>
        <p:spPr>
          <a:xfrm>
            <a:off x="143772" y="2817983"/>
            <a:ext cx="1560576" cy="1323439"/>
          </a:xfrm>
          <a:prstGeom prst="rect">
            <a:avLst/>
          </a:prstGeom>
          <a:noFill/>
        </p:spPr>
        <p:txBody>
          <a:bodyPr wrap="square" rtlCol="0">
            <a:spAutoFit/>
          </a:bodyPr>
          <a:lstStyle/>
          <a:p>
            <a:r>
              <a:rPr lang="en-US" sz="1600" i="1" dirty="0"/>
              <a:t>even performance drop between levels (effect of ageing)</a:t>
            </a:r>
          </a:p>
        </p:txBody>
      </p:sp>
      <p:cxnSp>
        <p:nvCxnSpPr>
          <p:cNvPr id="79" name="Straight Arrow Connector 13">
            <a:extLst>
              <a:ext uri="{FF2B5EF4-FFF2-40B4-BE49-F238E27FC236}">
                <a16:creationId xmlns:a16="http://schemas.microsoft.com/office/drawing/2014/main" id="{56A3F97E-5487-AD33-86F8-40122C4EC9BF}"/>
              </a:ext>
            </a:extLst>
          </p:cNvPr>
          <p:cNvCxnSpPr>
            <a:cxnSpLocks/>
          </p:cNvCxnSpPr>
          <p:nvPr/>
        </p:nvCxnSpPr>
        <p:spPr>
          <a:xfrm flipV="1">
            <a:off x="1498600" y="2735377"/>
            <a:ext cx="488696" cy="405571"/>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20">
            <a:extLst>
              <a:ext uri="{FF2B5EF4-FFF2-40B4-BE49-F238E27FC236}">
                <a16:creationId xmlns:a16="http://schemas.microsoft.com/office/drawing/2014/main" id="{479D33EF-8194-B5AF-5FFC-5FDEBAB4FDE7}"/>
              </a:ext>
            </a:extLst>
          </p:cNvPr>
          <p:cNvCxnSpPr>
            <a:cxnSpLocks/>
          </p:cNvCxnSpPr>
          <p:nvPr/>
        </p:nvCxnSpPr>
        <p:spPr>
          <a:xfrm flipV="1">
            <a:off x="1566714" y="3128856"/>
            <a:ext cx="367764" cy="153131"/>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22">
            <a:extLst>
              <a:ext uri="{FF2B5EF4-FFF2-40B4-BE49-F238E27FC236}">
                <a16:creationId xmlns:a16="http://schemas.microsoft.com/office/drawing/2014/main" id="{C3B96C5B-B6AD-CA90-0DD3-51AE7D7761C7}"/>
              </a:ext>
            </a:extLst>
          </p:cNvPr>
          <p:cNvCxnSpPr>
            <a:cxnSpLocks/>
          </p:cNvCxnSpPr>
          <p:nvPr/>
        </p:nvCxnSpPr>
        <p:spPr>
          <a:xfrm flipV="1">
            <a:off x="1647331" y="3453100"/>
            <a:ext cx="267708" cy="26602"/>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23">
            <a:extLst>
              <a:ext uri="{FF2B5EF4-FFF2-40B4-BE49-F238E27FC236}">
                <a16:creationId xmlns:a16="http://schemas.microsoft.com/office/drawing/2014/main" id="{E32A3939-324F-B3B4-20CC-CD20EB9A8F03}"/>
              </a:ext>
            </a:extLst>
          </p:cNvPr>
          <p:cNvCxnSpPr>
            <a:cxnSpLocks/>
          </p:cNvCxnSpPr>
          <p:nvPr/>
        </p:nvCxnSpPr>
        <p:spPr>
          <a:xfrm>
            <a:off x="1625600" y="3818457"/>
            <a:ext cx="346456" cy="54292"/>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29">
            <a:extLst>
              <a:ext uri="{FF2B5EF4-FFF2-40B4-BE49-F238E27FC236}">
                <a16:creationId xmlns:a16="http://schemas.microsoft.com/office/drawing/2014/main" id="{A165E47C-4E3F-03B9-90B0-DB5AE15FF34B}"/>
              </a:ext>
            </a:extLst>
          </p:cNvPr>
          <p:cNvCxnSpPr>
            <a:cxnSpLocks/>
          </p:cNvCxnSpPr>
          <p:nvPr/>
        </p:nvCxnSpPr>
        <p:spPr>
          <a:xfrm>
            <a:off x="7445829" y="1873521"/>
            <a:ext cx="1673787" cy="2257262"/>
          </a:xfrm>
          <a:prstGeom prst="straightConnector1">
            <a:avLst/>
          </a:prstGeom>
          <a:ln>
            <a:prstDash val="sys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3697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6"/>
                                        </p:tgtEl>
                                        <p:attrNameLst>
                                          <p:attrName>style.visibility</p:attrName>
                                        </p:attrNameLst>
                                      </p:cBhvr>
                                      <p:to>
                                        <p:strVal val="visible"/>
                                      </p:to>
                                    </p:set>
                                    <p:anim calcmode="lin" valueType="num">
                                      <p:cBhvr additive="base">
                                        <p:cTn id="7" dur="500" fill="hold"/>
                                        <p:tgtEl>
                                          <p:spTgt spid="76"/>
                                        </p:tgtEl>
                                        <p:attrNameLst>
                                          <p:attrName>ppt_x</p:attrName>
                                        </p:attrNameLst>
                                      </p:cBhvr>
                                      <p:tavLst>
                                        <p:tav tm="0">
                                          <p:val>
                                            <p:strVal val="#ppt_x"/>
                                          </p:val>
                                        </p:tav>
                                        <p:tav tm="100000">
                                          <p:val>
                                            <p:strVal val="#ppt_x"/>
                                          </p:val>
                                        </p:tav>
                                      </p:tavLst>
                                    </p:anim>
                                    <p:anim calcmode="lin" valueType="num">
                                      <p:cBhvr additive="base">
                                        <p:cTn id="8" dur="500" fill="hold"/>
                                        <p:tgtEl>
                                          <p:spTgt spid="7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500" fill="hold"/>
                                        <p:tgtEl>
                                          <p:spTgt spid="53"/>
                                        </p:tgtEl>
                                        <p:attrNameLst>
                                          <p:attrName>ppt_x</p:attrName>
                                        </p:attrNameLst>
                                      </p:cBhvr>
                                      <p:tavLst>
                                        <p:tav tm="0">
                                          <p:val>
                                            <p:strVal val="#ppt_x"/>
                                          </p:val>
                                        </p:tav>
                                        <p:tav tm="100000">
                                          <p:val>
                                            <p:strVal val="#ppt_x"/>
                                          </p:val>
                                        </p:tav>
                                      </p:tavLst>
                                    </p:anim>
                                    <p:anim calcmode="lin" valueType="num">
                                      <p:cBhvr additive="base">
                                        <p:cTn id="16" dur="500" fill="hold"/>
                                        <p:tgtEl>
                                          <p:spTgt spid="5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0"/>
                                        </p:tgtEl>
                                        <p:attrNameLst>
                                          <p:attrName>style.visibility</p:attrName>
                                        </p:attrNameLst>
                                      </p:cBhvr>
                                      <p:to>
                                        <p:strVal val="visible"/>
                                      </p:to>
                                    </p:set>
                                    <p:anim calcmode="lin" valueType="num">
                                      <p:cBhvr additive="base">
                                        <p:cTn id="19" dur="500" fill="hold"/>
                                        <p:tgtEl>
                                          <p:spTgt spid="70"/>
                                        </p:tgtEl>
                                        <p:attrNameLst>
                                          <p:attrName>ppt_x</p:attrName>
                                        </p:attrNameLst>
                                      </p:cBhvr>
                                      <p:tavLst>
                                        <p:tav tm="0">
                                          <p:val>
                                            <p:strVal val="#ppt_x"/>
                                          </p:val>
                                        </p:tav>
                                        <p:tav tm="100000">
                                          <p:val>
                                            <p:strVal val="#ppt_x"/>
                                          </p:val>
                                        </p:tav>
                                      </p:tavLst>
                                    </p:anim>
                                    <p:anim calcmode="lin" valueType="num">
                                      <p:cBhvr additive="base">
                                        <p:cTn id="20" dur="500" fill="hold"/>
                                        <p:tgtEl>
                                          <p:spTgt spid="70"/>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7"/>
                                        </p:tgtEl>
                                        <p:attrNameLst>
                                          <p:attrName>style.visibility</p:attrName>
                                        </p:attrNameLst>
                                      </p:cBhvr>
                                      <p:to>
                                        <p:strVal val="visible"/>
                                      </p:to>
                                    </p:set>
                                    <p:anim calcmode="lin" valueType="num">
                                      <p:cBhvr additive="base">
                                        <p:cTn id="23" dur="500" fill="hold"/>
                                        <p:tgtEl>
                                          <p:spTgt spid="77"/>
                                        </p:tgtEl>
                                        <p:attrNameLst>
                                          <p:attrName>ppt_x</p:attrName>
                                        </p:attrNameLst>
                                      </p:cBhvr>
                                      <p:tavLst>
                                        <p:tav tm="0">
                                          <p:val>
                                            <p:strVal val="#ppt_x"/>
                                          </p:val>
                                        </p:tav>
                                        <p:tav tm="100000">
                                          <p:val>
                                            <p:strVal val="#ppt_x"/>
                                          </p:val>
                                        </p:tav>
                                      </p:tavLst>
                                    </p:anim>
                                    <p:anim calcmode="lin" valueType="num">
                                      <p:cBhvr additive="base">
                                        <p:cTn id="24" dur="500" fill="hold"/>
                                        <p:tgtEl>
                                          <p:spTgt spid="7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2"/>
                                        </p:tgtEl>
                                        <p:attrNameLst>
                                          <p:attrName>style.visibility</p:attrName>
                                        </p:attrNameLst>
                                      </p:cBhvr>
                                      <p:to>
                                        <p:strVal val="visible"/>
                                      </p:to>
                                    </p:set>
                                    <p:anim calcmode="lin" valueType="num">
                                      <p:cBhvr additive="base">
                                        <p:cTn id="27" dur="500" fill="hold"/>
                                        <p:tgtEl>
                                          <p:spTgt spid="62"/>
                                        </p:tgtEl>
                                        <p:attrNameLst>
                                          <p:attrName>ppt_x</p:attrName>
                                        </p:attrNameLst>
                                      </p:cBhvr>
                                      <p:tavLst>
                                        <p:tav tm="0">
                                          <p:val>
                                            <p:strVal val="#ppt_x"/>
                                          </p:val>
                                        </p:tav>
                                        <p:tav tm="100000">
                                          <p:val>
                                            <p:strVal val="#ppt_x"/>
                                          </p:val>
                                        </p:tav>
                                      </p:tavLst>
                                    </p:anim>
                                    <p:anim calcmode="lin" valueType="num">
                                      <p:cBhvr additive="base">
                                        <p:cTn id="28" dur="500" fill="hold"/>
                                        <p:tgtEl>
                                          <p:spTgt spid="62"/>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additive="base">
                                        <p:cTn id="33" dur="500" fill="hold"/>
                                        <p:tgtEl>
                                          <p:spTgt spid="56"/>
                                        </p:tgtEl>
                                        <p:attrNameLst>
                                          <p:attrName>ppt_x</p:attrName>
                                        </p:attrNameLst>
                                      </p:cBhvr>
                                      <p:tavLst>
                                        <p:tav tm="0">
                                          <p:val>
                                            <p:strVal val="#ppt_x"/>
                                          </p:val>
                                        </p:tav>
                                        <p:tav tm="100000">
                                          <p:val>
                                            <p:strVal val="#ppt_x"/>
                                          </p:val>
                                        </p:tav>
                                      </p:tavLst>
                                    </p:anim>
                                    <p:anim calcmode="lin" valueType="num">
                                      <p:cBhvr additive="base">
                                        <p:cTn id="34" dur="500" fill="hold"/>
                                        <p:tgtEl>
                                          <p:spTgt spid="56"/>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55"/>
                                        </p:tgtEl>
                                        <p:attrNameLst>
                                          <p:attrName>style.visibility</p:attrName>
                                        </p:attrNameLst>
                                      </p:cBhvr>
                                      <p:to>
                                        <p:strVal val="visible"/>
                                      </p:to>
                                    </p:set>
                                    <p:anim calcmode="lin" valueType="num">
                                      <p:cBhvr additive="base">
                                        <p:cTn id="37" dur="500" fill="hold"/>
                                        <p:tgtEl>
                                          <p:spTgt spid="55"/>
                                        </p:tgtEl>
                                        <p:attrNameLst>
                                          <p:attrName>ppt_x</p:attrName>
                                        </p:attrNameLst>
                                      </p:cBhvr>
                                      <p:tavLst>
                                        <p:tav tm="0">
                                          <p:val>
                                            <p:strVal val="#ppt_x"/>
                                          </p:val>
                                        </p:tav>
                                        <p:tav tm="100000">
                                          <p:val>
                                            <p:strVal val="#ppt_x"/>
                                          </p:val>
                                        </p:tav>
                                      </p:tavLst>
                                    </p:anim>
                                    <p:anim calcmode="lin" valueType="num">
                                      <p:cBhvr additive="base">
                                        <p:cTn id="38" dur="500" fill="hold"/>
                                        <p:tgtEl>
                                          <p:spTgt spid="55"/>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500" fill="hold"/>
                                        <p:tgtEl>
                                          <p:spTgt spid="54"/>
                                        </p:tgtEl>
                                        <p:attrNameLst>
                                          <p:attrName>ppt_x</p:attrName>
                                        </p:attrNameLst>
                                      </p:cBhvr>
                                      <p:tavLst>
                                        <p:tav tm="0">
                                          <p:val>
                                            <p:strVal val="#ppt_x"/>
                                          </p:val>
                                        </p:tav>
                                        <p:tav tm="100000">
                                          <p:val>
                                            <p:strVal val="#ppt_x"/>
                                          </p:val>
                                        </p:tav>
                                      </p:tavLst>
                                    </p:anim>
                                    <p:anim calcmode="lin" valueType="num">
                                      <p:cBhvr additive="base">
                                        <p:cTn id="42" dur="500" fill="hold"/>
                                        <p:tgtEl>
                                          <p:spTgt spid="54"/>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74"/>
                                        </p:tgtEl>
                                        <p:attrNameLst>
                                          <p:attrName>style.visibility</p:attrName>
                                        </p:attrNameLst>
                                      </p:cBhvr>
                                      <p:to>
                                        <p:strVal val="visible"/>
                                      </p:to>
                                    </p:set>
                                    <p:anim calcmode="lin" valueType="num">
                                      <p:cBhvr additive="base">
                                        <p:cTn id="45" dur="500" fill="hold"/>
                                        <p:tgtEl>
                                          <p:spTgt spid="74"/>
                                        </p:tgtEl>
                                        <p:attrNameLst>
                                          <p:attrName>ppt_x</p:attrName>
                                        </p:attrNameLst>
                                      </p:cBhvr>
                                      <p:tavLst>
                                        <p:tav tm="0">
                                          <p:val>
                                            <p:strVal val="#ppt_x"/>
                                          </p:val>
                                        </p:tav>
                                        <p:tav tm="100000">
                                          <p:val>
                                            <p:strVal val="#ppt_x"/>
                                          </p:val>
                                        </p:tav>
                                      </p:tavLst>
                                    </p:anim>
                                    <p:anim calcmode="lin" valueType="num">
                                      <p:cBhvr additive="base">
                                        <p:cTn id="46" dur="500" fill="hold"/>
                                        <p:tgtEl>
                                          <p:spTgt spid="74"/>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58"/>
                                        </p:tgtEl>
                                        <p:attrNameLst>
                                          <p:attrName>style.visibility</p:attrName>
                                        </p:attrNameLst>
                                      </p:cBhvr>
                                      <p:to>
                                        <p:strVal val="visible"/>
                                      </p:to>
                                    </p:set>
                                    <p:anim calcmode="lin" valueType="num">
                                      <p:cBhvr additive="base">
                                        <p:cTn id="49" dur="500" fill="hold"/>
                                        <p:tgtEl>
                                          <p:spTgt spid="58"/>
                                        </p:tgtEl>
                                        <p:attrNameLst>
                                          <p:attrName>ppt_x</p:attrName>
                                        </p:attrNameLst>
                                      </p:cBhvr>
                                      <p:tavLst>
                                        <p:tav tm="0">
                                          <p:val>
                                            <p:strVal val="#ppt_x"/>
                                          </p:val>
                                        </p:tav>
                                        <p:tav tm="100000">
                                          <p:val>
                                            <p:strVal val="#ppt_x"/>
                                          </p:val>
                                        </p:tav>
                                      </p:tavLst>
                                    </p:anim>
                                    <p:anim calcmode="lin" valueType="num">
                                      <p:cBhvr additive="base">
                                        <p:cTn id="50" dur="500" fill="hold"/>
                                        <p:tgtEl>
                                          <p:spTgt spid="58"/>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60"/>
                                        </p:tgtEl>
                                        <p:attrNameLst>
                                          <p:attrName>style.visibility</p:attrName>
                                        </p:attrNameLst>
                                      </p:cBhvr>
                                      <p:to>
                                        <p:strVal val="visible"/>
                                      </p:to>
                                    </p:set>
                                    <p:anim calcmode="lin" valueType="num">
                                      <p:cBhvr additive="base">
                                        <p:cTn id="57" dur="500" fill="hold"/>
                                        <p:tgtEl>
                                          <p:spTgt spid="60"/>
                                        </p:tgtEl>
                                        <p:attrNameLst>
                                          <p:attrName>ppt_x</p:attrName>
                                        </p:attrNameLst>
                                      </p:cBhvr>
                                      <p:tavLst>
                                        <p:tav tm="0">
                                          <p:val>
                                            <p:strVal val="#ppt_x"/>
                                          </p:val>
                                        </p:tav>
                                        <p:tav tm="100000">
                                          <p:val>
                                            <p:strVal val="#ppt_x"/>
                                          </p:val>
                                        </p:tav>
                                      </p:tavLst>
                                    </p:anim>
                                    <p:anim calcmode="lin" valueType="num">
                                      <p:cBhvr additive="base">
                                        <p:cTn id="58" dur="500" fill="hold"/>
                                        <p:tgtEl>
                                          <p:spTgt spid="60"/>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69"/>
                                        </p:tgtEl>
                                        <p:attrNameLst>
                                          <p:attrName>style.visibility</p:attrName>
                                        </p:attrNameLst>
                                      </p:cBhvr>
                                      <p:to>
                                        <p:strVal val="visible"/>
                                      </p:to>
                                    </p:set>
                                    <p:anim calcmode="lin" valueType="num">
                                      <p:cBhvr additive="base">
                                        <p:cTn id="61" dur="500" fill="hold"/>
                                        <p:tgtEl>
                                          <p:spTgt spid="69"/>
                                        </p:tgtEl>
                                        <p:attrNameLst>
                                          <p:attrName>ppt_x</p:attrName>
                                        </p:attrNameLst>
                                      </p:cBhvr>
                                      <p:tavLst>
                                        <p:tav tm="0">
                                          <p:val>
                                            <p:strVal val="#ppt_x"/>
                                          </p:val>
                                        </p:tav>
                                        <p:tav tm="100000">
                                          <p:val>
                                            <p:strVal val="#ppt_x"/>
                                          </p:val>
                                        </p:tav>
                                      </p:tavLst>
                                    </p:anim>
                                    <p:anim calcmode="lin" valueType="num">
                                      <p:cBhvr additive="base">
                                        <p:cTn id="62" dur="500" fill="hold"/>
                                        <p:tgtEl>
                                          <p:spTgt spid="69"/>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68"/>
                                        </p:tgtEl>
                                        <p:attrNameLst>
                                          <p:attrName>style.visibility</p:attrName>
                                        </p:attrNameLst>
                                      </p:cBhvr>
                                      <p:to>
                                        <p:strVal val="visible"/>
                                      </p:to>
                                    </p:set>
                                    <p:anim calcmode="lin" valueType="num">
                                      <p:cBhvr additive="base">
                                        <p:cTn id="65" dur="500" fill="hold"/>
                                        <p:tgtEl>
                                          <p:spTgt spid="68"/>
                                        </p:tgtEl>
                                        <p:attrNameLst>
                                          <p:attrName>ppt_x</p:attrName>
                                        </p:attrNameLst>
                                      </p:cBhvr>
                                      <p:tavLst>
                                        <p:tav tm="0">
                                          <p:val>
                                            <p:strVal val="#ppt_x"/>
                                          </p:val>
                                        </p:tav>
                                        <p:tav tm="100000">
                                          <p:val>
                                            <p:strVal val="#ppt_x"/>
                                          </p:val>
                                        </p:tav>
                                      </p:tavLst>
                                    </p:anim>
                                    <p:anim calcmode="lin" valueType="num">
                                      <p:cBhvr additive="base">
                                        <p:cTn id="66" dur="500" fill="hold"/>
                                        <p:tgtEl>
                                          <p:spTgt spid="68"/>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67"/>
                                        </p:tgtEl>
                                        <p:attrNameLst>
                                          <p:attrName>style.visibility</p:attrName>
                                        </p:attrNameLst>
                                      </p:cBhvr>
                                      <p:to>
                                        <p:strVal val="visible"/>
                                      </p:to>
                                    </p:set>
                                    <p:anim calcmode="lin" valueType="num">
                                      <p:cBhvr additive="base">
                                        <p:cTn id="69" dur="500" fill="hold"/>
                                        <p:tgtEl>
                                          <p:spTgt spid="67"/>
                                        </p:tgtEl>
                                        <p:attrNameLst>
                                          <p:attrName>ppt_x</p:attrName>
                                        </p:attrNameLst>
                                      </p:cBhvr>
                                      <p:tavLst>
                                        <p:tav tm="0">
                                          <p:val>
                                            <p:strVal val="#ppt_x"/>
                                          </p:val>
                                        </p:tav>
                                        <p:tav tm="100000">
                                          <p:val>
                                            <p:strVal val="#ppt_x"/>
                                          </p:val>
                                        </p:tav>
                                      </p:tavLst>
                                    </p:anim>
                                    <p:anim calcmode="lin" valueType="num">
                                      <p:cBhvr additive="base">
                                        <p:cTn id="70" dur="500" fill="hold"/>
                                        <p:tgtEl>
                                          <p:spTgt spid="67"/>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additive="base">
                                        <p:cTn id="73" dur="500" fill="hold"/>
                                        <p:tgtEl>
                                          <p:spTgt spid="75"/>
                                        </p:tgtEl>
                                        <p:attrNameLst>
                                          <p:attrName>ppt_x</p:attrName>
                                        </p:attrNameLst>
                                      </p:cBhvr>
                                      <p:tavLst>
                                        <p:tav tm="0">
                                          <p:val>
                                            <p:strVal val="#ppt_x"/>
                                          </p:val>
                                        </p:tav>
                                        <p:tav tm="100000">
                                          <p:val>
                                            <p:strVal val="#ppt_x"/>
                                          </p:val>
                                        </p:tav>
                                      </p:tavLst>
                                    </p:anim>
                                    <p:anim calcmode="lin" valueType="num">
                                      <p:cBhvr additive="base">
                                        <p:cTn id="74" dur="500" fill="hold"/>
                                        <p:tgtEl>
                                          <p:spTgt spid="75"/>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78"/>
                                        </p:tgtEl>
                                        <p:attrNameLst>
                                          <p:attrName>style.visibility</p:attrName>
                                        </p:attrNameLst>
                                      </p:cBhvr>
                                      <p:to>
                                        <p:strVal val="visible"/>
                                      </p:to>
                                    </p:set>
                                    <p:anim calcmode="lin" valueType="num">
                                      <p:cBhvr additive="base">
                                        <p:cTn id="77" dur="500" fill="hold"/>
                                        <p:tgtEl>
                                          <p:spTgt spid="78"/>
                                        </p:tgtEl>
                                        <p:attrNameLst>
                                          <p:attrName>ppt_x</p:attrName>
                                        </p:attrNameLst>
                                      </p:cBhvr>
                                      <p:tavLst>
                                        <p:tav tm="0">
                                          <p:val>
                                            <p:strVal val="#ppt_x"/>
                                          </p:val>
                                        </p:tav>
                                        <p:tav tm="100000">
                                          <p:val>
                                            <p:strVal val="#ppt_x"/>
                                          </p:val>
                                        </p:tav>
                                      </p:tavLst>
                                    </p:anim>
                                    <p:anim calcmode="lin" valueType="num">
                                      <p:cBhvr additive="base">
                                        <p:cTn id="78" dur="500" fill="hold"/>
                                        <p:tgtEl>
                                          <p:spTgt spid="78"/>
                                        </p:tgtEl>
                                        <p:attrNameLst>
                                          <p:attrName>ppt_y</p:attrName>
                                        </p:attrNameLst>
                                      </p:cBhvr>
                                      <p:tavLst>
                                        <p:tav tm="0">
                                          <p:val>
                                            <p:strVal val="1+#ppt_h/2"/>
                                          </p:val>
                                        </p:tav>
                                        <p:tav tm="100000">
                                          <p:val>
                                            <p:strVal val="#ppt_y"/>
                                          </p:val>
                                        </p:tav>
                                      </p:tavLst>
                                    </p:anim>
                                  </p:childTnLst>
                                </p:cTn>
                              </p:par>
                              <p:par>
                                <p:cTn id="79" presetID="2" presetClass="entr" presetSubtype="4" fill="hold" nodeType="withEffect">
                                  <p:stCondLst>
                                    <p:cond delay="0"/>
                                  </p:stCondLst>
                                  <p:childTnLst>
                                    <p:set>
                                      <p:cBhvr>
                                        <p:cTn id="80" dur="1" fill="hold">
                                          <p:stCondLst>
                                            <p:cond delay="0"/>
                                          </p:stCondLst>
                                        </p:cTn>
                                        <p:tgtEl>
                                          <p:spTgt spid="79"/>
                                        </p:tgtEl>
                                        <p:attrNameLst>
                                          <p:attrName>style.visibility</p:attrName>
                                        </p:attrNameLst>
                                      </p:cBhvr>
                                      <p:to>
                                        <p:strVal val="visible"/>
                                      </p:to>
                                    </p:set>
                                    <p:anim calcmode="lin" valueType="num">
                                      <p:cBhvr additive="base">
                                        <p:cTn id="81" dur="500" fill="hold"/>
                                        <p:tgtEl>
                                          <p:spTgt spid="79"/>
                                        </p:tgtEl>
                                        <p:attrNameLst>
                                          <p:attrName>ppt_x</p:attrName>
                                        </p:attrNameLst>
                                      </p:cBhvr>
                                      <p:tavLst>
                                        <p:tav tm="0">
                                          <p:val>
                                            <p:strVal val="#ppt_x"/>
                                          </p:val>
                                        </p:tav>
                                        <p:tav tm="100000">
                                          <p:val>
                                            <p:strVal val="#ppt_x"/>
                                          </p:val>
                                        </p:tav>
                                      </p:tavLst>
                                    </p:anim>
                                    <p:anim calcmode="lin" valueType="num">
                                      <p:cBhvr additive="base">
                                        <p:cTn id="82" dur="500" fill="hold"/>
                                        <p:tgtEl>
                                          <p:spTgt spid="79"/>
                                        </p:tgtEl>
                                        <p:attrNameLst>
                                          <p:attrName>ppt_y</p:attrName>
                                        </p:attrNameLst>
                                      </p:cBhvr>
                                      <p:tavLst>
                                        <p:tav tm="0">
                                          <p:val>
                                            <p:strVal val="1+#ppt_h/2"/>
                                          </p:val>
                                        </p:tav>
                                        <p:tav tm="100000">
                                          <p:val>
                                            <p:strVal val="#ppt_y"/>
                                          </p:val>
                                        </p:tav>
                                      </p:tavLst>
                                    </p:anim>
                                  </p:childTnLst>
                                </p:cTn>
                              </p:par>
                              <p:par>
                                <p:cTn id="83" presetID="2" presetClass="entr" presetSubtype="4" fill="hold" nodeType="withEffect">
                                  <p:stCondLst>
                                    <p:cond delay="0"/>
                                  </p:stCondLst>
                                  <p:childTnLst>
                                    <p:set>
                                      <p:cBhvr>
                                        <p:cTn id="84" dur="1" fill="hold">
                                          <p:stCondLst>
                                            <p:cond delay="0"/>
                                          </p:stCondLst>
                                        </p:cTn>
                                        <p:tgtEl>
                                          <p:spTgt spid="80"/>
                                        </p:tgtEl>
                                        <p:attrNameLst>
                                          <p:attrName>style.visibility</p:attrName>
                                        </p:attrNameLst>
                                      </p:cBhvr>
                                      <p:to>
                                        <p:strVal val="visible"/>
                                      </p:to>
                                    </p:set>
                                    <p:anim calcmode="lin" valueType="num">
                                      <p:cBhvr additive="base">
                                        <p:cTn id="85" dur="500" fill="hold"/>
                                        <p:tgtEl>
                                          <p:spTgt spid="80"/>
                                        </p:tgtEl>
                                        <p:attrNameLst>
                                          <p:attrName>ppt_x</p:attrName>
                                        </p:attrNameLst>
                                      </p:cBhvr>
                                      <p:tavLst>
                                        <p:tav tm="0">
                                          <p:val>
                                            <p:strVal val="#ppt_x"/>
                                          </p:val>
                                        </p:tav>
                                        <p:tav tm="100000">
                                          <p:val>
                                            <p:strVal val="#ppt_x"/>
                                          </p:val>
                                        </p:tav>
                                      </p:tavLst>
                                    </p:anim>
                                    <p:anim calcmode="lin" valueType="num">
                                      <p:cBhvr additive="base">
                                        <p:cTn id="86" dur="500" fill="hold"/>
                                        <p:tgtEl>
                                          <p:spTgt spid="80"/>
                                        </p:tgtEl>
                                        <p:attrNameLst>
                                          <p:attrName>ppt_y</p:attrName>
                                        </p:attrNameLst>
                                      </p:cBhvr>
                                      <p:tavLst>
                                        <p:tav tm="0">
                                          <p:val>
                                            <p:strVal val="1+#ppt_h/2"/>
                                          </p:val>
                                        </p:tav>
                                        <p:tav tm="100000">
                                          <p:val>
                                            <p:strVal val="#ppt_y"/>
                                          </p:val>
                                        </p:tav>
                                      </p:tavLst>
                                    </p:anim>
                                  </p:childTnLst>
                                </p:cTn>
                              </p:par>
                              <p:par>
                                <p:cTn id="87" presetID="2" presetClass="entr" presetSubtype="4" fill="hold" nodeType="withEffect">
                                  <p:stCondLst>
                                    <p:cond delay="0"/>
                                  </p:stCondLst>
                                  <p:childTnLst>
                                    <p:set>
                                      <p:cBhvr>
                                        <p:cTn id="88" dur="1" fill="hold">
                                          <p:stCondLst>
                                            <p:cond delay="0"/>
                                          </p:stCondLst>
                                        </p:cTn>
                                        <p:tgtEl>
                                          <p:spTgt spid="81"/>
                                        </p:tgtEl>
                                        <p:attrNameLst>
                                          <p:attrName>style.visibility</p:attrName>
                                        </p:attrNameLst>
                                      </p:cBhvr>
                                      <p:to>
                                        <p:strVal val="visible"/>
                                      </p:to>
                                    </p:set>
                                    <p:anim calcmode="lin" valueType="num">
                                      <p:cBhvr additive="base">
                                        <p:cTn id="89" dur="500" fill="hold"/>
                                        <p:tgtEl>
                                          <p:spTgt spid="81"/>
                                        </p:tgtEl>
                                        <p:attrNameLst>
                                          <p:attrName>ppt_x</p:attrName>
                                        </p:attrNameLst>
                                      </p:cBhvr>
                                      <p:tavLst>
                                        <p:tav tm="0">
                                          <p:val>
                                            <p:strVal val="#ppt_x"/>
                                          </p:val>
                                        </p:tav>
                                        <p:tav tm="100000">
                                          <p:val>
                                            <p:strVal val="#ppt_x"/>
                                          </p:val>
                                        </p:tav>
                                      </p:tavLst>
                                    </p:anim>
                                    <p:anim calcmode="lin" valueType="num">
                                      <p:cBhvr additive="base">
                                        <p:cTn id="90" dur="500" fill="hold"/>
                                        <p:tgtEl>
                                          <p:spTgt spid="81"/>
                                        </p:tgtEl>
                                        <p:attrNameLst>
                                          <p:attrName>ppt_y</p:attrName>
                                        </p:attrNameLst>
                                      </p:cBhvr>
                                      <p:tavLst>
                                        <p:tav tm="0">
                                          <p:val>
                                            <p:strVal val="1+#ppt_h/2"/>
                                          </p:val>
                                        </p:tav>
                                        <p:tav tm="100000">
                                          <p:val>
                                            <p:strVal val="#ppt_y"/>
                                          </p:val>
                                        </p:tav>
                                      </p:tavLst>
                                    </p:anim>
                                  </p:childTnLst>
                                </p:cTn>
                              </p:par>
                              <p:par>
                                <p:cTn id="91" presetID="2" presetClass="entr" presetSubtype="4" fill="hold" nodeType="withEffect">
                                  <p:stCondLst>
                                    <p:cond delay="0"/>
                                  </p:stCondLst>
                                  <p:childTnLst>
                                    <p:set>
                                      <p:cBhvr>
                                        <p:cTn id="92" dur="1" fill="hold">
                                          <p:stCondLst>
                                            <p:cond delay="0"/>
                                          </p:stCondLst>
                                        </p:cTn>
                                        <p:tgtEl>
                                          <p:spTgt spid="82"/>
                                        </p:tgtEl>
                                        <p:attrNameLst>
                                          <p:attrName>style.visibility</p:attrName>
                                        </p:attrNameLst>
                                      </p:cBhvr>
                                      <p:to>
                                        <p:strVal val="visible"/>
                                      </p:to>
                                    </p:set>
                                    <p:anim calcmode="lin" valueType="num">
                                      <p:cBhvr additive="base">
                                        <p:cTn id="93" dur="500" fill="hold"/>
                                        <p:tgtEl>
                                          <p:spTgt spid="82"/>
                                        </p:tgtEl>
                                        <p:attrNameLst>
                                          <p:attrName>ppt_x</p:attrName>
                                        </p:attrNameLst>
                                      </p:cBhvr>
                                      <p:tavLst>
                                        <p:tav tm="0">
                                          <p:val>
                                            <p:strVal val="#ppt_x"/>
                                          </p:val>
                                        </p:tav>
                                        <p:tav tm="100000">
                                          <p:val>
                                            <p:strVal val="#ppt_x"/>
                                          </p:val>
                                        </p:tav>
                                      </p:tavLst>
                                    </p:anim>
                                    <p:anim calcmode="lin" valueType="num">
                                      <p:cBhvr additive="base">
                                        <p:cTn id="94" dur="500" fill="hold"/>
                                        <p:tgtEl>
                                          <p:spTgt spid="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P spid="67" grpId="0" animBg="1"/>
      <p:bldP spid="68" grpId="0" animBg="1"/>
      <p:bldP spid="69" grpId="0" animBg="1"/>
      <p:bldP spid="70" grpId="0" animBg="1"/>
      <p:bldP spid="75" grpId="0" animBg="1"/>
      <p:bldP spid="7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4CC4F64B-C5DE-CB3D-9E9C-BC5A01E1BC9F}"/>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08" imgH="408" progId="TCLayout.ActiveDocument.1">
                  <p:embed/>
                </p:oleObj>
              </mc:Choice>
              <mc:Fallback>
                <p:oleObj name="think-cell Folie" r:id="rId3" imgW="408" imgH="408" progId="TCLayout.ActiveDocument.1">
                  <p:embed/>
                  <p:pic>
                    <p:nvPicPr>
                      <p:cNvPr id="7" name="think-cell data - do not delete" hidden="1">
                        <a:extLst>
                          <a:ext uri="{FF2B5EF4-FFF2-40B4-BE49-F238E27FC236}">
                            <a16:creationId xmlns:a16="http://schemas.microsoft.com/office/drawing/2014/main" id="{4CC4F64B-C5DE-CB3D-9E9C-BC5A01E1BC9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Datumsplatzhalter 3">
            <a:extLst>
              <a:ext uri="{FF2B5EF4-FFF2-40B4-BE49-F238E27FC236}">
                <a16:creationId xmlns:a16="http://schemas.microsoft.com/office/drawing/2014/main" id="{1ACCB490-3537-A9E8-27C1-B1CB081577E3}"/>
              </a:ext>
            </a:extLst>
          </p:cNvPr>
          <p:cNvSpPr>
            <a:spLocks noGrp="1"/>
          </p:cNvSpPr>
          <p:nvPr>
            <p:ph type="dt" sz="half" idx="10"/>
          </p:nvPr>
        </p:nvSpPr>
        <p:spPr/>
        <p:txBody>
          <a:bodyPr/>
          <a:lstStyle/>
          <a:p>
            <a:fld id="{03FDF16D-97C6-4BB6-9CDE-DF06CB4888D6}" type="datetime1">
              <a:rPr lang="en-GB" smtClean="0"/>
              <a:pPr/>
              <a:t>16/05/2024</a:t>
            </a:fld>
            <a:endParaRPr lang="en-GB" dirty="0"/>
          </a:p>
        </p:txBody>
      </p:sp>
      <p:sp>
        <p:nvSpPr>
          <p:cNvPr id="5" name="Fußzeilenplatzhalter 4">
            <a:extLst>
              <a:ext uri="{FF2B5EF4-FFF2-40B4-BE49-F238E27FC236}">
                <a16:creationId xmlns:a16="http://schemas.microsoft.com/office/drawing/2014/main" id="{90E132C1-96C9-87A9-5097-0D3759764BDB}"/>
              </a:ext>
            </a:extLst>
          </p:cNvPr>
          <p:cNvSpPr>
            <a:spLocks noGrp="1"/>
          </p:cNvSpPr>
          <p:nvPr>
            <p:ph type="ftr" sz="quarter" idx="11"/>
          </p:nvPr>
        </p:nvSpPr>
        <p:spPr/>
        <p:txBody>
          <a:bodyPr/>
          <a:lstStyle/>
          <a:p>
            <a:r>
              <a:rPr lang="en-GB"/>
              <a:t>Electrical Braking Special Interest Group</a:t>
            </a:r>
            <a:endParaRPr lang="en-GB" dirty="0"/>
          </a:p>
        </p:txBody>
      </p:sp>
      <p:sp>
        <p:nvSpPr>
          <p:cNvPr id="6" name="Foliennummernplatzhalter 5">
            <a:extLst>
              <a:ext uri="{FF2B5EF4-FFF2-40B4-BE49-F238E27FC236}">
                <a16:creationId xmlns:a16="http://schemas.microsoft.com/office/drawing/2014/main" id="{1039FBEA-9AC7-FF07-961F-11CA41E71404}"/>
              </a:ext>
            </a:extLst>
          </p:cNvPr>
          <p:cNvSpPr>
            <a:spLocks noGrp="1"/>
          </p:cNvSpPr>
          <p:nvPr>
            <p:ph type="sldNum" sz="quarter" idx="12"/>
          </p:nvPr>
        </p:nvSpPr>
        <p:spPr/>
        <p:txBody>
          <a:bodyPr/>
          <a:lstStyle/>
          <a:p>
            <a:fld id="{75A4F0DD-4D64-46F5-A4A4-1847C02381D9}" type="slidenum">
              <a:rPr lang="en-GB" smtClean="0"/>
              <a:pPr/>
              <a:t>28</a:t>
            </a:fld>
            <a:endParaRPr lang="en-GB" dirty="0"/>
          </a:p>
        </p:txBody>
      </p:sp>
      <p:sp>
        <p:nvSpPr>
          <p:cNvPr id="14" name="Textfeld 13">
            <a:extLst>
              <a:ext uri="{FF2B5EF4-FFF2-40B4-BE49-F238E27FC236}">
                <a16:creationId xmlns:a16="http://schemas.microsoft.com/office/drawing/2014/main" id="{DC886233-88EE-DA64-4B67-376FE6F9EAAB}"/>
              </a:ext>
            </a:extLst>
          </p:cNvPr>
          <p:cNvSpPr txBox="1"/>
          <p:nvPr/>
        </p:nvSpPr>
        <p:spPr>
          <a:xfrm>
            <a:off x="177114" y="1724237"/>
            <a:ext cx="5097891" cy="830997"/>
          </a:xfrm>
          <a:prstGeom prst="rect">
            <a:avLst/>
          </a:prstGeom>
          <a:noFill/>
          <a:ln>
            <a:solidFill>
              <a:schemeClr val="bg1">
                <a:lumMod val="85000"/>
              </a:schemeClr>
            </a:solidFill>
          </a:ln>
        </p:spPr>
        <p:txBody>
          <a:bodyPr wrap="square" rtlCol="0">
            <a:spAutoFit/>
          </a:bodyPr>
          <a:lstStyle/>
          <a:p>
            <a:r>
              <a:rPr lang="en-GB" sz="1200" b="1" dirty="0"/>
              <a:t>Relevant situation according to 5.2.1.35.10. (5.2.24.10.):</a:t>
            </a:r>
          </a:p>
          <a:p>
            <a:endParaRPr lang="en-GB" sz="1200" dirty="0"/>
          </a:p>
          <a:p>
            <a:r>
              <a:rPr lang="en-GB" sz="1200" b="1" dirty="0">
                <a:solidFill>
                  <a:srgbClr val="0070C0"/>
                </a:solidFill>
                <a:sym typeface="Wingdings" panose="05000000000000000000" pitchFamily="2" charset="2"/>
              </a:rPr>
              <a:t></a:t>
            </a:r>
            <a:r>
              <a:rPr lang="en-GB" sz="1200" dirty="0"/>
              <a:t> Auxiliary Equipment is supplied from the same ESD as the braking system</a:t>
            </a:r>
          </a:p>
          <a:p>
            <a:r>
              <a:rPr lang="en-GB" sz="1200" b="1" dirty="0">
                <a:solidFill>
                  <a:srgbClr val="0070C0"/>
                </a:solidFill>
                <a:sym typeface="Wingdings" panose="05000000000000000000" pitchFamily="2" charset="2"/>
              </a:rPr>
              <a:t></a:t>
            </a:r>
            <a:r>
              <a:rPr lang="en-GB" sz="1200" dirty="0">
                <a:sym typeface="Wingdings" panose="05000000000000000000" pitchFamily="2" charset="2"/>
              </a:rPr>
              <a:t> Failure of the electrical supply that is providing energy to this ESD</a:t>
            </a:r>
          </a:p>
        </p:txBody>
      </p:sp>
      <p:sp>
        <p:nvSpPr>
          <p:cNvPr id="24" name="Pfeil: nach rechts 23">
            <a:extLst>
              <a:ext uri="{FF2B5EF4-FFF2-40B4-BE49-F238E27FC236}">
                <a16:creationId xmlns:a16="http://schemas.microsoft.com/office/drawing/2014/main" id="{A9D2E67A-D78A-370D-9F05-DD7DF68D0E28}"/>
              </a:ext>
            </a:extLst>
          </p:cNvPr>
          <p:cNvSpPr/>
          <p:nvPr/>
        </p:nvSpPr>
        <p:spPr>
          <a:xfrm>
            <a:off x="5318581" y="1448253"/>
            <a:ext cx="1191351" cy="1393794"/>
          </a:xfrm>
          <a:prstGeom prst="rightArrow">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accent1"/>
                </a:solidFill>
              </a:rPr>
              <a:t>Indicative</a:t>
            </a:r>
            <a:r>
              <a:rPr lang="en-GB" sz="1400" dirty="0">
                <a:solidFill>
                  <a:srgbClr val="0070C0"/>
                </a:solidFill>
              </a:rPr>
              <a:t> layout</a:t>
            </a:r>
          </a:p>
        </p:txBody>
      </p:sp>
      <p:cxnSp>
        <p:nvCxnSpPr>
          <p:cNvPr id="25" name="Gerade Verbindung mit Pfeil 24">
            <a:extLst>
              <a:ext uri="{FF2B5EF4-FFF2-40B4-BE49-F238E27FC236}">
                <a16:creationId xmlns:a16="http://schemas.microsoft.com/office/drawing/2014/main" id="{6CF5897C-28E0-2579-F787-87FB48E13800}"/>
              </a:ext>
            </a:extLst>
          </p:cNvPr>
          <p:cNvCxnSpPr/>
          <p:nvPr/>
        </p:nvCxnSpPr>
        <p:spPr>
          <a:xfrm>
            <a:off x="1609328" y="4425787"/>
            <a:ext cx="88920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Textfeld 25">
            <a:extLst>
              <a:ext uri="{FF2B5EF4-FFF2-40B4-BE49-F238E27FC236}">
                <a16:creationId xmlns:a16="http://schemas.microsoft.com/office/drawing/2014/main" id="{EB70346B-7157-A2B5-7957-501C0069A825}"/>
              </a:ext>
            </a:extLst>
          </p:cNvPr>
          <p:cNvSpPr txBox="1"/>
          <p:nvPr/>
        </p:nvSpPr>
        <p:spPr>
          <a:xfrm>
            <a:off x="10462943" y="4241121"/>
            <a:ext cx="261610" cy="369332"/>
          </a:xfrm>
          <a:prstGeom prst="rect">
            <a:avLst/>
          </a:prstGeom>
          <a:noFill/>
        </p:spPr>
        <p:txBody>
          <a:bodyPr wrap="none" rtlCol="0">
            <a:spAutoFit/>
          </a:bodyPr>
          <a:lstStyle/>
          <a:p>
            <a:r>
              <a:rPr lang="en-GB"/>
              <a:t>t</a:t>
            </a:r>
            <a:endParaRPr lang="en-GB" dirty="0"/>
          </a:p>
        </p:txBody>
      </p:sp>
      <p:sp>
        <p:nvSpPr>
          <p:cNvPr id="27" name="Gewitterblitz 26">
            <a:extLst>
              <a:ext uri="{FF2B5EF4-FFF2-40B4-BE49-F238E27FC236}">
                <a16:creationId xmlns:a16="http://schemas.microsoft.com/office/drawing/2014/main" id="{D89751FD-E973-D40C-6C52-506938C7A755}"/>
              </a:ext>
            </a:extLst>
          </p:cNvPr>
          <p:cNvSpPr/>
          <p:nvPr/>
        </p:nvSpPr>
        <p:spPr>
          <a:xfrm>
            <a:off x="1569248" y="3969590"/>
            <a:ext cx="138932" cy="285039"/>
          </a:xfrm>
          <a:prstGeom prst="lightningBolt">
            <a:avLst/>
          </a:prstGeom>
          <a:solidFill>
            <a:srgbClr val="FFFF00"/>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Textfeld 27">
            <a:extLst>
              <a:ext uri="{FF2B5EF4-FFF2-40B4-BE49-F238E27FC236}">
                <a16:creationId xmlns:a16="http://schemas.microsoft.com/office/drawing/2014/main" id="{AECCA4E5-AC5E-9DD0-ACCA-5C2FA3B623D3}"/>
              </a:ext>
            </a:extLst>
          </p:cNvPr>
          <p:cNvSpPr txBox="1"/>
          <p:nvPr/>
        </p:nvSpPr>
        <p:spPr>
          <a:xfrm>
            <a:off x="1232548" y="3574254"/>
            <a:ext cx="1047083" cy="400110"/>
          </a:xfrm>
          <a:prstGeom prst="rect">
            <a:avLst/>
          </a:prstGeom>
          <a:noFill/>
        </p:spPr>
        <p:txBody>
          <a:bodyPr wrap="none" rtlCol="0">
            <a:spAutoFit/>
          </a:bodyPr>
          <a:lstStyle/>
          <a:p>
            <a:pPr algn="ctr"/>
            <a:r>
              <a:rPr lang="en-GB" sz="1000" b="1" dirty="0"/>
              <a:t>Failure of the</a:t>
            </a:r>
          </a:p>
          <a:p>
            <a:pPr algn="ctr"/>
            <a:r>
              <a:rPr lang="en-GB" sz="1000" b="1" dirty="0"/>
              <a:t>electrical supply</a:t>
            </a:r>
          </a:p>
        </p:txBody>
      </p:sp>
      <p:sp>
        <p:nvSpPr>
          <p:cNvPr id="29" name="Pfeil: nach rechts 28">
            <a:extLst>
              <a:ext uri="{FF2B5EF4-FFF2-40B4-BE49-F238E27FC236}">
                <a16:creationId xmlns:a16="http://schemas.microsoft.com/office/drawing/2014/main" id="{D30B5567-B33A-7360-634B-DB4CE98DCCE2}"/>
              </a:ext>
            </a:extLst>
          </p:cNvPr>
          <p:cNvSpPr/>
          <p:nvPr/>
        </p:nvSpPr>
        <p:spPr>
          <a:xfrm>
            <a:off x="1751428" y="3993298"/>
            <a:ext cx="8668267" cy="345989"/>
          </a:xfrm>
          <a:prstGeom prst="rightArrow">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100" dirty="0">
                <a:solidFill>
                  <a:srgbClr val="0070C0"/>
                </a:solidFill>
              </a:rPr>
              <a:t>ESD starts depleting</a:t>
            </a:r>
          </a:p>
        </p:txBody>
      </p:sp>
      <p:pic>
        <p:nvPicPr>
          <p:cNvPr id="30" name="Picture 2" descr="Was bedeuten die Kontrollleuchten im Auto | Führerscheine.de">
            <a:extLst>
              <a:ext uri="{FF2B5EF4-FFF2-40B4-BE49-F238E27FC236}">
                <a16:creationId xmlns:a16="http://schemas.microsoft.com/office/drawing/2014/main" id="{493FA687-D0AA-CB49-4458-4DB7AAF1604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34546" y="4007911"/>
            <a:ext cx="379970" cy="311024"/>
          </a:xfrm>
          <a:prstGeom prst="rect">
            <a:avLst/>
          </a:prstGeom>
          <a:noFill/>
          <a:extLst>
            <a:ext uri="{909E8E84-426E-40DD-AFC4-6F175D3DCCD1}">
              <a14:hiddenFill xmlns:a14="http://schemas.microsoft.com/office/drawing/2010/main">
                <a:solidFill>
                  <a:srgbClr val="FFFFFF"/>
                </a:solidFill>
              </a14:hiddenFill>
            </a:ext>
          </a:extLst>
        </p:spPr>
      </p:pic>
      <p:sp>
        <p:nvSpPr>
          <p:cNvPr id="31" name="Textfeld 30">
            <a:extLst>
              <a:ext uri="{FF2B5EF4-FFF2-40B4-BE49-F238E27FC236}">
                <a16:creationId xmlns:a16="http://schemas.microsoft.com/office/drawing/2014/main" id="{18808252-B6BF-5B2B-67CF-9BB1FC310E06}"/>
              </a:ext>
            </a:extLst>
          </p:cNvPr>
          <p:cNvSpPr txBox="1"/>
          <p:nvPr/>
        </p:nvSpPr>
        <p:spPr>
          <a:xfrm>
            <a:off x="8970898" y="4624180"/>
            <a:ext cx="1547218" cy="523220"/>
          </a:xfrm>
          <a:prstGeom prst="rect">
            <a:avLst/>
          </a:prstGeom>
          <a:noFill/>
        </p:spPr>
        <p:txBody>
          <a:bodyPr wrap="none" rtlCol="0">
            <a:spAutoFit/>
          </a:bodyPr>
          <a:lstStyle/>
          <a:p>
            <a:pPr algn="ctr"/>
            <a:r>
              <a:rPr lang="en-GB" sz="1000" dirty="0">
                <a:highlight>
                  <a:srgbClr val="FF0000"/>
                </a:highlight>
              </a:rPr>
              <a:t>Red Warning</a:t>
            </a:r>
          </a:p>
          <a:p>
            <a:pPr algn="ctr"/>
            <a:r>
              <a:rPr lang="en-GB" sz="900" dirty="0"/>
              <a:t>acc. to 5.2.1.13.1. (b) in R13</a:t>
            </a:r>
            <a:br>
              <a:rPr lang="en-GB" sz="900" dirty="0"/>
            </a:br>
            <a:r>
              <a:rPr lang="en-GB" sz="900" dirty="0"/>
              <a:t>resp. 5.2.14.1. (b) in R13-H *)</a:t>
            </a:r>
          </a:p>
        </p:txBody>
      </p:sp>
      <p:grpSp>
        <p:nvGrpSpPr>
          <p:cNvPr id="32" name="Gruppieren 31">
            <a:extLst>
              <a:ext uri="{FF2B5EF4-FFF2-40B4-BE49-F238E27FC236}">
                <a16:creationId xmlns:a16="http://schemas.microsoft.com/office/drawing/2014/main" id="{6FC087DF-1545-BA57-CA14-A79708F8D78C}"/>
              </a:ext>
            </a:extLst>
          </p:cNvPr>
          <p:cNvGrpSpPr/>
          <p:nvPr/>
        </p:nvGrpSpPr>
        <p:grpSpPr>
          <a:xfrm rot="5400000">
            <a:off x="2706361" y="3504811"/>
            <a:ext cx="288452" cy="524031"/>
            <a:chOff x="4608476" y="4442254"/>
            <a:chExt cx="464751" cy="888358"/>
          </a:xfrm>
        </p:grpSpPr>
        <p:sp>
          <p:nvSpPr>
            <p:cNvPr id="33" name="Rechteck: abgerundete Ecken 32">
              <a:extLst>
                <a:ext uri="{FF2B5EF4-FFF2-40B4-BE49-F238E27FC236}">
                  <a16:creationId xmlns:a16="http://schemas.microsoft.com/office/drawing/2014/main" id="{AADA9A2F-1D20-54D6-51A5-7810139BA7B9}"/>
                </a:ext>
              </a:extLst>
            </p:cNvPr>
            <p:cNvSpPr/>
            <p:nvPr/>
          </p:nvSpPr>
          <p:spPr>
            <a:xfrm>
              <a:off x="4608476" y="4553465"/>
              <a:ext cx="464751" cy="777147"/>
            </a:xfrm>
            <a:prstGeom prst="roundRect">
              <a:avLst>
                <a:gd name="adj" fmla="val 11033"/>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 name="Rechteck 33">
              <a:extLst>
                <a:ext uri="{FF2B5EF4-FFF2-40B4-BE49-F238E27FC236}">
                  <a16:creationId xmlns:a16="http://schemas.microsoft.com/office/drawing/2014/main" id="{80A1C27E-BA63-7E66-6742-E704E949C7D1}"/>
                </a:ext>
              </a:extLst>
            </p:cNvPr>
            <p:cNvSpPr/>
            <p:nvPr/>
          </p:nvSpPr>
          <p:spPr>
            <a:xfrm>
              <a:off x="4757353" y="4442254"/>
              <a:ext cx="154459" cy="111192"/>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Rechteck: abgerundete Ecken 34">
              <a:extLst>
                <a:ext uri="{FF2B5EF4-FFF2-40B4-BE49-F238E27FC236}">
                  <a16:creationId xmlns:a16="http://schemas.microsoft.com/office/drawing/2014/main" id="{3D9B8E91-C110-833A-D663-F17904DA22F0}"/>
                </a:ext>
              </a:extLst>
            </p:cNvPr>
            <p:cNvSpPr/>
            <p:nvPr/>
          </p:nvSpPr>
          <p:spPr>
            <a:xfrm>
              <a:off x="4646142" y="4612653"/>
              <a:ext cx="376882" cy="109674"/>
            </a:xfrm>
            <a:prstGeom prst="roundRect">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Rechteck: abgerundete Ecken 35">
              <a:extLst>
                <a:ext uri="{FF2B5EF4-FFF2-40B4-BE49-F238E27FC236}">
                  <a16:creationId xmlns:a16="http://schemas.microsoft.com/office/drawing/2014/main" id="{486651CB-DF48-D660-9C29-1908FFEEA7C8}"/>
                </a:ext>
              </a:extLst>
            </p:cNvPr>
            <p:cNvSpPr/>
            <p:nvPr/>
          </p:nvSpPr>
          <p:spPr>
            <a:xfrm>
              <a:off x="4646142" y="4754496"/>
              <a:ext cx="376882" cy="109674"/>
            </a:xfrm>
            <a:prstGeom prst="roundRect">
              <a:avLst/>
            </a:prstGeom>
            <a:solidFill>
              <a:srgbClr val="92D050"/>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Rechteck: abgerundete Ecken 36">
              <a:extLst>
                <a:ext uri="{FF2B5EF4-FFF2-40B4-BE49-F238E27FC236}">
                  <a16:creationId xmlns:a16="http://schemas.microsoft.com/office/drawing/2014/main" id="{956534C4-7536-BC74-1628-DD8923EA53C1}"/>
                </a:ext>
              </a:extLst>
            </p:cNvPr>
            <p:cNvSpPr/>
            <p:nvPr/>
          </p:nvSpPr>
          <p:spPr>
            <a:xfrm>
              <a:off x="4646142" y="4890161"/>
              <a:ext cx="376882" cy="109674"/>
            </a:xfrm>
            <a:prstGeom prst="roundRect">
              <a:avLst/>
            </a:prstGeom>
            <a:solidFill>
              <a:srgbClr val="F6F117"/>
            </a:solidFill>
            <a:ln>
              <a:solidFill>
                <a:srgbClr val="F6F11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 name="Rechteck: abgerundete Ecken 37">
              <a:extLst>
                <a:ext uri="{FF2B5EF4-FFF2-40B4-BE49-F238E27FC236}">
                  <a16:creationId xmlns:a16="http://schemas.microsoft.com/office/drawing/2014/main" id="{B137CA5C-9549-1F3C-5AC8-7817689BEE10}"/>
                </a:ext>
              </a:extLst>
            </p:cNvPr>
            <p:cNvSpPr/>
            <p:nvPr/>
          </p:nvSpPr>
          <p:spPr>
            <a:xfrm>
              <a:off x="4646142" y="5026335"/>
              <a:ext cx="376882" cy="109674"/>
            </a:xfrm>
            <a:prstGeom prst="roundRect">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9" name="Rechteck: abgerundete Ecken 38">
              <a:extLst>
                <a:ext uri="{FF2B5EF4-FFF2-40B4-BE49-F238E27FC236}">
                  <a16:creationId xmlns:a16="http://schemas.microsoft.com/office/drawing/2014/main" id="{2D7B7195-A9D2-1AB9-3C52-EA93DF647B37}"/>
                </a:ext>
              </a:extLst>
            </p:cNvPr>
            <p:cNvSpPr/>
            <p:nvPr/>
          </p:nvSpPr>
          <p:spPr>
            <a:xfrm>
              <a:off x="4646142" y="5168178"/>
              <a:ext cx="376882" cy="109674"/>
            </a:xfrm>
            <a:prstGeom prst="roundRect">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40" name="Gruppieren 39">
            <a:extLst>
              <a:ext uri="{FF2B5EF4-FFF2-40B4-BE49-F238E27FC236}">
                <a16:creationId xmlns:a16="http://schemas.microsoft.com/office/drawing/2014/main" id="{8F5375F4-8B7F-9435-4CCF-D60412D4AD28}"/>
              </a:ext>
            </a:extLst>
          </p:cNvPr>
          <p:cNvGrpSpPr/>
          <p:nvPr/>
        </p:nvGrpSpPr>
        <p:grpSpPr>
          <a:xfrm rot="5400000">
            <a:off x="4433245" y="3504810"/>
            <a:ext cx="288453" cy="524031"/>
            <a:chOff x="4608476" y="4442254"/>
            <a:chExt cx="464751" cy="888358"/>
          </a:xfrm>
        </p:grpSpPr>
        <p:sp>
          <p:nvSpPr>
            <p:cNvPr id="41" name="Rechteck: abgerundete Ecken 40">
              <a:extLst>
                <a:ext uri="{FF2B5EF4-FFF2-40B4-BE49-F238E27FC236}">
                  <a16:creationId xmlns:a16="http://schemas.microsoft.com/office/drawing/2014/main" id="{24B60275-9E9D-D1C9-34B3-FFCD30093AB8}"/>
                </a:ext>
              </a:extLst>
            </p:cNvPr>
            <p:cNvSpPr/>
            <p:nvPr/>
          </p:nvSpPr>
          <p:spPr>
            <a:xfrm>
              <a:off x="4608476" y="4553465"/>
              <a:ext cx="464751" cy="777147"/>
            </a:xfrm>
            <a:prstGeom prst="roundRect">
              <a:avLst>
                <a:gd name="adj" fmla="val 11033"/>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2" name="Rechteck 41">
              <a:extLst>
                <a:ext uri="{FF2B5EF4-FFF2-40B4-BE49-F238E27FC236}">
                  <a16:creationId xmlns:a16="http://schemas.microsoft.com/office/drawing/2014/main" id="{C2582D31-E147-678E-08AD-CE14CED81D8D}"/>
                </a:ext>
              </a:extLst>
            </p:cNvPr>
            <p:cNvSpPr/>
            <p:nvPr/>
          </p:nvSpPr>
          <p:spPr>
            <a:xfrm>
              <a:off x="4757353" y="4442254"/>
              <a:ext cx="154459" cy="111192"/>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3" name="Rechteck: abgerundete Ecken 42">
              <a:extLst>
                <a:ext uri="{FF2B5EF4-FFF2-40B4-BE49-F238E27FC236}">
                  <a16:creationId xmlns:a16="http://schemas.microsoft.com/office/drawing/2014/main" id="{D1AC67A5-3DAB-FC7D-503B-70CA623713BF}"/>
                </a:ext>
              </a:extLst>
            </p:cNvPr>
            <p:cNvSpPr/>
            <p:nvPr/>
          </p:nvSpPr>
          <p:spPr>
            <a:xfrm>
              <a:off x="4646142" y="4754496"/>
              <a:ext cx="376882" cy="109674"/>
            </a:xfrm>
            <a:prstGeom prst="roundRect">
              <a:avLst/>
            </a:prstGeom>
            <a:solidFill>
              <a:srgbClr val="92D050"/>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 name="Rechteck: abgerundete Ecken 43">
              <a:extLst>
                <a:ext uri="{FF2B5EF4-FFF2-40B4-BE49-F238E27FC236}">
                  <a16:creationId xmlns:a16="http://schemas.microsoft.com/office/drawing/2014/main" id="{6E36A25F-E48A-B34C-EE7B-40FF680A5B43}"/>
                </a:ext>
              </a:extLst>
            </p:cNvPr>
            <p:cNvSpPr/>
            <p:nvPr/>
          </p:nvSpPr>
          <p:spPr>
            <a:xfrm>
              <a:off x="4646142" y="4890161"/>
              <a:ext cx="376882" cy="109674"/>
            </a:xfrm>
            <a:prstGeom prst="roundRect">
              <a:avLst/>
            </a:prstGeom>
            <a:solidFill>
              <a:srgbClr val="F6F117"/>
            </a:solidFill>
            <a:ln>
              <a:solidFill>
                <a:srgbClr val="F6F11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5" name="Rechteck: abgerundete Ecken 44">
              <a:extLst>
                <a:ext uri="{FF2B5EF4-FFF2-40B4-BE49-F238E27FC236}">
                  <a16:creationId xmlns:a16="http://schemas.microsoft.com/office/drawing/2014/main" id="{23C2D53C-1E4A-8D43-7EEE-3CA407F2B922}"/>
                </a:ext>
              </a:extLst>
            </p:cNvPr>
            <p:cNvSpPr/>
            <p:nvPr/>
          </p:nvSpPr>
          <p:spPr>
            <a:xfrm>
              <a:off x="4646142" y="5026335"/>
              <a:ext cx="376882" cy="109674"/>
            </a:xfrm>
            <a:prstGeom prst="roundRect">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6" name="Rechteck: abgerundete Ecken 45">
              <a:extLst>
                <a:ext uri="{FF2B5EF4-FFF2-40B4-BE49-F238E27FC236}">
                  <a16:creationId xmlns:a16="http://schemas.microsoft.com/office/drawing/2014/main" id="{FBCE87CC-1525-3220-CC3C-69434B2F1AD0}"/>
                </a:ext>
              </a:extLst>
            </p:cNvPr>
            <p:cNvSpPr/>
            <p:nvPr/>
          </p:nvSpPr>
          <p:spPr>
            <a:xfrm>
              <a:off x="4646142" y="5168178"/>
              <a:ext cx="376882" cy="109674"/>
            </a:xfrm>
            <a:prstGeom prst="roundRect">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47" name="Gruppieren 46">
            <a:extLst>
              <a:ext uri="{FF2B5EF4-FFF2-40B4-BE49-F238E27FC236}">
                <a16:creationId xmlns:a16="http://schemas.microsoft.com/office/drawing/2014/main" id="{DBD1A893-EDD6-FD43-0C80-97EDE2CB1423}"/>
              </a:ext>
            </a:extLst>
          </p:cNvPr>
          <p:cNvGrpSpPr/>
          <p:nvPr/>
        </p:nvGrpSpPr>
        <p:grpSpPr>
          <a:xfrm rot="5400000">
            <a:off x="6160131" y="3504811"/>
            <a:ext cx="288452" cy="524031"/>
            <a:chOff x="4608476" y="4442254"/>
            <a:chExt cx="464751" cy="888358"/>
          </a:xfrm>
        </p:grpSpPr>
        <p:sp>
          <p:nvSpPr>
            <p:cNvPr id="48" name="Rechteck: abgerundete Ecken 47">
              <a:extLst>
                <a:ext uri="{FF2B5EF4-FFF2-40B4-BE49-F238E27FC236}">
                  <a16:creationId xmlns:a16="http://schemas.microsoft.com/office/drawing/2014/main" id="{8D773A8B-ABD5-4BAC-0972-D31EAE9E7BBC}"/>
                </a:ext>
              </a:extLst>
            </p:cNvPr>
            <p:cNvSpPr/>
            <p:nvPr/>
          </p:nvSpPr>
          <p:spPr>
            <a:xfrm>
              <a:off x="4608476" y="4553465"/>
              <a:ext cx="464751" cy="777147"/>
            </a:xfrm>
            <a:prstGeom prst="roundRect">
              <a:avLst>
                <a:gd name="adj" fmla="val 11033"/>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9" name="Rechteck 48">
              <a:extLst>
                <a:ext uri="{FF2B5EF4-FFF2-40B4-BE49-F238E27FC236}">
                  <a16:creationId xmlns:a16="http://schemas.microsoft.com/office/drawing/2014/main" id="{8BB071DB-B848-1DE8-4BE4-7409AD2CC7DF}"/>
                </a:ext>
              </a:extLst>
            </p:cNvPr>
            <p:cNvSpPr/>
            <p:nvPr/>
          </p:nvSpPr>
          <p:spPr>
            <a:xfrm>
              <a:off x="4757353" y="4442254"/>
              <a:ext cx="154459" cy="111192"/>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0" name="Rechteck: abgerundete Ecken 49">
              <a:extLst>
                <a:ext uri="{FF2B5EF4-FFF2-40B4-BE49-F238E27FC236}">
                  <a16:creationId xmlns:a16="http://schemas.microsoft.com/office/drawing/2014/main" id="{3598EF57-030E-5D2D-CA48-9F425251B493}"/>
                </a:ext>
              </a:extLst>
            </p:cNvPr>
            <p:cNvSpPr/>
            <p:nvPr/>
          </p:nvSpPr>
          <p:spPr>
            <a:xfrm>
              <a:off x="4646142" y="4890161"/>
              <a:ext cx="376882" cy="109674"/>
            </a:xfrm>
            <a:prstGeom prst="roundRect">
              <a:avLst/>
            </a:prstGeom>
            <a:solidFill>
              <a:srgbClr val="F6F117"/>
            </a:solidFill>
            <a:ln>
              <a:solidFill>
                <a:srgbClr val="F6F11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1" name="Rechteck: abgerundete Ecken 50">
              <a:extLst>
                <a:ext uri="{FF2B5EF4-FFF2-40B4-BE49-F238E27FC236}">
                  <a16:creationId xmlns:a16="http://schemas.microsoft.com/office/drawing/2014/main" id="{8E84F34D-A48A-243F-DC5E-516C17775EA3}"/>
                </a:ext>
              </a:extLst>
            </p:cNvPr>
            <p:cNvSpPr/>
            <p:nvPr/>
          </p:nvSpPr>
          <p:spPr>
            <a:xfrm>
              <a:off x="4646142" y="5026335"/>
              <a:ext cx="376882" cy="109674"/>
            </a:xfrm>
            <a:prstGeom prst="roundRect">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2" name="Rechteck: abgerundete Ecken 51">
              <a:extLst>
                <a:ext uri="{FF2B5EF4-FFF2-40B4-BE49-F238E27FC236}">
                  <a16:creationId xmlns:a16="http://schemas.microsoft.com/office/drawing/2014/main" id="{499FC47A-9A2A-F3F3-0F66-2EB3890FBB0F}"/>
                </a:ext>
              </a:extLst>
            </p:cNvPr>
            <p:cNvSpPr/>
            <p:nvPr/>
          </p:nvSpPr>
          <p:spPr>
            <a:xfrm>
              <a:off x="4646142" y="5168178"/>
              <a:ext cx="376882" cy="109674"/>
            </a:xfrm>
            <a:prstGeom prst="roundRect">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3" name="Gruppieren 52">
            <a:extLst>
              <a:ext uri="{FF2B5EF4-FFF2-40B4-BE49-F238E27FC236}">
                <a16:creationId xmlns:a16="http://schemas.microsoft.com/office/drawing/2014/main" id="{6BD8B9F7-3AD4-20F8-2F60-24E1B5B4BA66}"/>
              </a:ext>
            </a:extLst>
          </p:cNvPr>
          <p:cNvGrpSpPr/>
          <p:nvPr/>
        </p:nvGrpSpPr>
        <p:grpSpPr>
          <a:xfrm rot="5400000">
            <a:off x="7887016" y="3504811"/>
            <a:ext cx="288452" cy="524031"/>
            <a:chOff x="4608476" y="4442254"/>
            <a:chExt cx="464751" cy="888358"/>
          </a:xfrm>
        </p:grpSpPr>
        <p:sp>
          <p:nvSpPr>
            <p:cNvPr id="54" name="Rechteck: abgerundete Ecken 53">
              <a:extLst>
                <a:ext uri="{FF2B5EF4-FFF2-40B4-BE49-F238E27FC236}">
                  <a16:creationId xmlns:a16="http://schemas.microsoft.com/office/drawing/2014/main" id="{C5488F37-9E09-F14A-A8CA-E49CB32B7B8E}"/>
                </a:ext>
              </a:extLst>
            </p:cNvPr>
            <p:cNvSpPr/>
            <p:nvPr/>
          </p:nvSpPr>
          <p:spPr>
            <a:xfrm>
              <a:off x="4608476" y="4553465"/>
              <a:ext cx="464751" cy="777147"/>
            </a:xfrm>
            <a:prstGeom prst="roundRect">
              <a:avLst>
                <a:gd name="adj" fmla="val 11033"/>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5" name="Rechteck 54">
              <a:extLst>
                <a:ext uri="{FF2B5EF4-FFF2-40B4-BE49-F238E27FC236}">
                  <a16:creationId xmlns:a16="http://schemas.microsoft.com/office/drawing/2014/main" id="{CC775D22-C3C8-0FD7-8A6A-1E1E7D786321}"/>
                </a:ext>
              </a:extLst>
            </p:cNvPr>
            <p:cNvSpPr/>
            <p:nvPr/>
          </p:nvSpPr>
          <p:spPr>
            <a:xfrm>
              <a:off x="4757353" y="4442254"/>
              <a:ext cx="154459" cy="111192"/>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6" name="Rechteck: abgerundete Ecken 55">
              <a:extLst>
                <a:ext uri="{FF2B5EF4-FFF2-40B4-BE49-F238E27FC236}">
                  <a16:creationId xmlns:a16="http://schemas.microsoft.com/office/drawing/2014/main" id="{43BECE6A-A276-AD49-EC0E-A7CA672AF693}"/>
                </a:ext>
              </a:extLst>
            </p:cNvPr>
            <p:cNvSpPr/>
            <p:nvPr/>
          </p:nvSpPr>
          <p:spPr>
            <a:xfrm>
              <a:off x="4646142" y="5026335"/>
              <a:ext cx="376882" cy="109674"/>
            </a:xfrm>
            <a:prstGeom prst="roundRect">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7" name="Rechteck: abgerundete Ecken 56">
              <a:extLst>
                <a:ext uri="{FF2B5EF4-FFF2-40B4-BE49-F238E27FC236}">
                  <a16:creationId xmlns:a16="http://schemas.microsoft.com/office/drawing/2014/main" id="{EE718B06-BC85-9394-A69C-746A29051271}"/>
                </a:ext>
              </a:extLst>
            </p:cNvPr>
            <p:cNvSpPr/>
            <p:nvPr/>
          </p:nvSpPr>
          <p:spPr>
            <a:xfrm>
              <a:off x="4646142" y="5168178"/>
              <a:ext cx="376882" cy="109674"/>
            </a:xfrm>
            <a:prstGeom prst="roundRect">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8" name="Gruppieren 57">
            <a:extLst>
              <a:ext uri="{FF2B5EF4-FFF2-40B4-BE49-F238E27FC236}">
                <a16:creationId xmlns:a16="http://schemas.microsoft.com/office/drawing/2014/main" id="{68A31D0E-4D32-2096-8B1E-ED55D2AA7CFD}"/>
              </a:ext>
            </a:extLst>
          </p:cNvPr>
          <p:cNvGrpSpPr/>
          <p:nvPr/>
        </p:nvGrpSpPr>
        <p:grpSpPr>
          <a:xfrm rot="5400000">
            <a:off x="9613901" y="3504811"/>
            <a:ext cx="288452" cy="524031"/>
            <a:chOff x="4608476" y="4442254"/>
            <a:chExt cx="464751" cy="888358"/>
          </a:xfrm>
        </p:grpSpPr>
        <p:sp>
          <p:nvSpPr>
            <p:cNvPr id="59" name="Rechteck: abgerundete Ecken 58">
              <a:extLst>
                <a:ext uri="{FF2B5EF4-FFF2-40B4-BE49-F238E27FC236}">
                  <a16:creationId xmlns:a16="http://schemas.microsoft.com/office/drawing/2014/main" id="{3AED7B56-346E-1987-354E-49E666E69741}"/>
                </a:ext>
              </a:extLst>
            </p:cNvPr>
            <p:cNvSpPr/>
            <p:nvPr/>
          </p:nvSpPr>
          <p:spPr>
            <a:xfrm>
              <a:off x="4608476" y="4553465"/>
              <a:ext cx="464751" cy="777147"/>
            </a:xfrm>
            <a:prstGeom prst="roundRect">
              <a:avLst>
                <a:gd name="adj" fmla="val 11033"/>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0" name="Rechteck 59">
              <a:extLst>
                <a:ext uri="{FF2B5EF4-FFF2-40B4-BE49-F238E27FC236}">
                  <a16:creationId xmlns:a16="http://schemas.microsoft.com/office/drawing/2014/main" id="{54183256-3A05-C199-F237-AE530D43CBF4}"/>
                </a:ext>
              </a:extLst>
            </p:cNvPr>
            <p:cNvSpPr/>
            <p:nvPr/>
          </p:nvSpPr>
          <p:spPr>
            <a:xfrm>
              <a:off x="4757353" y="4442254"/>
              <a:ext cx="154459" cy="111192"/>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1" name="Rechteck: abgerundete Ecken 60">
              <a:extLst>
                <a:ext uri="{FF2B5EF4-FFF2-40B4-BE49-F238E27FC236}">
                  <a16:creationId xmlns:a16="http://schemas.microsoft.com/office/drawing/2014/main" id="{B1D7A940-100D-13CA-5D34-51873AE1935B}"/>
                </a:ext>
              </a:extLst>
            </p:cNvPr>
            <p:cNvSpPr/>
            <p:nvPr/>
          </p:nvSpPr>
          <p:spPr>
            <a:xfrm>
              <a:off x="4646142" y="5168178"/>
              <a:ext cx="376882" cy="109674"/>
            </a:xfrm>
            <a:prstGeom prst="roundRect">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cxnSp>
        <p:nvCxnSpPr>
          <p:cNvPr id="62" name="Gerader Verbinder 61">
            <a:extLst>
              <a:ext uri="{FF2B5EF4-FFF2-40B4-BE49-F238E27FC236}">
                <a16:creationId xmlns:a16="http://schemas.microsoft.com/office/drawing/2014/main" id="{3F4159F5-E0E7-7EE3-ABC5-DE87C48F1067}"/>
              </a:ext>
            </a:extLst>
          </p:cNvPr>
          <p:cNvCxnSpPr/>
          <p:nvPr/>
        </p:nvCxnSpPr>
        <p:spPr>
          <a:xfrm>
            <a:off x="1745255" y="4364002"/>
            <a:ext cx="0" cy="4680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3" name="Textfeld 62">
            <a:extLst>
              <a:ext uri="{FF2B5EF4-FFF2-40B4-BE49-F238E27FC236}">
                <a16:creationId xmlns:a16="http://schemas.microsoft.com/office/drawing/2014/main" id="{CD238CCC-B9FE-F4D2-568A-FFB04E3BEDA9}"/>
              </a:ext>
            </a:extLst>
          </p:cNvPr>
          <p:cNvSpPr txBox="1"/>
          <p:nvPr/>
        </p:nvSpPr>
        <p:spPr>
          <a:xfrm>
            <a:off x="3079807" y="4998115"/>
            <a:ext cx="4804213" cy="1107996"/>
          </a:xfrm>
          <a:prstGeom prst="rect">
            <a:avLst/>
          </a:prstGeom>
          <a:noFill/>
          <a:ln>
            <a:solidFill>
              <a:schemeClr val="bg1">
                <a:lumMod val="75000"/>
              </a:schemeClr>
            </a:solidFill>
          </a:ln>
        </p:spPr>
        <p:txBody>
          <a:bodyPr wrap="square" rtlCol="0">
            <a:spAutoFit/>
          </a:bodyPr>
          <a:lstStyle/>
          <a:p>
            <a:pPr marL="342900" indent="-342900">
              <a:buAutoNum type="alphaUcParenR"/>
            </a:pPr>
            <a:r>
              <a:rPr lang="en-GB" sz="1200" dirty="0"/>
              <a:t>Switching off auxiliary equipment</a:t>
            </a:r>
          </a:p>
          <a:p>
            <a:pPr marL="342900" indent="-342900">
              <a:buAutoNum type="alphaUcParenR"/>
            </a:pPr>
            <a:r>
              <a:rPr lang="en-GB" sz="1200" dirty="0"/>
              <a:t>Automatically bringing the vehicle to standstill</a:t>
            </a:r>
          </a:p>
          <a:p>
            <a:pPr marL="342900" indent="-342900">
              <a:buAutoNum type="alphaUcParenR"/>
            </a:pPr>
            <a:r>
              <a:rPr lang="en-GB" sz="1200" dirty="0"/>
              <a:t>A combination of both </a:t>
            </a:r>
            <a:r>
              <a:rPr lang="en-GB" sz="1000" dirty="0"/>
              <a:t>(first switching off parts of aux. eq., later the standstill)</a:t>
            </a:r>
          </a:p>
          <a:p>
            <a:endParaRPr lang="en-GB" sz="1000" dirty="0"/>
          </a:p>
          <a:p>
            <a:r>
              <a:rPr lang="en-GB" sz="1000" b="1" dirty="0">
                <a:solidFill>
                  <a:srgbClr val="FF0000"/>
                </a:solidFill>
              </a:rPr>
              <a:t>IMPORTANT:</a:t>
            </a:r>
            <a:r>
              <a:rPr lang="en-GB" sz="1000" dirty="0"/>
              <a:t> The operation of auxiliary equipment required to satisfy the performance requirements of another safety related UN regulation shall not be affected.</a:t>
            </a:r>
            <a:endParaRPr lang="en-GB" sz="1200" dirty="0"/>
          </a:p>
        </p:txBody>
      </p:sp>
      <p:sp>
        <p:nvSpPr>
          <p:cNvPr id="64" name="Pfeil: nach links und rechts 63">
            <a:extLst>
              <a:ext uri="{FF2B5EF4-FFF2-40B4-BE49-F238E27FC236}">
                <a16:creationId xmlns:a16="http://schemas.microsoft.com/office/drawing/2014/main" id="{6E539A12-5C3F-100A-FE9E-A2DEEC4C7F49}"/>
              </a:ext>
            </a:extLst>
          </p:cNvPr>
          <p:cNvSpPr/>
          <p:nvPr/>
        </p:nvSpPr>
        <p:spPr>
          <a:xfrm>
            <a:off x="1745255" y="4451184"/>
            <a:ext cx="7179275" cy="296692"/>
          </a:xfrm>
          <a:prstGeom prst="leftRightArrow">
            <a:avLst>
              <a:gd name="adj1" fmla="val 72764"/>
              <a:gd name="adj2" fmla="val 50000"/>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400" dirty="0">
                <a:solidFill>
                  <a:schemeClr val="tx1"/>
                </a:solidFill>
              </a:rPr>
              <a:t>Possible strategies between occurrence of failure and red warning</a:t>
            </a:r>
          </a:p>
        </p:txBody>
      </p:sp>
      <p:cxnSp>
        <p:nvCxnSpPr>
          <p:cNvPr id="65" name="Gerader Verbinder 64">
            <a:extLst>
              <a:ext uri="{FF2B5EF4-FFF2-40B4-BE49-F238E27FC236}">
                <a16:creationId xmlns:a16="http://schemas.microsoft.com/office/drawing/2014/main" id="{94DB173D-111B-198B-DC4A-C00192059EDA}"/>
              </a:ext>
            </a:extLst>
          </p:cNvPr>
          <p:cNvCxnSpPr/>
          <p:nvPr/>
        </p:nvCxnSpPr>
        <p:spPr>
          <a:xfrm>
            <a:off x="8924530" y="4364002"/>
            <a:ext cx="0" cy="4680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6" name="Textfeld 65">
            <a:extLst>
              <a:ext uri="{FF2B5EF4-FFF2-40B4-BE49-F238E27FC236}">
                <a16:creationId xmlns:a16="http://schemas.microsoft.com/office/drawing/2014/main" id="{B57CB884-7813-9DC1-6CF7-877F2403D30F}"/>
              </a:ext>
            </a:extLst>
          </p:cNvPr>
          <p:cNvSpPr txBox="1"/>
          <p:nvPr/>
        </p:nvSpPr>
        <p:spPr>
          <a:xfrm>
            <a:off x="9866872" y="5832559"/>
            <a:ext cx="2143897" cy="415498"/>
          </a:xfrm>
          <a:prstGeom prst="rect">
            <a:avLst/>
          </a:prstGeom>
          <a:noFill/>
        </p:spPr>
        <p:txBody>
          <a:bodyPr wrap="square">
            <a:spAutoFit/>
          </a:bodyPr>
          <a:lstStyle/>
          <a:p>
            <a:r>
              <a:rPr lang="en-GB" sz="700"/>
              <a:t>*) Service brake performance cannot be achieved, or</a:t>
            </a:r>
            <a:br>
              <a:rPr lang="en-GB" sz="700"/>
            </a:br>
            <a:r>
              <a:rPr lang="en-GB" sz="700"/>
              <a:t>4+1 actuations are still possible,</a:t>
            </a:r>
            <a:br>
              <a:rPr lang="en-GB" sz="700"/>
            </a:br>
            <a:r>
              <a:rPr lang="en-GB" sz="700"/>
              <a:t>whichever occures first</a:t>
            </a:r>
            <a:endParaRPr lang="en-GB" sz="700" dirty="0"/>
          </a:p>
        </p:txBody>
      </p:sp>
      <p:pic>
        <p:nvPicPr>
          <p:cNvPr id="241" name="Grafik 240">
            <a:extLst>
              <a:ext uri="{FF2B5EF4-FFF2-40B4-BE49-F238E27FC236}">
                <a16:creationId xmlns:a16="http://schemas.microsoft.com/office/drawing/2014/main" id="{AF470195-CAA6-E43A-C129-9FA05594BA83}"/>
              </a:ext>
            </a:extLst>
          </p:cNvPr>
          <p:cNvPicPr>
            <a:picLocks noChangeAspect="1"/>
          </p:cNvPicPr>
          <p:nvPr/>
        </p:nvPicPr>
        <p:blipFill>
          <a:blip r:embed="rId6"/>
          <a:stretch>
            <a:fillRect/>
          </a:stretch>
        </p:blipFill>
        <p:spPr>
          <a:xfrm>
            <a:off x="6765181" y="1382672"/>
            <a:ext cx="4305234" cy="1514129"/>
          </a:xfrm>
          <a:prstGeom prst="rect">
            <a:avLst/>
          </a:prstGeom>
          <a:ln>
            <a:solidFill>
              <a:schemeClr val="bg1">
                <a:lumMod val="75000"/>
              </a:schemeClr>
            </a:solidFill>
          </a:ln>
        </p:spPr>
      </p:pic>
      <p:sp>
        <p:nvSpPr>
          <p:cNvPr id="18" name="Textfeld 17">
            <a:extLst>
              <a:ext uri="{FF2B5EF4-FFF2-40B4-BE49-F238E27FC236}">
                <a16:creationId xmlns:a16="http://schemas.microsoft.com/office/drawing/2014/main" id="{873CED7C-02D4-146F-7EC6-3A2B97D10611}"/>
              </a:ext>
            </a:extLst>
          </p:cNvPr>
          <p:cNvSpPr txBox="1"/>
          <p:nvPr/>
        </p:nvSpPr>
        <p:spPr>
          <a:xfrm>
            <a:off x="8162047" y="1695998"/>
            <a:ext cx="356801" cy="338554"/>
          </a:xfrm>
          <a:prstGeom prst="rect">
            <a:avLst/>
          </a:prstGeom>
          <a:noFill/>
        </p:spPr>
        <p:txBody>
          <a:bodyPr wrap="square">
            <a:spAutoFit/>
          </a:bodyPr>
          <a:lstStyle/>
          <a:p>
            <a:r>
              <a:rPr lang="en-GB" sz="1600" b="1" dirty="0">
                <a:solidFill>
                  <a:srgbClr val="0070C0"/>
                </a:solidFill>
                <a:sym typeface="Wingdings" panose="05000000000000000000" pitchFamily="2" charset="2"/>
              </a:rPr>
              <a:t></a:t>
            </a:r>
            <a:endParaRPr lang="en-GB" sz="1600" b="1" dirty="0">
              <a:solidFill>
                <a:srgbClr val="0070C0"/>
              </a:solidFill>
            </a:endParaRPr>
          </a:p>
        </p:txBody>
      </p:sp>
      <p:sp>
        <p:nvSpPr>
          <p:cNvPr id="20" name="Textfeld 19">
            <a:extLst>
              <a:ext uri="{FF2B5EF4-FFF2-40B4-BE49-F238E27FC236}">
                <a16:creationId xmlns:a16="http://schemas.microsoft.com/office/drawing/2014/main" id="{F202B00C-A34B-EAA9-F53A-4C65B98A555B}"/>
              </a:ext>
            </a:extLst>
          </p:cNvPr>
          <p:cNvSpPr txBox="1"/>
          <p:nvPr/>
        </p:nvSpPr>
        <p:spPr>
          <a:xfrm>
            <a:off x="8598252" y="1689820"/>
            <a:ext cx="356801" cy="338554"/>
          </a:xfrm>
          <a:prstGeom prst="rect">
            <a:avLst/>
          </a:prstGeom>
          <a:noFill/>
        </p:spPr>
        <p:txBody>
          <a:bodyPr wrap="square">
            <a:spAutoFit/>
          </a:bodyPr>
          <a:lstStyle/>
          <a:p>
            <a:r>
              <a:rPr lang="en-GB" sz="1600" b="1">
                <a:solidFill>
                  <a:srgbClr val="0070C0"/>
                </a:solidFill>
                <a:sym typeface="Wingdings" panose="05000000000000000000" pitchFamily="2" charset="2"/>
              </a:rPr>
              <a:t></a:t>
            </a:r>
            <a:endParaRPr lang="en-GB" sz="1600" b="1" dirty="0">
              <a:solidFill>
                <a:srgbClr val="0070C0"/>
              </a:solidFill>
            </a:endParaRPr>
          </a:p>
        </p:txBody>
      </p:sp>
      <p:sp>
        <p:nvSpPr>
          <p:cNvPr id="22" name="Textfeld 21">
            <a:extLst>
              <a:ext uri="{FF2B5EF4-FFF2-40B4-BE49-F238E27FC236}">
                <a16:creationId xmlns:a16="http://schemas.microsoft.com/office/drawing/2014/main" id="{4756C9D4-24CB-3D25-5814-E4F5EB0B4C80}"/>
              </a:ext>
            </a:extLst>
          </p:cNvPr>
          <p:cNvSpPr txBox="1"/>
          <p:nvPr/>
        </p:nvSpPr>
        <p:spPr>
          <a:xfrm>
            <a:off x="7528707" y="1865275"/>
            <a:ext cx="553936" cy="338554"/>
          </a:xfrm>
          <a:prstGeom prst="rect">
            <a:avLst/>
          </a:prstGeom>
          <a:noFill/>
        </p:spPr>
        <p:txBody>
          <a:bodyPr wrap="square">
            <a:spAutoFit/>
          </a:bodyPr>
          <a:lstStyle/>
          <a:p>
            <a:r>
              <a:rPr lang="en-GB" sz="1600" b="1" dirty="0">
                <a:solidFill>
                  <a:srgbClr val="0070C0"/>
                </a:solidFill>
                <a:sym typeface="Wingdings" panose="05000000000000000000" pitchFamily="2" charset="2"/>
              </a:rPr>
              <a:t></a:t>
            </a:r>
            <a:endParaRPr lang="en-GB" sz="1600" dirty="0"/>
          </a:p>
        </p:txBody>
      </p:sp>
      <p:sp>
        <p:nvSpPr>
          <p:cNvPr id="23" name="Multiplication Sign 3">
            <a:extLst>
              <a:ext uri="{FF2B5EF4-FFF2-40B4-BE49-F238E27FC236}">
                <a16:creationId xmlns:a16="http://schemas.microsoft.com/office/drawing/2014/main" id="{24BABF31-A0AC-FD13-D1E9-BD18C11BC5A2}"/>
              </a:ext>
            </a:extLst>
          </p:cNvPr>
          <p:cNvSpPr/>
          <p:nvPr/>
        </p:nvSpPr>
        <p:spPr>
          <a:xfrm>
            <a:off x="7485131" y="1550575"/>
            <a:ext cx="421667" cy="375631"/>
          </a:xfrm>
          <a:prstGeom prst="mathMultiply">
            <a:avLst>
              <a:gd name="adj1" fmla="val 1382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2" name="Pfeil: nach unten 241">
            <a:extLst>
              <a:ext uri="{FF2B5EF4-FFF2-40B4-BE49-F238E27FC236}">
                <a16:creationId xmlns:a16="http://schemas.microsoft.com/office/drawing/2014/main" id="{F1C50A70-C940-60B5-5699-C225FE420315}"/>
              </a:ext>
            </a:extLst>
          </p:cNvPr>
          <p:cNvSpPr/>
          <p:nvPr/>
        </p:nvSpPr>
        <p:spPr>
          <a:xfrm>
            <a:off x="367311" y="3154657"/>
            <a:ext cx="10703103" cy="345989"/>
          </a:xfrm>
          <a:prstGeom prst="downArrow">
            <a:avLst>
              <a:gd name="adj1" fmla="val 100000"/>
              <a:gd name="adj2" fmla="val 100000"/>
            </a:avLst>
          </a:prstGeom>
          <a:solidFill>
            <a:schemeClr val="bg2"/>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GB">
                <a:solidFill>
                  <a:schemeClr val="tx1"/>
                </a:solidFill>
              </a:rPr>
              <a:t>Requirement</a:t>
            </a:r>
            <a:endParaRPr lang="en-GB" dirty="0">
              <a:solidFill>
                <a:schemeClr val="tx1"/>
              </a:solidFill>
            </a:endParaRPr>
          </a:p>
        </p:txBody>
      </p:sp>
      <p:sp>
        <p:nvSpPr>
          <p:cNvPr id="2" name="Textfeld 1">
            <a:extLst>
              <a:ext uri="{FF2B5EF4-FFF2-40B4-BE49-F238E27FC236}">
                <a16:creationId xmlns:a16="http://schemas.microsoft.com/office/drawing/2014/main" id="{F01419B7-2EDD-BA68-87E9-FE3D4D56C38A}"/>
              </a:ext>
            </a:extLst>
          </p:cNvPr>
          <p:cNvSpPr txBox="1"/>
          <p:nvPr/>
        </p:nvSpPr>
        <p:spPr>
          <a:xfrm>
            <a:off x="6085704" y="235030"/>
            <a:ext cx="5443151" cy="830997"/>
          </a:xfrm>
          <a:prstGeom prst="rect">
            <a:avLst/>
          </a:prstGeom>
          <a:solidFill>
            <a:srgbClr val="FFFF00"/>
          </a:solidFill>
          <a:ln w="28575">
            <a:solidFill>
              <a:schemeClr val="tx1"/>
            </a:solidFill>
          </a:ln>
        </p:spPr>
        <p:txBody>
          <a:bodyPr wrap="square" rtlCol="0">
            <a:spAutoFit/>
          </a:bodyPr>
          <a:lstStyle/>
          <a:p>
            <a:r>
              <a:rPr lang="en-US" sz="1200" b="1" i="1" u="sng" dirty="0"/>
              <a:t>2.55./2.35. “Auxiliary equipment” </a:t>
            </a:r>
            <a:r>
              <a:rPr lang="en-US" sz="1200" b="1" i="1" dirty="0"/>
              <a:t>means, for the purposes of this Regulation, the collective of systems, functions, or components, including those that are essential to the operation of the vehicle, that are supplied with energy from the same energy reserves as the braking system.</a:t>
            </a:r>
            <a:endParaRPr lang="en-GB" sz="1200" b="1" i="1" dirty="0"/>
          </a:p>
        </p:txBody>
      </p:sp>
      <p:sp>
        <p:nvSpPr>
          <p:cNvPr id="9" name="Titel 1">
            <a:extLst>
              <a:ext uri="{FF2B5EF4-FFF2-40B4-BE49-F238E27FC236}">
                <a16:creationId xmlns:a16="http://schemas.microsoft.com/office/drawing/2014/main" id="{627AF3C5-6D28-BFC7-4D8D-10F7BC35D211}"/>
              </a:ext>
            </a:extLst>
          </p:cNvPr>
          <p:cNvSpPr>
            <a:spLocks noGrp="1"/>
          </p:cNvSpPr>
          <p:nvPr>
            <p:ph type="title"/>
          </p:nvPr>
        </p:nvSpPr>
        <p:spPr>
          <a:xfrm>
            <a:off x="177114" y="-48829"/>
            <a:ext cx="10515600" cy="1325563"/>
          </a:xfrm>
        </p:spPr>
        <p:txBody>
          <a:bodyPr vert="horz"/>
          <a:lstStyle/>
          <a:p>
            <a:r>
              <a:rPr lang="en-GB" b="1" dirty="0"/>
              <a:t>11. Auxiliary Equipment</a:t>
            </a:r>
            <a:r>
              <a:rPr lang="en-GB" dirty="0"/>
              <a:t> </a:t>
            </a:r>
            <a:br>
              <a:rPr lang="en-GB" dirty="0"/>
            </a:br>
            <a:r>
              <a:rPr lang="en-GB" sz="2800" dirty="0"/>
              <a:t>  -  </a:t>
            </a:r>
            <a:r>
              <a:rPr lang="en-GB" sz="2800" dirty="0">
                <a:solidFill>
                  <a:srgbClr val="00B050"/>
                </a:solidFill>
              </a:rPr>
              <a:t>Circuit with electrical supply  </a:t>
            </a:r>
            <a:r>
              <a:rPr lang="en-GB" sz="2800" dirty="0"/>
              <a:t>-</a:t>
            </a:r>
            <a:endParaRPr lang="en-GB" dirty="0"/>
          </a:p>
        </p:txBody>
      </p:sp>
    </p:spTree>
    <p:extLst>
      <p:ext uri="{BB962C8B-B14F-4D97-AF65-F5344CB8AC3E}">
        <p14:creationId xmlns:p14="http://schemas.microsoft.com/office/powerpoint/2010/main" val="26221201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4CC4F64B-C5DE-CB3D-9E9C-BC5A01E1BC9F}"/>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08" imgH="408" progId="TCLayout.ActiveDocument.1">
                  <p:embed/>
                </p:oleObj>
              </mc:Choice>
              <mc:Fallback>
                <p:oleObj name="think-cell Folie" r:id="rId3" imgW="408" imgH="408" progId="TCLayout.ActiveDocument.1">
                  <p:embed/>
                  <p:pic>
                    <p:nvPicPr>
                      <p:cNvPr id="7" name="think-cell data - do not delete" hidden="1">
                        <a:extLst>
                          <a:ext uri="{FF2B5EF4-FFF2-40B4-BE49-F238E27FC236}">
                            <a16:creationId xmlns:a16="http://schemas.microsoft.com/office/drawing/2014/main" id="{4CC4F64B-C5DE-CB3D-9E9C-BC5A01E1BC9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Datumsplatzhalter 3">
            <a:extLst>
              <a:ext uri="{FF2B5EF4-FFF2-40B4-BE49-F238E27FC236}">
                <a16:creationId xmlns:a16="http://schemas.microsoft.com/office/drawing/2014/main" id="{1ACCB490-3537-A9E8-27C1-B1CB081577E3}"/>
              </a:ext>
            </a:extLst>
          </p:cNvPr>
          <p:cNvSpPr>
            <a:spLocks noGrp="1"/>
          </p:cNvSpPr>
          <p:nvPr>
            <p:ph type="dt" sz="half" idx="10"/>
          </p:nvPr>
        </p:nvSpPr>
        <p:spPr/>
        <p:txBody>
          <a:bodyPr/>
          <a:lstStyle/>
          <a:p>
            <a:fld id="{03FDF16D-97C6-4BB6-9CDE-DF06CB4888D6}" type="datetime1">
              <a:rPr lang="en-GB" smtClean="0"/>
              <a:pPr/>
              <a:t>16/05/2024</a:t>
            </a:fld>
            <a:endParaRPr lang="en-GB" dirty="0"/>
          </a:p>
        </p:txBody>
      </p:sp>
      <p:sp>
        <p:nvSpPr>
          <p:cNvPr id="5" name="Fußzeilenplatzhalter 4">
            <a:extLst>
              <a:ext uri="{FF2B5EF4-FFF2-40B4-BE49-F238E27FC236}">
                <a16:creationId xmlns:a16="http://schemas.microsoft.com/office/drawing/2014/main" id="{90E132C1-96C9-87A9-5097-0D3759764BDB}"/>
              </a:ext>
            </a:extLst>
          </p:cNvPr>
          <p:cNvSpPr>
            <a:spLocks noGrp="1"/>
          </p:cNvSpPr>
          <p:nvPr>
            <p:ph type="ftr" sz="quarter" idx="11"/>
          </p:nvPr>
        </p:nvSpPr>
        <p:spPr/>
        <p:txBody>
          <a:bodyPr/>
          <a:lstStyle/>
          <a:p>
            <a:r>
              <a:rPr lang="en-GB" dirty="0"/>
              <a:t>Electrical Braking Special Interest Group</a:t>
            </a:r>
          </a:p>
        </p:txBody>
      </p:sp>
      <p:sp>
        <p:nvSpPr>
          <p:cNvPr id="6" name="Foliennummernplatzhalter 5">
            <a:extLst>
              <a:ext uri="{FF2B5EF4-FFF2-40B4-BE49-F238E27FC236}">
                <a16:creationId xmlns:a16="http://schemas.microsoft.com/office/drawing/2014/main" id="{1039FBEA-9AC7-FF07-961F-11CA41E71404}"/>
              </a:ext>
            </a:extLst>
          </p:cNvPr>
          <p:cNvSpPr>
            <a:spLocks noGrp="1"/>
          </p:cNvSpPr>
          <p:nvPr>
            <p:ph type="sldNum" sz="quarter" idx="12"/>
          </p:nvPr>
        </p:nvSpPr>
        <p:spPr/>
        <p:txBody>
          <a:bodyPr/>
          <a:lstStyle/>
          <a:p>
            <a:fld id="{75A4F0DD-4D64-46F5-A4A4-1847C02381D9}" type="slidenum">
              <a:rPr lang="en-GB" smtClean="0"/>
              <a:pPr/>
              <a:t>29</a:t>
            </a:fld>
            <a:endParaRPr lang="en-GB" dirty="0"/>
          </a:p>
        </p:txBody>
      </p:sp>
      <p:sp>
        <p:nvSpPr>
          <p:cNvPr id="11" name="Titel 1">
            <a:extLst>
              <a:ext uri="{FF2B5EF4-FFF2-40B4-BE49-F238E27FC236}">
                <a16:creationId xmlns:a16="http://schemas.microsoft.com/office/drawing/2014/main" id="{EEF88B9A-0EF7-1EF0-D9BF-533A6F4F7AAE}"/>
              </a:ext>
            </a:extLst>
          </p:cNvPr>
          <p:cNvSpPr>
            <a:spLocks noGrp="1"/>
          </p:cNvSpPr>
          <p:nvPr>
            <p:ph type="title"/>
          </p:nvPr>
        </p:nvSpPr>
        <p:spPr>
          <a:xfrm>
            <a:off x="177114" y="-48829"/>
            <a:ext cx="10515600" cy="1325563"/>
          </a:xfrm>
        </p:spPr>
        <p:txBody>
          <a:bodyPr vert="horz"/>
          <a:lstStyle/>
          <a:p>
            <a:r>
              <a:rPr lang="en-GB" b="1" dirty="0"/>
              <a:t>11. Auxiliary Equipment</a:t>
            </a:r>
            <a:r>
              <a:rPr lang="en-GB" dirty="0"/>
              <a:t> </a:t>
            </a:r>
            <a:br>
              <a:rPr lang="en-GB" dirty="0"/>
            </a:br>
            <a:r>
              <a:rPr lang="en-GB" sz="2800" dirty="0"/>
              <a:t>  -  </a:t>
            </a:r>
            <a:r>
              <a:rPr lang="en-GB" sz="2800" dirty="0">
                <a:solidFill>
                  <a:srgbClr val="00B050"/>
                </a:solidFill>
              </a:rPr>
              <a:t>Circuit w/o electrical supply  </a:t>
            </a:r>
            <a:r>
              <a:rPr lang="en-GB" sz="2800" dirty="0"/>
              <a:t>-</a:t>
            </a:r>
            <a:endParaRPr lang="en-GB" dirty="0"/>
          </a:p>
        </p:txBody>
      </p:sp>
      <p:sp>
        <p:nvSpPr>
          <p:cNvPr id="14" name="Textfeld 13">
            <a:extLst>
              <a:ext uri="{FF2B5EF4-FFF2-40B4-BE49-F238E27FC236}">
                <a16:creationId xmlns:a16="http://schemas.microsoft.com/office/drawing/2014/main" id="{DC886233-88EE-DA64-4B67-376FE6F9EAAB}"/>
              </a:ext>
            </a:extLst>
          </p:cNvPr>
          <p:cNvSpPr txBox="1"/>
          <p:nvPr/>
        </p:nvSpPr>
        <p:spPr>
          <a:xfrm>
            <a:off x="177114" y="1724237"/>
            <a:ext cx="5097891" cy="1015663"/>
          </a:xfrm>
          <a:prstGeom prst="rect">
            <a:avLst/>
          </a:prstGeom>
          <a:noFill/>
          <a:ln>
            <a:solidFill>
              <a:schemeClr val="bg1">
                <a:lumMod val="85000"/>
              </a:schemeClr>
            </a:solidFill>
          </a:ln>
        </p:spPr>
        <p:txBody>
          <a:bodyPr wrap="square" rtlCol="0">
            <a:spAutoFit/>
          </a:bodyPr>
          <a:lstStyle/>
          <a:p>
            <a:r>
              <a:rPr lang="en-GB" sz="1200" b="1" dirty="0"/>
              <a:t>Relevant situation according to 5.2.1.35.10. (5.2.24.10.):</a:t>
            </a:r>
          </a:p>
          <a:p>
            <a:endParaRPr lang="en-GB" sz="1200" dirty="0"/>
          </a:p>
          <a:p>
            <a:r>
              <a:rPr lang="en-GB" sz="1200" b="1" dirty="0">
                <a:solidFill>
                  <a:srgbClr val="0070C0"/>
                </a:solidFill>
                <a:sym typeface="Wingdings" panose="05000000000000000000" pitchFamily="2" charset="2"/>
              </a:rPr>
              <a:t></a:t>
            </a:r>
            <a:r>
              <a:rPr lang="en-GB" sz="1200" dirty="0"/>
              <a:t> Auxiliary Equipment is supplied from the same ESD as the braking system</a:t>
            </a:r>
          </a:p>
          <a:p>
            <a:r>
              <a:rPr lang="en-GB" sz="1200" b="1" dirty="0">
                <a:solidFill>
                  <a:srgbClr val="0070C0"/>
                </a:solidFill>
                <a:sym typeface="Wingdings" panose="05000000000000000000" pitchFamily="2" charset="2"/>
              </a:rPr>
              <a:t></a:t>
            </a:r>
            <a:r>
              <a:rPr lang="en-GB" sz="1200" dirty="0">
                <a:sym typeface="Wingdings" panose="05000000000000000000" pitchFamily="2" charset="2"/>
              </a:rPr>
              <a:t> a) No electrical supply (e.g. Traction Battery is one ESD) -&gt; non-fault</a:t>
            </a:r>
            <a:br>
              <a:rPr lang="en-GB" sz="1200" dirty="0">
                <a:sym typeface="Wingdings" panose="05000000000000000000" pitchFamily="2" charset="2"/>
              </a:rPr>
            </a:br>
            <a:r>
              <a:rPr lang="en-GB" sz="1200" dirty="0">
                <a:sym typeface="Wingdings" panose="05000000000000000000" pitchFamily="2" charset="2"/>
              </a:rPr>
              <a:t>     b) Failure that prevents Traction Battery from providing braking system</a:t>
            </a:r>
          </a:p>
        </p:txBody>
      </p:sp>
      <p:sp>
        <p:nvSpPr>
          <p:cNvPr id="24" name="Pfeil: nach rechts 23">
            <a:extLst>
              <a:ext uri="{FF2B5EF4-FFF2-40B4-BE49-F238E27FC236}">
                <a16:creationId xmlns:a16="http://schemas.microsoft.com/office/drawing/2014/main" id="{A9D2E67A-D78A-370D-9F05-DD7DF68D0E28}"/>
              </a:ext>
            </a:extLst>
          </p:cNvPr>
          <p:cNvSpPr/>
          <p:nvPr/>
        </p:nvSpPr>
        <p:spPr>
          <a:xfrm>
            <a:off x="5344357" y="1448253"/>
            <a:ext cx="1222016" cy="1393794"/>
          </a:xfrm>
          <a:prstGeom prst="rightArrow">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accent1"/>
                </a:solidFill>
              </a:rPr>
              <a:t>Indicative</a:t>
            </a:r>
            <a:r>
              <a:rPr lang="en-GB" sz="1400" strike="sngStrike" dirty="0">
                <a:solidFill>
                  <a:srgbClr val="FF0000"/>
                </a:solidFill>
              </a:rPr>
              <a:t> </a:t>
            </a:r>
            <a:r>
              <a:rPr lang="en-GB" sz="1400" dirty="0">
                <a:solidFill>
                  <a:srgbClr val="0070C0"/>
                </a:solidFill>
              </a:rPr>
              <a:t>layout</a:t>
            </a:r>
          </a:p>
        </p:txBody>
      </p:sp>
      <p:cxnSp>
        <p:nvCxnSpPr>
          <p:cNvPr id="25" name="Gerade Verbindung mit Pfeil 24">
            <a:extLst>
              <a:ext uri="{FF2B5EF4-FFF2-40B4-BE49-F238E27FC236}">
                <a16:creationId xmlns:a16="http://schemas.microsoft.com/office/drawing/2014/main" id="{6CF5897C-28E0-2579-F787-87FB48E13800}"/>
              </a:ext>
            </a:extLst>
          </p:cNvPr>
          <p:cNvCxnSpPr/>
          <p:nvPr/>
        </p:nvCxnSpPr>
        <p:spPr>
          <a:xfrm>
            <a:off x="1609328" y="4425787"/>
            <a:ext cx="88920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Textfeld 25">
            <a:extLst>
              <a:ext uri="{FF2B5EF4-FFF2-40B4-BE49-F238E27FC236}">
                <a16:creationId xmlns:a16="http://schemas.microsoft.com/office/drawing/2014/main" id="{EB70346B-7157-A2B5-7957-501C0069A825}"/>
              </a:ext>
            </a:extLst>
          </p:cNvPr>
          <p:cNvSpPr txBox="1"/>
          <p:nvPr/>
        </p:nvSpPr>
        <p:spPr>
          <a:xfrm>
            <a:off x="10462943" y="4241121"/>
            <a:ext cx="261610" cy="369332"/>
          </a:xfrm>
          <a:prstGeom prst="rect">
            <a:avLst/>
          </a:prstGeom>
          <a:noFill/>
        </p:spPr>
        <p:txBody>
          <a:bodyPr wrap="none" rtlCol="0">
            <a:spAutoFit/>
          </a:bodyPr>
          <a:lstStyle/>
          <a:p>
            <a:r>
              <a:rPr lang="en-GB"/>
              <a:t>t</a:t>
            </a:r>
            <a:endParaRPr lang="en-GB" dirty="0"/>
          </a:p>
        </p:txBody>
      </p:sp>
      <p:sp>
        <p:nvSpPr>
          <p:cNvPr id="27" name="Gewitterblitz 26">
            <a:extLst>
              <a:ext uri="{FF2B5EF4-FFF2-40B4-BE49-F238E27FC236}">
                <a16:creationId xmlns:a16="http://schemas.microsoft.com/office/drawing/2014/main" id="{D89751FD-E973-D40C-6C52-506938C7A755}"/>
              </a:ext>
            </a:extLst>
          </p:cNvPr>
          <p:cNvSpPr/>
          <p:nvPr/>
        </p:nvSpPr>
        <p:spPr>
          <a:xfrm>
            <a:off x="1569248" y="3969590"/>
            <a:ext cx="138932" cy="285039"/>
          </a:xfrm>
          <a:prstGeom prst="lightningBolt">
            <a:avLst/>
          </a:prstGeom>
          <a:solidFill>
            <a:srgbClr val="FFFF00"/>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Textfeld 27">
            <a:extLst>
              <a:ext uri="{FF2B5EF4-FFF2-40B4-BE49-F238E27FC236}">
                <a16:creationId xmlns:a16="http://schemas.microsoft.com/office/drawing/2014/main" id="{AECCA4E5-AC5E-9DD0-ACCA-5C2FA3B623D3}"/>
              </a:ext>
            </a:extLst>
          </p:cNvPr>
          <p:cNvSpPr txBox="1"/>
          <p:nvPr/>
        </p:nvSpPr>
        <p:spPr>
          <a:xfrm>
            <a:off x="1117135" y="3574254"/>
            <a:ext cx="1277914" cy="400110"/>
          </a:xfrm>
          <a:prstGeom prst="rect">
            <a:avLst/>
          </a:prstGeom>
          <a:noFill/>
        </p:spPr>
        <p:txBody>
          <a:bodyPr wrap="none" rtlCol="0">
            <a:spAutoFit/>
          </a:bodyPr>
          <a:lstStyle/>
          <a:p>
            <a:pPr algn="ctr"/>
            <a:r>
              <a:rPr lang="en-GB" sz="1000" b="1" dirty="0"/>
              <a:t>Normal operation or</a:t>
            </a:r>
          </a:p>
          <a:p>
            <a:pPr algn="ctr"/>
            <a:r>
              <a:rPr lang="en-GB" sz="1000" b="1" dirty="0"/>
              <a:t>failure occurs</a:t>
            </a:r>
          </a:p>
        </p:txBody>
      </p:sp>
      <p:sp>
        <p:nvSpPr>
          <p:cNvPr id="29" name="Pfeil: nach rechts 28">
            <a:extLst>
              <a:ext uri="{FF2B5EF4-FFF2-40B4-BE49-F238E27FC236}">
                <a16:creationId xmlns:a16="http://schemas.microsoft.com/office/drawing/2014/main" id="{D30B5567-B33A-7360-634B-DB4CE98DCCE2}"/>
              </a:ext>
            </a:extLst>
          </p:cNvPr>
          <p:cNvSpPr/>
          <p:nvPr/>
        </p:nvSpPr>
        <p:spPr>
          <a:xfrm>
            <a:off x="1751428" y="3993298"/>
            <a:ext cx="8668267" cy="345989"/>
          </a:xfrm>
          <a:prstGeom prst="rightArrow">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100" dirty="0">
                <a:solidFill>
                  <a:srgbClr val="0070C0"/>
                </a:solidFill>
              </a:rPr>
              <a:t>2a) normal operation  /  2b) no provision of braking system</a:t>
            </a:r>
          </a:p>
        </p:txBody>
      </p:sp>
      <p:pic>
        <p:nvPicPr>
          <p:cNvPr id="30" name="Picture 2" descr="Was bedeuten die Kontrollleuchten im Auto | Führerscheine.de">
            <a:extLst>
              <a:ext uri="{FF2B5EF4-FFF2-40B4-BE49-F238E27FC236}">
                <a16:creationId xmlns:a16="http://schemas.microsoft.com/office/drawing/2014/main" id="{493FA687-D0AA-CB49-4458-4DB7AAF1604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34546" y="4007911"/>
            <a:ext cx="379970" cy="311024"/>
          </a:xfrm>
          <a:prstGeom prst="rect">
            <a:avLst/>
          </a:prstGeom>
          <a:noFill/>
          <a:extLst>
            <a:ext uri="{909E8E84-426E-40DD-AFC4-6F175D3DCCD1}">
              <a14:hiddenFill xmlns:a14="http://schemas.microsoft.com/office/drawing/2010/main">
                <a:solidFill>
                  <a:srgbClr val="FFFFFF"/>
                </a:solidFill>
              </a14:hiddenFill>
            </a:ext>
          </a:extLst>
        </p:spPr>
      </p:pic>
      <p:sp>
        <p:nvSpPr>
          <p:cNvPr id="31" name="Textfeld 30">
            <a:extLst>
              <a:ext uri="{FF2B5EF4-FFF2-40B4-BE49-F238E27FC236}">
                <a16:creationId xmlns:a16="http://schemas.microsoft.com/office/drawing/2014/main" id="{18808252-B6BF-5B2B-67CF-9BB1FC310E06}"/>
              </a:ext>
            </a:extLst>
          </p:cNvPr>
          <p:cNvSpPr txBox="1"/>
          <p:nvPr/>
        </p:nvSpPr>
        <p:spPr>
          <a:xfrm>
            <a:off x="8970898" y="4624180"/>
            <a:ext cx="1547218" cy="523220"/>
          </a:xfrm>
          <a:prstGeom prst="rect">
            <a:avLst/>
          </a:prstGeom>
          <a:noFill/>
        </p:spPr>
        <p:txBody>
          <a:bodyPr wrap="none" rtlCol="0">
            <a:spAutoFit/>
          </a:bodyPr>
          <a:lstStyle/>
          <a:p>
            <a:pPr algn="ctr"/>
            <a:r>
              <a:rPr lang="en-GB" sz="1000" dirty="0">
                <a:highlight>
                  <a:srgbClr val="FF0000"/>
                </a:highlight>
              </a:rPr>
              <a:t>Red Warning</a:t>
            </a:r>
          </a:p>
          <a:p>
            <a:pPr algn="ctr"/>
            <a:r>
              <a:rPr lang="en-GB" sz="900" dirty="0"/>
              <a:t>acc. to 5.2.1.13.1. (b) in R13</a:t>
            </a:r>
            <a:br>
              <a:rPr lang="en-GB" sz="900" dirty="0"/>
            </a:br>
            <a:r>
              <a:rPr lang="en-GB" sz="900" dirty="0"/>
              <a:t>resp. 5.2.14.1. (b) in R13-H *)</a:t>
            </a:r>
          </a:p>
        </p:txBody>
      </p:sp>
      <p:grpSp>
        <p:nvGrpSpPr>
          <p:cNvPr id="32" name="Gruppieren 31">
            <a:extLst>
              <a:ext uri="{FF2B5EF4-FFF2-40B4-BE49-F238E27FC236}">
                <a16:creationId xmlns:a16="http://schemas.microsoft.com/office/drawing/2014/main" id="{6FC087DF-1545-BA57-CA14-A79708F8D78C}"/>
              </a:ext>
            </a:extLst>
          </p:cNvPr>
          <p:cNvGrpSpPr/>
          <p:nvPr/>
        </p:nvGrpSpPr>
        <p:grpSpPr>
          <a:xfrm rot="5400000">
            <a:off x="2706361" y="3504811"/>
            <a:ext cx="288452" cy="524031"/>
            <a:chOff x="4608476" y="4442254"/>
            <a:chExt cx="464751" cy="888358"/>
          </a:xfrm>
        </p:grpSpPr>
        <p:sp>
          <p:nvSpPr>
            <p:cNvPr id="33" name="Rechteck: abgerundete Ecken 32">
              <a:extLst>
                <a:ext uri="{FF2B5EF4-FFF2-40B4-BE49-F238E27FC236}">
                  <a16:creationId xmlns:a16="http://schemas.microsoft.com/office/drawing/2014/main" id="{AADA9A2F-1D20-54D6-51A5-7810139BA7B9}"/>
                </a:ext>
              </a:extLst>
            </p:cNvPr>
            <p:cNvSpPr/>
            <p:nvPr/>
          </p:nvSpPr>
          <p:spPr>
            <a:xfrm>
              <a:off x="4608476" y="4553465"/>
              <a:ext cx="464751" cy="777147"/>
            </a:xfrm>
            <a:prstGeom prst="roundRect">
              <a:avLst>
                <a:gd name="adj" fmla="val 11033"/>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 name="Rechteck 33">
              <a:extLst>
                <a:ext uri="{FF2B5EF4-FFF2-40B4-BE49-F238E27FC236}">
                  <a16:creationId xmlns:a16="http://schemas.microsoft.com/office/drawing/2014/main" id="{80A1C27E-BA63-7E66-6742-E704E949C7D1}"/>
                </a:ext>
              </a:extLst>
            </p:cNvPr>
            <p:cNvSpPr/>
            <p:nvPr/>
          </p:nvSpPr>
          <p:spPr>
            <a:xfrm>
              <a:off x="4757353" y="4442254"/>
              <a:ext cx="154459" cy="111192"/>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Rechteck: abgerundete Ecken 34">
              <a:extLst>
                <a:ext uri="{FF2B5EF4-FFF2-40B4-BE49-F238E27FC236}">
                  <a16:creationId xmlns:a16="http://schemas.microsoft.com/office/drawing/2014/main" id="{3D9B8E91-C110-833A-D663-F17904DA22F0}"/>
                </a:ext>
              </a:extLst>
            </p:cNvPr>
            <p:cNvSpPr/>
            <p:nvPr/>
          </p:nvSpPr>
          <p:spPr>
            <a:xfrm>
              <a:off x="4646142" y="4612653"/>
              <a:ext cx="376882" cy="109674"/>
            </a:xfrm>
            <a:prstGeom prst="roundRect">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Rechteck: abgerundete Ecken 35">
              <a:extLst>
                <a:ext uri="{FF2B5EF4-FFF2-40B4-BE49-F238E27FC236}">
                  <a16:creationId xmlns:a16="http://schemas.microsoft.com/office/drawing/2014/main" id="{486651CB-DF48-D660-9C29-1908FFEEA7C8}"/>
                </a:ext>
              </a:extLst>
            </p:cNvPr>
            <p:cNvSpPr/>
            <p:nvPr/>
          </p:nvSpPr>
          <p:spPr>
            <a:xfrm>
              <a:off x="4646142" y="4754496"/>
              <a:ext cx="376882" cy="109674"/>
            </a:xfrm>
            <a:prstGeom prst="roundRect">
              <a:avLst/>
            </a:prstGeom>
            <a:solidFill>
              <a:srgbClr val="92D050"/>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Rechteck: abgerundete Ecken 36">
              <a:extLst>
                <a:ext uri="{FF2B5EF4-FFF2-40B4-BE49-F238E27FC236}">
                  <a16:creationId xmlns:a16="http://schemas.microsoft.com/office/drawing/2014/main" id="{956534C4-7536-BC74-1628-DD8923EA53C1}"/>
                </a:ext>
              </a:extLst>
            </p:cNvPr>
            <p:cNvSpPr/>
            <p:nvPr/>
          </p:nvSpPr>
          <p:spPr>
            <a:xfrm>
              <a:off x="4646142" y="4890161"/>
              <a:ext cx="376882" cy="109674"/>
            </a:xfrm>
            <a:prstGeom prst="roundRect">
              <a:avLst/>
            </a:prstGeom>
            <a:solidFill>
              <a:srgbClr val="F6F117"/>
            </a:solidFill>
            <a:ln>
              <a:solidFill>
                <a:srgbClr val="F6F11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 name="Rechteck: abgerundete Ecken 37">
              <a:extLst>
                <a:ext uri="{FF2B5EF4-FFF2-40B4-BE49-F238E27FC236}">
                  <a16:creationId xmlns:a16="http://schemas.microsoft.com/office/drawing/2014/main" id="{B137CA5C-9549-1F3C-5AC8-7817689BEE10}"/>
                </a:ext>
              </a:extLst>
            </p:cNvPr>
            <p:cNvSpPr/>
            <p:nvPr/>
          </p:nvSpPr>
          <p:spPr>
            <a:xfrm>
              <a:off x="4646142" y="5026335"/>
              <a:ext cx="376882" cy="109674"/>
            </a:xfrm>
            <a:prstGeom prst="roundRect">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9" name="Rechteck: abgerundete Ecken 38">
              <a:extLst>
                <a:ext uri="{FF2B5EF4-FFF2-40B4-BE49-F238E27FC236}">
                  <a16:creationId xmlns:a16="http://schemas.microsoft.com/office/drawing/2014/main" id="{2D7B7195-A9D2-1AB9-3C52-EA93DF647B37}"/>
                </a:ext>
              </a:extLst>
            </p:cNvPr>
            <p:cNvSpPr/>
            <p:nvPr/>
          </p:nvSpPr>
          <p:spPr>
            <a:xfrm>
              <a:off x="4646142" y="5168178"/>
              <a:ext cx="376882" cy="109674"/>
            </a:xfrm>
            <a:prstGeom prst="roundRect">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40" name="Gruppieren 39">
            <a:extLst>
              <a:ext uri="{FF2B5EF4-FFF2-40B4-BE49-F238E27FC236}">
                <a16:creationId xmlns:a16="http://schemas.microsoft.com/office/drawing/2014/main" id="{8F5375F4-8B7F-9435-4CCF-D60412D4AD28}"/>
              </a:ext>
            </a:extLst>
          </p:cNvPr>
          <p:cNvGrpSpPr/>
          <p:nvPr/>
        </p:nvGrpSpPr>
        <p:grpSpPr>
          <a:xfrm rot="5400000">
            <a:off x="4433245" y="3504810"/>
            <a:ext cx="288453" cy="524031"/>
            <a:chOff x="4608476" y="4442254"/>
            <a:chExt cx="464751" cy="888358"/>
          </a:xfrm>
        </p:grpSpPr>
        <p:sp>
          <p:nvSpPr>
            <p:cNvPr id="41" name="Rechteck: abgerundete Ecken 40">
              <a:extLst>
                <a:ext uri="{FF2B5EF4-FFF2-40B4-BE49-F238E27FC236}">
                  <a16:creationId xmlns:a16="http://schemas.microsoft.com/office/drawing/2014/main" id="{24B60275-9E9D-D1C9-34B3-FFCD30093AB8}"/>
                </a:ext>
              </a:extLst>
            </p:cNvPr>
            <p:cNvSpPr/>
            <p:nvPr/>
          </p:nvSpPr>
          <p:spPr>
            <a:xfrm>
              <a:off x="4608476" y="4553465"/>
              <a:ext cx="464751" cy="777147"/>
            </a:xfrm>
            <a:prstGeom prst="roundRect">
              <a:avLst>
                <a:gd name="adj" fmla="val 11033"/>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2" name="Rechteck 41">
              <a:extLst>
                <a:ext uri="{FF2B5EF4-FFF2-40B4-BE49-F238E27FC236}">
                  <a16:creationId xmlns:a16="http://schemas.microsoft.com/office/drawing/2014/main" id="{C2582D31-E147-678E-08AD-CE14CED81D8D}"/>
                </a:ext>
              </a:extLst>
            </p:cNvPr>
            <p:cNvSpPr/>
            <p:nvPr/>
          </p:nvSpPr>
          <p:spPr>
            <a:xfrm>
              <a:off x="4757353" y="4442254"/>
              <a:ext cx="154459" cy="111192"/>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3" name="Rechteck: abgerundete Ecken 42">
              <a:extLst>
                <a:ext uri="{FF2B5EF4-FFF2-40B4-BE49-F238E27FC236}">
                  <a16:creationId xmlns:a16="http://schemas.microsoft.com/office/drawing/2014/main" id="{D1AC67A5-3DAB-FC7D-503B-70CA623713BF}"/>
                </a:ext>
              </a:extLst>
            </p:cNvPr>
            <p:cNvSpPr/>
            <p:nvPr/>
          </p:nvSpPr>
          <p:spPr>
            <a:xfrm>
              <a:off x="4646142" y="4754496"/>
              <a:ext cx="376882" cy="109674"/>
            </a:xfrm>
            <a:prstGeom prst="roundRect">
              <a:avLst/>
            </a:prstGeom>
            <a:solidFill>
              <a:srgbClr val="92D050"/>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 name="Rechteck: abgerundete Ecken 43">
              <a:extLst>
                <a:ext uri="{FF2B5EF4-FFF2-40B4-BE49-F238E27FC236}">
                  <a16:creationId xmlns:a16="http://schemas.microsoft.com/office/drawing/2014/main" id="{6E36A25F-E48A-B34C-EE7B-40FF680A5B43}"/>
                </a:ext>
              </a:extLst>
            </p:cNvPr>
            <p:cNvSpPr/>
            <p:nvPr/>
          </p:nvSpPr>
          <p:spPr>
            <a:xfrm>
              <a:off x="4646142" y="4890161"/>
              <a:ext cx="376882" cy="109674"/>
            </a:xfrm>
            <a:prstGeom prst="roundRect">
              <a:avLst/>
            </a:prstGeom>
            <a:solidFill>
              <a:srgbClr val="F6F117"/>
            </a:solidFill>
            <a:ln>
              <a:solidFill>
                <a:srgbClr val="F6F11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5" name="Rechteck: abgerundete Ecken 44">
              <a:extLst>
                <a:ext uri="{FF2B5EF4-FFF2-40B4-BE49-F238E27FC236}">
                  <a16:creationId xmlns:a16="http://schemas.microsoft.com/office/drawing/2014/main" id="{23C2D53C-1E4A-8D43-7EEE-3CA407F2B922}"/>
                </a:ext>
              </a:extLst>
            </p:cNvPr>
            <p:cNvSpPr/>
            <p:nvPr/>
          </p:nvSpPr>
          <p:spPr>
            <a:xfrm>
              <a:off x="4646142" y="5026335"/>
              <a:ext cx="376882" cy="109674"/>
            </a:xfrm>
            <a:prstGeom prst="roundRect">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6" name="Rechteck: abgerundete Ecken 45">
              <a:extLst>
                <a:ext uri="{FF2B5EF4-FFF2-40B4-BE49-F238E27FC236}">
                  <a16:creationId xmlns:a16="http://schemas.microsoft.com/office/drawing/2014/main" id="{FBCE87CC-1525-3220-CC3C-69434B2F1AD0}"/>
                </a:ext>
              </a:extLst>
            </p:cNvPr>
            <p:cNvSpPr/>
            <p:nvPr/>
          </p:nvSpPr>
          <p:spPr>
            <a:xfrm>
              <a:off x="4646142" y="5168178"/>
              <a:ext cx="376882" cy="109674"/>
            </a:xfrm>
            <a:prstGeom prst="roundRect">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47" name="Gruppieren 46">
            <a:extLst>
              <a:ext uri="{FF2B5EF4-FFF2-40B4-BE49-F238E27FC236}">
                <a16:creationId xmlns:a16="http://schemas.microsoft.com/office/drawing/2014/main" id="{DBD1A893-EDD6-FD43-0C80-97EDE2CB1423}"/>
              </a:ext>
            </a:extLst>
          </p:cNvPr>
          <p:cNvGrpSpPr/>
          <p:nvPr/>
        </p:nvGrpSpPr>
        <p:grpSpPr>
          <a:xfrm rot="5400000">
            <a:off x="6160131" y="3504811"/>
            <a:ext cx="288452" cy="524031"/>
            <a:chOff x="4608476" y="4442254"/>
            <a:chExt cx="464751" cy="888358"/>
          </a:xfrm>
        </p:grpSpPr>
        <p:sp>
          <p:nvSpPr>
            <p:cNvPr id="48" name="Rechteck: abgerundete Ecken 47">
              <a:extLst>
                <a:ext uri="{FF2B5EF4-FFF2-40B4-BE49-F238E27FC236}">
                  <a16:creationId xmlns:a16="http://schemas.microsoft.com/office/drawing/2014/main" id="{8D773A8B-ABD5-4BAC-0972-D31EAE9E7BBC}"/>
                </a:ext>
              </a:extLst>
            </p:cNvPr>
            <p:cNvSpPr/>
            <p:nvPr/>
          </p:nvSpPr>
          <p:spPr>
            <a:xfrm>
              <a:off x="4608476" y="4553465"/>
              <a:ext cx="464751" cy="777147"/>
            </a:xfrm>
            <a:prstGeom prst="roundRect">
              <a:avLst>
                <a:gd name="adj" fmla="val 11033"/>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9" name="Rechteck 48">
              <a:extLst>
                <a:ext uri="{FF2B5EF4-FFF2-40B4-BE49-F238E27FC236}">
                  <a16:creationId xmlns:a16="http://schemas.microsoft.com/office/drawing/2014/main" id="{8BB071DB-B848-1DE8-4BE4-7409AD2CC7DF}"/>
                </a:ext>
              </a:extLst>
            </p:cNvPr>
            <p:cNvSpPr/>
            <p:nvPr/>
          </p:nvSpPr>
          <p:spPr>
            <a:xfrm>
              <a:off x="4757353" y="4442254"/>
              <a:ext cx="154459" cy="111192"/>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0" name="Rechteck: abgerundete Ecken 49">
              <a:extLst>
                <a:ext uri="{FF2B5EF4-FFF2-40B4-BE49-F238E27FC236}">
                  <a16:creationId xmlns:a16="http://schemas.microsoft.com/office/drawing/2014/main" id="{3598EF57-030E-5D2D-CA48-9F425251B493}"/>
                </a:ext>
              </a:extLst>
            </p:cNvPr>
            <p:cNvSpPr/>
            <p:nvPr/>
          </p:nvSpPr>
          <p:spPr>
            <a:xfrm>
              <a:off x="4646142" y="4890161"/>
              <a:ext cx="376882" cy="109674"/>
            </a:xfrm>
            <a:prstGeom prst="roundRect">
              <a:avLst/>
            </a:prstGeom>
            <a:solidFill>
              <a:srgbClr val="F6F117"/>
            </a:solidFill>
            <a:ln>
              <a:solidFill>
                <a:srgbClr val="F6F11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1" name="Rechteck: abgerundete Ecken 50">
              <a:extLst>
                <a:ext uri="{FF2B5EF4-FFF2-40B4-BE49-F238E27FC236}">
                  <a16:creationId xmlns:a16="http://schemas.microsoft.com/office/drawing/2014/main" id="{8E84F34D-A48A-243F-DC5E-516C17775EA3}"/>
                </a:ext>
              </a:extLst>
            </p:cNvPr>
            <p:cNvSpPr/>
            <p:nvPr/>
          </p:nvSpPr>
          <p:spPr>
            <a:xfrm>
              <a:off x="4646142" y="5026335"/>
              <a:ext cx="376882" cy="109674"/>
            </a:xfrm>
            <a:prstGeom prst="roundRect">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2" name="Rechteck: abgerundete Ecken 51">
              <a:extLst>
                <a:ext uri="{FF2B5EF4-FFF2-40B4-BE49-F238E27FC236}">
                  <a16:creationId xmlns:a16="http://schemas.microsoft.com/office/drawing/2014/main" id="{499FC47A-9A2A-F3F3-0F66-2EB3890FBB0F}"/>
                </a:ext>
              </a:extLst>
            </p:cNvPr>
            <p:cNvSpPr/>
            <p:nvPr/>
          </p:nvSpPr>
          <p:spPr>
            <a:xfrm>
              <a:off x="4646142" y="5168178"/>
              <a:ext cx="376882" cy="109674"/>
            </a:xfrm>
            <a:prstGeom prst="roundRect">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3" name="Gruppieren 52">
            <a:extLst>
              <a:ext uri="{FF2B5EF4-FFF2-40B4-BE49-F238E27FC236}">
                <a16:creationId xmlns:a16="http://schemas.microsoft.com/office/drawing/2014/main" id="{6BD8B9F7-3AD4-20F8-2F60-24E1B5B4BA66}"/>
              </a:ext>
            </a:extLst>
          </p:cNvPr>
          <p:cNvGrpSpPr/>
          <p:nvPr/>
        </p:nvGrpSpPr>
        <p:grpSpPr>
          <a:xfrm rot="5400000">
            <a:off x="7887016" y="3504811"/>
            <a:ext cx="288452" cy="524031"/>
            <a:chOff x="4608476" y="4442254"/>
            <a:chExt cx="464751" cy="888358"/>
          </a:xfrm>
        </p:grpSpPr>
        <p:sp>
          <p:nvSpPr>
            <p:cNvPr id="54" name="Rechteck: abgerundete Ecken 53">
              <a:extLst>
                <a:ext uri="{FF2B5EF4-FFF2-40B4-BE49-F238E27FC236}">
                  <a16:creationId xmlns:a16="http://schemas.microsoft.com/office/drawing/2014/main" id="{C5488F37-9E09-F14A-A8CA-E49CB32B7B8E}"/>
                </a:ext>
              </a:extLst>
            </p:cNvPr>
            <p:cNvSpPr/>
            <p:nvPr/>
          </p:nvSpPr>
          <p:spPr>
            <a:xfrm>
              <a:off x="4608476" y="4553465"/>
              <a:ext cx="464751" cy="777147"/>
            </a:xfrm>
            <a:prstGeom prst="roundRect">
              <a:avLst>
                <a:gd name="adj" fmla="val 11033"/>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5" name="Rechteck 54">
              <a:extLst>
                <a:ext uri="{FF2B5EF4-FFF2-40B4-BE49-F238E27FC236}">
                  <a16:creationId xmlns:a16="http://schemas.microsoft.com/office/drawing/2014/main" id="{CC775D22-C3C8-0FD7-8A6A-1E1E7D786321}"/>
                </a:ext>
              </a:extLst>
            </p:cNvPr>
            <p:cNvSpPr/>
            <p:nvPr/>
          </p:nvSpPr>
          <p:spPr>
            <a:xfrm>
              <a:off x="4757353" y="4442254"/>
              <a:ext cx="154459" cy="111192"/>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6" name="Rechteck: abgerundete Ecken 55">
              <a:extLst>
                <a:ext uri="{FF2B5EF4-FFF2-40B4-BE49-F238E27FC236}">
                  <a16:creationId xmlns:a16="http://schemas.microsoft.com/office/drawing/2014/main" id="{43BECE6A-A276-AD49-EC0E-A7CA672AF693}"/>
                </a:ext>
              </a:extLst>
            </p:cNvPr>
            <p:cNvSpPr/>
            <p:nvPr/>
          </p:nvSpPr>
          <p:spPr>
            <a:xfrm>
              <a:off x="4646142" y="5026335"/>
              <a:ext cx="376882" cy="109674"/>
            </a:xfrm>
            <a:prstGeom prst="roundRect">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7" name="Rechteck: abgerundete Ecken 56">
              <a:extLst>
                <a:ext uri="{FF2B5EF4-FFF2-40B4-BE49-F238E27FC236}">
                  <a16:creationId xmlns:a16="http://schemas.microsoft.com/office/drawing/2014/main" id="{EE718B06-BC85-9394-A69C-746A29051271}"/>
                </a:ext>
              </a:extLst>
            </p:cNvPr>
            <p:cNvSpPr/>
            <p:nvPr/>
          </p:nvSpPr>
          <p:spPr>
            <a:xfrm>
              <a:off x="4646142" y="5168178"/>
              <a:ext cx="376882" cy="109674"/>
            </a:xfrm>
            <a:prstGeom prst="roundRect">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8" name="Gruppieren 57">
            <a:extLst>
              <a:ext uri="{FF2B5EF4-FFF2-40B4-BE49-F238E27FC236}">
                <a16:creationId xmlns:a16="http://schemas.microsoft.com/office/drawing/2014/main" id="{68A31D0E-4D32-2096-8B1E-ED55D2AA7CFD}"/>
              </a:ext>
            </a:extLst>
          </p:cNvPr>
          <p:cNvGrpSpPr/>
          <p:nvPr/>
        </p:nvGrpSpPr>
        <p:grpSpPr>
          <a:xfrm rot="5400000">
            <a:off x="9613901" y="3504811"/>
            <a:ext cx="288452" cy="524031"/>
            <a:chOff x="4608476" y="4442254"/>
            <a:chExt cx="464751" cy="888358"/>
          </a:xfrm>
        </p:grpSpPr>
        <p:sp>
          <p:nvSpPr>
            <p:cNvPr id="59" name="Rechteck: abgerundete Ecken 58">
              <a:extLst>
                <a:ext uri="{FF2B5EF4-FFF2-40B4-BE49-F238E27FC236}">
                  <a16:creationId xmlns:a16="http://schemas.microsoft.com/office/drawing/2014/main" id="{3AED7B56-346E-1987-354E-49E666E69741}"/>
                </a:ext>
              </a:extLst>
            </p:cNvPr>
            <p:cNvSpPr/>
            <p:nvPr/>
          </p:nvSpPr>
          <p:spPr>
            <a:xfrm>
              <a:off x="4608476" y="4553465"/>
              <a:ext cx="464751" cy="777147"/>
            </a:xfrm>
            <a:prstGeom prst="roundRect">
              <a:avLst>
                <a:gd name="adj" fmla="val 11033"/>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0" name="Rechteck 59">
              <a:extLst>
                <a:ext uri="{FF2B5EF4-FFF2-40B4-BE49-F238E27FC236}">
                  <a16:creationId xmlns:a16="http://schemas.microsoft.com/office/drawing/2014/main" id="{54183256-3A05-C199-F237-AE530D43CBF4}"/>
                </a:ext>
              </a:extLst>
            </p:cNvPr>
            <p:cNvSpPr/>
            <p:nvPr/>
          </p:nvSpPr>
          <p:spPr>
            <a:xfrm>
              <a:off x="4757353" y="4442254"/>
              <a:ext cx="154459" cy="111192"/>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1" name="Rechteck: abgerundete Ecken 60">
              <a:extLst>
                <a:ext uri="{FF2B5EF4-FFF2-40B4-BE49-F238E27FC236}">
                  <a16:creationId xmlns:a16="http://schemas.microsoft.com/office/drawing/2014/main" id="{B1D7A940-100D-13CA-5D34-51873AE1935B}"/>
                </a:ext>
              </a:extLst>
            </p:cNvPr>
            <p:cNvSpPr/>
            <p:nvPr/>
          </p:nvSpPr>
          <p:spPr>
            <a:xfrm>
              <a:off x="4646142" y="5168178"/>
              <a:ext cx="376882" cy="109674"/>
            </a:xfrm>
            <a:prstGeom prst="roundRect">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cxnSp>
        <p:nvCxnSpPr>
          <p:cNvPr id="62" name="Gerader Verbinder 61">
            <a:extLst>
              <a:ext uri="{FF2B5EF4-FFF2-40B4-BE49-F238E27FC236}">
                <a16:creationId xmlns:a16="http://schemas.microsoft.com/office/drawing/2014/main" id="{3F4159F5-E0E7-7EE3-ABC5-DE87C48F1067}"/>
              </a:ext>
            </a:extLst>
          </p:cNvPr>
          <p:cNvCxnSpPr/>
          <p:nvPr/>
        </p:nvCxnSpPr>
        <p:spPr>
          <a:xfrm>
            <a:off x="1745255" y="4364002"/>
            <a:ext cx="0" cy="4680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3" name="Textfeld 62">
            <a:extLst>
              <a:ext uri="{FF2B5EF4-FFF2-40B4-BE49-F238E27FC236}">
                <a16:creationId xmlns:a16="http://schemas.microsoft.com/office/drawing/2014/main" id="{CD238CCC-B9FE-F4D2-568A-FFB04E3BEDA9}"/>
              </a:ext>
            </a:extLst>
          </p:cNvPr>
          <p:cNvSpPr txBox="1"/>
          <p:nvPr/>
        </p:nvSpPr>
        <p:spPr>
          <a:xfrm>
            <a:off x="3079807" y="5026306"/>
            <a:ext cx="4804213" cy="1107996"/>
          </a:xfrm>
          <a:prstGeom prst="rect">
            <a:avLst/>
          </a:prstGeom>
          <a:noFill/>
          <a:ln>
            <a:solidFill>
              <a:schemeClr val="bg1">
                <a:lumMod val="75000"/>
              </a:schemeClr>
            </a:solidFill>
          </a:ln>
        </p:spPr>
        <p:txBody>
          <a:bodyPr wrap="square" rtlCol="0">
            <a:spAutoFit/>
          </a:bodyPr>
          <a:lstStyle/>
          <a:p>
            <a:pPr marL="342900" indent="-342900">
              <a:buAutoNum type="alphaUcParenR"/>
            </a:pPr>
            <a:r>
              <a:rPr lang="en-GB" sz="1200" dirty="0"/>
              <a:t>Switching off auxiliary equipment</a:t>
            </a:r>
          </a:p>
          <a:p>
            <a:pPr marL="342900" indent="-342900">
              <a:buAutoNum type="alphaUcParenR"/>
            </a:pPr>
            <a:r>
              <a:rPr lang="en-GB" sz="1200" dirty="0"/>
              <a:t>Automatically bringing the vehicle to standstill</a:t>
            </a:r>
          </a:p>
          <a:p>
            <a:pPr marL="342900" indent="-342900">
              <a:buAutoNum type="alphaUcParenR"/>
            </a:pPr>
            <a:r>
              <a:rPr lang="en-GB" sz="1200" dirty="0"/>
              <a:t>A combination of both </a:t>
            </a:r>
            <a:r>
              <a:rPr lang="en-GB" sz="1000" dirty="0"/>
              <a:t>(first switching off parts of aux. eq., later the standstill)</a:t>
            </a:r>
          </a:p>
          <a:p>
            <a:endParaRPr lang="en-GB" sz="1000" dirty="0"/>
          </a:p>
          <a:p>
            <a:r>
              <a:rPr lang="en-GB" sz="1000" b="1" dirty="0">
                <a:solidFill>
                  <a:srgbClr val="FF0000"/>
                </a:solidFill>
              </a:rPr>
              <a:t>IMPORTANT:</a:t>
            </a:r>
            <a:r>
              <a:rPr lang="en-GB" sz="1000" dirty="0"/>
              <a:t> The operation of auxiliary equipment required to satisfy the performance requirements of another safety related UN regulation shall not be affected.</a:t>
            </a:r>
            <a:endParaRPr lang="en-GB" sz="1200" dirty="0"/>
          </a:p>
        </p:txBody>
      </p:sp>
      <p:sp>
        <p:nvSpPr>
          <p:cNvPr id="64" name="Pfeil: nach links und rechts 63">
            <a:extLst>
              <a:ext uri="{FF2B5EF4-FFF2-40B4-BE49-F238E27FC236}">
                <a16:creationId xmlns:a16="http://schemas.microsoft.com/office/drawing/2014/main" id="{6E539A12-5C3F-100A-FE9E-A2DEEC4C7F49}"/>
              </a:ext>
            </a:extLst>
          </p:cNvPr>
          <p:cNvSpPr/>
          <p:nvPr/>
        </p:nvSpPr>
        <p:spPr>
          <a:xfrm>
            <a:off x="1745255" y="4451183"/>
            <a:ext cx="7179275" cy="296693"/>
          </a:xfrm>
          <a:prstGeom prst="leftRightArrow">
            <a:avLst>
              <a:gd name="adj1" fmla="val 72764"/>
              <a:gd name="adj2" fmla="val 50000"/>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400" dirty="0">
                <a:solidFill>
                  <a:schemeClr val="tx1"/>
                </a:solidFill>
              </a:rPr>
              <a:t>Possible strategies before red warning</a:t>
            </a:r>
          </a:p>
        </p:txBody>
      </p:sp>
      <p:cxnSp>
        <p:nvCxnSpPr>
          <p:cNvPr id="65" name="Gerader Verbinder 64">
            <a:extLst>
              <a:ext uri="{FF2B5EF4-FFF2-40B4-BE49-F238E27FC236}">
                <a16:creationId xmlns:a16="http://schemas.microsoft.com/office/drawing/2014/main" id="{94DB173D-111B-198B-DC4A-C00192059EDA}"/>
              </a:ext>
            </a:extLst>
          </p:cNvPr>
          <p:cNvCxnSpPr/>
          <p:nvPr/>
        </p:nvCxnSpPr>
        <p:spPr>
          <a:xfrm>
            <a:off x="8924530" y="4364002"/>
            <a:ext cx="0" cy="4680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6" name="Textfeld 65">
            <a:extLst>
              <a:ext uri="{FF2B5EF4-FFF2-40B4-BE49-F238E27FC236}">
                <a16:creationId xmlns:a16="http://schemas.microsoft.com/office/drawing/2014/main" id="{B57CB884-7813-9DC1-6CF7-877F2403D30F}"/>
              </a:ext>
            </a:extLst>
          </p:cNvPr>
          <p:cNvSpPr txBox="1"/>
          <p:nvPr/>
        </p:nvSpPr>
        <p:spPr>
          <a:xfrm>
            <a:off x="9860692" y="5832559"/>
            <a:ext cx="2150077" cy="415498"/>
          </a:xfrm>
          <a:prstGeom prst="rect">
            <a:avLst/>
          </a:prstGeom>
          <a:noFill/>
        </p:spPr>
        <p:txBody>
          <a:bodyPr wrap="square">
            <a:spAutoFit/>
          </a:bodyPr>
          <a:lstStyle/>
          <a:p>
            <a:r>
              <a:rPr lang="en-GB" sz="700" dirty="0"/>
              <a:t>*) Service brake performance cannot be achieved, or</a:t>
            </a:r>
            <a:br>
              <a:rPr lang="en-GB" sz="700" dirty="0"/>
            </a:br>
            <a:r>
              <a:rPr lang="en-GB" sz="700" dirty="0"/>
              <a:t>4+1 actuations are still possible,</a:t>
            </a:r>
            <a:br>
              <a:rPr lang="en-GB" sz="700" dirty="0"/>
            </a:br>
            <a:r>
              <a:rPr lang="en-GB" sz="700" dirty="0"/>
              <a:t>whichever </a:t>
            </a:r>
            <a:r>
              <a:rPr lang="en-GB" sz="700" dirty="0" err="1"/>
              <a:t>occures</a:t>
            </a:r>
            <a:r>
              <a:rPr lang="en-GB" sz="700" dirty="0"/>
              <a:t> first</a:t>
            </a:r>
          </a:p>
        </p:txBody>
      </p:sp>
      <p:pic>
        <p:nvPicPr>
          <p:cNvPr id="241" name="Grafik 240">
            <a:extLst>
              <a:ext uri="{FF2B5EF4-FFF2-40B4-BE49-F238E27FC236}">
                <a16:creationId xmlns:a16="http://schemas.microsoft.com/office/drawing/2014/main" id="{AF470195-CAA6-E43A-C129-9FA05594BA83}"/>
              </a:ext>
            </a:extLst>
          </p:cNvPr>
          <p:cNvPicPr>
            <a:picLocks noChangeAspect="1"/>
          </p:cNvPicPr>
          <p:nvPr/>
        </p:nvPicPr>
        <p:blipFill>
          <a:blip r:embed="rId6"/>
          <a:stretch>
            <a:fillRect/>
          </a:stretch>
        </p:blipFill>
        <p:spPr>
          <a:xfrm>
            <a:off x="6765181" y="1382672"/>
            <a:ext cx="4305234" cy="1514129"/>
          </a:xfrm>
          <a:prstGeom prst="rect">
            <a:avLst/>
          </a:prstGeom>
          <a:ln>
            <a:solidFill>
              <a:schemeClr val="bg1">
                <a:lumMod val="75000"/>
              </a:schemeClr>
            </a:solidFill>
          </a:ln>
        </p:spPr>
      </p:pic>
      <p:sp>
        <p:nvSpPr>
          <p:cNvPr id="18" name="Textfeld 17">
            <a:extLst>
              <a:ext uri="{FF2B5EF4-FFF2-40B4-BE49-F238E27FC236}">
                <a16:creationId xmlns:a16="http://schemas.microsoft.com/office/drawing/2014/main" id="{873CED7C-02D4-146F-7EC6-3A2B97D10611}"/>
              </a:ext>
            </a:extLst>
          </p:cNvPr>
          <p:cNvSpPr txBox="1"/>
          <p:nvPr/>
        </p:nvSpPr>
        <p:spPr>
          <a:xfrm>
            <a:off x="8260462" y="2336580"/>
            <a:ext cx="356801" cy="338554"/>
          </a:xfrm>
          <a:prstGeom prst="rect">
            <a:avLst/>
          </a:prstGeom>
          <a:noFill/>
        </p:spPr>
        <p:txBody>
          <a:bodyPr wrap="square">
            <a:spAutoFit/>
          </a:bodyPr>
          <a:lstStyle/>
          <a:p>
            <a:r>
              <a:rPr lang="en-GB" sz="1600" b="1" dirty="0">
                <a:solidFill>
                  <a:srgbClr val="0070C0"/>
                </a:solidFill>
                <a:sym typeface="Wingdings" panose="05000000000000000000" pitchFamily="2" charset="2"/>
              </a:rPr>
              <a:t></a:t>
            </a:r>
            <a:endParaRPr lang="en-GB" sz="1600" b="1" dirty="0">
              <a:solidFill>
                <a:srgbClr val="0070C0"/>
              </a:solidFill>
            </a:endParaRPr>
          </a:p>
        </p:txBody>
      </p:sp>
      <p:sp>
        <p:nvSpPr>
          <p:cNvPr id="242" name="Pfeil: nach unten 241">
            <a:extLst>
              <a:ext uri="{FF2B5EF4-FFF2-40B4-BE49-F238E27FC236}">
                <a16:creationId xmlns:a16="http://schemas.microsoft.com/office/drawing/2014/main" id="{F1C50A70-C940-60B5-5699-C225FE420315}"/>
              </a:ext>
            </a:extLst>
          </p:cNvPr>
          <p:cNvSpPr/>
          <p:nvPr/>
        </p:nvSpPr>
        <p:spPr>
          <a:xfrm>
            <a:off x="367311" y="3154657"/>
            <a:ext cx="10703103" cy="345989"/>
          </a:xfrm>
          <a:prstGeom prst="downArrow">
            <a:avLst>
              <a:gd name="adj1" fmla="val 100000"/>
              <a:gd name="adj2" fmla="val 100000"/>
            </a:avLst>
          </a:prstGeom>
          <a:solidFill>
            <a:schemeClr val="bg2"/>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GB">
                <a:solidFill>
                  <a:schemeClr val="tx1"/>
                </a:solidFill>
              </a:rPr>
              <a:t>Requirement</a:t>
            </a:r>
            <a:endParaRPr lang="en-GB" dirty="0">
              <a:solidFill>
                <a:schemeClr val="tx1"/>
              </a:solidFill>
            </a:endParaRPr>
          </a:p>
        </p:txBody>
      </p:sp>
      <p:sp>
        <p:nvSpPr>
          <p:cNvPr id="12" name="Textfeld 11">
            <a:extLst>
              <a:ext uri="{FF2B5EF4-FFF2-40B4-BE49-F238E27FC236}">
                <a16:creationId xmlns:a16="http://schemas.microsoft.com/office/drawing/2014/main" id="{0E5B9BC7-EBB1-F489-A6D4-F6F32AFFBB3B}"/>
              </a:ext>
            </a:extLst>
          </p:cNvPr>
          <p:cNvSpPr txBox="1"/>
          <p:nvPr/>
        </p:nvSpPr>
        <p:spPr>
          <a:xfrm>
            <a:off x="7071507" y="2481303"/>
            <a:ext cx="553936" cy="338554"/>
          </a:xfrm>
          <a:prstGeom prst="rect">
            <a:avLst/>
          </a:prstGeom>
          <a:noFill/>
        </p:spPr>
        <p:txBody>
          <a:bodyPr wrap="square">
            <a:spAutoFit/>
          </a:bodyPr>
          <a:lstStyle/>
          <a:p>
            <a:r>
              <a:rPr lang="en-GB" sz="1600" b="1" dirty="0">
                <a:solidFill>
                  <a:srgbClr val="0070C0"/>
                </a:solidFill>
                <a:sym typeface="Wingdings" panose="05000000000000000000" pitchFamily="2" charset="2"/>
              </a:rPr>
              <a:t></a:t>
            </a:r>
            <a:endParaRPr lang="en-GB" sz="1600" dirty="0"/>
          </a:p>
        </p:txBody>
      </p:sp>
      <p:sp>
        <p:nvSpPr>
          <p:cNvPr id="3" name="Textfeld 2">
            <a:extLst>
              <a:ext uri="{FF2B5EF4-FFF2-40B4-BE49-F238E27FC236}">
                <a16:creationId xmlns:a16="http://schemas.microsoft.com/office/drawing/2014/main" id="{BA0A9B35-56E6-11B9-2627-55C1191F5E11}"/>
              </a:ext>
            </a:extLst>
          </p:cNvPr>
          <p:cNvSpPr txBox="1"/>
          <p:nvPr/>
        </p:nvSpPr>
        <p:spPr>
          <a:xfrm>
            <a:off x="6085704" y="226792"/>
            <a:ext cx="5443151" cy="830997"/>
          </a:xfrm>
          <a:prstGeom prst="rect">
            <a:avLst/>
          </a:prstGeom>
          <a:solidFill>
            <a:srgbClr val="FFFF00"/>
          </a:solidFill>
          <a:ln w="28575">
            <a:solidFill>
              <a:schemeClr val="tx1"/>
            </a:solidFill>
          </a:ln>
        </p:spPr>
        <p:txBody>
          <a:bodyPr wrap="square" rtlCol="0">
            <a:spAutoFit/>
          </a:bodyPr>
          <a:lstStyle/>
          <a:p>
            <a:r>
              <a:rPr lang="en-US" sz="1200" b="1" i="1" u="sng" dirty="0"/>
              <a:t>2.55./2.35. “Auxiliary equipment” </a:t>
            </a:r>
            <a:r>
              <a:rPr lang="en-US" sz="1200" b="1" i="1" dirty="0"/>
              <a:t>means, for the purposes of this Regulation, the collective of systems, functions, or components, including those that are essential to the operation of the vehicle, that are supplied with energy from the same energy reserves as the braking system.</a:t>
            </a:r>
            <a:endParaRPr lang="en-GB" sz="1200" b="1" i="1" dirty="0"/>
          </a:p>
        </p:txBody>
      </p:sp>
    </p:spTree>
    <p:extLst>
      <p:ext uri="{BB962C8B-B14F-4D97-AF65-F5344CB8AC3E}">
        <p14:creationId xmlns:p14="http://schemas.microsoft.com/office/powerpoint/2010/main" val="31962530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6425A5-669B-5FAB-8FD0-98A5C77E8992}"/>
              </a:ext>
            </a:extLst>
          </p:cNvPr>
          <p:cNvSpPr>
            <a:spLocks noGrp="1"/>
          </p:cNvSpPr>
          <p:nvPr>
            <p:ph type="title"/>
          </p:nvPr>
        </p:nvSpPr>
        <p:spPr>
          <a:xfrm>
            <a:off x="838200" y="365126"/>
            <a:ext cx="10515600" cy="796409"/>
          </a:xfrm>
        </p:spPr>
        <p:txBody>
          <a:bodyPr>
            <a:normAutofit/>
          </a:bodyPr>
          <a:lstStyle/>
          <a:p>
            <a:r>
              <a:rPr lang="en-US" sz="4400" b="1" dirty="0"/>
              <a:t>1. EBSIG´s  Terms of Reference</a:t>
            </a:r>
            <a:r>
              <a:rPr lang="en-US" sz="1400" b="1" baseline="30000" dirty="0"/>
              <a:t> </a:t>
            </a:r>
            <a:r>
              <a:rPr lang="en-US" sz="1400" b="1" dirty="0"/>
              <a:t> </a:t>
            </a:r>
            <a:r>
              <a:rPr lang="en-US" dirty="0"/>
              <a:t>(</a:t>
            </a:r>
            <a:r>
              <a:rPr lang="de-DE" sz="4400" dirty="0"/>
              <a:t>GRVA-18-54)</a:t>
            </a:r>
            <a:endParaRPr lang="de-DE" dirty="0"/>
          </a:p>
        </p:txBody>
      </p:sp>
      <p:sp>
        <p:nvSpPr>
          <p:cNvPr id="4" name="TextBox 5">
            <a:extLst>
              <a:ext uri="{FF2B5EF4-FFF2-40B4-BE49-F238E27FC236}">
                <a16:creationId xmlns:a16="http://schemas.microsoft.com/office/drawing/2014/main" id="{1ADC6E2D-C3C2-5FB9-9F87-81D5D234F370}"/>
              </a:ext>
            </a:extLst>
          </p:cNvPr>
          <p:cNvSpPr txBox="1"/>
          <p:nvPr/>
        </p:nvSpPr>
        <p:spPr>
          <a:xfrm>
            <a:off x="1002044" y="1361754"/>
            <a:ext cx="10800000" cy="2416046"/>
          </a:xfrm>
          <a:prstGeom prst="rect">
            <a:avLst/>
          </a:prstGeom>
          <a:noFill/>
        </p:spPr>
        <p:txBody>
          <a:bodyPr wrap="square" rtlCol="0">
            <a:spAutoFit/>
          </a:bodyPr>
          <a:lstStyle/>
          <a:p>
            <a:pPr>
              <a:spcBef>
                <a:spcPts val="1800"/>
              </a:spcBef>
              <a:spcAft>
                <a:spcPts val="1200"/>
              </a:spcAft>
              <a:tabLst>
                <a:tab pos="540385" algn="r"/>
              </a:tabLst>
            </a:pPr>
            <a:r>
              <a:rPr lang="en-GB" b="1" dirty="0">
                <a:effectLst/>
                <a:ea typeface="DengXian" panose="02010600030101010101" pitchFamily="2" charset="-122"/>
              </a:rPr>
              <a:t>A.	  Energy supply and brake transmission architectures.</a:t>
            </a:r>
          </a:p>
          <a:p>
            <a:pPr algn="just">
              <a:spcAft>
                <a:spcPts val="600"/>
              </a:spcAft>
            </a:pPr>
            <a:r>
              <a:rPr lang="en-GB" dirty="0">
                <a:effectLst/>
                <a:ea typeface="DengXian" panose="02010600030101010101" pitchFamily="2" charset="-122"/>
              </a:rPr>
              <a:t>1. Identify design principles for the energy supply.</a:t>
            </a:r>
          </a:p>
          <a:p>
            <a:pPr algn="just">
              <a:spcAft>
                <a:spcPts val="600"/>
              </a:spcAft>
            </a:pPr>
            <a:r>
              <a:rPr lang="en-GB" dirty="0">
                <a:effectLst/>
                <a:ea typeface="DengXian" panose="02010600030101010101" pitchFamily="2" charset="-122"/>
              </a:rPr>
              <a:t>2. Identify the brake transmission arrangements that may be recognised by UN Regulations Nos. 13 and 13-H.</a:t>
            </a:r>
          </a:p>
          <a:p>
            <a:pPr algn="just">
              <a:spcAft>
                <a:spcPts val="600"/>
              </a:spcAft>
            </a:pPr>
            <a:r>
              <a:rPr lang="en-GB" dirty="0">
                <a:effectLst/>
                <a:ea typeface="DengXian" panose="02010600030101010101" pitchFamily="2" charset="-122"/>
              </a:rPr>
              <a:t>3. Develop recommendations for the methodology of measuring/monitoring the value of energy available in a reserve of energy suitable for use in identifying critical energy thresholds. </a:t>
            </a:r>
          </a:p>
          <a:p>
            <a:r>
              <a:rPr lang="en-GB" dirty="0">
                <a:effectLst/>
                <a:ea typeface="Calibri" panose="020F0502020204030204" pitchFamily="34" charset="0"/>
                <a:cs typeface="Arial" panose="020B0604020202020204" pitchFamily="34" charset="0"/>
              </a:rPr>
              <a:t>4. Identify the safety critical elements of electromechanical braking systems that will require monitoring for fault/failure and the generation of warning signals.</a:t>
            </a:r>
            <a:endParaRPr lang="en-GB" dirty="0"/>
          </a:p>
        </p:txBody>
      </p:sp>
      <p:sp>
        <p:nvSpPr>
          <p:cNvPr id="5" name="TextBox 6">
            <a:extLst>
              <a:ext uri="{FF2B5EF4-FFF2-40B4-BE49-F238E27FC236}">
                <a16:creationId xmlns:a16="http://schemas.microsoft.com/office/drawing/2014/main" id="{485E0593-3942-E600-F2C9-A98821C94BCD}"/>
              </a:ext>
            </a:extLst>
          </p:cNvPr>
          <p:cNvSpPr txBox="1"/>
          <p:nvPr/>
        </p:nvSpPr>
        <p:spPr>
          <a:xfrm>
            <a:off x="967198" y="3878090"/>
            <a:ext cx="10219785" cy="2416046"/>
          </a:xfrm>
          <a:prstGeom prst="rect">
            <a:avLst/>
          </a:prstGeom>
          <a:noFill/>
        </p:spPr>
        <p:txBody>
          <a:bodyPr wrap="square" rtlCol="0">
            <a:spAutoFit/>
          </a:bodyPr>
          <a:lstStyle/>
          <a:p>
            <a:pPr marL="342900" indent="-342900">
              <a:spcBef>
                <a:spcPts val="1800"/>
              </a:spcBef>
              <a:buAutoNum type="alphaUcPeriod" startAt="2"/>
              <a:tabLst>
                <a:tab pos="540385" algn="r"/>
              </a:tabLst>
            </a:pPr>
            <a:r>
              <a:rPr lang="en-GB" b="1" dirty="0">
                <a:effectLst/>
                <a:ea typeface="DengXian" panose="02010600030101010101" pitchFamily="2" charset="-122"/>
              </a:rPr>
              <a:t>Based upon understanding from the above, and building upon the content of the </a:t>
            </a:r>
          </a:p>
          <a:p>
            <a:pPr>
              <a:spcAft>
                <a:spcPts val="1200"/>
              </a:spcAft>
              <a:tabLst>
                <a:tab pos="540385" algn="r"/>
              </a:tabLst>
            </a:pPr>
            <a:r>
              <a:rPr lang="en-GB" b="1" dirty="0">
                <a:effectLst/>
                <a:ea typeface="DengXian" panose="02010600030101010101" pitchFamily="2" charset="-122"/>
              </a:rPr>
              <a:t>       GRVA Informal Document GRVA-15-17:</a:t>
            </a:r>
          </a:p>
          <a:p>
            <a:pPr algn="just">
              <a:spcAft>
                <a:spcPts val="600"/>
              </a:spcAft>
            </a:pPr>
            <a:r>
              <a:rPr lang="en-GB" dirty="0">
                <a:effectLst/>
                <a:ea typeface="DengXian" panose="02010600030101010101" pitchFamily="2" charset="-122"/>
              </a:rPr>
              <a:t>1. Develop proposals to amend UN Regulation No. 13,</a:t>
            </a:r>
          </a:p>
          <a:p>
            <a:pPr algn="just">
              <a:spcAft>
                <a:spcPts val="600"/>
              </a:spcAft>
            </a:pPr>
            <a:r>
              <a:rPr lang="en-GB" dirty="0">
                <a:effectLst/>
                <a:ea typeface="DengXian" panose="02010600030101010101" pitchFamily="2" charset="-122"/>
              </a:rPr>
              <a:t>2. Develop proposals to amend UN Regulation No. 13-H, and</a:t>
            </a:r>
          </a:p>
          <a:p>
            <a:pPr algn="just"/>
            <a:r>
              <a:rPr lang="en-GB" dirty="0">
                <a:effectLst/>
                <a:ea typeface="DengXian" panose="02010600030101010101" pitchFamily="2" charset="-122"/>
              </a:rPr>
              <a:t>3. Make recommendations regarding the application of the electrical system safety principles with respect </a:t>
            </a:r>
          </a:p>
          <a:p>
            <a:pPr algn="just">
              <a:spcAft>
                <a:spcPts val="600"/>
              </a:spcAft>
            </a:pPr>
            <a:r>
              <a:rPr lang="en-GB" dirty="0">
                <a:ea typeface="DengXian" panose="02010600030101010101" pitchFamily="2" charset="-122"/>
              </a:rPr>
              <a:t>     </a:t>
            </a:r>
            <a:r>
              <a:rPr lang="en-GB" dirty="0">
                <a:effectLst/>
                <a:ea typeface="DengXian" panose="02010600030101010101" pitchFamily="2" charset="-122"/>
              </a:rPr>
              <a:t>to other UN Regulations, esp. UN Regulation No. 79. </a:t>
            </a:r>
          </a:p>
          <a:p>
            <a:pPr indent="457200" algn="just">
              <a:spcAft>
                <a:spcPts val="600"/>
              </a:spcAft>
            </a:pPr>
            <a:r>
              <a:rPr lang="en-GB" dirty="0">
                <a:effectLst/>
                <a:ea typeface="DengXian" panose="02010600030101010101" pitchFamily="2" charset="-122"/>
              </a:rPr>
              <a:t> </a:t>
            </a:r>
          </a:p>
        </p:txBody>
      </p:sp>
      <p:sp>
        <p:nvSpPr>
          <p:cNvPr id="7" name="Datumsplatzhalter 6">
            <a:extLst>
              <a:ext uri="{FF2B5EF4-FFF2-40B4-BE49-F238E27FC236}">
                <a16:creationId xmlns:a16="http://schemas.microsoft.com/office/drawing/2014/main" id="{260F1B4B-A2C9-DB22-DC13-4232B921F243}"/>
              </a:ext>
            </a:extLst>
          </p:cNvPr>
          <p:cNvSpPr>
            <a:spLocks noGrp="1"/>
          </p:cNvSpPr>
          <p:nvPr>
            <p:ph type="dt" sz="half" idx="10"/>
          </p:nvPr>
        </p:nvSpPr>
        <p:spPr/>
        <p:txBody>
          <a:bodyPr/>
          <a:lstStyle/>
          <a:p>
            <a:fld id="{CDC94CA7-A7E4-4A59-BF54-BD0440542BF0}" type="datetime1">
              <a:rPr lang="en-GB" smtClean="0"/>
              <a:t>16/05/2024</a:t>
            </a:fld>
            <a:endParaRPr lang="de-DE" dirty="0"/>
          </a:p>
        </p:txBody>
      </p:sp>
      <p:sp>
        <p:nvSpPr>
          <p:cNvPr id="8" name="Fußzeilenplatzhalter 7">
            <a:extLst>
              <a:ext uri="{FF2B5EF4-FFF2-40B4-BE49-F238E27FC236}">
                <a16:creationId xmlns:a16="http://schemas.microsoft.com/office/drawing/2014/main" id="{19D99CDB-8C8F-07CE-4F80-53A0A8A58EA7}"/>
              </a:ext>
            </a:extLst>
          </p:cNvPr>
          <p:cNvSpPr>
            <a:spLocks noGrp="1"/>
          </p:cNvSpPr>
          <p:nvPr>
            <p:ph type="ftr" sz="quarter" idx="11"/>
          </p:nvPr>
        </p:nvSpPr>
        <p:spPr/>
        <p:txBody>
          <a:bodyPr/>
          <a:lstStyle/>
          <a:p>
            <a:r>
              <a:rPr lang="en-US"/>
              <a:t>Electrical Braking Special Interest Group</a:t>
            </a:r>
            <a:endParaRPr lang="de-DE"/>
          </a:p>
        </p:txBody>
      </p:sp>
      <p:sp>
        <p:nvSpPr>
          <p:cNvPr id="9" name="Foliennummernplatzhalter 8">
            <a:extLst>
              <a:ext uri="{FF2B5EF4-FFF2-40B4-BE49-F238E27FC236}">
                <a16:creationId xmlns:a16="http://schemas.microsoft.com/office/drawing/2014/main" id="{3F7456E4-25D7-53F5-9112-9226B6B6F270}"/>
              </a:ext>
            </a:extLst>
          </p:cNvPr>
          <p:cNvSpPr>
            <a:spLocks noGrp="1"/>
          </p:cNvSpPr>
          <p:nvPr>
            <p:ph type="sldNum" sz="quarter" idx="12"/>
          </p:nvPr>
        </p:nvSpPr>
        <p:spPr/>
        <p:txBody>
          <a:bodyPr/>
          <a:lstStyle/>
          <a:p>
            <a:fld id="{75A4F0DD-4D64-46F5-A4A4-1847C02381D9}" type="slidenum">
              <a:rPr lang="de-DE" smtClean="0"/>
              <a:t>3</a:t>
            </a:fld>
            <a:endParaRPr lang="de-DE"/>
          </a:p>
        </p:txBody>
      </p:sp>
    </p:spTree>
    <p:extLst>
      <p:ext uri="{BB962C8B-B14F-4D97-AF65-F5344CB8AC3E}">
        <p14:creationId xmlns:p14="http://schemas.microsoft.com/office/powerpoint/2010/main" val="26123658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4E799C-E3A3-48C1-0540-163994C36E61}"/>
              </a:ext>
            </a:extLst>
          </p:cNvPr>
          <p:cNvSpPr>
            <a:spLocks noGrp="1"/>
          </p:cNvSpPr>
          <p:nvPr>
            <p:ph type="title"/>
          </p:nvPr>
        </p:nvSpPr>
        <p:spPr/>
        <p:txBody>
          <a:bodyPr/>
          <a:lstStyle/>
          <a:p>
            <a:r>
              <a:rPr lang="en-US" sz="4400" b="1" dirty="0"/>
              <a:t>2. EBSIG´s drafting principles </a:t>
            </a:r>
            <a:r>
              <a:rPr lang="en-US" sz="4400" dirty="0"/>
              <a:t>(GRVA-16-07)</a:t>
            </a:r>
            <a:br>
              <a:rPr lang="en-US" sz="4400" dirty="0"/>
            </a:br>
            <a:endParaRPr lang="de-DE" dirty="0"/>
          </a:p>
        </p:txBody>
      </p:sp>
      <p:sp>
        <p:nvSpPr>
          <p:cNvPr id="3" name="Inhaltsplatzhalter 2">
            <a:extLst>
              <a:ext uri="{FF2B5EF4-FFF2-40B4-BE49-F238E27FC236}">
                <a16:creationId xmlns:a16="http://schemas.microsoft.com/office/drawing/2014/main" id="{F6F71B81-3299-9865-00B8-F10D67B09436}"/>
              </a:ext>
            </a:extLst>
          </p:cNvPr>
          <p:cNvSpPr>
            <a:spLocks noGrp="1"/>
          </p:cNvSpPr>
          <p:nvPr>
            <p:ph idx="1"/>
          </p:nvPr>
        </p:nvSpPr>
        <p:spPr>
          <a:xfrm>
            <a:off x="838200" y="1070919"/>
            <a:ext cx="10515600" cy="5106044"/>
          </a:xfrm>
        </p:spPr>
        <p:txBody>
          <a:bodyPr>
            <a:normAutofit fontScale="77500" lnSpcReduction="20000"/>
          </a:bodyPr>
          <a:lstStyle/>
          <a:p>
            <a:pPr marL="0" indent="0">
              <a:lnSpc>
                <a:spcPct val="107000"/>
              </a:lnSpc>
              <a:spcAft>
                <a:spcPts val="800"/>
              </a:spcAft>
              <a:buNone/>
            </a:pPr>
            <a:r>
              <a:rPr lang="en-GB" sz="2600" b="1" dirty="0">
                <a:effectLst/>
                <a:latin typeface="Calibri" panose="020F0502020204030204" pitchFamily="34" charset="0"/>
                <a:ea typeface="Calibri" panose="020F0502020204030204" pitchFamily="34" charset="0"/>
                <a:cs typeface="Times New Roman" panose="02020603050405020304" pitchFamily="18" charset="0"/>
              </a:rPr>
              <a:t>The essential principles of the regulations are that a braking system employing stored energy:</a:t>
            </a:r>
            <a:endParaRPr lang="de-DE" sz="2600" b="1"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en-GB" sz="2600" dirty="0">
                <a:effectLst/>
                <a:latin typeface="Calibri" panose="020F0502020204030204" pitchFamily="34" charset="0"/>
                <a:ea typeface="Calibri" panose="020F0502020204030204" pitchFamily="34" charset="0"/>
                <a:cs typeface="Times New Roman" panose="02020603050405020304" pitchFamily="18" charset="0"/>
              </a:rPr>
              <a:t>May have a vacuum, hydraulic, pneumatic, electric, or mixed medium transmission.</a:t>
            </a:r>
            <a:endParaRPr lang="de-DE" sz="2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en-GB" sz="2600" dirty="0">
                <a:effectLst/>
                <a:latin typeface="Calibri" panose="020F0502020204030204" pitchFamily="34" charset="0"/>
                <a:ea typeface="Calibri" panose="020F0502020204030204" pitchFamily="34" charset="0"/>
                <a:cs typeface="Times New Roman" panose="02020603050405020304" pitchFamily="18" charset="0"/>
              </a:rPr>
              <a:t>The transmission must comprise at least two independent braking circuits each acting on a minimum of two wheels.</a:t>
            </a:r>
            <a:endParaRPr lang="de-DE" sz="2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en-GB" sz="2600" dirty="0">
                <a:effectLst/>
                <a:latin typeface="Calibri" panose="020F0502020204030204" pitchFamily="34" charset="0"/>
                <a:ea typeface="Calibri" panose="020F0502020204030204" pitchFamily="34" charset="0"/>
                <a:cs typeface="Times New Roman" panose="02020603050405020304" pitchFamily="18" charset="0"/>
              </a:rPr>
              <a:t>Each of those circuits must have its own independent energy reserve.</a:t>
            </a:r>
            <a:endParaRPr lang="de-DE" sz="2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en-GB" sz="2600" dirty="0">
                <a:effectLst/>
                <a:latin typeface="Calibri" panose="020F0502020204030204" pitchFamily="34" charset="0"/>
                <a:ea typeface="Calibri" panose="020F0502020204030204" pitchFamily="34" charset="0"/>
                <a:cs typeface="Times New Roman" panose="02020603050405020304" pitchFamily="18" charset="0"/>
              </a:rPr>
              <a:t>The value of each reserve must be monitored, and a warning system must be provided to alert the driver if the value falls below a prescribed level.   </a:t>
            </a:r>
            <a:endParaRPr lang="de-DE" sz="2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en-GB" sz="2600" dirty="0">
                <a:effectLst/>
                <a:latin typeface="Calibri" panose="020F0502020204030204" pitchFamily="34" charset="0"/>
                <a:ea typeface="Calibri" panose="020F0502020204030204" pitchFamily="34" charset="0"/>
                <a:cs typeface="Times New Roman" panose="02020603050405020304" pitchFamily="18" charset="0"/>
              </a:rPr>
              <a:t>At all times that the vehicle is able to be driven (or be in motion), and there are no faults present in the system, the total value of the energy reserves has to be sufficient to satisfy the performance requirements of regulations.  </a:t>
            </a:r>
            <a:endParaRPr lang="de-DE" sz="2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en-GB" sz="2600" dirty="0">
                <a:effectLst/>
                <a:latin typeface="Calibri" panose="020F0502020204030204" pitchFamily="34" charset="0"/>
                <a:ea typeface="Calibri" panose="020F0502020204030204" pitchFamily="34" charset="0"/>
                <a:cs typeface="Times New Roman" panose="02020603050405020304" pitchFamily="18" charset="0"/>
              </a:rPr>
              <a:t>When isolated from its supply, the total energy reserve must allow a defined number of full brake applications and still be sufficient to ensure secondary braking at the end. </a:t>
            </a:r>
            <a:endParaRPr lang="de-DE" sz="2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pPr>
            <a:r>
              <a:rPr lang="en-GB" sz="2600" dirty="0">
                <a:effectLst/>
                <a:latin typeface="Calibri" panose="020F0502020204030204" pitchFamily="34" charset="0"/>
                <a:ea typeface="Calibri" panose="020F0502020204030204" pitchFamily="34" charset="0"/>
                <a:cs typeface="Times New Roman" panose="02020603050405020304" pitchFamily="18" charset="0"/>
              </a:rPr>
              <a:t>The energy reserve of each circuit must be maintained at a level that can ensure secondary brake performance should a fault/failure occur in the other circuit.</a:t>
            </a:r>
            <a:endParaRPr lang="en-US" dirty="0"/>
          </a:p>
        </p:txBody>
      </p:sp>
      <p:sp>
        <p:nvSpPr>
          <p:cNvPr id="4" name="Datumsplatzhalter 3">
            <a:extLst>
              <a:ext uri="{FF2B5EF4-FFF2-40B4-BE49-F238E27FC236}">
                <a16:creationId xmlns:a16="http://schemas.microsoft.com/office/drawing/2014/main" id="{469E4DFF-4B1A-05C9-0FDB-ECAD06355F19}"/>
              </a:ext>
            </a:extLst>
          </p:cNvPr>
          <p:cNvSpPr>
            <a:spLocks noGrp="1"/>
          </p:cNvSpPr>
          <p:nvPr>
            <p:ph type="dt" sz="half" idx="10"/>
          </p:nvPr>
        </p:nvSpPr>
        <p:spPr/>
        <p:txBody>
          <a:bodyPr/>
          <a:lstStyle/>
          <a:p>
            <a:fld id="{9631A596-C93E-48D5-B091-F068C535D1B3}" type="datetime1">
              <a:rPr lang="en-GB" smtClean="0"/>
              <a:t>16/05/2024</a:t>
            </a:fld>
            <a:endParaRPr lang="de-DE"/>
          </a:p>
        </p:txBody>
      </p:sp>
      <p:sp>
        <p:nvSpPr>
          <p:cNvPr id="5" name="Fußzeilenplatzhalter 4">
            <a:extLst>
              <a:ext uri="{FF2B5EF4-FFF2-40B4-BE49-F238E27FC236}">
                <a16:creationId xmlns:a16="http://schemas.microsoft.com/office/drawing/2014/main" id="{6CB997BC-27F1-25AA-E01A-69728E29378E}"/>
              </a:ext>
            </a:extLst>
          </p:cNvPr>
          <p:cNvSpPr>
            <a:spLocks noGrp="1"/>
          </p:cNvSpPr>
          <p:nvPr>
            <p:ph type="ftr" sz="quarter" idx="11"/>
          </p:nvPr>
        </p:nvSpPr>
        <p:spPr/>
        <p:txBody>
          <a:bodyPr/>
          <a:lstStyle/>
          <a:p>
            <a:r>
              <a:rPr lang="en-US"/>
              <a:t>Electrical Braking Special Interest Group</a:t>
            </a:r>
            <a:endParaRPr lang="de-DE"/>
          </a:p>
        </p:txBody>
      </p:sp>
      <p:sp>
        <p:nvSpPr>
          <p:cNvPr id="6" name="Foliennummernplatzhalter 5">
            <a:extLst>
              <a:ext uri="{FF2B5EF4-FFF2-40B4-BE49-F238E27FC236}">
                <a16:creationId xmlns:a16="http://schemas.microsoft.com/office/drawing/2014/main" id="{AAD727D9-3BA7-FD2C-8F76-5C73AA1FF483}"/>
              </a:ext>
            </a:extLst>
          </p:cNvPr>
          <p:cNvSpPr>
            <a:spLocks noGrp="1"/>
          </p:cNvSpPr>
          <p:nvPr>
            <p:ph type="sldNum" sz="quarter" idx="12"/>
          </p:nvPr>
        </p:nvSpPr>
        <p:spPr/>
        <p:txBody>
          <a:bodyPr/>
          <a:lstStyle/>
          <a:p>
            <a:fld id="{75A4F0DD-4D64-46F5-A4A4-1847C02381D9}" type="slidenum">
              <a:rPr lang="de-DE" smtClean="0"/>
              <a:t>4</a:t>
            </a:fld>
            <a:endParaRPr lang="de-DE"/>
          </a:p>
        </p:txBody>
      </p:sp>
    </p:spTree>
    <p:extLst>
      <p:ext uri="{BB962C8B-B14F-4D97-AF65-F5344CB8AC3E}">
        <p14:creationId xmlns:p14="http://schemas.microsoft.com/office/powerpoint/2010/main" val="30799099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6D369A-AC69-C4A7-2116-51CF1DDBDA71}"/>
              </a:ext>
            </a:extLst>
          </p:cNvPr>
          <p:cNvSpPr>
            <a:spLocks noGrp="1"/>
          </p:cNvSpPr>
          <p:nvPr>
            <p:ph type="title"/>
          </p:nvPr>
        </p:nvSpPr>
        <p:spPr/>
        <p:txBody>
          <a:bodyPr anchor="t">
            <a:normAutofit fontScale="90000"/>
          </a:bodyPr>
          <a:lstStyle/>
          <a:p>
            <a:r>
              <a:rPr lang="en-US" sz="4400" b="1" dirty="0"/>
              <a:t>3. Specimen architectures </a:t>
            </a:r>
            <a:br>
              <a:rPr lang="en-US" sz="4400" dirty="0"/>
            </a:br>
            <a:r>
              <a:rPr lang="en-US" sz="4400" dirty="0"/>
              <a:t>     ETBS versus EBS</a:t>
            </a:r>
            <a:br>
              <a:rPr lang="en-US" sz="4400" dirty="0"/>
            </a:br>
            <a:endParaRPr lang="de-DE" dirty="0"/>
          </a:p>
        </p:txBody>
      </p:sp>
      <p:sp>
        <p:nvSpPr>
          <p:cNvPr id="229" name="Datumsplatzhalter 228">
            <a:extLst>
              <a:ext uri="{FF2B5EF4-FFF2-40B4-BE49-F238E27FC236}">
                <a16:creationId xmlns:a16="http://schemas.microsoft.com/office/drawing/2014/main" id="{815EA665-AE4A-F219-E492-7181BF6027D5}"/>
              </a:ext>
            </a:extLst>
          </p:cNvPr>
          <p:cNvSpPr>
            <a:spLocks noGrp="1"/>
          </p:cNvSpPr>
          <p:nvPr>
            <p:ph type="dt" sz="half" idx="10"/>
          </p:nvPr>
        </p:nvSpPr>
        <p:spPr/>
        <p:txBody>
          <a:bodyPr/>
          <a:lstStyle/>
          <a:p>
            <a:fld id="{CBB87662-5495-40B2-9D62-1C750C4AA138}" type="datetime1">
              <a:rPr lang="en-GB" smtClean="0"/>
              <a:t>16/05/2024</a:t>
            </a:fld>
            <a:endParaRPr lang="de-DE"/>
          </a:p>
        </p:txBody>
      </p:sp>
      <p:sp>
        <p:nvSpPr>
          <p:cNvPr id="230" name="Fußzeilenplatzhalter 229">
            <a:extLst>
              <a:ext uri="{FF2B5EF4-FFF2-40B4-BE49-F238E27FC236}">
                <a16:creationId xmlns:a16="http://schemas.microsoft.com/office/drawing/2014/main" id="{05C28553-0A55-1C76-4E27-441835FA41B2}"/>
              </a:ext>
            </a:extLst>
          </p:cNvPr>
          <p:cNvSpPr>
            <a:spLocks noGrp="1"/>
          </p:cNvSpPr>
          <p:nvPr>
            <p:ph type="ftr" sz="quarter" idx="11"/>
          </p:nvPr>
        </p:nvSpPr>
        <p:spPr/>
        <p:txBody>
          <a:bodyPr/>
          <a:lstStyle/>
          <a:p>
            <a:r>
              <a:rPr lang="en-US"/>
              <a:t>Electrical Braking Special Interest Group</a:t>
            </a:r>
            <a:endParaRPr lang="de-DE"/>
          </a:p>
        </p:txBody>
      </p:sp>
      <p:sp>
        <p:nvSpPr>
          <p:cNvPr id="231" name="Foliennummernplatzhalter 230">
            <a:extLst>
              <a:ext uri="{FF2B5EF4-FFF2-40B4-BE49-F238E27FC236}">
                <a16:creationId xmlns:a16="http://schemas.microsoft.com/office/drawing/2014/main" id="{6C4B0377-2A39-2AE6-13D2-A9EBC051B18C}"/>
              </a:ext>
            </a:extLst>
          </p:cNvPr>
          <p:cNvSpPr>
            <a:spLocks noGrp="1"/>
          </p:cNvSpPr>
          <p:nvPr>
            <p:ph type="sldNum" sz="quarter" idx="12"/>
          </p:nvPr>
        </p:nvSpPr>
        <p:spPr/>
        <p:txBody>
          <a:bodyPr/>
          <a:lstStyle/>
          <a:p>
            <a:fld id="{75A4F0DD-4D64-46F5-A4A4-1847C02381D9}" type="slidenum">
              <a:rPr lang="de-DE" smtClean="0"/>
              <a:t>5</a:t>
            </a:fld>
            <a:endParaRPr lang="de-DE"/>
          </a:p>
        </p:txBody>
      </p:sp>
      <p:sp>
        <p:nvSpPr>
          <p:cNvPr id="3" name="TextBox 4">
            <a:extLst>
              <a:ext uri="{FF2B5EF4-FFF2-40B4-BE49-F238E27FC236}">
                <a16:creationId xmlns:a16="http://schemas.microsoft.com/office/drawing/2014/main" id="{CEF14414-763C-5769-E79F-29C3F09DA3BE}"/>
              </a:ext>
            </a:extLst>
          </p:cNvPr>
          <p:cNvSpPr txBox="1"/>
          <p:nvPr/>
        </p:nvSpPr>
        <p:spPr>
          <a:xfrm>
            <a:off x="647700" y="3962346"/>
            <a:ext cx="5664200" cy="1815882"/>
          </a:xfrm>
          <a:prstGeom prst="rect">
            <a:avLst/>
          </a:prstGeom>
          <a:noFill/>
        </p:spPr>
        <p:txBody>
          <a:bodyPr wrap="square">
            <a:spAutoFit/>
          </a:bodyPr>
          <a:lstStyle/>
          <a:p>
            <a:pPr marL="715963" marR="932815" indent="-715963" algn="just">
              <a:spcAft>
                <a:spcPts val="600"/>
              </a:spcAft>
            </a:pPr>
            <a:r>
              <a:rPr lang="en-GB" sz="1600" b="1" dirty="0">
                <a:effectLst/>
                <a:latin typeface="Times New Roman" panose="02020603050405020304" pitchFamily="18" charset="0"/>
                <a:ea typeface="Calibri" panose="020F0502020204030204" pitchFamily="34" charset="0"/>
                <a:cs typeface="Arial" panose="020B0604020202020204" pitchFamily="34" charset="0"/>
              </a:rPr>
              <a:t>2.53.	“</a:t>
            </a:r>
            <a:r>
              <a:rPr lang="en-GB" sz="1600" b="1" i="1" dirty="0">
                <a:effectLst/>
                <a:latin typeface="Times New Roman" panose="02020603050405020304" pitchFamily="18" charset="0"/>
                <a:ea typeface="Calibri" panose="020F0502020204030204" pitchFamily="34" charset="0"/>
                <a:cs typeface="Arial" panose="020B0604020202020204" pitchFamily="34" charset="0"/>
              </a:rPr>
              <a:t>Electrical Transmission Braking System</a:t>
            </a:r>
            <a:r>
              <a:rPr lang="en-GB" sz="1600" b="1" dirty="0">
                <a:effectLst/>
                <a:latin typeface="Times New Roman" panose="02020603050405020304" pitchFamily="18" charset="0"/>
                <a:ea typeface="Calibri" panose="020F0502020204030204" pitchFamily="34" charset="0"/>
                <a:cs typeface="Arial" panose="020B0604020202020204" pitchFamily="34" charset="0"/>
              </a:rPr>
              <a:t>” (ETBS) means a braking system of a power-driven vehicle where the service braking force, and transmission, depend exclusively on the use, controlled by the driver, of energy provided from electrical storage devices. </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TextBox 2">
            <a:extLst>
              <a:ext uri="{FF2B5EF4-FFF2-40B4-BE49-F238E27FC236}">
                <a16:creationId xmlns:a16="http://schemas.microsoft.com/office/drawing/2014/main" id="{2E3106E1-A19D-502B-CF45-D77687D4E87F}"/>
              </a:ext>
            </a:extLst>
          </p:cNvPr>
          <p:cNvSpPr txBox="1"/>
          <p:nvPr/>
        </p:nvSpPr>
        <p:spPr>
          <a:xfrm>
            <a:off x="647700" y="1460446"/>
            <a:ext cx="5664200" cy="1815882"/>
          </a:xfrm>
          <a:prstGeom prst="rect">
            <a:avLst/>
          </a:prstGeom>
          <a:noFill/>
        </p:spPr>
        <p:txBody>
          <a:bodyPr wrap="square">
            <a:spAutoFit/>
          </a:bodyPr>
          <a:lstStyle/>
          <a:p>
            <a:pPr marL="715963" marR="932815" indent="-715963" algn="just">
              <a:spcAft>
                <a:spcPts val="600"/>
              </a:spcAft>
            </a:pPr>
            <a:r>
              <a:rPr lang="en-GB" sz="1600" b="1" dirty="0">
                <a:effectLst/>
                <a:latin typeface="Times New Roman" panose="02020603050405020304" pitchFamily="18" charset="0"/>
                <a:ea typeface="Calibri" panose="020F0502020204030204" pitchFamily="34" charset="0"/>
                <a:cs typeface="Arial" panose="020B0604020202020204" pitchFamily="34" charset="0"/>
              </a:rPr>
              <a:t>2.52. 	“</a:t>
            </a:r>
            <a:r>
              <a:rPr lang="en-GB" sz="1600" b="1" i="1" dirty="0">
                <a:effectLst/>
                <a:latin typeface="Times New Roman" panose="02020603050405020304" pitchFamily="18" charset="0"/>
                <a:ea typeface="Calibri" panose="020F0502020204030204" pitchFamily="34" charset="0"/>
                <a:cs typeface="Arial" panose="020B0604020202020204" pitchFamily="34" charset="0"/>
              </a:rPr>
              <a:t>Electronically controlled Braking System’</a:t>
            </a:r>
            <a:r>
              <a:rPr lang="en-GB" sz="1600" b="1" dirty="0">
                <a:effectLst/>
                <a:latin typeface="Times New Roman" panose="02020603050405020304" pitchFamily="18" charset="0"/>
                <a:ea typeface="Calibri" panose="020F0502020204030204" pitchFamily="34" charset="0"/>
                <a:cs typeface="Arial" panose="020B0604020202020204" pitchFamily="34" charset="0"/>
              </a:rPr>
              <a:t>” (EBS) means a service braking system where the control is generating an electrical signal in the control transmission and electrical output signals to devices which generate actuating forces produced from stored or generated pneumatic energy. </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TextBox 3">
            <a:extLst>
              <a:ext uri="{FF2B5EF4-FFF2-40B4-BE49-F238E27FC236}">
                <a16:creationId xmlns:a16="http://schemas.microsoft.com/office/drawing/2014/main" id="{3840EC78-98B1-1347-75D5-65D895C0347C}"/>
              </a:ext>
            </a:extLst>
          </p:cNvPr>
          <p:cNvSpPr txBox="1"/>
          <p:nvPr/>
        </p:nvSpPr>
        <p:spPr>
          <a:xfrm>
            <a:off x="6877050" y="868739"/>
            <a:ext cx="4857751" cy="2062103"/>
          </a:xfrm>
          <a:prstGeom prst="rect">
            <a:avLst/>
          </a:prstGeom>
          <a:noFill/>
        </p:spPr>
        <p:txBody>
          <a:bodyPr wrap="square" rtlCol="0">
            <a:spAutoFit/>
          </a:bodyPr>
          <a:lstStyle/>
          <a:p>
            <a:pPr marL="285750" indent="-285750">
              <a:buFont typeface="Wingdings" panose="05000000000000000000" pitchFamily="2" charset="2"/>
              <a:buChar char="§"/>
            </a:pPr>
            <a:r>
              <a:rPr lang="en-US" sz="1600" dirty="0"/>
              <a:t>This new definition is specific to R13 and covers existing typical layouts on HCVs (since the mid-90’s): the so called “Electronic Braking System (EBS)”.</a:t>
            </a:r>
          </a:p>
          <a:p>
            <a:pPr marL="285750" indent="-285750">
              <a:buFont typeface="Wingdings" panose="05000000000000000000" pitchFamily="2" charset="2"/>
              <a:buChar char="§"/>
            </a:pPr>
            <a:r>
              <a:rPr lang="en-US" sz="1600" dirty="0"/>
              <a:t>The aim is to avoid any confusion between EBS and ETBS.</a:t>
            </a:r>
          </a:p>
          <a:p>
            <a:pPr marL="285750" indent="-285750">
              <a:buFont typeface="Wingdings" panose="05000000000000000000" pitchFamily="2" charset="2"/>
              <a:buChar char="§"/>
            </a:pPr>
            <a:r>
              <a:rPr lang="en-US" sz="1600" dirty="0"/>
              <a:t>EBS is addressed with special additional requirements of section 5.2.1.27., while ETBS is addressed in new section 5.2.1.35.</a:t>
            </a:r>
          </a:p>
        </p:txBody>
      </p:sp>
      <p:cxnSp>
        <p:nvCxnSpPr>
          <p:cNvPr id="7" name="Straight Connector 6">
            <a:extLst>
              <a:ext uri="{FF2B5EF4-FFF2-40B4-BE49-F238E27FC236}">
                <a16:creationId xmlns:a16="http://schemas.microsoft.com/office/drawing/2014/main" id="{C599260E-FD6C-294D-83FC-7A89D9A07956}"/>
              </a:ext>
            </a:extLst>
          </p:cNvPr>
          <p:cNvCxnSpPr>
            <a:cxnSpLocks/>
          </p:cNvCxnSpPr>
          <p:nvPr/>
        </p:nvCxnSpPr>
        <p:spPr>
          <a:xfrm flipH="1">
            <a:off x="5410201" y="1222015"/>
            <a:ext cx="1466849" cy="359081"/>
          </a:xfrm>
          <a:prstGeom prst="line">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 name="Rectangle: Rounded Corners 19">
            <a:extLst>
              <a:ext uri="{FF2B5EF4-FFF2-40B4-BE49-F238E27FC236}">
                <a16:creationId xmlns:a16="http://schemas.microsoft.com/office/drawing/2014/main" id="{BF64EBC2-662C-B729-62A5-AE9181722B3C}"/>
              </a:ext>
            </a:extLst>
          </p:cNvPr>
          <p:cNvSpPr/>
          <p:nvPr/>
        </p:nvSpPr>
        <p:spPr>
          <a:xfrm>
            <a:off x="5674151" y="3111098"/>
            <a:ext cx="5803900" cy="2879801"/>
          </a:xfrm>
          <a:prstGeom prst="roundRect">
            <a:avLst>
              <a:gd name="adj" fmla="val 4193"/>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8">
            <a:extLst>
              <a:ext uri="{FF2B5EF4-FFF2-40B4-BE49-F238E27FC236}">
                <a16:creationId xmlns:a16="http://schemas.microsoft.com/office/drawing/2014/main" id="{288CA6F5-7957-42B1-96B5-55930B1C7930}"/>
              </a:ext>
            </a:extLst>
          </p:cNvPr>
          <p:cNvSpPr/>
          <p:nvPr/>
        </p:nvSpPr>
        <p:spPr>
          <a:xfrm>
            <a:off x="7350551" y="4962199"/>
            <a:ext cx="1422400" cy="685528"/>
          </a:xfrm>
          <a:prstGeom prst="rect">
            <a:avLst/>
          </a:prstGeom>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Pneumatic</a:t>
            </a:r>
          </a:p>
        </p:txBody>
      </p:sp>
      <p:sp>
        <p:nvSpPr>
          <p:cNvPr id="13" name="Rectangle 9">
            <a:extLst>
              <a:ext uri="{FF2B5EF4-FFF2-40B4-BE49-F238E27FC236}">
                <a16:creationId xmlns:a16="http://schemas.microsoft.com/office/drawing/2014/main" id="{AB206A10-A23E-F782-C7DD-2BB4D08CF8FC}"/>
              </a:ext>
            </a:extLst>
          </p:cNvPr>
          <p:cNvSpPr/>
          <p:nvPr/>
        </p:nvSpPr>
        <p:spPr>
          <a:xfrm>
            <a:off x="9598451" y="4962199"/>
            <a:ext cx="1422400" cy="685528"/>
          </a:xfrm>
          <a:prstGeom prst="rect">
            <a:avLst/>
          </a:prstGeom>
          <a:solidFill>
            <a:srgbClr val="C00000"/>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Electrical</a:t>
            </a:r>
          </a:p>
        </p:txBody>
      </p:sp>
      <p:sp>
        <p:nvSpPr>
          <p:cNvPr id="14" name="Rectangle 10">
            <a:extLst>
              <a:ext uri="{FF2B5EF4-FFF2-40B4-BE49-F238E27FC236}">
                <a16:creationId xmlns:a16="http://schemas.microsoft.com/office/drawing/2014/main" id="{E6B5F515-5544-37D6-D07E-DC0778BCA451}"/>
              </a:ext>
            </a:extLst>
          </p:cNvPr>
          <p:cNvSpPr/>
          <p:nvPr/>
        </p:nvSpPr>
        <p:spPr>
          <a:xfrm>
            <a:off x="7350551" y="3870271"/>
            <a:ext cx="1422400" cy="685528"/>
          </a:xfrm>
          <a:prstGeom prst="rect">
            <a:avLst/>
          </a:prstGeom>
          <a:solidFill>
            <a:srgbClr val="C00000"/>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Electrical *</a:t>
            </a:r>
          </a:p>
        </p:txBody>
      </p:sp>
      <p:sp>
        <p:nvSpPr>
          <p:cNvPr id="15" name="Rectangle 11">
            <a:extLst>
              <a:ext uri="{FF2B5EF4-FFF2-40B4-BE49-F238E27FC236}">
                <a16:creationId xmlns:a16="http://schemas.microsoft.com/office/drawing/2014/main" id="{D4BFBC75-4D15-F9B4-0C0A-3475D110DDCE}"/>
              </a:ext>
            </a:extLst>
          </p:cNvPr>
          <p:cNvSpPr/>
          <p:nvPr/>
        </p:nvSpPr>
        <p:spPr>
          <a:xfrm>
            <a:off x="9598451" y="3870135"/>
            <a:ext cx="1422400" cy="685528"/>
          </a:xfrm>
          <a:prstGeom prst="rect">
            <a:avLst/>
          </a:prstGeom>
          <a:solidFill>
            <a:srgbClr val="C00000"/>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Electrical</a:t>
            </a:r>
          </a:p>
        </p:txBody>
      </p:sp>
      <p:sp>
        <p:nvSpPr>
          <p:cNvPr id="17" name="TextBox 12">
            <a:extLst>
              <a:ext uri="{FF2B5EF4-FFF2-40B4-BE49-F238E27FC236}">
                <a16:creationId xmlns:a16="http://schemas.microsoft.com/office/drawing/2014/main" id="{C70064DE-171D-9298-6830-AEC4AE507FCD}"/>
              </a:ext>
            </a:extLst>
          </p:cNvPr>
          <p:cNvSpPr txBox="1"/>
          <p:nvPr/>
        </p:nvSpPr>
        <p:spPr>
          <a:xfrm>
            <a:off x="5720097" y="5001396"/>
            <a:ext cx="1711509" cy="646331"/>
          </a:xfrm>
          <a:prstGeom prst="rect">
            <a:avLst/>
          </a:prstGeom>
          <a:noFill/>
        </p:spPr>
        <p:txBody>
          <a:bodyPr wrap="square" rtlCol="0">
            <a:spAutoFit/>
          </a:bodyPr>
          <a:lstStyle/>
          <a:p>
            <a:r>
              <a:rPr lang="en-US" b="1" dirty="0"/>
              <a:t>Energy transmission</a:t>
            </a:r>
          </a:p>
        </p:txBody>
      </p:sp>
      <p:sp>
        <p:nvSpPr>
          <p:cNvPr id="18" name="TextBox 13">
            <a:extLst>
              <a:ext uri="{FF2B5EF4-FFF2-40B4-BE49-F238E27FC236}">
                <a16:creationId xmlns:a16="http://schemas.microsoft.com/office/drawing/2014/main" id="{07DD73EB-482A-8DF7-4E5D-1028C3D10612}"/>
              </a:ext>
            </a:extLst>
          </p:cNvPr>
          <p:cNvSpPr txBox="1"/>
          <p:nvPr/>
        </p:nvSpPr>
        <p:spPr>
          <a:xfrm>
            <a:off x="5740917" y="3910744"/>
            <a:ext cx="1755775" cy="646331"/>
          </a:xfrm>
          <a:prstGeom prst="rect">
            <a:avLst/>
          </a:prstGeom>
          <a:noFill/>
        </p:spPr>
        <p:txBody>
          <a:bodyPr wrap="square" rtlCol="0">
            <a:spAutoFit/>
          </a:bodyPr>
          <a:lstStyle/>
          <a:p>
            <a:r>
              <a:rPr lang="en-US" b="1" dirty="0"/>
              <a:t>Control transmission</a:t>
            </a:r>
          </a:p>
        </p:txBody>
      </p:sp>
      <p:sp>
        <p:nvSpPr>
          <p:cNvPr id="19" name="TextBox 14">
            <a:extLst>
              <a:ext uri="{FF2B5EF4-FFF2-40B4-BE49-F238E27FC236}">
                <a16:creationId xmlns:a16="http://schemas.microsoft.com/office/drawing/2014/main" id="{9586D582-C1D9-8B6C-F0F5-D68360EE679A}"/>
              </a:ext>
            </a:extLst>
          </p:cNvPr>
          <p:cNvSpPr txBox="1"/>
          <p:nvPr/>
        </p:nvSpPr>
        <p:spPr>
          <a:xfrm>
            <a:off x="5687274" y="6000676"/>
            <a:ext cx="3107902" cy="276999"/>
          </a:xfrm>
          <a:prstGeom prst="rect">
            <a:avLst/>
          </a:prstGeom>
          <a:noFill/>
        </p:spPr>
        <p:txBody>
          <a:bodyPr wrap="none" rtlCol="0">
            <a:spAutoFit/>
          </a:bodyPr>
          <a:lstStyle/>
          <a:p>
            <a:r>
              <a:rPr lang="en-US" sz="1200" i="1" dirty="0"/>
              <a:t>* Existing systems all have a pneumatic backup</a:t>
            </a:r>
          </a:p>
        </p:txBody>
      </p:sp>
      <p:sp>
        <p:nvSpPr>
          <p:cNvPr id="20" name="TextBox 15">
            <a:extLst>
              <a:ext uri="{FF2B5EF4-FFF2-40B4-BE49-F238E27FC236}">
                <a16:creationId xmlns:a16="http://schemas.microsoft.com/office/drawing/2014/main" id="{7861C3D6-757A-F7CD-23DD-7E4D6C99273E}"/>
              </a:ext>
            </a:extLst>
          </p:cNvPr>
          <p:cNvSpPr txBox="1"/>
          <p:nvPr/>
        </p:nvSpPr>
        <p:spPr>
          <a:xfrm>
            <a:off x="7794483" y="3333857"/>
            <a:ext cx="575799" cy="400110"/>
          </a:xfrm>
          <a:prstGeom prst="rect">
            <a:avLst/>
          </a:prstGeom>
          <a:noFill/>
        </p:spPr>
        <p:txBody>
          <a:bodyPr wrap="none" rtlCol="0">
            <a:spAutoFit/>
          </a:bodyPr>
          <a:lstStyle/>
          <a:p>
            <a:r>
              <a:rPr lang="en-US" sz="2000" b="1" dirty="0"/>
              <a:t>EBS</a:t>
            </a:r>
          </a:p>
        </p:txBody>
      </p:sp>
      <p:sp>
        <p:nvSpPr>
          <p:cNvPr id="21" name="TextBox 16">
            <a:extLst>
              <a:ext uri="{FF2B5EF4-FFF2-40B4-BE49-F238E27FC236}">
                <a16:creationId xmlns:a16="http://schemas.microsoft.com/office/drawing/2014/main" id="{57B4DBB0-A256-FB27-71C6-577121694DD3}"/>
              </a:ext>
            </a:extLst>
          </p:cNvPr>
          <p:cNvSpPr txBox="1"/>
          <p:nvPr/>
        </p:nvSpPr>
        <p:spPr>
          <a:xfrm>
            <a:off x="9989691" y="3333857"/>
            <a:ext cx="702436" cy="400110"/>
          </a:xfrm>
          <a:prstGeom prst="rect">
            <a:avLst/>
          </a:prstGeom>
          <a:noFill/>
        </p:spPr>
        <p:txBody>
          <a:bodyPr wrap="none" rtlCol="0">
            <a:spAutoFit/>
          </a:bodyPr>
          <a:lstStyle/>
          <a:p>
            <a:r>
              <a:rPr lang="en-US" sz="2000" b="1" dirty="0"/>
              <a:t>ETBS</a:t>
            </a:r>
          </a:p>
        </p:txBody>
      </p:sp>
    </p:spTree>
    <p:extLst>
      <p:ext uri="{BB962C8B-B14F-4D97-AF65-F5344CB8AC3E}">
        <p14:creationId xmlns:p14="http://schemas.microsoft.com/office/powerpoint/2010/main" val="26816224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6D369A-AC69-C4A7-2116-51CF1DDBDA71}"/>
              </a:ext>
            </a:extLst>
          </p:cNvPr>
          <p:cNvSpPr>
            <a:spLocks noGrp="1"/>
          </p:cNvSpPr>
          <p:nvPr>
            <p:ph type="title"/>
          </p:nvPr>
        </p:nvSpPr>
        <p:spPr/>
        <p:txBody>
          <a:bodyPr anchor="t">
            <a:normAutofit fontScale="90000"/>
          </a:bodyPr>
          <a:lstStyle/>
          <a:p>
            <a:r>
              <a:rPr lang="en-US" sz="4400" b="1" dirty="0"/>
              <a:t>3. Specimen architectures </a:t>
            </a:r>
            <a:br>
              <a:rPr lang="en-US" sz="4400" dirty="0"/>
            </a:br>
            <a:r>
              <a:rPr lang="en-US" sz="4400" dirty="0"/>
              <a:t>     </a:t>
            </a:r>
            <a:r>
              <a:rPr lang="en-US" sz="3600" dirty="0">
                <a:latin typeface="+mn-lt"/>
                <a:ea typeface="+mn-ea"/>
                <a:cs typeface="+mn-cs"/>
              </a:rPr>
              <a:t>Caution (about the layouts)</a:t>
            </a:r>
            <a:br>
              <a:rPr lang="en-US" sz="4400" dirty="0"/>
            </a:br>
            <a:endParaRPr lang="de-DE" dirty="0"/>
          </a:p>
        </p:txBody>
      </p:sp>
      <p:sp>
        <p:nvSpPr>
          <p:cNvPr id="229" name="Datumsplatzhalter 228">
            <a:extLst>
              <a:ext uri="{FF2B5EF4-FFF2-40B4-BE49-F238E27FC236}">
                <a16:creationId xmlns:a16="http://schemas.microsoft.com/office/drawing/2014/main" id="{815EA665-AE4A-F219-E492-7181BF6027D5}"/>
              </a:ext>
            </a:extLst>
          </p:cNvPr>
          <p:cNvSpPr>
            <a:spLocks noGrp="1"/>
          </p:cNvSpPr>
          <p:nvPr>
            <p:ph type="dt" sz="half" idx="10"/>
          </p:nvPr>
        </p:nvSpPr>
        <p:spPr/>
        <p:txBody>
          <a:bodyPr/>
          <a:lstStyle/>
          <a:p>
            <a:fld id="{CBB87662-5495-40B2-9D62-1C750C4AA138}" type="datetime1">
              <a:rPr lang="en-GB" smtClean="0"/>
              <a:t>16/05/2024</a:t>
            </a:fld>
            <a:endParaRPr lang="de-DE"/>
          </a:p>
        </p:txBody>
      </p:sp>
      <p:sp>
        <p:nvSpPr>
          <p:cNvPr id="230" name="Fußzeilenplatzhalter 229">
            <a:extLst>
              <a:ext uri="{FF2B5EF4-FFF2-40B4-BE49-F238E27FC236}">
                <a16:creationId xmlns:a16="http://schemas.microsoft.com/office/drawing/2014/main" id="{05C28553-0A55-1C76-4E27-441835FA41B2}"/>
              </a:ext>
            </a:extLst>
          </p:cNvPr>
          <p:cNvSpPr>
            <a:spLocks noGrp="1"/>
          </p:cNvSpPr>
          <p:nvPr>
            <p:ph type="ftr" sz="quarter" idx="11"/>
          </p:nvPr>
        </p:nvSpPr>
        <p:spPr/>
        <p:txBody>
          <a:bodyPr/>
          <a:lstStyle/>
          <a:p>
            <a:r>
              <a:rPr lang="en-US"/>
              <a:t>Electrical Braking Special Interest Group</a:t>
            </a:r>
            <a:endParaRPr lang="de-DE"/>
          </a:p>
        </p:txBody>
      </p:sp>
      <p:sp>
        <p:nvSpPr>
          <p:cNvPr id="231" name="Foliennummernplatzhalter 230">
            <a:extLst>
              <a:ext uri="{FF2B5EF4-FFF2-40B4-BE49-F238E27FC236}">
                <a16:creationId xmlns:a16="http://schemas.microsoft.com/office/drawing/2014/main" id="{6C4B0377-2A39-2AE6-13D2-A9EBC051B18C}"/>
              </a:ext>
            </a:extLst>
          </p:cNvPr>
          <p:cNvSpPr>
            <a:spLocks noGrp="1"/>
          </p:cNvSpPr>
          <p:nvPr>
            <p:ph type="sldNum" sz="quarter" idx="12"/>
          </p:nvPr>
        </p:nvSpPr>
        <p:spPr/>
        <p:txBody>
          <a:bodyPr/>
          <a:lstStyle/>
          <a:p>
            <a:fld id="{75A4F0DD-4D64-46F5-A4A4-1847C02381D9}" type="slidenum">
              <a:rPr lang="de-DE" smtClean="0"/>
              <a:t>6</a:t>
            </a:fld>
            <a:endParaRPr lang="de-DE"/>
          </a:p>
        </p:txBody>
      </p:sp>
      <p:sp>
        <p:nvSpPr>
          <p:cNvPr id="6" name="Content Placeholder 2">
            <a:extLst>
              <a:ext uri="{FF2B5EF4-FFF2-40B4-BE49-F238E27FC236}">
                <a16:creationId xmlns:a16="http://schemas.microsoft.com/office/drawing/2014/main" id="{F28EE0AD-2978-20C6-3CAA-B1ED6EA428C4}"/>
              </a:ext>
            </a:extLst>
          </p:cNvPr>
          <p:cNvSpPr>
            <a:spLocks noGrp="1"/>
          </p:cNvSpPr>
          <p:nvPr>
            <p:ph idx="1"/>
          </p:nvPr>
        </p:nvSpPr>
        <p:spPr>
          <a:xfrm>
            <a:off x="838200" y="1825625"/>
            <a:ext cx="10515600" cy="2705186"/>
          </a:xfrm>
        </p:spPr>
        <p:txBody>
          <a:bodyPr>
            <a:normAutofit/>
          </a:bodyPr>
          <a:lstStyle/>
          <a:p>
            <a:r>
              <a:rPr lang="en-GB" dirty="0"/>
              <a:t>The following layouts are only indicative diagrams, not actual implementations.</a:t>
            </a:r>
          </a:p>
          <a:p>
            <a:r>
              <a:rPr lang="en-GB" dirty="0"/>
              <a:t>They do not aim to show an exhaustive view of all possibilities.</a:t>
            </a:r>
          </a:p>
          <a:p>
            <a:r>
              <a:rPr lang="en-GB" dirty="0"/>
              <a:t>The principles of the different layouts could be mixed and give new layouts.</a:t>
            </a:r>
          </a:p>
        </p:txBody>
      </p:sp>
    </p:spTree>
    <p:extLst>
      <p:ext uri="{BB962C8B-B14F-4D97-AF65-F5344CB8AC3E}">
        <p14:creationId xmlns:p14="http://schemas.microsoft.com/office/powerpoint/2010/main" val="31498089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6D369A-AC69-C4A7-2116-51CF1DDBDA71}"/>
              </a:ext>
            </a:extLst>
          </p:cNvPr>
          <p:cNvSpPr>
            <a:spLocks noGrp="1"/>
          </p:cNvSpPr>
          <p:nvPr>
            <p:ph type="title"/>
          </p:nvPr>
        </p:nvSpPr>
        <p:spPr>
          <a:xfrm>
            <a:off x="838199" y="192127"/>
            <a:ext cx="11106665" cy="1325563"/>
          </a:xfrm>
        </p:spPr>
        <p:txBody>
          <a:bodyPr anchor="t">
            <a:normAutofit fontScale="90000"/>
          </a:bodyPr>
          <a:lstStyle/>
          <a:p>
            <a:r>
              <a:rPr lang="en-US" sz="4400" b="1" dirty="0"/>
              <a:t>3. Specimen architectures </a:t>
            </a:r>
            <a:br>
              <a:rPr lang="en-US" sz="4400" dirty="0"/>
            </a:br>
            <a:r>
              <a:rPr lang="en-US" sz="4400" dirty="0"/>
              <a:t>     </a:t>
            </a:r>
            <a:r>
              <a:rPr lang="en-US" sz="3100" b="1" dirty="0"/>
              <a:t>Electronically Controlled Braking System - Typical HCV EBS layout (R13)</a:t>
            </a:r>
            <a:br>
              <a:rPr lang="en-US" sz="3600" b="1" dirty="0"/>
            </a:br>
            <a:br>
              <a:rPr lang="en-US" sz="4400" dirty="0"/>
            </a:br>
            <a:endParaRPr lang="de-DE" dirty="0"/>
          </a:p>
        </p:txBody>
      </p:sp>
      <p:sp>
        <p:nvSpPr>
          <p:cNvPr id="229" name="Datumsplatzhalter 228">
            <a:extLst>
              <a:ext uri="{FF2B5EF4-FFF2-40B4-BE49-F238E27FC236}">
                <a16:creationId xmlns:a16="http://schemas.microsoft.com/office/drawing/2014/main" id="{815EA665-AE4A-F219-E492-7181BF6027D5}"/>
              </a:ext>
            </a:extLst>
          </p:cNvPr>
          <p:cNvSpPr>
            <a:spLocks noGrp="1"/>
          </p:cNvSpPr>
          <p:nvPr>
            <p:ph type="dt" sz="half" idx="10"/>
          </p:nvPr>
        </p:nvSpPr>
        <p:spPr/>
        <p:txBody>
          <a:bodyPr/>
          <a:lstStyle/>
          <a:p>
            <a:fld id="{CBB87662-5495-40B2-9D62-1C750C4AA138}" type="datetime1">
              <a:rPr lang="en-GB" smtClean="0"/>
              <a:t>16/05/2024</a:t>
            </a:fld>
            <a:endParaRPr lang="de-DE"/>
          </a:p>
        </p:txBody>
      </p:sp>
      <p:sp>
        <p:nvSpPr>
          <p:cNvPr id="230" name="Fußzeilenplatzhalter 229">
            <a:extLst>
              <a:ext uri="{FF2B5EF4-FFF2-40B4-BE49-F238E27FC236}">
                <a16:creationId xmlns:a16="http://schemas.microsoft.com/office/drawing/2014/main" id="{05C28553-0A55-1C76-4E27-441835FA41B2}"/>
              </a:ext>
            </a:extLst>
          </p:cNvPr>
          <p:cNvSpPr>
            <a:spLocks noGrp="1"/>
          </p:cNvSpPr>
          <p:nvPr>
            <p:ph type="ftr" sz="quarter" idx="11"/>
          </p:nvPr>
        </p:nvSpPr>
        <p:spPr/>
        <p:txBody>
          <a:bodyPr/>
          <a:lstStyle/>
          <a:p>
            <a:r>
              <a:rPr lang="en-US"/>
              <a:t>Electrical Braking Special Interest Group</a:t>
            </a:r>
            <a:endParaRPr lang="de-DE"/>
          </a:p>
        </p:txBody>
      </p:sp>
      <p:sp>
        <p:nvSpPr>
          <p:cNvPr id="231" name="Foliennummernplatzhalter 230">
            <a:extLst>
              <a:ext uri="{FF2B5EF4-FFF2-40B4-BE49-F238E27FC236}">
                <a16:creationId xmlns:a16="http://schemas.microsoft.com/office/drawing/2014/main" id="{6C4B0377-2A39-2AE6-13D2-A9EBC051B18C}"/>
              </a:ext>
            </a:extLst>
          </p:cNvPr>
          <p:cNvSpPr>
            <a:spLocks noGrp="1"/>
          </p:cNvSpPr>
          <p:nvPr>
            <p:ph type="sldNum" sz="quarter" idx="12"/>
          </p:nvPr>
        </p:nvSpPr>
        <p:spPr/>
        <p:txBody>
          <a:bodyPr/>
          <a:lstStyle/>
          <a:p>
            <a:fld id="{75A4F0DD-4D64-46F5-A4A4-1847C02381D9}" type="slidenum">
              <a:rPr lang="de-DE" smtClean="0"/>
              <a:t>7</a:t>
            </a:fld>
            <a:endParaRPr lang="de-DE"/>
          </a:p>
        </p:txBody>
      </p:sp>
      <p:sp>
        <p:nvSpPr>
          <p:cNvPr id="5" name="Rechteck: abgerundete Ecken 4">
            <a:extLst>
              <a:ext uri="{FF2B5EF4-FFF2-40B4-BE49-F238E27FC236}">
                <a16:creationId xmlns:a16="http://schemas.microsoft.com/office/drawing/2014/main" id="{6C466676-35C1-47B0-B063-D5EC50AEB8A3}"/>
              </a:ext>
            </a:extLst>
          </p:cNvPr>
          <p:cNvSpPr/>
          <p:nvPr/>
        </p:nvSpPr>
        <p:spPr>
          <a:xfrm>
            <a:off x="7319685" y="2336536"/>
            <a:ext cx="2739886" cy="1409309"/>
          </a:xfrm>
          <a:prstGeom prst="roundRect">
            <a:avLst/>
          </a:prstGeom>
          <a:solidFill>
            <a:schemeClr val="bg1">
              <a:lumMod val="85000"/>
            </a:schemeClr>
          </a:solid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solidFill>
            </a:endParaRPr>
          </a:p>
        </p:txBody>
      </p:sp>
      <p:grpSp>
        <p:nvGrpSpPr>
          <p:cNvPr id="7" name="Group 2">
            <a:extLst>
              <a:ext uri="{FF2B5EF4-FFF2-40B4-BE49-F238E27FC236}">
                <a16:creationId xmlns:a16="http://schemas.microsoft.com/office/drawing/2014/main" id="{0B86A43F-2774-C364-96CF-62B036167AB0}"/>
              </a:ext>
            </a:extLst>
          </p:cNvPr>
          <p:cNvGrpSpPr/>
          <p:nvPr/>
        </p:nvGrpSpPr>
        <p:grpSpPr>
          <a:xfrm>
            <a:off x="10940189" y="1266491"/>
            <a:ext cx="714574" cy="1374910"/>
            <a:chOff x="10536530" y="921873"/>
            <a:chExt cx="714574" cy="1374910"/>
          </a:xfrm>
        </p:grpSpPr>
        <p:pic>
          <p:nvPicPr>
            <p:cNvPr id="8" name="Grafik 7">
              <a:extLst>
                <a:ext uri="{FF2B5EF4-FFF2-40B4-BE49-F238E27FC236}">
                  <a16:creationId xmlns:a16="http://schemas.microsoft.com/office/drawing/2014/main" id="{A9B66D38-EE47-E17E-FBBB-CD1BD723570B}"/>
                </a:ext>
              </a:extLst>
            </p:cNvPr>
            <p:cNvPicPr>
              <a:picLocks noChangeAspect="1"/>
            </p:cNvPicPr>
            <p:nvPr/>
          </p:nvPicPr>
          <p:blipFill>
            <a:blip r:embed="rId2" cstate="print">
              <a:clrChange>
                <a:clrFrom>
                  <a:srgbClr val="F6F6F6"/>
                </a:clrFrom>
                <a:clrTo>
                  <a:srgbClr val="F6F6F6">
                    <a:alpha val="0"/>
                  </a:srgbClr>
                </a:clrTo>
              </a:clrChange>
              <a:extLst>
                <a:ext uri="{28A0092B-C50C-407E-A947-70E740481C1C}">
                  <a14:useLocalDpi xmlns:a14="http://schemas.microsoft.com/office/drawing/2010/main" val="0"/>
                </a:ext>
              </a:extLst>
            </a:blip>
            <a:stretch>
              <a:fillRect/>
            </a:stretch>
          </p:blipFill>
          <p:spPr>
            <a:xfrm rot="10800000" flipH="1">
              <a:off x="10536530" y="921873"/>
              <a:ext cx="714574" cy="679126"/>
            </a:xfrm>
            <a:prstGeom prst="rect">
              <a:avLst/>
            </a:prstGeom>
          </p:spPr>
        </p:pic>
        <p:cxnSp>
          <p:nvCxnSpPr>
            <p:cNvPr id="9" name="Gerade Verbindung mit Pfeil 8">
              <a:extLst>
                <a:ext uri="{FF2B5EF4-FFF2-40B4-BE49-F238E27FC236}">
                  <a16:creationId xmlns:a16="http://schemas.microsoft.com/office/drawing/2014/main" id="{EA8ED15E-8F9C-0779-FE97-B070ADD4B095}"/>
                </a:ext>
              </a:extLst>
            </p:cNvPr>
            <p:cNvCxnSpPr>
              <a:cxnSpLocks/>
            </p:cNvCxnSpPr>
            <p:nvPr/>
          </p:nvCxnSpPr>
          <p:spPr>
            <a:xfrm flipV="1">
              <a:off x="10908451" y="1601679"/>
              <a:ext cx="0" cy="695104"/>
            </a:xfrm>
            <a:prstGeom prst="straightConnector1">
              <a:avLst/>
            </a:prstGeom>
            <a:ln w="38100">
              <a:solidFill>
                <a:srgbClr val="FFC000"/>
              </a:solidFill>
              <a:prstDash val="sysDash"/>
            </a:ln>
          </p:spPr>
          <p:style>
            <a:lnRef idx="1">
              <a:schemeClr val="accent1"/>
            </a:lnRef>
            <a:fillRef idx="0">
              <a:schemeClr val="accent1"/>
            </a:fillRef>
            <a:effectRef idx="0">
              <a:schemeClr val="accent1"/>
            </a:effectRef>
            <a:fontRef idx="minor">
              <a:schemeClr val="tx1"/>
            </a:fontRef>
          </p:style>
        </p:cxnSp>
      </p:grpSp>
      <p:sp>
        <p:nvSpPr>
          <p:cNvPr id="10" name="Rechteck: abgerundete Ecken 9">
            <a:extLst>
              <a:ext uri="{FF2B5EF4-FFF2-40B4-BE49-F238E27FC236}">
                <a16:creationId xmlns:a16="http://schemas.microsoft.com/office/drawing/2014/main" id="{C4BACBCF-720E-B9B5-8207-01008EAD05D7}"/>
              </a:ext>
            </a:extLst>
          </p:cNvPr>
          <p:cNvSpPr/>
          <p:nvPr/>
        </p:nvSpPr>
        <p:spPr>
          <a:xfrm>
            <a:off x="8732843" y="2518205"/>
            <a:ext cx="1110701" cy="1040189"/>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solidFill>
            </a:endParaRPr>
          </a:p>
        </p:txBody>
      </p:sp>
      <p:cxnSp>
        <p:nvCxnSpPr>
          <p:cNvPr id="11" name="Gerader Verbinder 10">
            <a:extLst>
              <a:ext uri="{FF2B5EF4-FFF2-40B4-BE49-F238E27FC236}">
                <a16:creationId xmlns:a16="http://schemas.microsoft.com/office/drawing/2014/main" id="{9F841CA7-9987-6BF7-2157-A722C54B2B8D}"/>
              </a:ext>
            </a:extLst>
          </p:cNvPr>
          <p:cNvCxnSpPr>
            <a:cxnSpLocks/>
          </p:cNvCxnSpPr>
          <p:nvPr/>
        </p:nvCxnSpPr>
        <p:spPr>
          <a:xfrm>
            <a:off x="10059571" y="2627551"/>
            <a:ext cx="1266203" cy="288"/>
          </a:xfrm>
          <a:prstGeom prst="line">
            <a:avLst/>
          </a:prstGeom>
          <a:ln w="38100">
            <a:solidFill>
              <a:srgbClr val="FFC000"/>
            </a:solidFill>
            <a:prstDash val="sysDash"/>
          </a:ln>
        </p:spPr>
        <p:style>
          <a:lnRef idx="1">
            <a:schemeClr val="accent1"/>
          </a:lnRef>
          <a:fillRef idx="0">
            <a:schemeClr val="accent1"/>
          </a:fillRef>
          <a:effectRef idx="0">
            <a:schemeClr val="accent1"/>
          </a:effectRef>
          <a:fontRef idx="minor">
            <a:schemeClr val="tx1"/>
          </a:fontRef>
        </p:style>
      </p:cxnSp>
      <p:cxnSp>
        <p:nvCxnSpPr>
          <p:cNvPr id="12" name="Gerader Verbinder 11">
            <a:extLst>
              <a:ext uri="{FF2B5EF4-FFF2-40B4-BE49-F238E27FC236}">
                <a16:creationId xmlns:a16="http://schemas.microsoft.com/office/drawing/2014/main" id="{F728D682-DDD9-9CD8-CC82-5041B8C4F460}"/>
              </a:ext>
            </a:extLst>
          </p:cNvPr>
          <p:cNvCxnSpPr>
            <a:cxnSpLocks/>
          </p:cNvCxnSpPr>
          <p:nvPr/>
        </p:nvCxnSpPr>
        <p:spPr>
          <a:xfrm flipV="1">
            <a:off x="10059571" y="3482201"/>
            <a:ext cx="1344672" cy="3868"/>
          </a:xfrm>
          <a:prstGeom prst="line">
            <a:avLst/>
          </a:prstGeom>
          <a:ln w="38100">
            <a:solidFill>
              <a:srgbClr val="FFC000"/>
            </a:solidFill>
            <a:prstDash val="sysDash"/>
          </a:ln>
        </p:spPr>
        <p:style>
          <a:lnRef idx="1">
            <a:schemeClr val="accent1"/>
          </a:lnRef>
          <a:fillRef idx="0">
            <a:schemeClr val="accent1"/>
          </a:fillRef>
          <a:effectRef idx="0">
            <a:schemeClr val="accent1"/>
          </a:effectRef>
          <a:fontRef idx="minor">
            <a:schemeClr val="tx1"/>
          </a:fontRef>
        </p:style>
      </p:cxnSp>
      <p:cxnSp>
        <p:nvCxnSpPr>
          <p:cNvPr id="13" name="Gerader Verbinder 12">
            <a:extLst>
              <a:ext uri="{FF2B5EF4-FFF2-40B4-BE49-F238E27FC236}">
                <a16:creationId xmlns:a16="http://schemas.microsoft.com/office/drawing/2014/main" id="{5B140AFD-9A0A-5A4A-28D9-D8D54B31F9A6}"/>
              </a:ext>
            </a:extLst>
          </p:cNvPr>
          <p:cNvCxnSpPr>
            <a:cxnSpLocks/>
            <a:endCxn id="17" idx="1"/>
          </p:cNvCxnSpPr>
          <p:nvPr/>
        </p:nvCxnSpPr>
        <p:spPr>
          <a:xfrm flipV="1">
            <a:off x="2328027" y="2147625"/>
            <a:ext cx="872693" cy="4070"/>
          </a:xfrm>
          <a:prstGeom prst="line">
            <a:avLst/>
          </a:prstGeom>
          <a:ln w="38100">
            <a:solidFill>
              <a:schemeClr val="tx1"/>
            </a:solidFill>
            <a:prstDash val="lgDashDot"/>
          </a:ln>
        </p:spPr>
        <p:style>
          <a:lnRef idx="1">
            <a:schemeClr val="accent1"/>
          </a:lnRef>
          <a:fillRef idx="0">
            <a:schemeClr val="accent1"/>
          </a:fillRef>
          <a:effectRef idx="0">
            <a:schemeClr val="accent1"/>
          </a:effectRef>
          <a:fontRef idx="minor">
            <a:schemeClr val="tx1"/>
          </a:fontRef>
        </p:style>
      </p:cxnSp>
      <p:sp>
        <p:nvSpPr>
          <p:cNvPr id="14" name="Rechteck: abgerundete Ecken 13">
            <a:extLst>
              <a:ext uri="{FF2B5EF4-FFF2-40B4-BE49-F238E27FC236}">
                <a16:creationId xmlns:a16="http://schemas.microsoft.com/office/drawing/2014/main" id="{E430F2F3-652D-0013-5497-5B94C201B6CC}"/>
              </a:ext>
            </a:extLst>
          </p:cNvPr>
          <p:cNvSpPr/>
          <p:nvPr/>
        </p:nvSpPr>
        <p:spPr>
          <a:xfrm>
            <a:off x="3265997" y="1732527"/>
            <a:ext cx="1217769" cy="72741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Rechteck: abgerundete Ecken 14">
            <a:extLst>
              <a:ext uri="{FF2B5EF4-FFF2-40B4-BE49-F238E27FC236}">
                <a16:creationId xmlns:a16="http://schemas.microsoft.com/office/drawing/2014/main" id="{D0EBA292-823D-DC48-6D8C-151DD60B8794}"/>
              </a:ext>
            </a:extLst>
          </p:cNvPr>
          <p:cNvSpPr/>
          <p:nvPr/>
        </p:nvSpPr>
        <p:spPr>
          <a:xfrm>
            <a:off x="921486" y="1732527"/>
            <a:ext cx="1406541" cy="2463979"/>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ICE</a:t>
            </a:r>
          </a:p>
        </p:txBody>
      </p:sp>
      <p:cxnSp>
        <p:nvCxnSpPr>
          <p:cNvPr id="16" name="Gerader Verbinder 15">
            <a:extLst>
              <a:ext uri="{FF2B5EF4-FFF2-40B4-BE49-F238E27FC236}">
                <a16:creationId xmlns:a16="http://schemas.microsoft.com/office/drawing/2014/main" id="{F1ED339D-098E-AFDD-F669-F9494416F344}"/>
              </a:ext>
            </a:extLst>
          </p:cNvPr>
          <p:cNvCxnSpPr>
            <a:cxnSpLocks/>
            <a:stCxn id="17" idx="3"/>
            <a:endCxn id="252" idx="2"/>
          </p:cNvCxnSpPr>
          <p:nvPr/>
        </p:nvCxnSpPr>
        <p:spPr>
          <a:xfrm flipV="1">
            <a:off x="4368181" y="2143081"/>
            <a:ext cx="777434" cy="4544"/>
          </a:xfrm>
          <a:prstGeom prst="line">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17" name="Rechteck: abgerundete Ecken 16">
            <a:extLst>
              <a:ext uri="{FF2B5EF4-FFF2-40B4-BE49-F238E27FC236}">
                <a16:creationId xmlns:a16="http://schemas.microsoft.com/office/drawing/2014/main" id="{EAA5AA55-6B8B-5C01-EE59-4AD29E9500B8}"/>
              </a:ext>
            </a:extLst>
          </p:cNvPr>
          <p:cNvSpPr/>
          <p:nvPr/>
        </p:nvSpPr>
        <p:spPr>
          <a:xfrm>
            <a:off x="3200720" y="1792025"/>
            <a:ext cx="1167461" cy="711200"/>
          </a:xfrm>
          <a:prstGeom prst="roundRect">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solidFill>
                  <a:schemeClr val="tx1"/>
                </a:solidFill>
              </a:rPr>
              <a:t>Air Compressor</a:t>
            </a:r>
          </a:p>
        </p:txBody>
      </p:sp>
      <p:pic>
        <p:nvPicPr>
          <p:cNvPr id="18" name="Grafik 17">
            <a:extLst>
              <a:ext uri="{FF2B5EF4-FFF2-40B4-BE49-F238E27FC236}">
                <a16:creationId xmlns:a16="http://schemas.microsoft.com/office/drawing/2014/main" id="{31A0D8AC-4D05-2C44-9D8C-A021D3CEAD4E}"/>
              </a:ext>
            </a:extLst>
          </p:cNvPr>
          <p:cNvPicPr>
            <a:picLocks noChangeAspect="1"/>
          </p:cNvPicPr>
          <p:nvPr/>
        </p:nvPicPr>
        <p:blipFill>
          <a:blip r:embed="rId2" cstate="print">
            <a:clrChange>
              <a:clrFrom>
                <a:srgbClr val="F6F6F6"/>
              </a:clrFrom>
              <a:clrTo>
                <a:srgbClr val="F6F6F6">
                  <a:alpha val="0"/>
                </a:srgbClr>
              </a:clrTo>
            </a:clrChange>
            <a:extLst>
              <a:ext uri="{28A0092B-C50C-407E-A947-70E740481C1C}">
                <a14:useLocalDpi xmlns:a14="http://schemas.microsoft.com/office/drawing/2010/main" val="0"/>
              </a:ext>
            </a:extLst>
          </a:blip>
          <a:stretch>
            <a:fillRect/>
          </a:stretch>
        </p:blipFill>
        <p:spPr>
          <a:xfrm rot="10800000">
            <a:off x="11477241" y="1763848"/>
            <a:ext cx="714579" cy="679126"/>
          </a:xfrm>
          <a:prstGeom prst="rect">
            <a:avLst/>
          </a:prstGeom>
          <a:ln>
            <a:noFill/>
            <a:prstDash val="sysDot"/>
          </a:ln>
        </p:spPr>
      </p:pic>
      <p:cxnSp>
        <p:nvCxnSpPr>
          <p:cNvPr id="19" name="Gerade Verbindung mit Pfeil 18">
            <a:extLst>
              <a:ext uri="{FF2B5EF4-FFF2-40B4-BE49-F238E27FC236}">
                <a16:creationId xmlns:a16="http://schemas.microsoft.com/office/drawing/2014/main" id="{95D2FB29-E653-A969-A61B-CE1FD25559EB}"/>
              </a:ext>
            </a:extLst>
          </p:cNvPr>
          <p:cNvCxnSpPr>
            <a:cxnSpLocks/>
          </p:cNvCxnSpPr>
          <p:nvPr/>
        </p:nvCxnSpPr>
        <p:spPr>
          <a:xfrm flipV="1">
            <a:off x="11819896" y="2443653"/>
            <a:ext cx="0" cy="493878"/>
          </a:xfrm>
          <a:prstGeom prst="straightConnector1">
            <a:avLst/>
          </a:prstGeom>
          <a:ln w="38100">
            <a:solidFill>
              <a:srgbClr val="FFC000"/>
            </a:solidFill>
            <a:prstDash val="sysDash"/>
          </a:ln>
        </p:spPr>
        <p:style>
          <a:lnRef idx="1">
            <a:schemeClr val="accent1"/>
          </a:lnRef>
          <a:fillRef idx="0">
            <a:schemeClr val="accent1"/>
          </a:fillRef>
          <a:effectRef idx="0">
            <a:schemeClr val="accent1"/>
          </a:effectRef>
          <a:fontRef idx="minor">
            <a:schemeClr val="tx1"/>
          </a:fontRef>
        </p:style>
      </p:cxnSp>
      <p:sp>
        <p:nvSpPr>
          <p:cNvPr id="20" name="Ellipse 19">
            <a:extLst>
              <a:ext uri="{FF2B5EF4-FFF2-40B4-BE49-F238E27FC236}">
                <a16:creationId xmlns:a16="http://schemas.microsoft.com/office/drawing/2014/main" id="{833FA117-5C7C-0658-39E9-8CCAE4E82641}"/>
              </a:ext>
            </a:extLst>
          </p:cNvPr>
          <p:cNvSpPr/>
          <p:nvPr/>
        </p:nvSpPr>
        <p:spPr>
          <a:xfrm rot="10800000">
            <a:off x="11893836" y="2236063"/>
            <a:ext cx="135920" cy="142432"/>
          </a:xfrm>
          <a:prstGeom prst="ellipse">
            <a:avLst/>
          </a:prstGeom>
          <a:solidFill>
            <a:schemeClr val="bg1"/>
          </a:solidFill>
          <a:ln w="38100">
            <a:noFill/>
            <a:prstDash val="sysDash"/>
          </a:ln>
        </p:spPr>
        <p:style>
          <a:lnRef idx="1">
            <a:schemeClr val="accent1"/>
          </a:lnRef>
          <a:fillRef idx="0">
            <a:schemeClr val="accent1"/>
          </a:fillRef>
          <a:effectRef idx="0">
            <a:schemeClr val="accent1"/>
          </a:effectRef>
          <a:fontRef idx="minor">
            <a:schemeClr val="tx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dirty="0"/>
          </a:p>
        </p:txBody>
      </p:sp>
      <p:pic>
        <p:nvPicPr>
          <p:cNvPr id="21" name="Grafik 20">
            <a:extLst>
              <a:ext uri="{FF2B5EF4-FFF2-40B4-BE49-F238E27FC236}">
                <a16:creationId xmlns:a16="http://schemas.microsoft.com/office/drawing/2014/main" id="{C3CD47F3-B157-FFAF-D319-BA3223665B52}"/>
              </a:ext>
            </a:extLst>
          </p:cNvPr>
          <p:cNvPicPr>
            <a:picLocks noChangeAspect="1"/>
          </p:cNvPicPr>
          <p:nvPr/>
        </p:nvPicPr>
        <p:blipFill>
          <a:blip r:embed="rId2" cstate="print">
            <a:clrChange>
              <a:clrFrom>
                <a:srgbClr val="F6F6F6"/>
              </a:clrFrom>
              <a:clrTo>
                <a:srgbClr val="F6F6F6">
                  <a:alpha val="0"/>
                </a:srgbClr>
              </a:clrTo>
            </a:clrChange>
            <a:extLst>
              <a:ext uri="{28A0092B-C50C-407E-A947-70E740481C1C}">
                <a14:useLocalDpi xmlns:a14="http://schemas.microsoft.com/office/drawing/2010/main" val="0"/>
              </a:ext>
            </a:extLst>
          </a:blip>
          <a:stretch>
            <a:fillRect/>
          </a:stretch>
        </p:blipFill>
        <p:spPr>
          <a:xfrm>
            <a:off x="11017975" y="4425073"/>
            <a:ext cx="714579" cy="679126"/>
          </a:xfrm>
          <a:prstGeom prst="rect">
            <a:avLst/>
          </a:prstGeom>
        </p:spPr>
      </p:pic>
      <p:cxnSp>
        <p:nvCxnSpPr>
          <p:cNvPr id="22" name="Gerade Verbindung mit Pfeil 21">
            <a:extLst>
              <a:ext uri="{FF2B5EF4-FFF2-40B4-BE49-F238E27FC236}">
                <a16:creationId xmlns:a16="http://schemas.microsoft.com/office/drawing/2014/main" id="{A8F551C3-6387-582F-CA13-6F4543766DCC}"/>
              </a:ext>
            </a:extLst>
          </p:cNvPr>
          <p:cNvCxnSpPr>
            <a:cxnSpLocks/>
          </p:cNvCxnSpPr>
          <p:nvPr/>
        </p:nvCxnSpPr>
        <p:spPr>
          <a:xfrm>
            <a:off x="11380663" y="3489724"/>
            <a:ext cx="0" cy="934671"/>
          </a:xfrm>
          <a:prstGeom prst="straightConnector1">
            <a:avLst/>
          </a:prstGeom>
          <a:ln w="38100">
            <a:solidFill>
              <a:srgbClr val="FFC000"/>
            </a:solidFill>
            <a:prstDash val="sysDash"/>
          </a:ln>
        </p:spPr>
        <p:style>
          <a:lnRef idx="1">
            <a:schemeClr val="accent1"/>
          </a:lnRef>
          <a:fillRef idx="0">
            <a:schemeClr val="accent1"/>
          </a:fillRef>
          <a:effectRef idx="0">
            <a:schemeClr val="accent1"/>
          </a:effectRef>
          <a:fontRef idx="minor">
            <a:schemeClr val="tx1"/>
          </a:fontRef>
        </p:style>
      </p:cxnSp>
      <p:pic>
        <p:nvPicPr>
          <p:cNvPr id="23" name="Grafik 22">
            <a:extLst>
              <a:ext uri="{FF2B5EF4-FFF2-40B4-BE49-F238E27FC236}">
                <a16:creationId xmlns:a16="http://schemas.microsoft.com/office/drawing/2014/main" id="{BBEB3984-40A6-2227-1360-9834DFB96135}"/>
              </a:ext>
            </a:extLst>
          </p:cNvPr>
          <p:cNvPicPr>
            <a:picLocks noChangeAspect="1"/>
          </p:cNvPicPr>
          <p:nvPr/>
        </p:nvPicPr>
        <p:blipFill>
          <a:blip r:embed="rId2" cstate="print">
            <a:clrChange>
              <a:clrFrom>
                <a:srgbClr val="F6F6F6"/>
              </a:clrFrom>
              <a:clrTo>
                <a:srgbClr val="F6F6F6">
                  <a:alpha val="0"/>
                </a:srgbClr>
              </a:clrTo>
            </a:clrChange>
            <a:extLst>
              <a:ext uri="{28A0092B-C50C-407E-A947-70E740481C1C}">
                <a14:useLocalDpi xmlns:a14="http://schemas.microsoft.com/office/drawing/2010/main" val="0"/>
              </a:ext>
            </a:extLst>
          </a:blip>
          <a:stretch>
            <a:fillRect/>
          </a:stretch>
        </p:blipFill>
        <p:spPr>
          <a:xfrm flipH="1">
            <a:off x="11513284" y="3839329"/>
            <a:ext cx="714574" cy="679126"/>
          </a:xfrm>
          <a:prstGeom prst="rect">
            <a:avLst/>
          </a:prstGeom>
        </p:spPr>
      </p:pic>
      <p:cxnSp>
        <p:nvCxnSpPr>
          <p:cNvPr id="24" name="Gerade Verbindung mit Pfeil 23">
            <a:extLst>
              <a:ext uri="{FF2B5EF4-FFF2-40B4-BE49-F238E27FC236}">
                <a16:creationId xmlns:a16="http://schemas.microsoft.com/office/drawing/2014/main" id="{FC04A0F0-3292-14F4-03CF-23D49B6A714B}"/>
              </a:ext>
            </a:extLst>
          </p:cNvPr>
          <p:cNvCxnSpPr>
            <a:cxnSpLocks/>
          </p:cNvCxnSpPr>
          <p:nvPr/>
        </p:nvCxnSpPr>
        <p:spPr>
          <a:xfrm>
            <a:off x="11855927" y="3169644"/>
            <a:ext cx="10" cy="669007"/>
          </a:xfrm>
          <a:prstGeom prst="straightConnector1">
            <a:avLst/>
          </a:prstGeom>
          <a:ln w="38100">
            <a:solidFill>
              <a:srgbClr val="FFC000"/>
            </a:solidFill>
            <a:prstDash val="sysDash"/>
          </a:ln>
        </p:spPr>
        <p:style>
          <a:lnRef idx="1">
            <a:schemeClr val="accent1"/>
          </a:lnRef>
          <a:fillRef idx="0">
            <a:schemeClr val="accent1"/>
          </a:fillRef>
          <a:effectRef idx="0">
            <a:schemeClr val="accent1"/>
          </a:effectRef>
          <a:fontRef idx="minor">
            <a:schemeClr val="tx1"/>
          </a:fontRef>
        </p:style>
      </p:cxnSp>
      <p:sp>
        <p:nvSpPr>
          <p:cNvPr id="25" name="Ellipse 24">
            <a:extLst>
              <a:ext uri="{FF2B5EF4-FFF2-40B4-BE49-F238E27FC236}">
                <a16:creationId xmlns:a16="http://schemas.microsoft.com/office/drawing/2014/main" id="{3C4474C6-0005-D0A5-677E-29036210DCD8}"/>
              </a:ext>
            </a:extLst>
          </p:cNvPr>
          <p:cNvSpPr/>
          <p:nvPr/>
        </p:nvSpPr>
        <p:spPr>
          <a:xfrm>
            <a:off x="11115116" y="4529045"/>
            <a:ext cx="135920" cy="14243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dirty="0"/>
          </a:p>
        </p:txBody>
      </p:sp>
      <p:cxnSp>
        <p:nvCxnSpPr>
          <p:cNvPr id="26" name="Gerader Verbinder 25">
            <a:extLst>
              <a:ext uri="{FF2B5EF4-FFF2-40B4-BE49-F238E27FC236}">
                <a16:creationId xmlns:a16="http://schemas.microsoft.com/office/drawing/2014/main" id="{D1E660CB-52D4-9402-79EC-347B4C18C724}"/>
              </a:ext>
            </a:extLst>
          </p:cNvPr>
          <p:cNvCxnSpPr>
            <a:cxnSpLocks/>
          </p:cNvCxnSpPr>
          <p:nvPr/>
        </p:nvCxnSpPr>
        <p:spPr>
          <a:xfrm>
            <a:off x="10059571" y="3190613"/>
            <a:ext cx="1774959" cy="0"/>
          </a:xfrm>
          <a:prstGeom prst="line">
            <a:avLst/>
          </a:prstGeom>
          <a:ln w="38100">
            <a:solidFill>
              <a:srgbClr val="FFC000"/>
            </a:solidFill>
            <a:prstDash val="sysDash"/>
          </a:ln>
        </p:spPr>
        <p:style>
          <a:lnRef idx="1">
            <a:schemeClr val="accent1"/>
          </a:lnRef>
          <a:fillRef idx="0">
            <a:schemeClr val="accent1"/>
          </a:fillRef>
          <a:effectRef idx="0">
            <a:schemeClr val="accent1"/>
          </a:effectRef>
          <a:fontRef idx="minor">
            <a:schemeClr val="tx1"/>
          </a:fontRef>
        </p:style>
      </p:cxnSp>
      <p:sp>
        <p:nvSpPr>
          <p:cNvPr id="27" name="Textfeld 26">
            <a:extLst>
              <a:ext uri="{FF2B5EF4-FFF2-40B4-BE49-F238E27FC236}">
                <a16:creationId xmlns:a16="http://schemas.microsoft.com/office/drawing/2014/main" id="{E696735A-8676-7AD2-F91C-8C16C65ACB64}"/>
              </a:ext>
            </a:extLst>
          </p:cNvPr>
          <p:cNvSpPr txBox="1"/>
          <p:nvPr/>
        </p:nvSpPr>
        <p:spPr>
          <a:xfrm>
            <a:off x="7938310" y="4318542"/>
            <a:ext cx="1311435" cy="584775"/>
          </a:xfrm>
          <a:prstGeom prst="rect">
            <a:avLst/>
          </a:prstGeom>
          <a:noFill/>
        </p:spPr>
        <p:txBody>
          <a:bodyPr wrap="square" rtlCol="0">
            <a:spAutoFit/>
          </a:bodyPr>
          <a:lstStyle/>
          <a:p>
            <a:pPr algn="ctr"/>
            <a:r>
              <a:rPr lang="de-DE" sz="1600" dirty="0"/>
              <a:t>Brake Controller </a:t>
            </a:r>
          </a:p>
        </p:txBody>
      </p:sp>
      <p:sp>
        <p:nvSpPr>
          <p:cNvPr id="28" name="Rechteck: abgerundete Ecken 27">
            <a:extLst>
              <a:ext uri="{FF2B5EF4-FFF2-40B4-BE49-F238E27FC236}">
                <a16:creationId xmlns:a16="http://schemas.microsoft.com/office/drawing/2014/main" id="{FF94E3E6-D692-8B69-32D8-F0A558C8D248}"/>
              </a:ext>
            </a:extLst>
          </p:cNvPr>
          <p:cNvSpPr/>
          <p:nvPr/>
        </p:nvSpPr>
        <p:spPr>
          <a:xfrm>
            <a:off x="8010647" y="4103564"/>
            <a:ext cx="1132735" cy="1040189"/>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solidFill>
            </a:endParaRPr>
          </a:p>
        </p:txBody>
      </p:sp>
      <p:sp>
        <p:nvSpPr>
          <p:cNvPr id="29" name="Textfeld 28">
            <a:extLst>
              <a:ext uri="{FF2B5EF4-FFF2-40B4-BE49-F238E27FC236}">
                <a16:creationId xmlns:a16="http://schemas.microsoft.com/office/drawing/2014/main" id="{852B1275-6B38-E171-8B37-EA0EA09B38D2}"/>
              </a:ext>
            </a:extLst>
          </p:cNvPr>
          <p:cNvSpPr txBox="1"/>
          <p:nvPr/>
        </p:nvSpPr>
        <p:spPr>
          <a:xfrm>
            <a:off x="8733131" y="2612946"/>
            <a:ext cx="1110702" cy="830997"/>
          </a:xfrm>
          <a:prstGeom prst="rect">
            <a:avLst/>
          </a:prstGeom>
          <a:noFill/>
        </p:spPr>
        <p:txBody>
          <a:bodyPr wrap="square" rtlCol="0">
            <a:spAutoFit/>
          </a:bodyPr>
          <a:lstStyle/>
          <a:p>
            <a:pPr algn="ctr"/>
            <a:r>
              <a:rPr lang="de-DE" sz="1600" dirty="0"/>
              <a:t>Brake Valve </a:t>
            </a:r>
          </a:p>
          <a:p>
            <a:pPr algn="ctr"/>
            <a:r>
              <a:rPr lang="de-DE" sz="1600" dirty="0"/>
              <a:t>2 </a:t>
            </a:r>
          </a:p>
        </p:txBody>
      </p:sp>
      <p:cxnSp>
        <p:nvCxnSpPr>
          <p:cNvPr id="30" name="Gerader Verbinder 29">
            <a:extLst>
              <a:ext uri="{FF2B5EF4-FFF2-40B4-BE49-F238E27FC236}">
                <a16:creationId xmlns:a16="http://schemas.microsoft.com/office/drawing/2014/main" id="{F83B85B9-36D9-39F9-E5CC-124DCBA961F5}"/>
              </a:ext>
            </a:extLst>
          </p:cNvPr>
          <p:cNvCxnSpPr>
            <a:cxnSpLocks/>
          </p:cNvCxnSpPr>
          <p:nvPr/>
        </p:nvCxnSpPr>
        <p:spPr>
          <a:xfrm>
            <a:off x="10096515" y="2926506"/>
            <a:ext cx="1723381" cy="5415"/>
          </a:xfrm>
          <a:prstGeom prst="line">
            <a:avLst/>
          </a:prstGeom>
          <a:ln w="38100">
            <a:solidFill>
              <a:srgbClr val="FFC000"/>
            </a:solidFill>
            <a:prstDash val="sysDash"/>
          </a:ln>
        </p:spPr>
        <p:style>
          <a:lnRef idx="1">
            <a:schemeClr val="accent1"/>
          </a:lnRef>
          <a:fillRef idx="0">
            <a:schemeClr val="accent1"/>
          </a:fillRef>
          <a:effectRef idx="0">
            <a:schemeClr val="accent1"/>
          </a:effectRef>
          <a:fontRef idx="minor">
            <a:schemeClr val="tx1"/>
          </a:fontRef>
        </p:style>
      </p:cxnSp>
      <p:cxnSp>
        <p:nvCxnSpPr>
          <p:cNvPr id="31" name="Gerader Verbinder 30">
            <a:extLst>
              <a:ext uri="{FF2B5EF4-FFF2-40B4-BE49-F238E27FC236}">
                <a16:creationId xmlns:a16="http://schemas.microsoft.com/office/drawing/2014/main" id="{D1DEA6E1-A6BC-18D7-3375-195590060EA0}"/>
              </a:ext>
            </a:extLst>
          </p:cNvPr>
          <p:cNvCxnSpPr>
            <a:cxnSpLocks/>
          </p:cNvCxnSpPr>
          <p:nvPr/>
        </p:nvCxnSpPr>
        <p:spPr>
          <a:xfrm>
            <a:off x="6136276" y="4563110"/>
            <a:ext cx="1863742" cy="0"/>
          </a:xfrm>
          <a:prstGeom prst="line">
            <a:avLst/>
          </a:prstGeom>
          <a:ln w="28575">
            <a:solidFill>
              <a:srgbClr val="0070C0"/>
            </a:solidFill>
            <a:prstDash val="solid"/>
          </a:ln>
        </p:spPr>
        <p:style>
          <a:lnRef idx="1">
            <a:schemeClr val="accent1"/>
          </a:lnRef>
          <a:fillRef idx="0">
            <a:schemeClr val="accent1"/>
          </a:fillRef>
          <a:effectRef idx="0">
            <a:schemeClr val="accent1"/>
          </a:effectRef>
          <a:fontRef idx="minor">
            <a:schemeClr val="tx1"/>
          </a:fontRef>
        </p:style>
      </p:cxnSp>
      <p:cxnSp>
        <p:nvCxnSpPr>
          <p:cNvPr id="224" name="Gerader Verbinder 223">
            <a:extLst>
              <a:ext uri="{FF2B5EF4-FFF2-40B4-BE49-F238E27FC236}">
                <a16:creationId xmlns:a16="http://schemas.microsoft.com/office/drawing/2014/main" id="{679F029A-7EE9-7363-AC44-6CDBF564972A}"/>
              </a:ext>
            </a:extLst>
          </p:cNvPr>
          <p:cNvCxnSpPr>
            <a:cxnSpLocks/>
          </p:cNvCxnSpPr>
          <p:nvPr/>
        </p:nvCxnSpPr>
        <p:spPr>
          <a:xfrm flipH="1">
            <a:off x="5522507" y="2144473"/>
            <a:ext cx="12611" cy="2188536"/>
          </a:xfrm>
          <a:prstGeom prst="line">
            <a:avLst/>
          </a:prstGeom>
          <a:ln w="38100">
            <a:solidFill>
              <a:srgbClr val="FFC000"/>
            </a:solidFill>
            <a:prstDash val="sysDash"/>
          </a:ln>
        </p:spPr>
        <p:style>
          <a:lnRef idx="1">
            <a:schemeClr val="accent1"/>
          </a:lnRef>
          <a:fillRef idx="0">
            <a:schemeClr val="accent1"/>
          </a:fillRef>
          <a:effectRef idx="0">
            <a:schemeClr val="accent1"/>
          </a:effectRef>
          <a:fontRef idx="minor">
            <a:schemeClr val="tx1"/>
          </a:fontRef>
        </p:style>
      </p:cxnSp>
      <p:cxnSp>
        <p:nvCxnSpPr>
          <p:cNvPr id="225" name="Gerader Verbinder 73">
            <a:extLst>
              <a:ext uri="{FF2B5EF4-FFF2-40B4-BE49-F238E27FC236}">
                <a16:creationId xmlns:a16="http://schemas.microsoft.com/office/drawing/2014/main" id="{9E7BE66E-259F-4E19-A185-981311089300}"/>
              </a:ext>
            </a:extLst>
          </p:cNvPr>
          <p:cNvCxnSpPr>
            <a:cxnSpLocks/>
            <a:stCxn id="252" idx="6"/>
            <a:endCxn id="237" idx="1"/>
          </p:cNvCxnSpPr>
          <p:nvPr/>
        </p:nvCxnSpPr>
        <p:spPr>
          <a:xfrm>
            <a:off x="5298988" y="2143081"/>
            <a:ext cx="742947" cy="5318"/>
          </a:xfrm>
          <a:prstGeom prst="line">
            <a:avLst/>
          </a:prstGeom>
          <a:ln w="38100">
            <a:solidFill>
              <a:srgbClr val="FFC000"/>
            </a:solidFill>
            <a:prstDash val="sysDash"/>
          </a:ln>
        </p:spPr>
        <p:style>
          <a:lnRef idx="1">
            <a:schemeClr val="accent1"/>
          </a:lnRef>
          <a:fillRef idx="0">
            <a:schemeClr val="accent1"/>
          </a:fillRef>
          <a:effectRef idx="0">
            <a:schemeClr val="accent1"/>
          </a:effectRef>
          <a:fontRef idx="minor">
            <a:schemeClr val="tx1"/>
          </a:fontRef>
        </p:style>
      </p:cxnSp>
      <p:cxnSp>
        <p:nvCxnSpPr>
          <p:cNvPr id="226" name="Gerader Verbinder 73">
            <a:extLst>
              <a:ext uri="{FF2B5EF4-FFF2-40B4-BE49-F238E27FC236}">
                <a16:creationId xmlns:a16="http://schemas.microsoft.com/office/drawing/2014/main" id="{A5EE997C-8226-F368-8C65-63E2D0DBDB85}"/>
              </a:ext>
            </a:extLst>
          </p:cNvPr>
          <p:cNvCxnSpPr>
            <a:cxnSpLocks/>
            <a:stCxn id="17" idx="3"/>
            <a:endCxn id="256" idx="2"/>
          </p:cNvCxnSpPr>
          <p:nvPr/>
        </p:nvCxnSpPr>
        <p:spPr>
          <a:xfrm>
            <a:off x="4368181" y="2147625"/>
            <a:ext cx="780281" cy="414856"/>
          </a:xfrm>
          <a:prstGeom prst="bentConnector3">
            <a:avLst>
              <a:gd name="adj1" fmla="val 50000"/>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27" name="Gerader Verbinder 73">
            <a:extLst>
              <a:ext uri="{FF2B5EF4-FFF2-40B4-BE49-F238E27FC236}">
                <a16:creationId xmlns:a16="http://schemas.microsoft.com/office/drawing/2014/main" id="{DFB9B045-8C85-0F3E-F4F7-5BD901CA14D4}"/>
              </a:ext>
            </a:extLst>
          </p:cNvPr>
          <p:cNvCxnSpPr>
            <a:cxnSpLocks/>
            <a:stCxn id="256" idx="6"/>
          </p:cNvCxnSpPr>
          <p:nvPr/>
        </p:nvCxnSpPr>
        <p:spPr>
          <a:xfrm>
            <a:off x="5301835" y="2562481"/>
            <a:ext cx="518510" cy="1770526"/>
          </a:xfrm>
          <a:prstGeom prst="bentConnector2">
            <a:avLst/>
          </a:prstGeom>
          <a:ln w="38100">
            <a:solidFill>
              <a:srgbClr val="FFC000"/>
            </a:solidFill>
            <a:prstDash val="sysDash"/>
          </a:ln>
        </p:spPr>
        <p:style>
          <a:lnRef idx="1">
            <a:schemeClr val="accent1"/>
          </a:lnRef>
          <a:fillRef idx="0">
            <a:schemeClr val="accent1"/>
          </a:fillRef>
          <a:effectRef idx="0">
            <a:schemeClr val="accent1"/>
          </a:effectRef>
          <a:fontRef idx="minor">
            <a:schemeClr val="tx1"/>
          </a:fontRef>
        </p:style>
      </p:cxnSp>
      <p:cxnSp>
        <p:nvCxnSpPr>
          <p:cNvPr id="228" name="Gerader Verbinder 98">
            <a:extLst>
              <a:ext uri="{FF2B5EF4-FFF2-40B4-BE49-F238E27FC236}">
                <a16:creationId xmlns:a16="http://schemas.microsoft.com/office/drawing/2014/main" id="{42938EBD-6180-B204-2E31-8A0E5C34CB81}"/>
              </a:ext>
            </a:extLst>
          </p:cNvPr>
          <p:cNvCxnSpPr>
            <a:cxnSpLocks/>
            <a:endCxn id="236" idx="1"/>
          </p:cNvCxnSpPr>
          <p:nvPr/>
        </p:nvCxnSpPr>
        <p:spPr>
          <a:xfrm>
            <a:off x="5812272" y="3838651"/>
            <a:ext cx="220394" cy="16663"/>
          </a:xfrm>
          <a:prstGeom prst="line">
            <a:avLst/>
          </a:prstGeom>
          <a:ln w="38100">
            <a:solidFill>
              <a:srgbClr val="FFC000"/>
            </a:solidFill>
            <a:prstDash val="sysDash"/>
          </a:ln>
        </p:spPr>
        <p:style>
          <a:lnRef idx="1">
            <a:schemeClr val="accent1"/>
          </a:lnRef>
          <a:fillRef idx="0">
            <a:schemeClr val="accent1"/>
          </a:fillRef>
          <a:effectRef idx="0">
            <a:schemeClr val="accent1"/>
          </a:effectRef>
          <a:fontRef idx="minor">
            <a:schemeClr val="tx1"/>
          </a:fontRef>
        </p:style>
      </p:cxnSp>
      <p:cxnSp>
        <p:nvCxnSpPr>
          <p:cNvPr id="232" name="Gerade Verbindung mit Pfeil 141">
            <a:extLst>
              <a:ext uri="{FF2B5EF4-FFF2-40B4-BE49-F238E27FC236}">
                <a16:creationId xmlns:a16="http://schemas.microsoft.com/office/drawing/2014/main" id="{BA2B1093-5AE6-6BDE-D61D-B8C32746D874}"/>
              </a:ext>
            </a:extLst>
          </p:cNvPr>
          <p:cNvCxnSpPr>
            <a:cxnSpLocks/>
          </p:cNvCxnSpPr>
          <p:nvPr/>
        </p:nvCxnSpPr>
        <p:spPr>
          <a:xfrm flipV="1">
            <a:off x="8014284" y="2144473"/>
            <a:ext cx="0" cy="358752"/>
          </a:xfrm>
          <a:prstGeom prst="straightConnector1">
            <a:avLst/>
          </a:prstGeom>
          <a:ln w="38100">
            <a:solidFill>
              <a:srgbClr val="FFC000"/>
            </a:solidFill>
            <a:prstDash val="sysDash"/>
          </a:ln>
        </p:spPr>
        <p:style>
          <a:lnRef idx="1">
            <a:schemeClr val="accent1"/>
          </a:lnRef>
          <a:fillRef idx="0">
            <a:schemeClr val="accent1"/>
          </a:fillRef>
          <a:effectRef idx="0">
            <a:schemeClr val="accent1"/>
          </a:effectRef>
          <a:fontRef idx="minor">
            <a:schemeClr val="tx1"/>
          </a:fontRef>
        </p:style>
      </p:cxnSp>
      <p:cxnSp>
        <p:nvCxnSpPr>
          <p:cNvPr id="233" name="Gerader Verbinder 115">
            <a:extLst>
              <a:ext uri="{FF2B5EF4-FFF2-40B4-BE49-F238E27FC236}">
                <a16:creationId xmlns:a16="http://schemas.microsoft.com/office/drawing/2014/main" id="{4446D883-6756-95F5-D801-0E978B5DE76F}"/>
              </a:ext>
            </a:extLst>
          </p:cNvPr>
          <p:cNvCxnSpPr>
            <a:cxnSpLocks/>
            <a:stCxn id="236" idx="3"/>
          </p:cNvCxnSpPr>
          <p:nvPr/>
        </p:nvCxnSpPr>
        <p:spPr>
          <a:xfrm>
            <a:off x="7213197" y="3855314"/>
            <a:ext cx="1835352" cy="4101"/>
          </a:xfrm>
          <a:prstGeom prst="line">
            <a:avLst/>
          </a:prstGeom>
          <a:ln w="38100">
            <a:solidFill>
              <a:srgbClr val="FFC000"/>
            </a:solidFill>
            <a:prstDash val="sysDash"/>
          </a:ln>
        </p:spPr>
        <p:style>
          <a:lnRef idx="1">
            <a:schemeClr val="accent1"/>
          </a:lnRef>
          <a:fillRef idx="0">
            <a:schemeClr val="accent1"/>
          </a:fillRef>
          <a:effectRef idx="0">
            <a:schemeClr val="accent1"/>
          </a:effectRef>
          <a:fontRef idx="minor">
            <a:schemeClr val="tx1"/>
          </a:fontRef>
        </p:style>
      </p:cxnSp>
      <p:cxnSp>
        <p:nvCxnSpPr>
          <p:cNvPr id="234" name="Gerader Verbinder 79">
            <a:extLst>
              <a:ext uri="{FF2B5EF4-FFF2-40B4-BE49-F238E27FC236}">
                <a16:creationId xmlns:a16="http://schemas.microsoft.com/office/drawing/2014/main" id="{398DE210-70D9-B109-9724-52FA4CF0BEEB}"/>
              </a:ext>
            </a:extLst>
          </p:cNvPr>
          <p:cNvCxnSpPr>
            <a:cxnSpLocks/>
            <a:stCxn id="237" idx="3"/>
          </p:cNvCxnSpPr>
          <p:nvPr/>
        </p:nvCxnSpPr>
        <p:spPr>
          <a:xfrm>
            <a:off x="7222466" y="2148399"/>
            <a:ext cx="791818" cy="3296"/>
          </a:xfrm>
          <a:prstGeom prst="line">
            <a:avLst/>
          </a:prstGeom>
          <a:ln w="38100">
            <a:solidFill>
              <a:srgbClr val="FFC000"/>
            </a:solidFill>
            <a:prstDash val="sysDash"/>
          </a:ln>
        </p:spPr>
        <p:style>
          <a:lnRef idx="1">
            <a:schemeClr val="accent1"/>
          </a:lnRef>
          <a:fillRef idx="0">
            <a:schemeClr val="accent1"/>
          </a:fillRef>
          <a:effectRef idx="0">
            <a:schemeClr val="accent1"/>
          </a:effectRef>
          <a:fontRef idx="minor">
            <a:schemeClr val="tx1"/>
          </a:fontRef>
        </p:style>
      </p:cxnSp>
      <p:cxnSp>
        <p:nvCxnSpPr>
          <p:cNvPr id="235" name="Gerade Verbindung mit Pfeil 142">
            <a:extLst>
              <a:ext uri="{FF2B5EF4-FFF2-40B4-BE49-F238E27FC236}">
                <a16:creationId xmlns:a16="http://schemas.microsoft.com/office/drawing/2014/main" id="{681FEBFE-EAA1-EDB6-956A-1294084EE188}"/>
              </a:ext>
            </a:extLst>
          </p:cNvPr>
          <p:cNvCxnSpPr>
            <a:cxnSpLocks/>
          </p:cNvCxnSpPr>
          <p:nvPr/>
        </p:nvCxnSpPr>
        <p:spPr>
          <a:xfrm flipV="1">
            <a:off x="9032661" y="3567932"/>
            <a:ext cx="0" cy="281843"/>
          </a:xfrm>
          <a:prstGeom prst="straightConnector1">
            <a:avLst/>
          </a:prstGeom>
          <a:ln w="38100">
            <a:solidFill>
              <a:srgbClr val="FFC000"/>
            </a:solidFill>
            <a:prstDash val="sysDash"/>
          </a:ln>
        </p:spPr>
        <p:style>
          <a:lnRef idx="1">
            <a:schemeClr val="accent1"/>
          </a:lnRef>
          <a:fillRef idx="0">
            <a:schemeClr val="accent1"/>
          </a:fillRef>
          <a:effectRef idx="0">
            <a:schemeClr val="accent1"/>
          </a:effectRef>
          <a:fontRef idx="minor">
            <a:schemeClr val="tx1"/>
          </a:fontRef>
        </p:style>
      </p:cxnSp>
      <p:sp>
        <p:nvSpPr>
          <p:cNvPr id="236" name="Rechteck: abgerundete Ecken 35">
            <a:extLst>
              <a:ext uri="{FF2B5EF4-FFF2-40B4-BE49-F238E27FC236}">
                <a16:creationId xmlns:a16="http://schemas.microsoft.com/office/drawing/2014/main" id="{8E56C2CF-C5D0-AC86-B00B-9A997A37391F}"/>
              </a:ext>
            </a:extLst>
          </p:cNvPr>
          <p:cNvSpPr/>
          <p:nvPr/>
        </p:nvSpPr>
        <p:spPr>
          <a:xfrm>
            <a:off x="6032666" y="3499714"/>
            <a:ext cx="1180531" cy="711200"/>
          </a:xfrm>
          <a:prstGeom prst="roundRect">
            <a:avLst/>
          </a:prstGeom>
          <a:solidFill>
            <a:srgbClr val="92D050"/>
          </a:solidFill>
          <a:ln w="38100">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tx1"/>
                </a:solidFill>
              </a:rPr>
              <a:t>Air Tank circuit 2</a:t>
            </a:r>
          </a:p>
        </p:txBody>
      </p:sp>
      <p:sp>
        <p:nvSpPr>
          <p:cNvPr id="237" name="Rechteck: abgerundete Ecken 35">
            <a:extLst>
              <a:ext uri="{FF2B5EF4-FFF2-40B4-BE49-F238E27FC236}">
                <a16:creationId xmlns:a16="http://schemas.microsoft.com/office/drawing/2014/main" id="{89462729-B0F0-1F04-AC2F-4DCB59180085}"/>
              </a:ext>
            </a:extLst>
          </p:cNvPr>
          <p:cNvSpPr/>
          <p:nvPr/>
        </p:nvSpPr>
        <p:spPr>
          <a:xfrm>
            <a:off x="6041935" y="1792799"/>
            <a:ext cx="1180531" cy="711200"/>
          </a:xfrm>
          <a:prstGeom prst="roundRect">
            <a:avLst/>
          </a:prstGeom>
          <a:solidFill>
            <a:srgbClr val="92D050"/>
          </a:solidFill>
          <a:ln w="38100">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tx1"/>
                </a:solidFill>
              </a:rPr>
              <a:t>Air tank circuit 1</a:t>
            </a:r>
          </a:p>
        </p:txBody>
      </p:sp>
      <p:cxnSp>
        <p:nvCxnSpPr>
          <p:cNvPr id="238" name="Gerader Verbinder 97">
            <a:extLst>
              <a:ext uri="{FF2B5EF4-FFF2-40B4-BE49-F238E27FC236}">
                <a16:creationId xmlns:a16="http://schemas.microsoft.com/office/drawing/2014/main" id="{2790810D-C53D-1292-51A3-ACA1AA27F4C2}"/>
              </a:ext>
            </a:extLst>
          </p:cNvPr>
          <p:cNvCxnSpPr>
            <a:cxnSpLocks/>
            <a:stCxn id="263" idx="2"/>
          </p:cNvCxnSpPr>
          <p:nvPr/>
        </p:nvCxnSpPr>
        <p:spPr>
          <a:xfrm rot="5400000" flipH="1" flipV="1">
            <a:off x="5910475" y="3174100"/>
            <a:ext cx="1443180" cy="2257840"/>
          </a:xfrm>
          <a:prstGeom prst="bentConnector4">
            <a:avLst>
              <a:gd name="adj1" fmla="val -15840"/>
              <a:gd name="adj2" fmla="val 99762"/>
            </a:avLst>
          </a:prstGeom>
          <a:ln w="38100">
            <a:solidFill>
              <a:srgbClr val="0070C0"/>
            </a:solidFill>
            <a:prstDash val="sysDash"/>
          </a:ln>
        </p:spPr>
        <p:style>
          <a:lnRef idx="1">
            <a:schemeClr val="accent1"/>
          </a:lnRef>
          <a:fillRef idx="0">
            <a:schemeClr val="accent1"/>
          </a:fillRef>
          <a:effectRef idx="0">
            <a:schemeClr val="accent1"/>
          </a:effectRef>
          <a:fontRef idx="minor">
            <a:schemeClr val="tx1"/>
          </a:fontRef>
        </p:style>
      </p:cxnSp>
      <p:sp>
        <p:nvSpPr>
          <p:cNvPr id="239" name="Rechteck: abgerundete Ecken 118">
            <a:extLst>
              <a:ext uri="{FF2B5EF4-FFF2-40B4-BE49-F238E27FC236}">
                <a16:creationId xmlns:a16="http://schemas.microsoft.com/office/drawing/2014/main" id="{335C9F0F-5565-DAA4-8E67-6F05E0F360C2}"/>
              </a:ext>
            </a:extLst>
          </p:cNvPr>
          <p:cNvSpPr/>
          <p:nvPr/>
        </p:nvSpPr>
        <p:spPr>
          <a:xfrm>
            <a:off x="7500620" y="2511604"/>
            <a:ext cx="1110701" cy="1040189"/>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solidFill>
            </a:endParaRPr>
          </a:p>
        </p:txBody>
      </p:sp>
      <p:sp>
        <p:nvSpPr>
          <p:cNvPr id="240" name="Textfeld 116">
            <a:extLst>
              <a:ext uri="{FF2B5EF4-FFF2-40B4-BE49-F238E27FC236}">
                <a16:creationId xmlns:a16="http://schemas.microsoft.com/office/drawing/2014/main" id="{214E374F-08B7-4434-0A37-6B7362E11938}"/>
              </a:ext>
            </a:extLst>
          </p:cNvPr>
          <p:cNvSpPr txBox="1"/>
          <p:nvPr/>
        </p:nvSpPr>
        <p:spPr>
          <a:xfrm>
            <a:off x="7487966" y="2621961"/>
            <a:ext cx="1110702" cy="830997"/>
          </a:xfrm>
          <a:prstGeom prst="rect">
            <a:avLst/>
          </a:prstGeom>
          <a:noFill/>
        </p:spPr>
        <p:txBody>
          <a:bodyPr wrap="square" rtlCol="0">
            <a:spAutoFit/>
          </a:bodyPr>
          <a:lstStyle/>
          <a:p>
            <a:pPr algn="ctr"/>
            <a:r>
              <a:rPr lang="de-DE" sz="1600" dirty="0"/>
              <a:t>Brake Valve </a:t>
            </a:r>
          </a:p>
          <a:p>
            <a:pPr algn="ctr"/>
            <a:r>
              <a:rPr lang="de-DE" sz="1600" dirty="0"/>
              <a:t>1 </a:t>
            </a:r>
          </a:p>
        </p:txBody>
      </p:sp>
      <p:cxnSp>
        <p:nvCxnSpPr>
          <p:cNvPr id="241" name="Gerader Verbinder 88">
            <a:extLst>
              <a:ext uri="{FF2B5EF4-FFF2-40B4-BE49-F238E27FC236}">
                <a16:creationId xmlns:a16="http://schemas.microsoft.com/office/drawing/2014/main" id="{CD9D0CD3-200F-E54C-BFF0-51F43445BD2C}"/>
              </a:ext>
            </a:extLst>
          </p:cNvPr>
          <p:cNvCxnSpPr>
            <a:cxnSpLocks/>
            <a:stCxn id="239" idx="2"/>
            <a:endCxn id="28" idx="0"/>
          </p:cNvCxnSpPr>
          <p:nvPr/>
        </p:nvCxnSpPr>
        <p:spPr>
          <a:xfrm rot="16200000" flipH="1">
            <a:off x="8040608" y="3567156"/>
            <a:ext cx="551771" cy="521044"/>
          </a:xfrm>
          <a:prstGeom prst="bentConnector3">
            <a:avLst>
              <a:gd name="adj1" fmla="val 74859"/>
            </a:avLst>
          </a:prstGeom>
          <a:ln w="28575">
            <a:solidFill>
              <a:srgbClr val="0070C0"/>
            </a:solidFill>
            <a:prstDash val="solid"/>
          </a:ln>
        </p:spPr>
        <p:style>
          <a:lnRef idx="1">
            <a:schemeClr val="accent1"/>
          </a:lnRef>
          <a:fillRef idx="0">
            <a:schemeClr val="accent1"/>
          </a:fillRef>
          <a:effectRef idx="0">
            <a:schemeClr val="accent1"/>
          </a:effectRef>
          <a:fontRef idx="minor">
            <a:schemeClr val="tx1"/>
          </a:fontRef>
        </p:style>
      </p:cxnSp>
      <p:cxnSp>
        <p:nvCxnSpPr>
          <p:cNvPr id="242" name="Gerader Verbinder 88">
            <a:extLst>
              <a:ext uri="{FF2B5EF4-FFF2-40B4-BE49-F238E27FC236}">
                <a16:creationId xmlns:a16="http://schemas.microsoft.com/office/drawing/2014/main" id="{DB57E621-E9D1-A06E-2423-3ED1C945F2DE}"/>
              </a:ext>
            </a:extLst>
          </p:cNvPr>
          <p:cNvCxnSpPr>
            <a:cxnSpLocks/>
            <a:stCxn id="10" idx="2"/>
            <a:endCxn id="28" idx="0"/>
          </p:cNvCxnSpPr>
          <p:nvPr/>
        </p:nvCxnSpPr>
        <p:spPr>
          <a:xfrm rot="5400000">
            <a:off x="8660020" y="3475390"/>
            <a:ext cx="545170" cy="711179"/>
          </a:xfrm>
          <a:prstGeom prst="bentConnector3">
            <a:avLst>
              <a:gd name="adj1" fmla="val 75159"/>
            </a:avLst>
          </a:prstGeom>
          <a:ln w="28575">
            <a:solidFill>
              <a:srgbClr val="0070C0"/>
            </a:solidFill>
            <a:prstDash val="solid"/>
          </a:ln>
        </p:spPr>
        <p:style>
          <a:lnRef idx="1">
            <a:schemeClr val="accent1"/>
          </a:lnRef>
          <a:fillRef idx="0">
            <a:schemeClr val="accent1"/>
          </a:fillRef>
          <a:effectRef idx="0">
            <a:schemeClr val="accent1"/>
          </a:effectRef>
          <a:fontRef idx="minor">
            <a:schemeClr val="tx1"/>
          </a:fontRef>
        </p:style>
      </p:cxnSp>
      <p:cxnSp>
        <p:nvCxnSpPr>
          <p:cNvPr id="243" name="Gerader Verbinder 97">
            <a:extLst>
              <a:ext uri="{FF2B5EF4-FFF2-40B4-BE49-F238E27FC236}">
                <a16:creationId xmlns:a16="http://schemas.microsoft.com/office/drawing/2014/main" id="{060555C6-C640-08B9-A82E-D2D0790A99B6}"/>
              </a:ext>
            </a:extLst>
          </p:cNvPr>
          <p:cNvCxnSpPr>
            <a:cxnSpLocks/>
            <a:stCxn id="264" idx="2"/>
          </p:cNvCxnSpPr>
          <p:nvPr/>
        </p:nvCxnSpPr>
        <p:spPr>
          <a:xfrm rot="5400000" flipH="1" flipV="1">
            <a:off x="7052265" y="2482459"/>
            <a:ext cx="1436364" cy="3657159"/>
          </a:xfrm>
          <a:prstGeom prst="bentConnector4">
            <a:avLst>
              <a:gd name="adj1" fmla="val -32361"/>
              <a:gd name="adj2" fmla="val 99057"/>
            </a:avLst>
          </a:prstGeom>
          <a:ln w="38100">
            <a:solidFill>
              <a:srgbClr val="0070C0"/>
            </a:solidFill>
            <a:prstDash val="sysDash"/>
          </a:ln>
        </p:spPr>
        <p:style>
          <a:lnRef idx="1">
            <a:schemeClr val="accent1"/>
          </a:lnRef>
          <a:fillRef idx="0">
            <a:schemeClr val="accent1"/>
          </a:fillRef>
          <a:effectRef idx="0">
            <a:schemeClr val="accent1"/>
          </a:effectRef>
          <a:fontRef idx="minor">
            <a:schemeClr val="tx1"/>
          </a:fontRef>
        </p:style>
      </p:cxnSp>
      <p:sp>
        <p:nvSpPr>
          <p:cNvPr id="244" name="Rechteck: abgerundete Ecken 47">
            <a:extLst>
              <a:ext uri="{FF2B5EF4-FFF2-40B4-BE49-F238E27FC236}">
                <a16:creationId xmlns:a16="http://schemas.microsoft.com/office/drawing/2014/main" id="{FBB006C6-CE3D-6488-DB5A-FF9D66CE2F9D}"/>
              </a:ext>
            </a:extLst>
          </p:cNvPr>
          <p:cNvSpPr/>
          <p:nvPr/>
        </p:nvSpPr>
        <p:spPr>
          <a:xfrm>
            <a:off x="5086730" y="5677025"/>
            <a:ext cx="1167461" cy="711200"/>
          </a:xfrm>
          <a:prstGeom prst="roundRect">
            <a:avLst/>
          </a:prstGeom>
          <a:ln w="38100">
            <a:solidFill>
              <a:srgbClr val="0070C0"/>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r>
              <a:rPr lang="de-DE" sz="1400" dirty="0" err="1">
                <a:solidFill>
                  <a:schemeClr val="tx1"/>
                </a:solidFill>
              </a:rPr>
              <a:t>Battery</a:t>
            </a:r>
            <a:endParaRPr lang="de-DE" sz="1400" dirty="0">
              <a:solidFill>
                <a:schemeClr val="tx1"/>
              </a:solidFill>
            </a:endParaRPr>
          </a:p>
          <a:p>
            <a:pPr algn="ctr"/>
            <a:r>
              <a:rPr lang="de-DE" sz="1400" dirty="0">
                <a:solidFill>
                  <a:schemeClr val="tx1"/>
                </a:solidFill>
              </a:rPr>
              <a:t>24V</a:t>
            </a:r>
          </a:p>
        </p:txBody>
      </p:sp>
      <p:sp>
        <p:nvSpPr>
          <p:cNvPr id="245" name="Rechteck: abgerundete Ecken 47">
            <a:extLst>
              <a:ext uri="{FF2B5EF4-FFF2-40B4-BE49-F238E27FC236}">
                <a16:creationId xmlns:a16="http://schemas.microsoft.com/office/drawing/2014/main" id="{115B6831-C54F-C007-2A67-2696856CBC37}"/>
              </a:ext>
            </a:extLst>
          </p:cNvPr>
          <p:cNvSpPr/>
          <p:nvPr/>
        </p:nvSpPr>
        <p:spPr>
          <a:xfrm>
            <a:off x="3205582" y="3673029"/>
            <a:ext cx="1167461" cy="711200"/>
          </a:xfrm>
          <a:prstGeom prst="roundRect">
            <a:avLst/>
          </a:prstGeom>
          <a:ln w="38100">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r>
              <a:rPr lang="de-DE" sz="1400">
                <a:solidFill>
                  <a:schemeClr val="tx1"/>
                </a:solidFill>
              </a:rPr>
              <a:t>Alternator</a:t>
            </a:r>
            <a:endParaRPr lang="de-DE" sz="1400" dirty="0">
              <a:solidFill>
                <a:schemeClr val="tx1"/>
              </a:solidFill>
            </a:endParaRPr>
          </a:p>
        </p:txBody>
      </p:sp>
      <p:cxnSp>
        <p:nvCxnSpPr>
          <p:cNvPr id="246" name="Gerader Verbinder 86">
            <a:extLst>
              <a:ext uri="{FF2B5EF4-FFF2-40B4-BE49-F238E27FC236}">
                <a16:creationId xmlns:a16="http://schemas.microsoft.com/office/drawing/2014/main" id="{57C5739F-5775-13BD-F91F-68C1127AC58B}"/>
              </a:ext>
            </a:extLst>
          </p:cNvPr>
          <p:cNvCxnSpPr>
            <a:cxnSpLocks/>
          </p:cNvCxnSpPr>
          <p:nvPr/>
        </p:nvCxnSpPr>
        <p:spPr>
          <a:xfrm>
            <a:off x="2328027" y="3983366"/>
            <a:ext cx="857253" cy="0"/>
          </a:xfrm>
          <a:prstGeom prst="line">
            <a:avLst/>
          </a:prstGeom>
          <a:ln w="38100">
            <a:solidFill>
              <a:schemeClr val="tx1"/>
            </a:solidFill>
            <a:prstDash val="lgDashDot"/>
          </a:ln>
        </p:spPr>
        <p:style>
          <a:lnRef idx="1">
            <a:schemeClr val="accent1"/>
          </a:lnRef>
          <a:fillRef idx="0">
            <a:schemeClr val="accent1"/>
          </a:fillRef>
          <a:effectRef idx="0">
            <a:schemeClr val="accent1"/>
          </a:effectRef>
          <a:fontRef idx="minor">
            <a:schemeClr val="tx1"/>
          </a:fontRef>
        </p:style>
      </p:cxnSp>
      <p:cxnSp>
        <p:nvCxnSpPr>
          <p:cNvPr id="247" name="Gerader Verbinder 73">
            <a:extLst>
              <a:ext uri="{FF2B5EF4-FFF2-40B4-BE49-F238E27FC236}">
                <a16:creationId xmlns:a16="http://schemas.microsoft.com/office/drawing/2014/main" id="{E1A597BA-0748-DFF8-9AB6-E8670C72B1B1}"/>
              </a:ext>
            </a:extLst>
          </p:cNvPr>
          <p:cNvCxnSpPr>
            <a:cxnSpLocks/>
            <a:stCxn id="245" idx="3"/>
            <a:endCxn id="244" idx="1"/>
          </p:cNvCxnSpPr>
          <p:nvPr/>
        </p:nvCxnSpPr>
        <p:spPr>
          <a:xfrm>
            <a:off x="4373043" y="4028629"/>
            <a:ext cx="713687" cy="2003996"/>
          </a:xfrm>
          <a:prstGeom prst="bentConnector3">
            <a:avLst>
              <a:gd name="adj1" fmla="val 50000"/>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248" name="Gerader Verbinder 88">
            <a:extLst>
              <a:ext uri="{FF2B5EF4-FFF2-40B4-BE49-F238E27FC236}">
                <a16:creationId xmlns:a16="http://schemas.microsoft.com/office/drawing/2014/main" id="{F657304F-0B52-3A88-EE3A-D868BDE3819B}"/>
              </a:ext>
            </a:extLst>
          </p:cNvPr>
          <p:cNvCxnSpPr>
            <a:cxnSpLocks/>
            <a:stCxn id="244" idx="3"/>
            <a:endCxn id="28" idx="2"/>
          </p:cNvCxnSpPr>
          <p:nvPr/>
        </p:nvCxnSpPr>
        <p:spPr>
          <a:xfrm flipV="1">
            <a:off x="6254191" y="5143753"/>
            <a:ext cx="2322824" cy="888872"/>
          </a:xfrm>
          <a:prstGeom prst="bentConnector2">
            <a:avLst/>
          </a:prstGeom>
          <a:ln w="28575">
            <a:solidFill>
              <a:srgbClr val="0070C0"/>
            </a:solidFill>
            <a:prstDash val="solid"/>
          </a:ln>
        </p:spPr>
        <p:style>
          <a:lnRef idx="1">
            <a:schemeClr val="accent1"/>
          </a:lnRef>
          <a:fillRef idx="0">
            <a:schemeClr val="accent1"/>
          </a:fillRef>
          <a:effectRef idx="0">
            <a:schemeClr val="accent1"/>
          </a:effectRef>
          <a:fontRef idx="minor">
            <a:schemeClr val="tx1"/>
          </a:fontRef>
        </p:style>
      </p:cxnSp>
      <p:grpSp>
        <p:nvGrpSpPr>
          <p:cNvPr id="249" name="Group 231">
            <a:extLst>
              <a:ext uri="{FF2B5EF4-FFF2-40B4-BE49-F238E27FC236}">
                <a16:creationId xmlns:a16="http://schemas.microsoft.com/office/drawing/2014/main" id="{598A8F2C-7B91-B792-8752-AE8A04F1EFC8}"/>
              </a:ext>
            </a:extLst>
          </p:cNvPr>
          <p:cNvGrpSpPr>
            <a:grpSpLocks noChangeAspect="1"/>
          </p:cNvGrpSpPr>
          <p:nvPr/>
        </p:nvGrpSpPr>
        <p:grpSpPr>
          <a:xfrm>
            <a:off x="5089838" y="2066394"/>
            <a:ext cx="209150" cy="153374"/>
            <a:chOff x="7817019" y="2389941"/>
            <a:chExt cx="441829" cy="324000"/>
          </a:xfrm>
        </p:grpSpPr>
        <p:cxnSp>
          <p:nvCxnSpPr>
            <p:cNvPr id="250" name="Straight Connector 232">
              <a:extLst>
                <a:ext uri="{FF2B5EF4-FFF2-40B4-BE49-F238E27FC236}">
                  <a16:creationId xmlns:a16="http://schemas.microsoft.com/office/drawing/2014/main" id="{154FED15-35E5-58BE-42E0-92B00BE9E273}"/>
                </a:ext>
              </a:extLst>
            </p:cNvPr>
            <p:cNvCxnSpPr>
              <a:cxnSpLocks/>
            </p:cNvCxnSpPr>
            <p:nvPr/>
          </p:nvCxnSpPr>
          <p:spPr>
            <a:xfrm rot="-1800000">
              <a:off x="7817019" y="2411193"/>
              <a:ext cx="288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1" name="Straight Connector 233">
              <a:extLst>
                <a:ext uri="{FF2B5EF4-FFF2-40B4-BE49-F238E27FC236}">
                  <a16:creationId xmlns:a16="http://schemas.microsoft.com/office/drawing/2014/main" id="{2EFACEDF-2578-E58F-172F-AAF37C44D7B0}"/>
                </a:ext>
              </a:extLst>
            </p:cNvPr>
            <p:cNvCxnSpPr>
              <a:cxnSpLocks/>
            </p:cNvCxnSpPr>
            <p:nvPr/>
          </p:nvCxnSpPr>
          <p:spPr>
            <a:xfrm rot="1800000">
              <a:off x="7817019" y="2695323"/>
              <a:ext cx="288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52" name="Oval 234">
              <a:extLst>
                <a:ext uri="{FF2B5EF4-FFF2-40B4-BE49-F238E27FC236}">
                  <a16:creationId xmlns:a16="http://schemas.microsoft.com/office/drawing/2014/main" id="{FFF7D511-D514-D430-4D66-5BC7103B3501}"/>
                </a:ext>
              </a:extLst>
            </p:cNvPr>
            <p:cNvSpPr>
              <a:spLocks noChangeAspect="1"/>
            </p:cNvSpPr>
            <p:nvPr/>
          </p:nvSpPr>
          <p:spPr>
            <a:xfrm>
              <a:off x="7934848" y="2389941"/>
              <a:ext cx="324000" cy="324000"/>
            </a:xfrm>
            <a:prstGeom prst="ellips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grpSp>
      <p:grpSp>
        <p:nvGrpSpPr>
          <p:cNvPr id="253" name="Group 235">
            <a:extLst>
              <a:ext uri="{FF2B5EF4-FFF2-40B4-BE49-F238E27FC236}">
                <a16:creationId xmlns:a16="http://schemas.microsoft.com/office/drawing/2014/main" id="{D4FD76CD-FA81-2118-68DC-58DA947A0127}"/>
              </a:ext>
            </a:extLst>
          </p:cNvPr>
          <p:cNvGrpSpPr>
            <a:grpSpLocks noChangeAspect="1"/>
          </p:cNvGrpSpPr>
          <p:nvPr/>
        </p:nvGrpSpPr>
        <p:grpSpPr>
          <a:xfrm>
            <a:off x="5092685" y="2485794"/>
            <a:ext cx="209150" cy="153374"/>
            <a:chOff x="7817019" y="2389941"/>
            <a:chExt cx="441829" cy="324000"/>
          </a:xfrm>
        </p:grpSpPr>
        <p:cxnSp>
          <p:nvCxnSpPr>
            <p:cNvPr id="254" name="Straight Connector 236">
              <a:extLst>
                <a:ext uri="{FF2B5EF4-FFF2-40B4-BE49-F238E27FC236}">
                  <a16:creationId xmlns:a16="http://schemas.microsoft.com/office/drawing/2014/main" id="{D8867638-F7B8-AA12-96A3-47FE1D0285B1}"/>
                </a:ext>
              </a:extLst>
            </p:cNvPr>
            <p:cNvCxnSpPr>
              <a:cxnSpLocks/>
            </p:cNvCxnSpPr>
            <p:nvPr/>
          </p:nvCxnSpPr>
          <p:spPr>
            <a:xfrm rot="-1800000">
              <a:off x="7817019" y="2411193"/>
              <a:ext cx="288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5" name="Straight Connector 237">
              <a:extLst>
                <a:ext uri="{FF2B5EF4-FFF2-40B4-BE49-F238E27FC236}">
                  <a16:creationId xmlns:a16="http://schemas.microsoft.com/office/drawing/2014/main" id="{F37903BC-9BE3-E618-E8F9-1F78E1152AE4}"/>
                </a:ext>
              </a:extLst>
            </p:cNvPr>
            <p:cNvCxnSpPr>
              <a:cxnSpLocks/>
            </p:cNvCxnSpPr>
            <p:nvPr/>
          </p:nvCxnSpPr>
          <p:spPr>
            <a:xfrm rot="1800000">
              <a:off x="7817019" y="2695323"/>
              <a:ext cx="288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56" name="Oval 238">
              <a:extLst>
                <a:ext uri="{FF2B5EF4-FFF2-40B4-BE49-F238E27FC236}">
                  <a16:creationId xmlns:a16="http://schemas.microsoft.com/office/drawing/2014/main" id="{1D03706D-82FA-FB48-92B6-CB279F6DDC42}"/>
                </a:ext>
              </a:extLst>
            </p:cNvPr>
            <p:cNvSpPr>
              <a:spLocks noChangeAspect="1"/>
            </p:cNvSpPr>
            <p:nvPr/>
          </p:nvSpPr>
          <p:spPr>
            <a:xfrm>
              <a:off x="7934848" y="2389941"/>
              <a:ext cx="324000" cy="324000"/>
            </a:xfrm>
            <a:prstGeom prst="ellips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grpSp>
      <p:grpSp>
        <p:nvGrpSpPr>
          <p:cNvPr id="257" name="Group 12">
            <a:extLst>
              <a:ext uri="{FF2B5EF4-FFF2-40B4-BE49-F238E27FC236}">
                <a16:creationId xmlns:a16="http://schemas.microsoft.com/office/drawing/2014/main" id="{5B577F5A-22C0-D466-9410-4EFE4B9B2899}"/>
              </a:ext>
            </a:extLst>
          </p:cNvPr>
          <p:cNvGrpSpPr/>
          <p:nvPr/>
        </p:nvGrpSpPr>
        <p:grpSpPr>
          <a:xfrm>
            <a:off x="5119517" y="4333009"/>
            <a:ext cx="1109350" cy="699339"/>
            <a:chOff x="4715858" y="4242391"/>
            <a:chExt cx="1109350" cy="699339"/>
          </a:xfrm>
        </p:grpSpPr>
        <p:grpSp>
          <p:nvGrpSpPr>
            <p:cNvPr id="258" name="Gruppieren 257">
              <a:extLst>
                <a:ext uri="{FF2B5EF4-FFF2-40B4-BE49-F238E27FC236}">
                  <a16:creationId xmlns:a16="http://schemas.microsoft.com/office/drawing/2014/main" id="{8A70387A-0382-019E-5A43-A4C6BC9AE119}"/>
                </a:ext>
              </a:extLst>
            </p:cNvPr>
            <p:cNvGrpSpPr>
              <a:grpSpLocks noChangeAspect="1"/>
            </p:cNvGrpSpPr>
            <p:nvPr/>
          </p:nvGrpSpPr>
          <p:grpSpPr>
            <a:xfrm rot="156621" flipH="1">
              <a:off x="4832269" y="4446909"/>
              <a:ext cx="353696" cy="421451"/>
              <a:chOff x="4110773" y="4259412"/>
              <a:chExt cx="609379" cy="719318"/>
            </a:xfrm>
          </p:grpSpPr>
          <p:sp>
            <p:nvSpPr>
              <p:cNvPr id="266" name="Freihandform: Form 265">
                <a:extLst>
                  <a:ext uri="{FF2B5EF4-FFF2-40B4-BE49-F238E27FC236}">
                    <a16:creationId xmlns:a16="http://schemas.microsoft.com/office/drawing/2014/main" id="{74C4D4B1-94A4-DB70-8882-0B1B0BC245FB}"/>
                  </a:ext>
                </a:extLst>
              </p:cNvPr>
              <p:cNvSpPr/>
              <p:nvPr/>
            </p:nvSpPr>
            <p:spPr>
              <a:xfrm>
                <a:off x="4144152" y="4297961"/>
                <a:ext cx="569925" cy="589053"/>
              </a:xfrm>
              <a:custGeom>
                <a:avLst/>
                <a:gdLst>
                  <a:gd name="connsiteX0" fmla="*/ 0 w 654908"/>
                  <a:gd name="connsiteY0" fmla="*/ 49427 h 741405"/>
                  <a:gd name="connsiteX1" fmla="*/ 444843 w 654908"/>
                  <a:gd name="connsiteY1" fmla="*/ 741405 h 741405"/>
                  <a:gd name="connsiteX2" fmla="*/ 654908 w 654908"/>
                  <a:gd name="connsiteY2" fmla="*/ 729049 h 741405"/>
                  <a:gd name="connsiteX3" fmla="*/ 556054 w 654908"/>
                  <a:gd name="connsiteY3" fmla="*/ 580768 h 741405"/>
                  <a:gd name="connsiteX4" fmla="*/ 345989 w 654908"/>
                  <a:gd name="connsiteY4" fmla="*/ 420130 h 741405"/>
                  <a:gd name="connsiteX5" fmla="*/ 61784 w 654908"/>
                  <a:gd name="connsiteY5" fmla="*/ 0 h 741405"/>
                  <a:gd name="connsiteX6" fmla="*/ 0 w 654908"/>
                  <a:gd name="connsiteY6" fmla="*/ 49427 h 741405"/>
                  <a:gd name="connsiteX0" fmla="*/ 0 w 654908"/>
                  <a:gd name="connsiteY0" fmla="*/ 49427 h 741405"/>
                  <a:gd name="connsiteX1" fmla="*/ 444843 w 654908"/>
                  <a:gd name="connsiteY1" fmla="*/ 741405 h 741405"/>
                  <a:gd name="connsiteX2" fmla="*/ 654908 w 654908"/>
                  <a:gd name="connsiteY2" fmla="*/ 729049 h 741405"/>
                  <a:gd name="connsiteX3" fmla="*/ 556054 w 654908"/>
                  <a:gd name="connsiteY3" fmla="*/ 580768 h 741405"/>
                  <a:gd name="connsiteX4" fmla="*/ 458456 w 654908"/>
                  <a:gd name="connsiteY4" fmla="*/ 591275 h 741405"/>
                  <a:gd name="connsiteX5" fmla="*/ 61784 w 654908"/>
                  <a:gd name="connsiteY5" fmla="*/ 0 h 741405"/>
                  <a:gd name="connsiteX6" fmla="*/ 0 w 654908"/>
                  <a:gd name="connsiteY6" fmla="*/ 49427 h 741405"/>
                  <a:gd name="connsiteX0" fmla="*/ 0 w 654908"/>
                  <a:gd name="connsiteY0" fmla="*/ 49427 h 741405"/>
                  <a:gd name="connsiteX1" fmla="*/ 444843 w 654908"/>
                  <a:gd name="connsiteY1" fmla="*/ 741405 h 741405"/>
                  <a:gd name="connsiteX2" fmla="*/ 654908 w 654908"/>
                  <a:gd name="connsiteY2" fmla="*/ 729049 h 741405"/>
                  <a:gd name="connsiteX3" fmla="*/ 556054 w 654908"/>
                  <a:gd name="connsiteY3" fmla="*/ 580768 h 741405"/>
                  <a:gd name="connsiteX4" fmla="*/ 485350 w 654908"/>
                  <a:gd name="connsiteY4" fmla="*/ 647508 h 741405"/>
                  <a:gd name="connsiteX5" fmla="*/ 61784 w 654908"/>
                  <a:gd name="connsiteY5" fmla="*/ 0 h 741405"/>
                  <a:gd name="connsiteX6" fmla="*/ 0 w 654908"/>
                  <a:gd name="connsiteY6" fmla="*/ 49427 h 741405"/>
                  <a:gd name="connsiteX0" fmla="*/ 0 w 654908"/>
                  <a:gd name="connsiteY0" fmla="*/ 49427 h 741405"/>
                  <a:gd name="connsiteX1" fmla="*/ 444843 w 654908"/>
                  <a:gd name="connsiteY1" fmla="*/ 741405 h 741405"/>
                  <a:gd name="connsiteX2" fmla="*/ 654908 w 654908"/>
                  <a:gd name="connsiteY2" fmla="*/ 729049 h 741405"/>
                  <a:gd name="connsiteX3" fmla="*/ 570724 w 654908"/>
                  <a:gd name="connsiteY3" fmla="*/ 602772 h 741405"/>
                  <a:gd name="connsiteX4" fmla="*/ 485350 w 654908"/>
                  <a:gd name="connsiteY4" fmla="*/ 647508 h 741405"/>
                  <a:gd name="connsiteX5" fmla="*/ 61784 w 654908"/>
                  <a:gd name="connsiteY5" fmla="*/ 0 h 741405"/>
                  <a:gd name="connsiteX6" fmla="*/ 0 w 654908"/>
                  <a:gd name="connsiteY6" fmla="*/ 49427 h 741405"/>
                  <a:gd name="connsiteX0" fmla="*/ 0 w 654908"/>
                  <a:gd name="connsiteY0" fmla="*/ 49427 h 756075"/>
                  <a:gd name="connsiteX1" fmla="*/ 461958 w 654908"/>
                  <a:gd name="connsiteY1" fmla="*/ 756075 h 756075"/>
                  <a:gd name="connsiteX2" fmla="*/ 654908 w 654908"/>
                  <a:gd name="connsiteY2" fmla="*/ 729049 h 756075"/>
                  <a:gd name="connsiteX3" fmla="*/ 570724 w 654908"/>
                  <a:gd name="connsiteY3" fmla="*/ 602772 h 756075"/>
                  <a:gd name="connsiteX4" fmla="*/ 485350 w 654908"/>
                  <a:gd name="connsiteY4" fmla="*/ 647508 h 756075"/>
                  <a:gd name="connsiteX5" fmla="*/ 61784 w 654908"/>
                  <a:gd name="connsiteY5" fmla="*/ 0 h 756075"/>
                  <a:gd name="connsiteX6" fmla="*/ 0 w 654908"/>
                  <a:gd name="connsiteY6" fmla="*/ 49427 h 756075"/>
                  <a:gd name="connsiteX0" fmla="*/ 0 w 654908"/>
                  <a:gd name="connsiteY0" fmla="*/ 49427 h 756075"/>
                  <a:gd name="connsiteX1" fmla="*/ 461958 w 654908"/>
                  <a:gd name="connsiteY1" fmla="*/ 756075 h 756075"/>
                  <a:gd name="connsiteX2" fmla="*/ 511517 w 654908"/>
                  <a:gd name="connsiteY2" fmla="*/ 752507 h 756075"/>
                  <a:gd name="connsiteX3" fmla="*/ 654908 w 654908"/>
                  <a:gd name="connsiteY3" fmla="*/ 729049 h 756075"/>
                  <a:gd name="connsiteX4" fmla="*/ 570724 w 654908"/>
                  <a:gd name="connsiteY4" fmla="*/ 602772 h 756075"/>
                  <a:gd name="connsiteX5" fmla="*/ 485350 w 654908"/>
                  <a:gd name="connsiteY5" fmla="*/ 647508 h 756075"/>
                  <a:gd name="connsiteX6" fmla="*/ 61784 w 654908"/>
                  <a:gd name="connsiteY6" fmla="*/ 0 h 756075"/>
                  <a:gd name="connsiteX7" fmla="*/ 0 w 654908"/>
                  <a:gd name="connsiteY7" fmla="*/ 49427 h 756075"/>
                  <a:gd name="connsiteX0" fmla="*/ 0 w 654908"/>
                  <a:gd name="connsiteY0" fmla="*/ 49427 h 752507"/>
                  <a:gd name="connsiteX1" fmla="*/ 444844 w 654908"/>
                  <a:gd name="connsiteY1" fmla="*/ 724291 h 752507"/>
                  <a:gd name="connsiteX2" fmla="*/ 511517 w 654908"/>
                  <a:gd name="connsiteY2" fmla="*/ 752507 h 752507"/>
                  <a:gd name="connsiteX3" fmla="*/ 654908 w 654908"/>
                  <a:gd name="connsiteY3" fmla="*/ 729049 h 752507"/>
                  <a:gd name="connsiteX4" fmla="*/ 570724 w 654908"/>
                  <a:gd name="connsiteY4" fmla="*/ 602772 h 752507"/>
                  <a:gd name="connsiteX5" fmla="*/ 485350 w 654908"/>
                  <a:gd name="connsiteY5" fmla="*/ 647508 h 752507"/>
                  <a:gd name="connsiteX6" fmla="*/ 61784 w 654908"/>
                  <a:gd name="connsiteY6" fmla="*/ 0 h 752507"/>
                  <a:gd name="connsiteX7" fmla="*/ 0 w 654908"/>
                  <a:gd name="connsiteY7" fmla="*/ 49427 h 752507"/>
                  <a:gd name="connsiteX0" fmla="*/ 0 w 654908"/>
                  <a:gd name="connsiteY0" fmla="*/ 49427 h 752507"/>
                  <a:gd name="connsiteX1" fmla="*/ 444844 w 654908"/>
                  <a:gd name="connsiteY1" fmla="*/ 724291 h 752507"/>
                  <a:gd name="connsiteX2" fmla="*/ 511517 w 654908"/>
                  <a:gd name="connsiteY2" fmla="*/ 752507 h 752507"/>
                  <a:gd name="connsiteX3" fmla="*/ 654908 w 654908"/>
                  <a:gd name="connsiteY3" fmla="*/ 729049 h 752507"/>
                  <a:gd name="connsiteX4" fmla="*/ 570724 w 654908"/>
                  <a:gd name="connsiteY4" fmla="*/ 602772 h 752507"/>
                  <a:gd name="connsiteX5" fmla="*/ 518852 w 654908"/>
                  <a:gd name="connsiteY5" fmla="*/ 625371 h 752507"/>
                  <a:gd name="connsiteX6" fmla="*/ 485350 w 654908"/>
                  <a:gd name="connsiteY6" fmla="*/ 647508 h 752507"/>
                  <a:gd name="connsiteX7" fmla="*/ 61784 w 654908"/>
                  <a:gd name="connsiteY7" fmla="*/ 0 h 752507"/>
                  <a:gd name="connsiteX8" fmla="*/ 0 w 654908"/>
                  <a:gd name="connsiteY8" fmla="*/ 49427 h 752507"/>
                  <a:gd name="connsiteX0" fmla="*/ 0 w 654908"/>
                  <a:gd name="connsiteY0" fmla="*/ 49427 h 752507"/>
                  <a:gd name="connsiteX1" fmla="*/ 444844 w 654908"/>
                  <a:gd name="connsiteY1" fmla="*/ 724291 h 752507"/>
                  <a:gd name="connsiteX2" fmla="*/ 511517 w 654908"/>
                  <a:gd name="connsiteY2" fmla="*/ 752507 h 752507"/>
                  <a:gd name="connsiteX3" fmla="*/ 654908 w 654908"/>
                  <a:gd name="connsiteY3" fmla="*/ 729049 h 752507"/>
                  <a:gd name="connsiteX4" fmla="*/ 570724 w 654908"/>
                  <a:gd name="connsiteY4" fmla="*/ 602772 h 752507"/>
                  <a:gd name="connsiteX5" fmla="*/ 518852 w 654908"/>
                  <a:gd name="connsiteY5" fmla="*/ 625371 h 752507"/>
                  <a:gd name="connsiteX6" fmla="*/ 460900 w 654908"/>
                  <a:gd name="connsiteY6" fmla="*/ 610834 h 752507"/>
                  <a:gd name="connsiteX7" fmla="*/ 61784 w 654908"/>
                  <a:gd name="connsiteY7" fmla="*/ 0 h 752507"/>
                  <a:gd name="connsiteX8" fmla="*/ 0 w 654908"/>
                  <a:gd name="connsiteY8" fmla="*/ 49427 h 752507"/>
                  <a:gd name="connsiteX0" fmla="*/ 0 w 654908"/>
                  <a:gd name="connsiteY0" fmla="*/ 49427 h 752507"/>
                  <a:gd name="connsiteX1" fmla="*/ 444844 w 654908"/>
                  <a:gd name="connsiteY1" fmla="*/ 724291 h 752507"/>
                  <a:gd name="connsiteX2" fmla="*/ 511517 w 654908"/>
                  <a:gd name="connsiteY2" fmla="*/ 752507 h 752507"/>
                  <a:gd name="connsiteX3" fmla="*/ 654908 w 654908"/>
                  <a:gd name="connsiteY3" fmla="*/ 729049 h 752507"/>
                  <a:gd name="connsiteX4" fmla="*/ 570724 w 654908"/>
                  <a:gd name="connsiteY4" fmla="*/ 602772 h 752507"/>
                  <a:gd name="connsiteX5" fmla="*/ 518852 w 654908"/>
                  <a:gd name="connsiteY5" fmla="*/ 625371 h 752507"/>
                  <a:gd name="connsiteX6" fmla="*/ 460900 w 654908"/>
                  <a:gd name="connsiteY6" fmla="*/ 610834 h 752507"/>
                  <a:gd name="connsiteX7" fmla="*/ 61784 w 654908"/>
                  <a:gd name="connsiteY7" fmla="*/ 0 h 752507"/>
                  <a:gd name="connsiteX8" fmla="*/ 24978 w 654908"/>
                  <a:gd name="connsiteY8" fmla="*/ 31255 h 752507"/>
                  <a:gd name="connsiteX9" fmla="*/ 0 w 654908"/>
                  <a:gd name="connsiteY9" fmla="*/ 49427 h 752507"/>
                  <a:gd name="connsiteX0" fmla="*/ 0 w 654908"/>
                  <a:gd name="connsiteY0" fmla="*/ 49956 h 753036"/>
                  <a:gd name="connsiteX1" fmla="*/ 444844 w 654908"/>
                  <a:gd name="connsiteY1" fmla="*/ 724820 h 753036"/>
                  <a:gd name="connsiteX2" fmla="*/ 511517 w 654908"/>
                  <a:gd name="connsiteY2" fmla="*/ 753036 h 753036"/>
                  <a:gd name="connsiteX3" fmla="*/ 654908 w 654908"/>
                  <a:gd name="connsiteY3" fmla="*/ 729578 h 753036"/>
                  <a:gd name="connsiteX4" fmla="*/ 570724 w 654908"/>
                  <a:gd name="connsiteY4" fmla="*/ 603301 h 753036"/>
                  <a:gd name="connsiteX5" fmla="*/ 518852 w 654908"/>
                  <a:gd name="connsiteY5" fmla="*/ 625900 h 753036"/>
                  <a:gd name="connsiteX6" fmla="*/ 460900 w 654908"/>
                  <a:gd name="connsiteY6" fmla="*/ 611363 h 753036"/>
                  <a:gd name="connsiteX7" fmla="*/ 61784 w 654908"/>
                  <a:gd name="connsiteY7" fmla="*/ 529 h 753036"/>
                  <a:gd name="connsiteX8" fmla="*/ 2974 w 654908"/>
                  <a:gd name="connsiteY8" fmla="*/ 0 h 753036"/>
                  <a:gd name="connsiteX9" fmla="*/ 0 w 654908"/>
                  <a:gd name="connsiteY9" fmla="*/ 49956 h 753036"/>
                  <a:gd name="connsiteX0" fmla="*/ 34293 w 689201"/>
                  <a:gd name="connsiteY0" fmla="*/ 96747 h 799827"/>
                  <a:gd name="connsiteX1" fmla="*/ 479137 w 689201"/>
                  <a:gd name="connsiteY1" fmla="*/ 771611 h 799827"/>
                  <a:gd name="connsiteX2" fmla="*/ 545810 w 689201"/>
                  <a:gd name="connsiteY2" fmla="*/ 799827 h 799827"/>
                  <a:gd name="connsiteX3" fmla="*/ 689201 w 689201"/>
                  <a:gd name="connsiteY3" fmla="*/ 776369 h 799827"/>
                  <a:gd name="connsiteX4" fmla="*/ 605017 w 689201"/>
                  <a:gd name="connsiteY4" fmla="*/ 650092 h 799827"/>
                  <a:gd name="connsiteX5" fmla="*/ 553145 w 689201"/>
                  <a:gd name="connsiteY5" fmla="*/ 672691 h 799827"/>
                  <a:gd name="connsiteX6" fmla="*/ 495193 w 689201"/>
                  <a:gd name="connsiteY6" fmla="*/ 658154 h 799827"/>
                  <a:gd name="connsiteX7" fmla="*/ 96077 w 689201"/>
                  <a:gd name="connsiteY7" fmla="*/ 47320 h 799827"/>
                  <a:gd name="connsiteX8" fmla="*/ 37267 w 689201"/>
                  <a:gd name="connsiteY8" fmla="*/ 46791 h 799827"/>
                  <a:gd name="connsiteX9" fmla="*/ 34293 w 689201"/>
                  <a:gd name="connsiteY9" fmla="*/ 96747 h 799827"/>
                  <a:gd name="connsiteX0" fmla="*/ 34293 w 689201"/>
                  <a:gd name="connsiteY0" fmla="*/ 67834 h 770914"/>
                  <a:gd name="connsiteX1" fmla="*/ 479137 w 689201"/>
                  <a:gd name="connsiteY1" fmla="*/ 742698 h 770914"/>
                  <a:gd name="connsiteX2" fmla="*/ 545810 w 689201"/>
                  <a:gd name="connsiteY2" fmla="*/ 770914 h 770914"/>
                  <a:gd name="connsiteX3" fmla="*/ 689201 w 689201"/>
                  <a:gd name="connsiteY3" fmla="*/ 747456 h 770914"/>
                  <a:gd name="connsiteX4" fmla="*/ 605017 w 689201"/>
                  <a:gd name="connsiteY4" fmla="*/ 621179 h 770914"/>
                  <a:gd name="connsiteX5" fmla="*/ 553145 w 689201"/>
                  <a:gd name="connsiteY5" fmla="*/ 643778 h 770914"/>
                  <a:gd name="connsiteX6" fmla="*/ 495193 w 689201"/>
                  <a:gd name="connsiteY6" fmla="*/ 629241 h 770914"/>
                  <a:gd name="connsiteX7" fmla="*/ 96077 w 689201"/>
                  <a:gd name="connsiteY7" fmla="*/ 18407 h 770914"/>
                  <a:gd name="connsiteX8" fmla="*/ 37267 w 689201"/>
                  <a:gd name="connsiteY8" fmla="*/ 17878 h 770914"/>
                  <a:gd name="connsiteX9" fmla="*/ 34293 w 689201"/>
                  <a:gd name="connsiteY9" fmla="*/ 67834 h 770914"/>
                  <a:gd name="connsiteX0" fmla="*/ 7337 w 662245"/>
                  <a:gd name="connsiteY0" fmla="*/ 60112 h 763192"/>
                  <a:gd name="connsiteX1" fmla="*/ 452181 w 662245"/>
                  <a:gd name="connsiteY1" fmla="*/ 734976 h 763192"/>
                  <a:gd name="connsiteX2" fmla="*/ 518854 w 662245"/>
                  <a:gd name="connsiteY2" fmla="*/ 763192 h 763192"/>
                  <a:gd name="connsiteX3" fmla="*/ 662245 w 662245"/>
                  <a:gd name="connsiteY3" fmla="*/ 739734 h 763192"/>
                  <a:gd name="connsiteX4" fmla="*/ 578061 w 662245"/>
                  <a:gd name="connsiteY4" fmla="*/ 613457 h 763192"/>
                  <a:gd name="connsiteX5" fmla="*/ 526189 w 662245"/>
                  <a:gd name="connsiteY5" fmla="*/ 636056 h 763192"/>
                  <a:gd name="connsiteX6" fmla="*/ 468237 w 662245"/>
                  <a:gd name="connsiteY6" fmla="*/ 621519 h 763192"/>
                  <a:gd name="connsiteX7" fmla="*/ 69121 w 662245"/>
                  <a:gd name="connsiteY7" fmla="*/ 10685 h 763192"/>
                  <a:gd name="connsiteX8" fmla="*/ 10311 w 662245"/>
                  <a:gd name="connsiteY8" fmla="*/ 10156 h 763192"/>
                  <a:gd name="connsiteX9" fmla="*/ 7337 w 662245"/>
                  <a:gd name="connsiteY9" fmla="*/ 60112 h 76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2245" h="763192">
                    <a:moveTo>
                      <a:pt x="7337" y="60112"/>
                    </a:moveTo>
                    <a:lnTo>
                      <a:pt x="452181" y="734976"/>
                    </a:lnTo>
                    <a:lnTo>
                      <a:pt x="518854" y="763192"/>
                    </a:lnTo>
                    <a:lnTo>
                      <a:pt x="662245" y="739734"/>
                    </a:lnTo>
                    <a:lnTo>
                      <a:pt x="578061" y="613457"/>
                    </a:lnTo>
                    <a:lnTo>
                      <a:pt x="526189" y="636056"/>
                    </a:lnTo>
                    <a:lnTo>
                      <a:pt x="468237" y="621519"/>
                    </a:lnTo>
                    <a:lnTo>
                      <a:pt x="69121" y="10685"/>
                    </a:lnTo>
                    <a:cubicBezTo>
                      <a:pt x="46588" y="-8082"/>
                      <a:pt x="20608" y="1918"/>
                      <a:pt x="10311" y="10156"/>
                    </a:cubicBezTo>
                    <a:cubicBezTo>
                      <a:pt x="14" y="18394"/>
                      <a:pt x="-5185" y="39551"/>
                      <a:pt x="7337" y="60112"/>
                    </a:cubicBezTo>
                    <a:close/>
                  </a:path>
                </a:pathLst>
              </a:custGeom>
              <a:solidFill>
                <a:schemeClr val="bg1">
                  <a:lumMod val="65000"/>
                </a:schemeClr>
              </a:solidFill>
              <a:ln w="95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rtl="0" eaLnBrk="1" fontAlgn="auto" hangingPunct="1">
                  <a:lnSpc>
                    <a:spcPct val="100000"/>
                  </a:lnSpc>
                  <a:spcBef>
                    <a:spcPts val="0"/>
                  </a:spcBef>
                  <a:spcAft>
                    <a:spcPts val="0"/>
                  </a:spcAft>
                </a:pPr>
                <a:endParaRPr lang="en-US" sz="1000" b="0" i="0" u="none" baseline="0" dirty="0">
                  <a:solidFill>
                    <a:srgbClr val="181818"/>
                  </a:solidFill>
                  <a:latin typeface="Arial" panose="020B0604020202020204" pitchFamily="34" charset="0"/>
                </a:endParaRPr>
              </a:p>
            </p:txBody>
          </p:sp>
          <p:sp>
            <p:nvSpPr>
              <p:cNvPr id="267" name="Rechteck 266">
                <a:extLst>
                  <a:ext uri="{FF2B5EF4-FFF2-40B4-BE49-F238E27FC236}">
                    <a16:creationId xmlns:a16="http://schemas.microsoft.com/office/drawing/2014/main" id="{92EC5231-13A3-B1F8-187E-5EEFB7DBCAA3}"/>
                  </a:ext>
                </a:extLst>
              </p:cNvPr>
              <p:cNvSpPr/>
              <p:nvPr/>
            </p:nvSpPr>
            <p:spPr>
              <a:xfrm rot="19701715">
                <a:off x="4658810" y="4654694"/>
                <a:ext cx="61342" cy="324036"/>
              </a:xfrm>
              <a:prstGeom prst="rect">
                <a:avLst/>
              </a:prstGeom>
              <a:solidFill>
                <a:schemeClr val="tx1"/>
              </a:solidFill>
              <a:ln w="95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rtl="0" eaLnBrk="1" fontAlgn="auto" hangingPunct="1">
                  <a:lnSpc>
                    <a:spcPct val="100000"/>
                  </a:lnSpc>
                  <a:spcBef>
                    <a:spcPts val="0"/>
                  </a:spcBef>
                  <a:spcAft>
                    <a:spcPts val="0"/>
                  </a:spcAft>
                </a:pPr>
                <a:endParaRPr lang="en-US" sz="1000" b="0" i="0" u="none" baseline="0" dirty="0">
                  <a:solidFill>
                    <a:srgbClr val="181818"/>
                  </a:solidFill>
                  <a:latin typeface="Arial" panose="020B0604020202020204" pitchFamily="34" charset="0"/>
                </a:endParaRPr>
              </a:p>
            </p:txBody>
          </p:sp>
          <p:sp>
            <p:nvSpPr>
              <p:cNvPr id="268" name="Ellipse 267">
                <a:extLst>
                  <a:ext uri="{FF2B5EF4-FFF2-40B4-BE49-F238E27FC236}">
                    <a16:creationId xmlns:a16="http://schemas.microsoft.com/office/drawing/2014/main" id="{22454A1C-A8CF-6A40-C9CA-5304D14130A5}"/>
                  </a:ext>
                </a:extLst>
              </p:cNvPr>
              <p:cNvSpPr/>
              <p:nvPr/>
            </p:nvSpPr>
            <p:spPr>
              <a:xfrm>
                <a:off x="4110773" y="4259412"/>
                <a:ext cx="229656" cy="238408"/>
              </a:xfrm>
              <a:prstGeom prst="ellipse">
                <a:avLst/>
              </a:prstGeom>
              <a:solidFill>
                <a:schemeClr val="bg1">
                  <a:lumMod val="65000"/>
                </a:schemeClr>
              </a:solidFill>
              <a:ln w="95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rtl="0" eaLnBrk="1" fontAlgn="auto" hangingPunct="1">
                  <a:lnSpc>
                    <a:spcPct val="100000"/>
                  </a:lnSpc>
                  <a:spcBef>
                    <a:spcPts val="0"/>
                  </a:spcBef>
                  <a:spcAft>
                    <a:spcPts val="0"/>
                  </a:spcAft>
                </a:pPr>
                <a:endParaRPr lang="en-US" sz="1000" b="0" i="0" u="none" baseline="0" dirty="0">
                  <a:solidFill>
                    <a:srgbClr val="181818"/>
                  </a:solidFill>
                  <a:latin typeface="Arial" panose="020B0604020202020204" pitchFamily="34" charset="0"/>
                </a:endParaRPr>
              </a:p>
            </p:txBody>
          </p:sp>
        </p:grpSp>
        <p:cxnSp>
          <p:nvCxnSpPr>
            <p:cNvPr id="259" name="Gerader Verbinder 258">
              <a:extLst>
                <a:ext uri="{FF2B5EF4-FFF2-40B4-BE49-F238E27FC236}">
                  <a16:creationId xmlns:a16="http://schemas.microsoft.com/office/drawing/2014/main" id="{5E1138C7-73CE-9AB7-6EBE-F3C36E0AD8FE}"/>
                </a:ext>
              </a:extLst>
            </p:cNvPr>
            <p:cNvCxnSpPr>
              <a:cxnSpLocks noChangeAspect="1"/>
            </p:cNvCxnSpPr>
            <p:nvPr/>
          </p:nvCxnSpPr>
          <p:spPr>
            <a:xfrm>
              <a:off x="5177420" y="4525863"/>
              <a:ext cx="455271" cy="0"/>
            </a:xfrm>
            <a:prstGeom prst="line">
              <a:avLst/>
            </a:prstGeom>
            <a:ln w="28575">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60" name="Rechteck 259">
              <a:extLst>
                <a:ext uri="{FF2B5EF4-FFF2-40B4-BE49-F238E27FC236}">
                  <a16:creationId xmlns:a16="http://schemas.microsoft.com/office/drawing/2014/main" id="{E3C720F8-599C-7857-7565-F9DCBB566403}"/>
                </a:ext>
              </a:extLst>
            </p:cNvPr>
            <p:cNvSpPr/>
            <p:nvPr/>
          </p:nvSpPr>
          <p:spPr>
            <a:xfrm>
              <a:off x="5621548" y="4385056"/>
              <a:ext cx="113211" cy="30115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Rechteck 260">
              <a:extLst>
                <a:ext uri="{FF2B5EF4-FFF2-40B4-BE49-F238E27FC236}">
                  <a16:creationId xmlns:a16="http://schemas.microsoft.com/office/drawing/2014/main" id="{F57850D7-D2A1-9D59-8DB7-C418AD0E0E85}"/>
                </a:ext>
              </a:extLst>
            </p:cNvPr>
            <p:cNvSpPr/>
            <p:nvPr/>
          </p:nvSpPr>
          <p:spPr>
            <a:xfrm>
              <a:off x="4715858" y="4248168"/>
              <a:ext cx="1079863" cy="693562"/>
            </a:xfrm>
            <a:prstGeom prst="rect">
              <a:avLst/>
            </a:prstGeom>
            <a:no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2" name="Gerader Verbinder 261">
              <a:extLst>
                <a:ext uri="{FF2B5EF4-FFF2-40B4-BE49-F238E27FC236}">
                  <a16:creationId xmlns:a16="http://schemas.microsoft.com/office/drawing/2014/main" id="{D48F5C2A-643B-E794-25FC-DBB15E528869}"/>
                </a:ext>
              </a:extLst>
            </p:cNvPr>
            <p:cNvCxnSpPr>
              <a:cxnSpLocks/>
            </p:cNvCxnSpPr>
            <p:nvPr/>
          </p:nvCxnSpPr>
          <p:spPr>
            <a:xfrm>
              <a:off x="5283211" y="4242391"/>
              <a:ext cx="0" cy="683605"/>
            </a:xfrm>
            <a:prstGeom prst="line">
              <a:avLst/>
            </a:prstGeom>
            <a:noFill/>
            <a:ln w="285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cxnSp>
        <p:sp>
          <p:nvSpPr>
            <p:cNvPr id="263" name="Textfeld 262">
              <a:extLst>
                <a:ext uri="{FF2B5EF4-FFF2-40B4-BE49-F238E27FC236}">
                  <a16:creationId xmlns:a16="http://schemas.microsoft.com/office/drawing/2014/main" id="{723B801A-ABCB-2426-4B6A-E62A6945A1D4}"/>
                </a:ext>
              </a:extLst>
            </p:cNvPr>
            <p:cNvSpPr txBox="1"/>
            <p:nvPr/>
          </p:nvSpPr>
          <p:spPr>
            <a:xfrm>
              <a:off x="4970762" y="4626215"/>
              <a:ext cx="257448" cy="307777"/>
            </a:xfrm>
            <a:prstGeom prst="rect">
              <a:avLst/>
            </a:prstGeom>
            <a:noFill/>
          </p:spPr>
          <p:txBody>
            <a:bodyPr wrap="square" rtlCol="0">
              <a:spAutoFit/>
            </a:bodyPr>
            <a:lstStyle/>
            <a:p>
              <a:r>
                <a:rPr lang="de-DE" sz="1400" b="1" dirty="0"/>
                <a:t>1</a:t>
              </a:r>
            </a:p>
          </p:txBody>
        </p:sp>
        <p:sp>
          <p:nvSpPr>
            <p:cNvPr id="264" name="Textfeld 263">
              <a:extLst>
                <a:ext uri="{FF2B5EF4-FFF2-40B4-BE49-F238E27FC236}">
                  <a16:creationId xmlns:a16="http://schemas.microsoft.com/office/drawing/2014/main" id="{210A1A54-6923-F910-4BFD-F409D2E65DA6}"/>
                </a:ext>
              </a:extLst>
            </p:cNvPr>
            <p:cNvSpPr txBox="1"/>
            <p:nvPr/>
          </p:nvSpPr>
          <p:spPr>
            <a:xfrm>
              <a:off x="5409485" y="4630826"/>
              <a:ext cx="257448" cy="307777"/>
            </a:xfrm>
            <a:prstGeom prst="rect">
              <a:avLst/>
            </a:prstGeom>
            <a:noFill/>
          </p:spPr>
          <p:txBody>
            <a:bodyPr wrap="square" rtlCol="0">
              <a:spAutoFit/>
            </a:bodyPr>
            <a:lstStyle/>
            <a:p>
              <a:r>
                <a:rPr lang="de-DE" sz="1400" b="1" dirty="0"/>
                <a:t>2</a:t>
              </a:r>
            </a:p>
          </p:txBody>
        </p:sp>
        <p:sp>
          <p:nvSpPr>
            <p:cNvPr id="265" name="TextBox 246">
              <a:extLst>
                <a:ext uri="{FF2B5EF4-FFF2-40B4-BE49-F238E27FC236}">
                  <a16:creationId xmlns:a16="http://schemas.microsoft.com/office/drawing/2014/main" id="{895F9A2E-DC14-956A-61ED-52F64EB88D63}"/>
                </a:ext>
              </a:extLst>
            </p:cNvPr>
            <p:cNvSpPr txBox="1"/>
            <p:nvPr/>
          </p:nvSpPr>
          <p:spPr>
            <a:xfrm>
              <a:off x="5536346" y="4363122"/>
              <a:ext cx="288862" cy="338554"/>
            </a:xfrm>
            <a:prstGeom prst="rect">
              <a:avLst/>
            </a:prstGeom>
            <a:noFill/>
          </p:spPr>
          <p:txBody>
            <a:bodyPr wrap="none" rtlCol="0">
              <a:spAutoFit/>
            </a:bodyPr>
            <a:lstStyle/>
            <a:p>
              <a:r>
                <a:rPr lang="en-US" sz="1600" b="1" dirty="0"/>
                <a:t>3</a:t>
              </a:r>
            </a:p>
          </p:txBody>
        </p:sp>
      </p:grpSp>
      <p:sp>
        <p:nvSpPr>
          <p:cNvPr id="269" name="TextBox 3">
            <a:extLst>
              <a:ext uri="{FF2B5EF4-FFF2-40B4-BE49-F238E27FC236}">
                <a16:creationId xmlns:a16="http://schemas.microsoft.com/office/drawing/2014/main" id="{20A75C1A-BACF-AD0D-439E-CE808F57BDAC}"/>
              </a:ext>
            </a:extLst>
          </p:cNvPr>
          <p:cNvSpPr txBox="1"/>
          <p:nvPr/>
        </p:nvSpPr>
        <p:spPr>
          <a:xfrm>
            <a:off x="2336275" y="2852013"/>
            <a:ext cx="971748" cy="461665"/>
          </a:xfrm>
          <a:prstGeom prst="rect">
            <a:avLst/>
          </a:prstGeom>
          <a:noFill/>
        </p:spPr>
        <p:txBody>
          <a:bodyPr wrap="square" rtlCol="0">
            <a:spAutoFit/>
          </a:bodyPr>
          <a:lstStyle/>
          <a:p>
            <a:r>
              <a:rPr lang="en-US" sz="1200" dirty="0"/>
              <a:t>Mechanical drive</a:t>
            </a:r>
          </a:p>
        </p:txBody>
      </p:sp>
      <p:cxnSp>
        <p:nvCxnSpPr>
          <p:cNvPr id="270" name="Straight Arrow Connector 7">
            <a:extLst>
              <a:ext uri="{FF2B5EF4-FFF2-40B4-BE49-F238E27FC236}">
                <a16:creationId xmlns:a16="http://schemas.microsoft.com/office/drawing/2014/main" id="{15072296-657C-3B8E-B225-A117CF51B83D}"/>
              </a:ext>
            </a:extLst>
          </p:cNvPr>
          <p:cNvCxnSpPr>
            <a:cxnSpLocks/>
          </p:cNvCxnSpPr>
          <p:nvPr/>
        </p:nvCxnSpPr>
        <p:spPr>
          <a:xfrm>
            <a:off x="2527282" y="3313678"/>
            <a:ext cx="195200" cy="60657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71" name="Picture 4" descr="C:\Users\kleman\AppData\Local\Microsoft\Windows\Temporary Internet Files\Content.Outlook\RCM77ZUQ\UJG3EI9O.jpg">
            <a:extLst>
              <a:ext uri="{FF2B5EF4-FFF2-40B4-BE49-F238E27FC236}">
                <a16:creationId xmlns:a16="http://schemas.microsoft.com/office/drawing/2014/main" id="{76760E61-70FD-B434-6CF1-4C5FEB88B8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4337" y="1994479"/>
            <a:ext cx="656559" cy="740476"/>
          </a:xfrm>
          <a:prstGeom prst="rect">
            <a:avLst/>
          </a:prstGeom>
          <a:noFill/>
          <a:extLst>
            <a:ext uri="{909E8E84-426E-40DD-AFC4-6F175D3DCCD1}">
              <a14:hiddenFill xmlns:a14="http://schemas.microsoft.com/office/drawing/2010/main">
                <a:solidFill>
                  <a:srgbClr val="FFFFFF"/>
                </a:solidFill>
              </a14:hiddenFill>
            </a:ext>
          </a:extLst>
        </p:spPr>
      </p:pic>
      <p:cxnSp>
        <p:nvCxnSpPr>
          <p:cNvPr id="272" name="Straight Arrow Connector 242">
            <a:extLst>
              <a:ext uri="{FF2B5EF4-FFF2-40B4-BE49-F238E27FC236}">
                <a16:creationId xmlns:a16="http://schemas.microsoft.com/office/drawing/2014/main" id="{13D1B2F6-6823-6853-7D4C-088264633B54}"/>
              </a:ext>
            </a:extLst>
          </p:cNvPr>
          <p:cNvCxnSpPr>
            <a:cxnSpLocks/>
          </p:cNvCxnSpPr>
          <p:nvPr/>
        </p:nvCxnSpPr>
        <p:spPr>
          <a:xfrm flipV="1">
            <a:off x="2527282" y="2293849"/>
            <a:ext cx="299015" cy="48484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3" name="Straight Connector 248">
            <a:extLst>
              <a:ext uri="{FF2B5EF4-FFF2-40B4-BE49-F238E27FC236}">
                <a16:creationId xmlns:a16="http://schemas.microsoft.com/office/drawing/2014/main" id="{6527B8E1-BD61-8233-A724-6E430CFADA2D}"/>
              </a:ext>
            </a:extLst>
          </p:cNvPr>
          <p:cNvCxnSpPr/>
          <p:nvPr/>
        </p:nvCxnSpPr>
        <p:spPr>
          <a:xfrm>
            <a:off x="764537" y="5532981"/>
            <a:ext cx="831741" cy="0"/>
          </a:xfrm>
          <a:prstGeom prst="line">
            <a:avLst/>
          </a:prstGeom>
          <a:ln w="38100">
            <a:prstDash val="solid"/>
          </a:ln>
        </p:spPr>
        <p:style>
          <a:lnRef idx="1">
            <a:schemeClr val="accent1"/>
          </a:lnRef>
          <a:fillRef idx="0">
            <a:schemeClr val="accent1"/>
          </a:fillRef>
          <a:effectRef idx="0">
            <a:schemeClr val="accent1"/>
          </a:effectRef>
          <a:fontRef idx="minor">
            <a:schemeClr val="tx1"/>
          </a:fontRef>
        </p:style>
      </p:cxnSp>
      <p:sp>
        <p:nvSpPr>
          <p:cNvPr id="274" name="TextBox 249">
            <a:extLst>
              <a:ext uri="{FF2B5EF4-FFF2-40B4-BE49-F238E27FC236}">
                <a16:creationId xmlns:a16="http://schemas.microsoft.com/office/drawing/2014/main" id="{26A39336-3F33-A7C3-616F-40B4F592A7CB}"/>
              </a:ext>
            </a:extLst>
          </p:cNvPr>
          <p:cNvSpPr txBox="1"/>
          <p:nvPr/>
        </p:nvSpPr>
        <p:spPr>
          <a:xfrm>
            <a:off x="1767032" y="5376043"/>
            <a:ext cx="2118529" cy="369332"/>
          </a:xfrm>
          <a:prstGeom prst="rect">
            <a:avLst/>
          </a:prstGeom>
          <a:noFill/>
        </p:spPr>
        <p:txBody>
          <a:bodyPr wrap="none" rtlCol="0">
            <a:spAutoFit/>
          </a:bodyPr>
          <a:lstStyle/>
          <a:p>
            <a:r>
              <a:rPr lang="en-US" dirty="0"/>
              <a:t>Control transmission</a:t>
            </a:r>
          </a:p>
        </p:txBody>
      </p:sp>
      <p:sp>
        <p:nvSpPr>
          <p:cNvPr id="275" name="TextBox 250">
            <a:extLst>
              <a:ext uri="{FF2B5EF4-FFF2-40B4-BE49-F238E27FC236}">
                <a16:creationId xmlns:a16="http://schemas.microsoft.com/office/drawing/2014/main" id="{774A5557-548E-06F5-C1A4-D42C4F8F09D9}"/>
              </a:ext>
            </a:extLst>
          </p:cNvPr>
          <p:cNvSpPr txBox="1"/>
          <p:nvPr/>
        </p:nvSpPr>
        <p:spPr>
          <a:xfrm>
            <a:off x="1767033" y="5789798"/>
            <a:ext cx="2065117" cy="369332"/>
          </a:xfrm>
          <a:prstGeom prst="rect">
            <a:avLst/>
          </a:prstGeom>
          <a:noFill/>
        </p:spPr>
        <p:txBody>
          <a:bodyPr wrap="none" rtlCol="0">
            <a:spAutoFit/>
          </a:bodyPr>
          <a:lstStyle/>
          <a:p>
            <a:r>
              <a:rPr lang="en-US" dirty="0"/>
              <a:t>Energy transmission</a:t>
            </a:r>
          </a:p>
        </p:txBody>
      </p:sp>
      <p:sp>
        <p:nvSpPr>
          <p:cNvPr id="276" name="TextBox 251">
            <a:extLst>
              <a:ext uri="{FF2B5EF4-FFF2-40B4-BE49-F238E27FC236}">
                <a16:creationId xmlns:a16="http://schemas.microsoft.com/office/drawing/2014/main" id="{64F7CA66-63BB-6829-D728-13564CBEDF72}"/>
              </a:ext>
            </a:extLst>
          </p:cNvPr>
          <p:cNvSpPr txBox="1"/>
          <p:nvPr/>
        </p:nvSpPr>
        <p:spPr>
          <a:xfrm>
            <a:off x="1767032" y="6196753"/>
            <a:ext cx="1489575" cy="369332"/>
          </a:xfrm>
          <a:prstGeom prst="rect">
            <a:avLst/>
          </a:prstGeom>
          <a:noFill/>
        </p:spPr>
        <p:txBody>
          <a:bodyPr wrap="none" rtlCol="0">
            <a:spAutoFit/>
          </a:bodyPr>
          <a:lstStyle/>
          <a:p>
            <a:r>
              <a:rPr lang="en-US" dirty="0"/>
              <a:t>Energy supply</a:t>
            </a:r>
          </a:p>
        </p:txBody>
      </p:sp>
      <p:sp>
        <p:nvSpPr>
          <p:cNvPr id="277" name="TextBox 252">
            <a:extLst>
              <a:ext uri="{FF2B5EF4-FFF2-40B4-BE49-F238E27FC236}">
                <a16:creationId xmlns:a16="http://schemas.microsoft.com/office/drawing/2014/main" id="{143F3354-C64C-B466-FED3-92DCCC6BD382}"/>
              </a:ext>
            </a:extLst>
          </p:cNvPr>
          <p:cNvSpPr txBox="1"/>
          <p:nvPr/>
        </p:nvSpPr>
        <p:spPr>
          <a:xfrm>
            <a:off x="3089644" y="1428237"/>
            <a:ext cx="1389611" cy="338554"/>
          </a:xfrm>
          <a:prstGeom prst="rect">
            <a:avLst/>
          </a:prstGeom>
          <a:noFill/>
        </p:spPr>
        <p:txBody>
          <a:bodyPr wrap="none" rtlCol="0">
            <a:spAutoFit/>
          </a:bodyPr>
          <a:lstStyle/>
          <a:p>
            <a:r>
              <a:rPr lang="en-US" sz="1600" b="1" dirty="0">
                <a:solidFill>
                  <a:srgbClr val="FF0000"/>
                </a:solidFill>
              </a:rPr>
              <a:t>Energy Source</a:t>
            </a:r>
          </a:p>
        </p:txBody>
      </p:sp>
      <p:cxnSp>
        <p:nvCxnSpPr>
          <p:cNvPr id="278" name="Straight Connector 253">
            <a:extLst>
              <a:ext uri="{FF2B5EF4-FFF2-40B4-BE49-F238E27FC236}">
                <a16:creationId xmlns:a16="http://schemas.microsoft.com/office/drawing/2014/main" id="{7254F8BA-E24E-3610-20C0-DC755662060B}"/>
              </a:ext>
            </a:extLst>
          </p:cNvPr>
          <p:cNvCxnSpPr/>
          <p:nvPr/>
        </p:nvCxnSpPr>
        <p:spPr>
          <a:xfrm>
            <a:off x="764537" y="5974464"/>
            <a:ext cx="831741" cy="0"/>
          </a:xfrm>
          <a:prstGeom prst="line">
            <a:avLst/>
          </a:prstGeom>
          <a:ln w="38100">
            <a:solidFill>
              <a:srgbClr val="FFC000"/>
            </a:solidFill>
            <a:prstDash val="solid"/>
          </a:ln>
        </p:spPr>
        <p:style>
          <a:lnRef idx="1">
            <a:schemeClr val="accent1"/>
          </a:lnRef>
          <a:fillRef idx="0">
            <a:schemeClr val="accent1"/>
          </a:fillRef>
          <a:effectRef idx="0">
            <a:schemeClr val="accent1"/>
          </a:effectRef>
          <a:fontRef idx="minor">
            <a:schemeClr val="tx1"/>
          </a:fontRef>
        </p:style>
      </p:cxnSp>
      <p:cxnSp>
        <p:nvCxnSpPr>
          <p:cNvPr id="279" name="Straight Connector 254">
            <a:extLst>
              <a:ext uri="{FF2B5EF4-FFF2-40B4-BE49-F238E27FC236}">
                <a16:creationId xmlns:a16="http://schemas.microsoft.com/office/drawing/2014/main" id="{1E91AE86-5477-2F78-CF43-22F0A5329726}"/>
              </a:ext>
            </a:extLst>
          </p:cNvPr>
          <p:cNvCxnSpPr/>
          <p:nvPr/>
        </p:nvCxnSpPr>
        <p:spPr>
          <a:xfrm>
            <a:off x="764537" y="6423880"/>
            <a:ext cx="831741" cy="0"/>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280" name="TextBox 34">
            <a:extLst>
              <a:ext uri="{FF2B5EF4-FFF2-40B4-BE49-F238E27FC236}">
                <a16:creationId xmlns:a16="http://schemas.microsoft.com/office/drawing/2014/main" id="{ABC6F80F-2475-6EDF-377C-00D2F022C945}"/>
              </a:ext>
            </a:extLst>
          </p:cNvPr>
          <p:cNvSpPr txBox="1"/>
          <p:nvPr/>
        </p:nvSpPr>
        <p:spPr>
          <a:xfrm>
            <a:off x="7329775" y="1835322"/>
            <a:ext cx="407484" cy="338554"/>
          </a:xfrm>
          <a:prstGeom prst="rect">
            <a:avLst/>
          </a:prstGeom>
          <a:noFill/>
        </p:spPr>
        <p:txBody>
          <a:bodyPr wrap="none" rtlCol="0">
            <a:spAutoFit/>
          </a:bodyPr>
          <a:lstStyle/>
          <a:p>
            <a:r>
              <a:rPr lang="en-US" sz="1600" i="1" dirty="0"/>
              <a:t>air</a:t>
            </a:r>
          </a:p>
        </p:txBody>
      </p:sp>
      <p:sp>
        <p:nvSpPr>
          <p:cNvPr id="281" name="TextBox 44">
            <a:extLst>
              <a:ext uri="{FF2B5EF4-FFF2-40B4-BE49-F238E27FC236}">
                <a16:creationId xmlns:a16="http://schemas.microsoft.com/office/drawing/2014/main" id="{7BA1C114-95E9-B601-7B14-DA71A2895C82}"/>
              </a:ext>
            </a:extLst>
          </p:cNvPr>
          <p:cNvSpPr txBox="1"/>
          <p:nvPr/>
        </p:nvSpPr>
        <p:spPr>
          <a:xfrm>
            <a:off x="6374040" y="4935826"/>
            <a:ext cx="653680" cy="338554"/>
          </a:xfrm>
          <a:prstGeom prst="rect">
            <a:avLst/>
          </a:prstGeom>
          <a:noFill/>
        </p:spPr>
        <p:txBody>
          <a:bodyPr wrap="square" rtlCol="0">
            <a:spAutoFit/>
          </a:bodyPr>
          <a:lstStyle/>
          <a:p>
            <a:r>
              <a:rPr lang="en-US" sz="1600" i="1" dirty="0"/>
              <a:t>air</a:t>
            </a:r>
          </a:p>
        </p:txBody>
      </p:sp>
      <p:sp>
        <p:nvSpPr>
          <p:cNvPr id="282" name="TextBox 46">
            <a:extLst>
              <a:ext uri="{FF2B5EF4-FFF2-40B4-BE49-F238E27FC236}">
                <a16:creationId xmlns:a16="http://schemas.microsoft.com/office/drawing/2014/main" id="{1CCB46A0-B6DB-E17D-490F-6CCC4CBB0A2C}"/>
              </a:ext>
            </a:extLst>
          </p:cNvPr>
          <p:cNvSpPr txBox="1"/>
          <p:nvPr/>
        </p:nvSpPr>
        <p:spPr>
          <a:xfrm>
            <a:off x="6326008" y="4275853"/>
            <a:ext cx="1320041" cy="307777"/>
          </a:xfrm>
          <a:prstGeom prst="rect">
            <a:avLst/>
          </a:prstGeom>
          <a:noFill/>
          <a:ln w="28575">
            <a:noFill/>
          </a:ln>
        </p:spPr>
        <p:txBody>
          <a:bodyPr wrap="none" rtlCol="0">
            <a:spAutoFit/>
          </a:bodyPr>
          <a:lstStyle/>
          <a:p>
            <a:r>
              <a:rPr lang="en-US" sz="1400" i="1" dirty="0"/>
              <a:t>Electrical signal</a:t>
            </a:r>
          </a:p>
        </p:txBody>
      </p:sp>
      <p:sp>
        <p:nvSpPr>
          <p:cNvPr id="283" name="Textfeld 112">
            <a:extLst>
              <a:ext uri="{FF2B5EF4-FFF2-40B4-BE49-F238E27FC236}">
                <a16:creationId xmlns:a16="http://schemas.microsoft.com/office/drawing/2014/main" id="{90A69951-52F0-1EE9-7998-A8CF636F33D8}"/>
              </a:ext>
            </a:extLst>
          </p:cNvPr>
          <p:cNvSpPr txBox="1"/>
          <p:nvPr/>
        </p:nvSpPr>
        <p:spPr>
          <a:xfrm>
            <a:off x="10224701" y="2194829"/>
            <a:ext cx="1136312" cy="338554"/>
          </a:xfrm>
          <a:prstGeom prst="rect">
            <a:avLst/>
          </a:prstGeom>
          <a:noFill/>
          <a:ln>
            <a:noFill/>
          </a:ln>
        </p:spPr>
        <p:txBody>
          <a:bodyPr wrap="square" rtlCol="0">
            <a:spAutoFit/>
          </a:bodyPr>
          <a:lstStyle/>
          <a:p>
            <a:r>
              <a:rPr lang="de-DE" sz="1600" b="1" dirty="0"/>
              <a:t>Circuit 1</a:t>
            </a:r>
          </a:p>
        </p:txBody>
      </p:sp>
      <p:sp>
        <p:nvSpPr>
          <p:cNvPr id="284" name="Textfeld 117">
            <a:extLst>
              <a:ext uri="{FF2B5EF4-FFF2-40B4-BE49-F238E27FC236}">
                <a16:creationId xmlns:a16="http://schemas.microsoft.com/office/drawing/2014/main" id="{6D331E7B-34A0-1E01-53B0-051317F9EA52}"/>
              </a:ext>
            </a:extLst>
          </p:cNvPr>
          <p:cNvSpPr txBox="1"/>
          <p:nvPr/>
        </p:nvSpPr>
        <p:spPr>
          <a:xfrm>
            <a:off x="10247282" y="3558394"/>
            <a:ext cx="1136312" cy="338554"/>
          </a:xfrm>
          <a:prstGeom prst="rect">
            <a:avLst/>
          </a:prstGeom>
          <a:noFill/>
        </p:spPr>
        <p:txBody>
          <a:bodyPr wrap="square" rtlCol="0">
            <a:spAutoFit/>
          </a:bodyPr>
          <a:lstStyle/>
          <a:p>
            <a:r>
              <a:rPr lang="de-DE" sz="1600" b="1" dirty="0"/>
              <a:t>Circuit 2</a:t>
            </a:r>
          </a:p>
        </p:txBody>
      </p:sp>
      <p:sp>
        <p:nvSpPr>
          <p:cNvPr id="285" name="Freeform: Shape 13">
            <a:extLst>
              <a:ext uri="{FF2B5EF4-FFF2-40B4-BE49-F238E27FC236}">
                <a16:creationId xmlns:a16="http://schemas.microsoft.com/office/drawing/2014/main" id="{85CDA15D-AE00-54E0-0D70-DACBCE033314}"/>
              </a:ext>
            </a:extLst>
          </p:cNvPr>
          <p:cNvSpPr/>
          <p:nvPr/>
        </p:nvSpPr>
        <p:spPr>
          <a:xfrm>
            <a:off x="594159" y="5094418"/>
            <a:ext cx="3530600" cy="1600200"/>
          </a:xfrm>
          <a:custGeom>
            <a:avLst/>
            <a:gdLst>
              <a:gd name="connsiteX0" fmla="*/ 0 w 3530600"/>
              <a:gd name="connsiteY0" fmla="*/ 0 h 1612900"/>
              <a:gd name="connsiteX1" fmla="*/ 3530600 w 3530600"/>
              <a:gd name="connsiteY1" fmla="*/ 12700 h 1612900"/>
              <a:gd name="connsiteX2" fmla="*/ 3530600 w 3530600"/>
              <a:gd name="connsiteY2" fmla="*/ 1612900 h 1612900"/>
              <a:gd name="connsiteX0" fmla="*/ 0 w 3530600"/>
              <a:gd name="connsiteY0" fmla="*/ 0 h 1600200"/>
              <a:gd name="connsiteX1" fmla="*/ 3530600 w 3530600"/>
              <a:gd name="connsiteY1" fmla="*/ 0 h 1600200"/>
              <a:gd name="connsiteX2" fmla="*/ 3530600 w 3530600"/>
              <a:gd name="connsiteY2" fmla="*/ 1600200 h 1600200"/>
            </a:gdLst>
            <a:ahLst/>
            <a:cxnLst>
              <a:cxn ang="0">
                <a:pos x="connsiteX0" y="connsiteY0"/>
              </a:cxn>
              <a:cxn ang="0">
                <a:pos x="connsiteX1" y="connsiteY1"/>
              </a:cxn>
              <a:cxn ang="0">
                <a:pos x="connsiteX2" y="connsiteY2"/>
              </a:cxn>
            </a:cxnLst>
            <a:rect l="l" t="t" r="r" b="b"/>
            <a:pathLst>
              <a:path w="3530600" h="1600200">
                <a:moveTo>
                  <a:pt x="0" y="0"/>
                </a:moveTo>
                <a:lnTo>
                  <a:pt x="3530600" y="0"/>
                </a:lnTo>
                <a:lnTo>
                  <a:pt x="3530600" y="1600200"/>
                </a:ln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71251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6D369A-AC69-C4A7-2116-51CF1DDBDA71}"/>
              </a:ext>
            </a:extLst>
          </p:cNvPr>
          <p:cNvSpPr>
            <a:spLocks noGrp="1"/>
          </p:cNvSpPr>
          <p:nvPr>
            <p:ph type="title"/>
          </p:nvPr>
        </p:nvSpPr>
        <p:spPr>
          <a:xfrm>
            <a:off x="838199" y="192127"/>
            <a:ext cx="11106665" cy="1325563"/>
          </a:xfrm>
        </p:spPr>
        <p:txBody>
          <a:bodyPr anchor="t">
            <a:normAutofit fontScale="90000"/>
          </a:bodyPr>
          <a:lstStyle/>
          <a:p>
            <a:r>
              <a:rPr lang="en-US" sz="4400" b="1" dirty="0"/>
              <a:t>3. Specimen architectures </a:t>
            </a:r>
            <a:br>
              <a:rPr lang="en-US" sz="4400" dirty="0"/>
            </a:br>
            <a:r>
              <a:rPr lang="en-US" sz="4400" dirty="0"/>
              <a:t>     </a:t>
            </a:r>
            <a:r>
              <a:rPr lang="en-US" sz="3600" b="1" dirty="0"/>
              <a:t>ETBS - </a:t>
            </a:r>
            <a:r>
              <a:rPr lang="en-US" sz="3600" b="1" dirty="0">
                <a:highlight>
                  <a:srgbClr val="FFFF00"/>
                </a:highlight>
              </a:rPr>
              <a:t>Layout 1</a:t>
            </a:r>
            <a:r>
              <a:rPr lang="en-US" sz="3600" b="1" dirty="0"/>
              <a:t> - Specific battery for braking</a:t>
            </a:r>
            <a:br>
              <a:rPr lang="en-US" sz="3600" b="1" dirty="0"/>
            </a:br>
            <a:br>
              <a:rPr lang="en-US" sz="3600" b="1" dirty="0"/>
            </a:br>
            <a:br>
              <a:rPr lang="en-US" sz="4400" dirty="0"/>
            </a:br>
            <a:endParaRPr lang="de-DE" dirty="0"/>
          </a:p>
        </p:txBody>
      </p:sp>
      <p:sp>
        <p:nvSpPr>
          <p:cNvPr id="367" name="TextBox 34">
            <a:extLst>
              <a:ext uri="{FF2B5EF4-FFF2-40B4-BE49-F238E27FC236}">
                <a16:creationId xmlns:a16="http://schemas.microsoft.com/office/drawing/2014/main" id="{8CB387E9-9ED7-2A23-440A-505A67752ACA}"/>
              </a:ext>
            </a:extLst>
          </p:cNvPr>
          <p:cNvSpPr txBox="1"/>
          <p:nvPr/>
        </p:nvSpPr>
        <p:spPr>
          <a:xfrm>
            <a:off x="4025821" y="5464996"/>
            <a:ext cx="7762339" cy="1200329"/>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r>
              <a:rPr lang="en-US" sz="1600" b="1" dirty="0"/>
              <a:t>Highlights</a:t>
            </a:r>
            <a:r>
              <a:rPr lang="en-US" sz="1600" dirty="0"/>
              <a:t>:</a:t>
            </a:r>
          </a:p>
          <a:p>
            <a:pPr marL="285750" indent="-285750">
              <a:buFont typeface="Wingdings" panose="05000000000000000000" pitchFamily="2" charset="2"/>
              <a:buChar char="§"/>
            </a:pPr>
            <a:r>
              <a:rPr lang="en-US" sz="1400" dirty="0"/>
              <a:t>The energy in the Electrical Storage Devices (ESD) can </a:t>
            </a:r>
            <a:r>
              <a:rPr lang="en-US" sz="1400" u="sng" dirty="0"/>
              <a:t>only</a:t>
            </a:r>
            <a:r>
              <a:rPr lang="en-US" sz="1400" dirty="0"/>
              <a:t> be used by the braking system.</a:t>
            </a:r>
          </a:p>
          <a:p>
            <a:pPr marL="285750" indent="-285750">
              <a:buFont typeface="Wingdings" panose="05000000000000000000" pitchFamily="2" charset="2"/>
              <a:buChar char="§"/>
            </a:pPr>
            <a:r>
              <a:rPr lang="en-US" sz="1400" dirty="0"/>
              <a:t>This layout has an energy source (the alternator).</a:t>
            </a:r>
          </a:p>
          <a:p>
            <a:pPr marL="285750" indent="-285750">
              <a:buFont typeface="Wingdings" panose="05000000000000000000" pitchFamily="2" charset="2"/>
              <a:buChar char="§"/>
            </a:pPr>
            <a:r>
              <a:rPr lang="en-US" sz="1400" dirty="0"/>
              <a:t>The energy source is part of the electrical supply.</a:t>
            </a:r>
          </a:p>
          <a:p>
            <a:endParaRPr lang="en-US" sz="1400" dirty="0"/>
          </a:p>
        </p:txBody>
      </p:sp>
      <p:sp>
        <p:nvSpPr>
          <p:cNvPr id="368" name="Rechteck: abgerundete Ecken 367">
            <a:extLst>
              <a:ext uri="{FF2B5EF4-FFF2-40B4-BE49-F238E27FC236}">
                <a16:creationId xmlns:a16="http://schemas.microsoft.com/office/drawing/2014/main" id="{7CA2B2BD-637B-ADBF-AEA9-9C955BCF7378}"/>
              </a:ext>
            </a:extLst>
          </p:cNvPr>
          <p:cNvSpPr/>
          <p:nvPr/>
        </p:nvSpPr>
        <p:spPr>
          <a:xfrm>
            <a:off x="6916026" y="2443630"/>
            <a:ext cx="2739886" cy="1409309"/>
          </a:xfrm>
          <a:prstGeom prst="roundRect">
            <a:avLst/>
          </a:prstGeom>
          <a:solidFill>
            <a:schemeClr val="bg1">
              <a:lumMod val="85000"/>
            </a:schemeClr>
          </a:solid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solidFill>
            </a:endParaRPr>
          </a:p>
        </p:txBody>
      </p:sp>
      <p:sp>
        <p:nvSpPr>
          <p:cNvPr id="369" name="Rechteck: abgerundete Ecken 368">
            <a:extLst>
              <a:ext uri="{FF2B5EF4-FFF2-40B4-BE49-F238E27FC236}">
                <a16:creationId xmlns:a16="http://schemas.microsoft.com/office/drawing/2014/main" id="{C551C3AF-5AF9-EC67-2918-846BE94111C2}"/>
              </a:ext>
            </a:extLst>
          </p:cNvPr>
          <p:cNvSpPr/>
          <p:nvPr/>
        </p:nvSpPr>
        <p:spPr>
          <a:xfrm>
            <a:off x="8329184" y="2625299"/>
            <a:ext cx="1110701" cy="1040189"/>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solidFill>
            </a:endParaRPr>
          </a:p>
        </p:txBody>
      </p:sp>
      <p:cxnSp>
        <p:nvCxnSpPr>
          <p:cNvPr id="370" name="Gerader Verbinder 369">
            <a:extLst>
              <a:ext uri="{FF2B5EF4-FFF2-40B4-BE49-F238E27FC236}">
                <a16:creationId xmlns:a16="http://schemas.microsoft.com/office/drawing/2014/main" id="{03963CB7-D40F-AB14-5882-6E350BEBA46C}"/>
              </a:ext>
            </a:extLst>
          </p:cNvPr>
          <p:cNvCxnSpPr>
            <a:cxnSpLocks/>
          </p:cNvCxnSpPr>
          <p:nvPr/>
        </p:nvCxnSpPr>
        <p:spPr>
          <a:xfrm>
            <a:off x="9655912" y="2734645"/>
            <a:ext cx="1266203" cy="288"/>
          </a:xfrm>
          <a:prstGeom prst="line">
            <a:avLst/>
          </a:prstGeom>
          <a:ln w="38100">
            <a:solidFill>
              <a:srgbClr val="FFC000"/>
            </a:solidFill>
            <a:prstDash val="solid"/>
          </a:ln>
        </p:spPr>
        <p:style>
          <a:lnRef idx="1">
            <a:schemeClr val="accent1"/>
          </a:lnRef>
          <a:fillRef idx="0">
            <a:schemeClr val="accent1"/>
          </a:fillRef>
          <a:effectRef idx="0">
            <a:schemeClr val="accent1"/>
          </a:effectRef>
          <a:fontRef idx="minor">
            <a:schemeClr val="tx1"/>
          </a:fontRef>
        </p:style>
      </p:cxnSp>
      <p:cxnSp>
        <p:nvCxnSpPr>
          <p:cNvPr id="371" name="Gerader Verbinder 370">
            <a:extLst>
              <a:ext uri="{FF2B5EF4-FFF2-40B4-BE49-F238E27FC236}">
                <a16:creationId xmlns:a16="http://schemas.microsoft.com/office/drawing/2014/main" id="{C7F41745-162E-DD88-53A7-0C52926A35B7}"/>
              </a:ext>
            </a:extLst>
          </p:cNvPr>
          <p:cNvCxnSpPr>
            <a:cxnSpLocks/>
          </p:cNvCxnSpPr>
          <p:nvPr/>
        </p:nvCxnSpPr>
        <p:spPr>
          <a:xfrm flipV="1">
            <a:off x="9655912" y="3589295"/>
            <a:ext cx="1344672" cy="3868"/>
          </a:xfrm>
          <a:prstGeom prst="line">
            <a:avLst/>
          </a:prstGeom>
          <a:ln w="38100">
            <a:solidFill>
              <a:srgbClr val="FFC000"/>
            </a:solidFill>
            <a:prstDash val="solid"/>
          </a:ln>
        </p:spPr>
        <p:style>
          <a:lnRef idx="1">
            <a:schemeClr val="accent1"/>
          </a:lnRef>
          <a:fillRef idx="0">
            <a:schemeClr val="accent1"/>
          </a:fillRef>
          <a:effectRef idx="0">
            <a:schemeClr val="accent1"/>
          </a:effectRef>
          <a:fontRef idx="minor">
            <a:schemeClr val="tx1"/>
          </a:fontRef>
        </p:style>
      </p:cxnSp>
      <p:cxnSp>
        <p:nvCxnSpPr>
          <p:cNvPr id="372" name="Gerade Verbindung mit Pfeil 371">
            <a:extLst>
              <a:ext uri="{FF2B5EF4-FFF2-40B4-BE49-F238E27FC236}">
                <a16:creationId xmlns:a16="http://schemas.microsoft.com/office/drawing/2014/main" id="{977F8F90-5A44-8AB6-BDA1-4BB4A29F2FD5}"/>
              </a:ext>
            </a:extLst>
          </p:cNvPr>
          <p:cNvCxnSpPr>
            <a:cxnSpLocks/>
          </p:cNvCxnSpPr>
          <p:nvPr/>
        </p:nvCxnSpPr>
        <p:spPr>
          <a:xfrm flipV="1">
            <a:off x="7610625" y="2251567"/>
            <a:ext cx="0" cy="358752"/>
          </a:xfrm>
          <a:prstGeom prst="straightConnector1">
            <a:avLst/>
          </a:prstGeom>
          <a:ln w="38100">
            <a:solidFill>
              <a:srgbClr val="FFC000"/>
            </a:solidFill>
            <a:prstDash val="solid"/>
          </a:ln>
        </p:spPr>
        <p:style>
          <a:lnRef idx="1">
            <a:schemeClr val="accent1"/>
          </a:lnRef>
          <a:fillRef idx="0">
            <a:schemeClr val="accent1"/>
          </a:fillRef>
          <a:effectRef idx="0">
            <a:schemeClr val="accent1"/>
          </a:effectRef>
          <a:fontRef idx="minor">
            <a:schemeClr val="tx1"/>
          </a:fontRef>
        </p:style>
      </p:cxnSp>
      <p:sp>
        <p:nvSpPr>
          <p:cNvPr id="373" name="Rechteck: abgerundete Ecken 372">
            <a:extLst>
              <a:ext uri="{FF2B5EF4-FFF2-40B4-BE49-F238E27FC236}">
                <a16:creationId xmlns:a16="http://schemas.microsoft.com/office/drawing/2014/main" id="{23EB529D-638D-53E7-9AC9-50F6116F6168}"/>
              </a:ext>
            </a:extLst>
          </p:cNvPr>
          <p:cNvSpPr/>
          <p:nvPr/>
        </p:nvSpPr>
        <p:spPr>
          <a:xfrm>
            <a:off x="2862338" y="1839621"/>
            <a:ext cx="1217769" cy="72741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74" name="Gerader Verbinder 373">
            <a:extLst>
              <a:ext uri="{FF2B5EF4-FFF2-40B4-BE49-F238E27FC236}">
                <a16:creationId xmlns:a16="http://schemas.microsoft.com/office/drawing/2014/main" id="{0E148BA1-AECF-F2E4-C976-160E72EEC9C8}"/>
              </a:ext>
            </a:extLst>
          </p:cNvPr>
          <p:cNvCxnSpPr>
            <a:cxnSpLocks/>
          </p:cNvCxnSpPr>
          <p:nvPr/>
        </p:nvCxnSpPr>
        <p:spPr>
          <a:xfrm flipV="1">
            <a:off x="5496035" y="4289799"/>
            <a:ext cx="3132967" cy="5874"/>
          </a:xfrm>
          <a:prstGeom prst="line">
            <a:avLst/>
          </a:prstGeom>
          <a:ln w="38100">
            <a:solidFill>
              <a:srgbClr val="FFC000"/>
            </a:solidFill>
            <a:prstDash val="solid"/>
          </a:ln>
        </p:spPr>
        <p:style>
          <a:lnRef idx="1">
            <a:schemeClr val="accent1"/>
          </a:lnRef>
          <a:fillRef idx="0">
            <a:schemeClr val="accent1"/>
          </a:fillRef>
          <a:effectRef idx="0">
            <a:schemeClr val="accent1"/>
          </a:effectRef>
          <a:fontRef idx="minor">
            <a:schemeClr val="tx1"/>
          </a:fontRef>
        </p:style>
      </p:cxnSp>
      <p:cxnSp>
        <p:nvCxnSpPr>
          <p:cNvPr id="375" name="Gerader Verbinder 374">
            <a:extLst>
              <a:ext uri="{FF2B5EF4-FFF2-40B4-BE49-F238E27FC236}">
                <a16:creationId xmlns:a16="http://schemas.microsoft.com/office/drawing/2014/main" id="{1B1423BB-7913-4B8A-ECD2-597A067987C0}"/>
              </a:ext>
            </a:extLst>
          </p:cNvPr>
          <p:cNvCxnSpPr>
            <a:cxnSpLocks/>
            <a:stCxn id="376" idx="3"/>
          </p:cNvCxnSpPr>
          <p:nvPr/>
        </p:nvCxnSpPr>
        <p:spPr>
          <a:xfrm>
            <a:off x="3964522" y="2254719"/>
            <a:ext cx="758549" cy="4070"/>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376" name="Rechteck: abgerundete Ecken 375">
            <a:extLst>
              <a:ext uri="{FF2B5EF4-FFF2-40B4-BE49-F238E27FC236}">
                <a16:creationId xmlns:a16="http://schemas.microsoft.com/office/drawing/2014/main" id="{6EAB64E8-9DC2-E6E8-3D56-ADD5E399263D}"/>
              </a:ext>
            </a:extLst>
          </p:cNvPr>
          <p:cNvSpPr/>
          <p:nvPr/>
        </p:nvSpPr>
        <p:spPr>
          <a:xfrm>
            <a:off x="2797061" y="1899119"/>
            <a:ext cx="1167461" cy="711200"/>
          </a:xfrm>
          <a:prstGeom prst="roundRect">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tx1"/>
                </a:solidFill>
              </a:rPr>
              <a:t>Alternator</a:t>
            </a:r>
          </a:p>
        </p:txBody>
      </p:sp>
      <p:cxnSp>
        <p:nvCxnSpPr>
          <p:cNvPr id="377" name="Gerader Verbinder 376">
            <a:extLst>
              <a:ext uri="{FF2B5EF4-FFF2-40B4-BE49-F238E27FC236}">
                <a16:creationId xmlns:a16="http://schemas.microsoft.com/office/drawing/2014/main" id="{45A79BF9-28FB-D6F6-46FB-10F1354738DB}"/>
              </a:ext>
            </a:extLst>
          </p:cNvPr>
          <p:cNvCxnSpPr>
            <a:cxnSpLocks/>
          </p:cNvCxnSpPr>
          <p:nvPr/>
        </p:nvCxnSpPr>
        <p:spPr>
          <a:xfrm>
            <a:off x="4987883" y="2256754"/>
            <a:ext cx="2610263" cy="10188"/>
          </a:xfrm>
          <a:prstGeom prst="line">
            <a:avLst/>
          </a:prstGeom>
          <a:ln w="38100">
            <a:solidFill>
              <a:srgbClr val="FFC000"/>
            </a:solidFill>
            <a:prstDash val="solid"/>
          </a:ln>
        </p:spPr>
        <p:style>
          <a:lnRef idx="1">
            <a:schemeClr val="accent1"/>
          </a:lnRef>
          <a:fillRef idx="0">
            <a:schemeClr val="accent1"/>
          </a:fillRef>
          <a:effectRef idx="0">
            <a:schemeClr val="accent1"/>
          </a:effectRef>
          <a:fontRef idx="minor">
            <a:schemeClr val="tx1"/>
          </a:fontRef>
        </p:style>
      </p:cxnSp>
      <p:grpSp>
        <p:nvGrpSpPr>
          <p:cNvPr id="378" name="Gruppieren 377">
            <a:extLst>
              <a:ext uri="{FF2B5EF4-FFF2-40B4-BE49-F238E27FC236}">
                <a16:creationId xmlns:a16="http://schemas.microsoft.com/office/drawing/2014/main" id="{8E6C599F-CC81-8C29-2E2D-DF8147C69FCD}"/>
              </a:ext>
            </a:extLst>
          </p:cNvPr>
          <p:cNvGrpSpPr/>
          <p:nvPr/>
        </p:nvGrpSpPr>
        <p:grpSpPr>
          <a:xfrm rot="10800000" flipH="1">
            <a:off x="10536530" y="1373588"/>
            <a:ext cx="714574" cy="1374908"/>
            <a:chOff x="9357293" y="3389020"/>
            <a:chExt cx="444342" cy="942682"/>
          </a:xfrm>
        </p:grpSpPr>
        <p:pic>
          <p:nvPicPr>
            <p:cNvPr id="379" name="Grafik 378">
              <a:extLst>
                <a:ext uri="{FF2B5EF4-FFF2-40B4-BE49-F238E27FC236}">
                  <a16:creationId xmlns:a16="http://schemas.microsoft.com/office/drawing/2014/main" id="{ED5AE6FE-28E0-1637-1074-432CDFAD8029}"/>
                </a:ext>
              </a:extLst>
            </p:cNvPr>
            <p:cNvPicPr>
              <a:picLocks noChangeAspect="1"/>
            </p:cNvPicPr>
            <p:nvPr/>
          </p:nvPicPr>
          <p:blipFill>
            <a:blip r:embed="rId2" cstate="print">
              <a:clrChange>
                <a:clrFrom>
                  <a:srgbClr val="F6F6F6"/>
                </a:clrFrom>
                <a:clrTo>
                  <a:srgbClr val="F6F6F6">
                    <a:alpha val="0"/>
                  </a:srgbClr>
                </a:clrTo>
              </a:clrChange>
              <a:extLst>
                <a:ext uri="{28A0092B-C50C-407E-A947-70E740481C1C}">
                  <a14:useLocalDpi xmlns:a14="http://schemas.microsoft.com/office/drawing/2010/main" val="0"/>
                </a:ext>
              </a:extLst>
            </a:blip>
            <a:stretch>
              <a:fillRect/>
            </a:stretch>
          </p:blipFill>
          <p:spPr>
            <a:xfrm>
              <a:off x="9357293" y="3866071"/>
              <a:ext cx="444342" cy="465631"/>
            </a:xfrm>
            <a:prstGeom prst="rect">
              <a:avLst/>
            </a:prstGeom>
          </p:spPr>
        </p:pic>
        <p:cxnSp>
          <p:nvCxnSpPr>
            <p:cNvPr id="380" name="Gerade Verbindung mit Pfeil 379">
              <a:extLst>
                <a:ext uri="{FF2B5EF4-FFF2-40B4-BE49-F238E27FC236}">
                  <a16:creationId xmlns:a16="http://schemas.microsoft.com/office/drawing/2014/main" id="{C8BECA00-79B2-570D-EB9B-52BE32CD23DE}"/>
                </a:ext>
              </a:extLst>
            </p:cNvPr>
            <p:cNvCxnSpPr>
              <a:cxnSpLocks/>
            </p:cNvCxnSpPr>
            <p:nvPr/>
          </p:nvCxnSpPr>
          <p:spPr>
            <a:xfrm rot="10800000" flipH="1" flipV="1">
              <a:off x="9588564" y="3389020"/>
              <a:ext cx="0" cy="476586"/>
            </a:xfrm>
            <a:prstGeom prst="straightConnector1">
              <a:avLst/>
            </a:prstGeom>
            <a:ln w="38100">
              <a:solidFill>
                <a:srgbClr val="FFC000"/>
              </a:solidFill>
              <a:prstDash val="solid"/>
            </a:ln>
          </p:spPr>
          <p:style>
            <a:lnRef idx="1">
              <a:schemeClr val="accent1"/>
            </a:lnRef>
            <a:fillRef idx="0">
              <a:schemeClr val="accent1"/>
            </a:fillRef>
            <a:effectRef idx="0">
              <a:schemeClr val="accent1"/>
            </a:effectRef>
            <a:fontRef idx="minor">
              <a:schemeClr val="tx1"/>
            </a:fontRef>
          </p:style>
        </p:cxnSp>
      </p:grpSp>
      <p:grpSp>
        <p:nvGrpSpPr>
          <p:cNvPr id="381" name="Gruppieren 380">
            <a:extLst>
              <a:ext uri="{FF2B5EF4-FFF2-40B4-BE49-F238E27FC236}">
                <a16:creationId xmlns:a16="http://schemas.microsoft.com/office/drawing/2014/main" id="{19BBE4D1-3873-DE6D-D17A-F85EB04F7681}"/>
              </a:ext>
            </a:extLst>
          </p:cNvPr>
          <p:cNvGrpSpPr/>
          <p:nvPr/>
        </p:nvGrpSpPr>
        <p:grpSpPr>
          <a:xfrm>
            <a:off x="11073582" y="1870942"/>
            <a:ext cx="714579" cy="1173683"/>
            <a:chOff x="11452268" y="301635"/>
            <a:chExt cx="714579" cy="1173683"/>
          </a:xfrm>
        </p:grpSpPr>
        <p:grpSp>
          <p:nvGrpSpPr>
            <p:cNvPr id="382" name="Gruppieren 381">
              <a:extLst>
                <a:ext uri="{FF2B5EF4-FFF2-40B4-BE49-F238E27FC236}">
                  <a16:creationId xmlns:a16="http://schemas.microsoft.com/office/drawing/2014/main" id="{98B39D89-CF09-9CE5-92B0-5E9816C277B1}"/>
                </a:ext>
              </a:extLst>
            </p:cNvPr>
            <p:cNvGrpSpPr/>
            <p:nvPr/>
          </p:nvGrpSpPr>
          <p:grpSpPr>
            <a:xfrm rot="10800000">
              <a:off x="11452268" y="301635"/>
              <a:ext cx="714579" cy="1173683"/>
              <a:chOff x="9357293" y="3526986"/>
              <a:chExt cx="444342" cy="804716"/>
            </a:xfrm>
          </p:grpSpPr>
          <p:pic>
            <p:nvPicPr>
              <p:cNvPr id="384" name="Grafik 383">
                <a:extLst>
                  <a:ext uri="{FF2B5EF4-FFF2-40B4-BE49-F238E27FC236}">
                    <a16:creationId xmlns:a16="http://schemas.microsoft.com/office/drawing/2014/main" id="{0534F586-0391-44B2-51E5-C4AD1ACE2E1A}"/>
                  </a:ext>
                </a:extLst>
              </p:cNvPr>
              <p:cNvPicPr>
                <a:picLocks noChangeAspect="1"/>
              </p:cNvPicPr>
              <p:nvPr/>
            </p:nvPicPr>
            <p:blipFill>
              <a:blip r:embed="rId2" cstate="print">
                <a:clrChange>
                  <a:clrFrom>
                    <a:srgbClr val="F6F6F6"/>
                  </a:clrFrom>
                  <a:clrTo>
                    <a:srgbClr val="F6F6F6">
                      <a:alpha val="0"/>
                    </a:srgbClr>
                  </a:clrTo>
                </a:clrChange>
                <a:extLst>
                  <a:ext uri="{28A0092B-C50C-407E-A947-70E740481C1C}">
                    <a14:useLocalDpi xmlns:a14="http://schemas.microsoft.com/office/drawing/2010/main" val="0"/>
                  </a:ext>
                </a:extLst>
              </a:blip>
              <a:stretch>
                <a:fillRect/>
              </a:stretch>
            </p:blipFill>
            <p:spPr>
              <a:xfrm>
                <a:off x="9357293" y="3866071"/>
                <a:ext cx="444342" cy="465631"/>
              </a:xfrm>
              <a:prstGeom prst="rect">
                <a:avLst/>
              </a:prstGeom>
            </p:spPr>
          </p:pic>
          <p:cxnSp>
            <p:nvCxnSpPr>
              <p:cNvPr id="385" name="Gerade Verbindung mit Pfeil 384">
                <a:extLst>
                  <a:ext uri="{FF2B5EF4-FFF2-40B4-BE49-F238E27FC236}">
                    <a16:creationId xmlns:a16="http://schemas.microsoft.com/office/drawing/2014/main" id="{64D3C684-2918-5A82-B660-C66F4142C0EE}"/>
                  </a:ext>
                </a:extLst>
              </p:cNvPr>
              <p:cNvCxnSpPr>
                <a:cxnSpLocks/>
              </p:cNvCxnSpPr>
              <p:nvPr/>
            </p:nvCxnSpPr>
            <p:spPr>
              <a:xfrm rot="10800000" flipV="1">
                <a:off x="9588564" y="3526986"/>
                <a:ext cx="0" cy="338619"/>
              </a:xfrm>
              <a:prstGeom prst="straightConnector1">
                <a:avLst/>
              </a:prstGeom>
              <a:ln w="38100">
                <a:solidFill>
                  <a:srgbClr val="FFC000"/>
                </a:solidFill>
                <a:prstDash val="solid"/>
              </a:ln>
            </p:spPr>
            <p:style>
              <a:lnRef idx="1">
                <a:schemeClr val="accent1"/>
              </a:lnRef>
              <a:fillRef idx="0">
                <a:schemeClr val="accent1"/>
              </a:fillRef>
              <a:effectRef idx="0">
                <a:schemeClr val="accent1"/>
              </a:effectRef>
              <a:fontRef idx="minor">
                <a:schemeClr val="tx1"/>
              </a:fontRef>
            </p:style>
          </p:cxnSp>
        </p:grpSp>
        <p:sp>
          <p:nvSpPr>
            <p:cNvPr id="383" name="Ellipse 382">
              <a:extLst>
                <a:ext uri="{FF2B5EF4-FFF2-40B4-BE49-F238E27FC236}">
                  <a16:creationId xmlns:a16="http://schemas.microsoft.com/office/drawing/2014/main" id="{CCE6D7AF-0A3D-7D61-D887-F670BB345521}"/>
                </a:ext>
              </a:extLst>
            </p:cNvPr>
            <p:cNvSpPr/>
            <p:nvPr/>
          </p:nvSpPr>
          <p:spPr>
            <a:xfrm rot="10800000">
              <a:off x="11868863" y="773850"/>
              <a:ext cx="135920" cy="14243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dirty="0"/>
            </a:p>
          </p:txBody>
        </p:sp>
      </p:grpSp>
      <p:pic>
        <p:nvPicPr>
          <p:cNvPr id="386" name="Grafik 385">
            <a:extLst>
              <a:ext uri="{FF2B5EF4-FFF2-40B4-BE49-F238E27FC236}">
                <a16:creationId xmlns:a16="http://schemas.microsoft.com/office/drawing/2014/main" id="{FCAC7E06-2085-B625-EC13-7091BE2A9F01}"/>
              </a:ext>
            </a:extLst>
          </p:cNvPr>
          <p:cNvPicPr>
            <a:picLocks noChangeAspect="1"/>
          </p:cNvPicPr>
          <p:nvPr/>
        </p:nvPicPr>
        <p:blipFill>
          <a:blip r:embed="rId2" cstate="print">
            <a:clrChange>
              <a:clrFrom>
                <a:srgbClr val="F6F6F6"/>
              </a:clrFrom>
              <a:clrTo>
                <a:srgbClr val="F6F6F6">
                  <a:alpha val="0"/>
                </a:srgbClr>
              </a:clrTo>
            </a:clrChange>
            <a:extLst>
              <a:ext uri="{28A0092B-C50C-407E-A947-70E740481C1C}">
                <a14:useLocalDpi xmlns:a14="http://schemas.microsoft.com/office/drawing/2010/main" val="0"/>
              </a:ext>
            </a:extLst>
          </a:blip>
          <a:stretch>
            <a:fillRect/>
          </a:stretch>
        </p:blipFill>
        <p:spPr>
          <a:xfrm>
            <a:off x="10614316" y="4532167"/>
            <a:ext cx="714579" cy="679126"/>
          </a:xfrm>
          <a:prstGeom prst="rect">
            <a:avLst/>
          </a:prstGeom>
        </p:spPr>
      </p:pic>
      <p:cxnSp>
        <p:nvCxnSpPr>
          <p:cNvPr id="387" name="Gerade Verbindung mit Pfeil 386">
            <a:extLst>
              <a:ext uri="{FF2B5EF4-FFF2-40B4-BE49-F238E27FC236}">
                <a16:creationId xmlns:a16="http://schemas.microsoft.com/office/drawing/2014/main" id="{BDB321A8-E3FB-F32A-E378-2B819938D9AE}"/>
              </a:ext>
            </a:extLst>
          </p:cNvPr>
          <p:cNvCxnSpPr>
            <a:cxnSpLocks/>
          </p:cNvCxnSpPr>
          <p:nvPr/>
        </p:nvCxnSpPr>
        <p:spPr>
          <a:xfrm>
            <a:off x="10977004" y="3596818"/>
            <a:ext cx="0" cy="934671"/>
          </a:xfrm>
          <a:prstGeom prst="straightConnector1">
            <a:avLst/>
          </a:prstGeom>
          <a:ln w="38100">
            <a:solidFill>
              <a:srgbClr val="FFC000"/>
            </a:solidFill>
            <a:prstDash val="solid"/>
          </a:ln>
        </p:spPr>
        <p:style>
          <a:lnRef idx="1">
            <a:schemeClr val="accent1"/>
          </a:lnRef>
          <a:fillRef idx="0">
            <a:schemeClr val="accent1"/>
          </a:fillRef>
          <a:effectRef idx="0">
            <a:schemeClr val="accent1"/>
          </a:effectRef>
          <a:fontRef idx="minor">
            <a:schemeClr val="tx1"/>
          </a:fontRef>
        </p:style>
      </p:cxnSp>
      <p:pic>
        <p:nvPicPr>
          <p:cNvPr id="388" name="Grafik 387">
            <a:extLst>
              <a:ext uri="{FF2B5EF4-FFF2-40B4-BE49-F238E27FC236}">
                <a16:creationId xmlns:a16="http://schemas.microsoft.com/office/drawing/2014/main" id="{CF2749DC-D75D-E0A9-4887-AE6620276D59}"/>
              </a:ext>
            </a:extLst>
          </p:cNvPr>
          <p:cNvPicPr>
            <a:picLocks noChangeAspect="1"/>
          </p:cNvPicPr>
          <p:nvPr/>
        </p:nvPicPr>
        <p:blipFill>
          <a:blip r:embed="rId2" cstate="print">
            <a:clrChange>
              <a:clrFrom>
                <a:srgbClr val="F6F6F6"/>
              </a:clrFrom>
              <a:clrTo>
                <a:srgbClr val="F6F6F6">
                  <a:alpha val="0"/>
                </a:srgbClr>
              </a:clrTo>
            </a:clrChange>
            <a:extLst>
              <a:ext uri="{28A0092B-C50C-407E-A947-70E740481C1C}">
                <a14:useLocalDpi xmlns:a14="http://schemas.microsoft.com/office/drawing/2010/main" val="0"/>
              </a:ext>
            </a:extLst>
          </a:blip>
          <a:stretch>
            <a:fillRect/>
          </a:stretch>
        </p:blipFill>
        <p:spPr>
          <a:xfrm flipH="1">
            <a:off x="11109625" y="3946423"/>
            <a:ext cx="714574" cy="679126"/>
          </a:xfrm>
          <a:prstGeom prst="rect">
            <a:avLst/>
          </a:prstGeom>
        </p:spPr>
      </p:pic>
      <p:cxnSp>
        <p:nvCxnSpPr>
          <p:cNvPr id="389" name="Gerade Verbindung mit Pfeil 388">
            <a:extLst>
              <a:ext uri="{FF2B5EF4-FFF2-40B4-BE49-F238E27FC236}">
                <a16:creationId xmlns:a16="http://schemas.microsoft.com/office/drawing/2014/main" id="{290681BF-51D1-5B73-25DF-216BC3EA4156}"/>
              </a:ext>
            </a:extLst>
          </p:cNvPr>
          <p:cNvCxnSpPr>
            <a:cxnSpLocks/>
          </p:cNvCxnSpPr>
          <p:nvPr/>
        </p:nvCxnSpPr>
        <p:spPr>
          <a:xfrm>
            <a:off x="11452268" y="3276738"/>
            <a:ext cx="10" cy="669007"/>
          </a:xfrm>
          <a:prstGeom prst="straightConnector1">
            <a:avLst/>
          </a:prstGeom>
          <a:ln w="38100">
            <a:solidFill>
              <a:srgbClr val="FFC000"/>
            </a:solidFill>
            <a:prstDash val="solid"/>
          </a:ln>
        </p:spPr>
        <p:style>
          <a:lnRef idx="1">
            <a:schemeClr val="accent1"/>
          </a:lnRef>
          <a:fillRef idx="0">
            <a:schemeClr val="accent1"/>
          </a:fillRef>
          <a:effectRef idx="0">
            <a:schemeClr val="accent1"/>
          </a:effectRef>
          <a:fontRef idx="minor">
            <a:schemeClr val="tx1"/>
          </a:fontRef>
        </p:style>
      </p:cxnSp>
      <p:sp>
        <p:nvSpPr>
          <p:cNvPr id="390" name="Ellipse 389">
            <a:extLst>
              <a:ext uri="{FF2B5EF4-FFF2-40B4-BE49-F238E27FC236}">
                <a16:creationId xmlns:a16="http://schemas.microsoft.com/office/drawing/2014/main" id="{DE58B75B-B295-B655-5175-71B1D5885433}"/>
              </a:ext>
            </a:extLst>
          </p:cNvPr>
          <p:cNvSpPr/>
          <p:nvPr/>
        </p:nvSpPr>
        <p:spPr>
          <a:xfrm>
            <a:off x="10711457" y="4636139"/>
            <a:ext cx="135920" cy="14243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dirty="0"/>
          </a:p>
        </p:txBody>
      </p:sp>
      <p:cxnSp>
        <p:nvCxnSpPr>
          <p:cNvPr id="391" name="Gerader Verbinder 390">
            <a:extLst>
              <a:ext uri="{FF2B5EF4-FFF2-40B4-BE49-F238E27FC236}">
                <a16:creationId xmlns:a16="http://schemas.microsoft.com/office/drawing/2014/main" id="{06E27DC7-26FE-C519-0E95-837E9F9FEB35}"/>
              </a:ext>
            </a:extLst>
          </p:cNvPr>
          <p:cNvCxnSpPr>
            <a:cxnSpLocks/>
          </p:cNvCxnSpPr>
          <p:nvPr/>
        </p:nvCxnSpPr>
        <p:spPr>
          <a:xfrm>
            <a:off x="9655912" y="3297707"/>
            <a:ext cx="1774959" cy="0"/>
          </a:xfrm>
          <a:prstGeom prst="line">
            <a:avLst/>
          </a:prstGeom>
          <a:ln w="38100">
            <a:solidFill>
              <a:srgbClr val="FFC000"/>
            </a:solidFill>
            <a:prstDash val="solid"/>
          </a:ln>
        </p:spPr>
        <p:style>
          <a:lnRef idx="1">
            <a:schemeClr val="accent1"/>
          </a:lnRef>
          <a:fillRef idx="0">
            <a:schemeClr val="accent1"/>
          </a:fillRef>
          <a:effectRef idx="0">
            <a:schemeClr val="accent1"/>
          </a:effectRef>
          <a:fontRef idx="minor">
            <a:schemeClr val="tx1"/>
          </a:fontRef>
        </p:style>
      </p:cxnSp>
      <p:cxnSp>
        <p:nvCxnSpPr>
          <p:cNvPr id="392" name="Gerader Verbinder 391">
            <a:extLst>
              <a:ext uri="{FF2B5EF4-FFF2-40B4-BE49-F238E27FC236}">
                <a16:creationId xmlns:a16="http://schemas.microsoft.com/office/drawing/2014/main" id="{037AE8D6-F882-0547-7B36-E47C2BD51375}"/>
              </a:ext>
            </a:extLst>
          </p:cNvPr>
          <p:cNvCxnSpPr>
            <a:cxnSpLocks/>
          </p:cNvCxnSpPr>
          <p:nvPr/>
        </p:nvCxnSpPr>
        <p:spPr>
          <a:xfrm>
            <a:off x="8909862" y="3665518"/>
            <a:ext cx="0" cy="1126915"/>
          </a:xfrm>
          <a:prstGeom prst="line">
            <a:avLst/>
          </a:prstGeom>
          <a:ln w="38100">
            <a:prstDash val="solid"/>
          </a:ln>
        </p:spPr>
        <p:style>
          <a:lnRef idx="1">
            <a:schemeClr val="accent1"/>
          </a:lnRef>
          <a:fillRef idx="0">
            <a:schemeClr val="accent1"/>
          </a:fillRef>
          <a:effectRef idx="0">
            <a:schemeClr val="accent1"/>
          </a:effectRef>
          <a:fontRef idx="minor">
            <a:schemeClr val="tx1"/>
          </a:fontRef>
        </p:style>
      </p:cxnSp>
      <p:cxnSp>
        <p:nvCxnSpPr>
          <p:cNvPr id="393" name="Gerade Verbindung mit Pfeil 392">
            <a:extLst>
              <a:ext uri="{FF2B5EF4-FFF2-40B4-BE49-F238E27FC236}">
                <a16:creationId xmlns:a16="http://schemas.microsoft.com/office/drawing/2014/main" id="{DDAE6D76-E847-310B-DDFD-6BAB6AF90E6F}"/>
              </a:ext>
            </a:extLst>
          </p:cNvPr>
          <p:cNvCxnSpPr>
            <a:cxnSpLocks/>
          </p:cNvCxnSpPr>
          <p:nvPr/>
        </p:nvCxnSpPr>
        <p:spPr>
          <a:xfrm flipV="1">
            <a:off x="8629002" y="3675026"/>
            <a:ext cx="0" cy="605248"/>
          </a:xfrm>
          <a:prstGeom prst="straightConnector1">
            <a:avLst/>
          </a:prstGeom>
          <a:ln w="38100">
            <a:solidFill>
              <a:srgbClr val="FFC000"/>
            </a:solidFill>
            <a:prstDash val="solid"/>
          </a:ln>
        </p:spPr>
        <p:style>
          <a:lnRef idx="1">
            <a:schemeClr val="accent1"/>
          </a:lnRef>
          <a:fillRef idx="0">
            <a:schemeClr val="accent1"/>
          </a:fillRef>
          <a:effectRef idx="0">
            <a:schemeClr val="accent1"/>
          </a:effectRef>
          <a:fontRef idx="minor">
            <a:schemeClr val="tx1"/>
          </a:fontRef>
        </p:style>
      </p:cxnSp>
      <p:sp>
        <p:nvSpPr>
          <p:cNvPr id="394" name="Textfeld 393">
            <a:extLst>
              <a:ext uri="{FF2B5EF4-FFF2-40B4-BE49-F238E27FC236}">
                <a16:creationId xmlns:a16="http://schemas.microsoft.com/office/drawing/2014/main" id="{5A585FF3-C226-7BEF-BC74-2950A17AE1D3}"/>
              </a:ext>
            </a:extLst>
          </p:cNvPr>
          <p:cNvSpPr txBox="1"/>
          <p:nvPr/>
        </p:nvSpPr>
        <p:spPr>
          <a:xfrm>
            <a:off x="8274663" y="2721945"/>
            <a:ext cx="1226997" cy="830997"/>
          </a:xfrm>
          <a:prstGeom prst="rect">
            <a:avLst/>
          </a:prstGeom>
          <a:noFill/>
        </p:spPr>
        <p:txBody>
          <a:bodyPr wrap="square" rtlCol="0">
            <a:spAutoFit/>
          </a:bodyPr>
          <a:lstStyle/>
          <a:p>
            <a:pPr algn="ctr"/>
            <a:r>
              <a:rPr lang="de-DE" sz="1600" dirty="0"/>
              <a:t>Brake Controller </a:t>
            </a:r>
          </a:p>
          <a:p>
            <a:pPr algn="ctr"/>
            <a:r>
              <a:rPr lang="de-DE" sz="1600" dirty="0"/>
              <a:t>2 </a:t>
            </a:r>
          </a:p>
        </p:txBody>
      </p:sp>
      <p:cxnSp>
        <p:nvCxnSpPr>
          <p:cNvPr id="395" name="Gerader Verbinder 394">
            <a:extLst>
              <a:ext uri="{FF2B5EF4-FFF2-40B4-BE49-F238E27FC236}">
                <a16:creationId xmlns:a16="http://schemas.microsoft.com/office/drawing/2014/main" id="{69B180B3-6F2E-A1B6-BD9D-BFB6B3CD2A3F}"/>
              </a:ext>
            </a:extLst>
          </p:cNvPr>
          <p:cNvCxnSpPr>
            <a:cxnSpLocks/>
          </p:cNvCxnSpPr>
          <p:nvPr/>
        </p:nvCxnSpPr>
        <p:spPr>
          <a:xfrm>
            <a:off x="7584456" y="3682551"/>
            <a:ext cx="7621" cy="996985"/>
          </a:xfrm>
          <a:prstGeom prst="line">
            <a:avLst/>
          </a:prstGeom>
          <a:ln w="38100">
            <a:prstDash val="solid"/>
          </a:ln>
        </p:spPr>
        <p:style>
          <a:lnRef idx="1">
            <a:schemeClr val="accent1"/>
          </a:lnRef>
          <a:fillRef idx="0">
            <a:schemeClr val="accent1"/>
          </a:fillRef>
          <a:effectRef idx="0">
            <a:schemeClr val="accent1"/>
          </a:effectRef>
          <a:fontRef idx="minor">
            <a:schemeClr val="tx1"/>
          </a:fontRef>
        </p:style>
      </p:cxnSp>
      <p:cxnSp>
        <p:nvCxnSpPr>
          <p:cNvPr id="396" name="Gerader Verbinder 395">
            <a:extLst>
              <a:ext uri="{FF2B5EF4-FFF2-40B4-BE49-F238E27FC236}">
                <a16:creationId xmlns:a16="http://schemas.microsoft.com/office/drawing/2014/main" id="{B776E088-56DC-0FF9-5475-802689745F49}"/>
              </a:ext>
            </a:extLst>
          </p:cNvPr>
          <p:cNvCxnSpPr>
            <a:cxnSpLocks/>
          </p:cNvCxnSpPr>
          <p:nvPr/>
        </p:nvCxnSpPr>
        <p:spPr>
          <a:xfrm>
            <a:off x="9692856" y="3033600"/>
            <a:ext cx="1723381" cy="5415"/>
          </a:xfrm>
          <a:prstGeom prst="line">
            <a:avLst/>
          </a:prstGeom>
          <a:ln w="38100">
            <a:solidFill>
              <a:srgbClr val="FFC000"/>
            </a:solidFill>
            <a:prstDash val="solid"/>
          </a:ln>
        </p:spPr>
        <p:style>
          <a:lnRef idx="1">
            <a:schemeClr val="accent1"/>
          </a:lnRef>
          <a:fillRef idx="0">
            <a:schemeClr val="accent1"/>
          </a:fillRef>
          <a:effectRef idx="0">
            <a:schemeClr val="accent1"/>
          </a:effectRef>
          <a:fontRef idx="minor">
            <a:schemeClr val="tx1"/>
          </a:fontRef>
        </p:style>
      </p:cxnSp>
      <p:cxnSp>
        <p:nvCxnSpPr>
          <p:cNvPr id="397" name="Gerader Verbinder 396">
            <a:extLst>
              <a:ext uri="{FF2B5EF4-FFF2-40B4-BE49-F238E27FC236}">
                <a16:creationId xmlns:a16="http://schemas.microsoft.com/office/drawing/2014/main" id="{DD06F2B1-42F1-D597-8B10-7C5EF6392F6F}"/>
              </a:ext>
            </a:extLst>
          </p:cNvPr>
          <p:cNvCxnSpPr>
            <a:cxnSpLocks/>
          </p:cNvCxnSpPr>
          <p:nvPr/>
        </p:nvCxnSpPr>
        <p:spPr>
          <a:xfrm>
            <a:off x="5677937" y="4773320"/>
            <a:ext cx="3231925"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98" name="Gerader Verbinder 397">
            <a:extLst>
              <a:ext uri="{FF2B5EF4-FFF2-40B4-BE49-F238E27FC236}">
                <a16:creationId xmlns:a16="http://schemas.microsoft.com/office/drawing/2014/main" id="{14ADFCA8-ACD5-E973-DB42-B9F3A50F2E72}"/>
              </a:ext>
            </a:extLst>
          </p:cNvPr>
          <p:cNvCxnSpPr>
            <a:cxnSpLocks/>
          </p:cNvCxnSpPr>
          <p:nvPr/>
        </p:nvCxnSpPr>
        <p:spPr>
          <a:xfrm>
            <a:off x="5732617" y="4670204"/>
            <a:ext cx="1863742" cy="0"/>
          </a:xfrm>
          <a:prstGeom prst="line">
            <a:avLst/>
          </a:prstGeom>
          <a:ln w="38100">
            <a:prstDash val="solid"/>
          </a:ln>
        </p:spPr>
        <p:style>
          <a:lnRef idx="1">
            <a:schemeClr val="accent1"/>
          </a:lnRef>
          <a:fillRef idx="0">
            <a:schemeClr val="accent1"/>
          </a:fillRef>
          <a:effectRef idx="0">
            <a:schemeClr val="accent1"/>
          </a:effectRef>
          <a:fontRef idx="minor">
            <a:schemeClr val="tx1"/>
          </a:fontRef>
        </p:style>
      </p:cxnSp>
      <p:grpSp>
        <p:nvGrpSpPr>
          <p:cNvPr id="399" name="Gruppieren 398">
            <a:extLst>
              <a:ext uri="{FF2B5EF4-FFF2-40B4-BE49-F238E27FC236}">
                <a16:creationId xmlns:a16="http://schemas.microsoft.com/office/drawing/2014/main" id="{8530C839-EB4E-8530-FD55-EED14EEC3A3D}"/>
              </a:ext>
            </a:extLst>
          </p:cNvPr>
          <p:cNvGrpSpPr>
            <a:grpSpLocks noChangeAspect="1"/>
          </p:cNvGrpSpPr>
          <p:nvPr/>
        </p:nvGrpSpPr>
        <p:grpSpPr>
          <a:xfrm rot="156621" flipH="1">
            <a:off x="4832269" y="4644621"/>
            <a:ext cx="353696" cy="421451"/>
            <a:chOff x="4110773" y="4259412"/>
            <a:chExt cx="609379" cy="719318"/>
          </a:xfrm>
        </p:grpSpPr>
        <p:sp>
          <p:nvSpPr>
            <p:cNvPr id="400" name="Freihandform: Form 399">
              <a:extLst>
                <a:ext uri="{FF2B5EF4-FFF2-40B4-BE49-F238E27FC236}">
                  <a16:creationId xmlns:a16="http://schemas.microsoft.com/office/drawing/2014/main" id="{23D9C603-0FFA-2C7A-771C-E62B96E53DD3}"/>
                </a:ext>
              </a:extLst>
            </p:cNvPr>
            <p:cNvSpPr/>
            <p:nvPr/>
          </p:nvSpPr>
          <p:spPr>
            <a:xfrm>
              <a:off x="4144152" y="4297961"/>
              <a:ext cx="569925" cy="589053"/>
            </a:xfrm>
            <a:custGeom>
              <a:avLst/>
              <a:gdLst>
                <a:gd name="connsiteX0" fmla="*/ 0 w 654908"/>
                <a:gd name="connsiteY0" fmla="*/ 49427 h 741405"/>
                <a:gd name="connsiteX1" fmla="*/ 444843 w 654908"/>
                <a:gd name="connsiteY1" fmla="*/ 741405 h 741405"/>
                <a:gd name="connsiteX2" fmla="*/ 654908 w 654908"/>
                <a:gd name="connsiteY2" fmla="*/ 729049 h 741405"/>
                <a:gd name="connsiteX3" fmla="*/ 556054 w 654908"/>
                <a:gd name="connsiteY3" fmla="*/ 580768 h 741405"/>
                <a:gd name="connsiteX4" fmla="*/ 345989 w 654908"/>
                <a:gd name="connsiteY4" fmla="*/ 420130 h 741405"/>
                <a:gd name="connsiteX5" fmla="*/ 61784 w 654908"/>
                <a:gd name="connsiteY5" fmla="*/ 0 h 741405"/>
                <a:gd name="connsiteX6" fmla="*/ 0 w 654908"/>
                <a:gd name="connsiteY6" fmla="*/ 49427 h 741405"/>
                <a:gd name="connsiteX0" fmla="*/ 0 w 654908"/>
                <a:gd name="connsiteY0" fmla="*/ 49427 h 741405"/>
                <a:gd name="connsiteX1" fmla="*/ 444843 w 654908"/>
                <a:gd name="connsiteY1" fmla="*/ 741405 h 741405"/>
                <a:gd name="connsiteX2" fmla="*/ 654908 w 654908"/>
                <a:gd name="connsiteY2" fmla="*/ 729049 h 741405"/>
                <a:gd name="connsiteX3" fmla="*/ 556054 w 654908"/>
                <a:gd name="connsiteY3" fmla="*/ 580768 h 741405"/>
                <a:gd name="connsiteX4" fmla="*/ 458456 w 654908"/>
                <a:gd name="connsiteY4" fmla="*/ 591275 h 741405"/>
                <a:gd name="connsiteX5" fmla="*/ 61784 w 654908"/>
                <a:gd name="connsiteY5" fmla="*/ 0 h 741405"/>
                <a:gd name="connsiteX6" fmla="*/ 0 w 654908"/>
                <a:gd name="connsiteY6" fmla="*/ 49427 h 741405"/>
                <a:gd name="connsiteX0" fmla="*/ 0 w 654908"/>
                <a:gd name="connsiteY0" fmla="*/ 49427 h 741405"/>
                <a:gd name="connsiteX1" fmla="*/ 444843 w 654908"/>
                <a:gd name="connsiteY1" fmla="*/ 741405 h 741405"/>
                <a:gd name="connsiteX2" fmla="*/ 654908 w 654908"/>
                <a:gd name="connsiteY2" fmla="*/ 729049 h 741405"/>
                <a:gd name="connsiteX3" fmla="*/ 556054 w 654908"/>
                <a:gd name="connsiteY3" fmla="*/ 580768 h 741405"/>
                <a:gd name="connsiteX4" fmla="*/ 485350 w 654908"/>
                <a:gd name="connsiteY4" fmla="*/ 647508 h 741405"/>
                <a:gd name="connsiteX5" fmla="*/ 61784 w 654908"/>
                <a:gd name="connsiteY5" fmla="*/ 0 h 741405"/>
                <a:gd name="connsiteX6" fmla="*/ 0 w 654908"/>
                <a:gd name="connsiteY6" fmla="*/ 49427 h 741405"/>
                <a:gd name="connsiteX0" fmla="*/ 0 w 654908"/>
                <a:gd name="connsiteY0" fmla="*/ 49427 h 741405"/>
                <a:gd name="connsiteX1" fmla="*/ 444843 w 654908"/>
                <a:gd name="connsiteY1" fmla="*/ 741405 h 741405"/>
                <a:gd name="connsiteX2" fmla="*/ 654908 w 654908"/>
                <a:gd name="connsiteY2" fmla="*/ 729049 h 741405"/>
                <a:gd name="connsiteX3" fmla="*/ 570724 w 654908"/>
                <a:gd name="connsiteY3" fmla="*/ 602772 h 741405"/>
                <a:gd name="connsiteX4" fmla="*/ 485350 w 654908"/>
                <a:gd name="connsiteY4" fmla="*/ 647508 h 741405"/>
                <a:gd name="connsiteX5" fmla="*/ 61784 w 654908"/>
                <a:gd name="connsiteY5" fmla="*/ 0 h 741405"/>
                <a:gd name="connsiteX6" fmla="*/ 0 w 654908"/>
                <a:gd name="connsiteY6" fmla="*/ 49427 h 741405"/>
                <a:gd name="connsiteX0" fmla="*/ 0 w 654908"/>
                <a:gd name="connsiteY0" fmla="*/ 49427 h 756075"/>
                <a:gd name="connsiteX1" fmla="*/ 461958 w 654908"/>
                <a:gd name="connsiteY1" fmla="*/ 756075 h 756075"/>
                <a:gd name="connsiteX2" fmla="*/ 654908 w 654908"/>
                <a:gd name="connsiteY2" fmla="*/ 729049 h 756075"/>
                <a:gd name="connsiteX3" fmla="*/ 570724 w 654908"/>
                <a:gd name="connsiteY3" fmla="*/ 602772 h 756075"/>
                <a:gd name="connsiteX4" fmla="*/ 485350 w 654908"/>
                <a:gd name="connsiteY4" fmla="*/ 647508 h 756075"/>
                <a:gd name="connsiteX5" fmla="*/ 61784 w 654908"/>
                <a:gd name="connsiteY5" fmla="*/ 0 h 756075"/>
                <a:gd name="connsiteX6" fmla="*/ 0 w 654908"/>
                <a:gd name="connsiteY6" fmla="*/ 49427 h 756075"/>
                <a:gd name="connsiteX0" fmla="*/ 0 w 654908"/>
                <a:gd name="connsiteY0" fmla="*/ 49427 h 756075"/>
                <a:gd name="connsiteX1" fmla="*/ 461958 w 654908"/>
                <a:gd name="connsiteY1" fmla="*/ 756075 h 756075"/>
                <a:gd name="connsiteX2" fmla="*/ 511517 w 654908"/>
                <a:gd name="connsiteY2" fmla="*/ 752507 h 756075"/>
                <a:gd name="connsiteX3" fmla="*/ 654908 w 654908"/>
                <a:gd name="connsiteY3" fmla="*/ 729049 h 756075"/>
                <a:gd name="connsiteX4" fmla="*/ 570724 w 654908"/>
                <a:gd name="connsiteY4" fmla="*/ 602772 h 756075"/>
                <a:gd name="connsiteX5" fmla="*/ 485350 w 654908"/>
                <a:gd name="connsiteY5" fmla="*/ 647508 h 756075"/>
                <a:gd name="connsiteX6" fmla="*/ 61784 w 654908"/>
                <a:gd name="connsiteY6" fmla="*/ 0 h 756075"/>
                <a:gd name="connsiteX7" fmla="*/ 0 w 654908"/>
                <a:gd name="connsiteY7" fmla="*/ 49427 h 756075"/>
                <a:gd name="connsiteX0" fmla="*/ 0 w 654908"/>
                <a:gd name="connsiteY0" fmla="*/ 49427 h 752507"/>
                <a:gd name="connsiteX1" fmla="*/ 444844 w 654908"/>
                <a:gd name="connsiteY1" fmla="*/ 724291 h 752507"/>
                <a:gd name="connsiteX2" fmla="*/ 511517 w 654908"/>
                <a:gd name="connsiteY2" fmla="*/ 752507 h 752507"/>
                <a:gd name="connsiteX3" fmla="*/ 654908 w 654908"/>
                <a:gd name="connsiteY3" fmla="*/ 729049 h 752507"/>
                <a:gd name="connsiteX4" fmla="*/ 570724 w 654908"/>
                <a:gd name="connsiteY4" fmla="*/ 602772 h 752507"/>
                <a:gd name="connsiteX5" fmla="*/ 485350 w 654908"/>
                <a:gd name="connsiteY5" fmla="*/ 647508 h 752507"/>
                <a:gd name="connsiteX6" fmla="*/ 61784 w 654908"/>
                <a:gd name="connsiteY6" fmla="*/ 0 h 752507"/>
                <a:gd name="connsiteX7" fmla="*/ 0 w 654908"/>
                <a:gd name="connsiteY7" fmla="*/ 49427 h 752507"/>
                <a:gd name="connsiteX0" fmla="*/ 0 w 654908"/>
                <a:gd name="connsiteY0" fmla="*/ 49427 h 752507"/>
                <a:gd name="connsiteX1" fmla="*/ 444844 w 654908"/>
                <a:gd name="connsiteY1" fmla="*/ 724291 h 752507"/>
                <a:gd name="connsiteX2" fmla="*/ 511517 w 654908"/>
                <a:gd name="connsiteY2" fmla="*/ 752507 h 752507"/>
                <a:gd name="connsiteX3" fmla="*/ 654908 w 654908"/>
                <a:gd name="connsiteY3" fmla="*/ 729049 h 752507"/>
                <a:gd name="connsiteX4" fmla="*/ 570724 w 654908"/>
                <a:gd name="connsiteY4" fmla="*/ 602772 h 752507"/>
                <a:gd name="connsiteX5" fmla="*/ 518852 w 654908"/>
                <a:gd name="connsiteY5" fmla="*/ 625371 h 752507"/>
                <a:gd name="connsiteX6" fmla="*/ 485350 w 654908"/>
                <a:gd name="connsiteY6" fmla="*/ 647508 h 752507"/>
                <a:gd name="connsiteX7" fmla="*/ 61784 w 654908"/>
                <a:gd name="connsiteY7" fmla="*/ 0 h 752507"/>
                <a:gd name="connsiteX8" fmla="*/ 0 w 654908"/>
                <a:gd name="connsiteY8" fmla="*/ 49427 h 752507"/>
                <a:gd name="connsiteX0" fmla="*/ 0 w 654908"/>
                <a:gd name="connsiteY0" fmla="*/ 49427 h 752507"/>
                <a:gd name="connsiteX1" fmla="*/ 444844 w 654908"/>
                <a:gd name="connsiteY1" fmla="*/ 724291 h 752507"/>
                <a:gd name="connsiteX2" fmla="*/ 511517 w 654908"/>
                <a:gd name="connsiteY2" fmla="*/ 752507 h 752507"/>
                <a:gd name="connsiteX3" fmla="*/ 654908 w 654908"/>
                <a:gd name="connsiteY3" fmla="*/ 729049 h 752507"/>
                <a:gd name="connsiteX4" fmla="*/ 570724 w 654908"/>
                <a:gd name="connsiteY4" fmla="*/ 602772 h 752507"/>
                <a:gd name="connsiteX5" fmla="*/ 518852 w 654908"/>
                <a:gd name="connsiteY5" fmla="*/ 625371 h 752507"/>
                <a:gd name="connsiteX6" fmla="*/ 460900 w 654908"/>
                <a:gd name="connsiteY6" fmla="*/ 610834 h 752507"/>
                <a:gd name="connsiteX7" fmla="*/ 61784 w 654908"/>
                <a:gd name="connsiteY7" fmla="*/ 0 h 752507"/>
                <a:gd name="connsiteX8" fmla="*/ 0 w 654908"/>
                <a:gd name="connsiteY8" fmla="*/ 49427 h 752507"/>
                <a:gd name="connsiteX0" fmla="*/ 0 w 654908"/>
                <a:gd name="connsiteY0" fmla="*/ 49427 h 752507"/>
                <a:gd name="connsiteX1" fmla="*/ 444844 w 654908"/>
                <a:gd name="connsiteY1" fmla="*/ 724291 h 752507"/>
                <a:gd name="connsiteX2" fmla="*/ 511517 w 654908"/>
                <a:gd name="connsiteY2" fmla="*/ 752507 h 752507"/>
                <a:gd name="connsiteX3" fmla="*/ 654908 w 654908"/>
                <a:gd name="connsiteY3" fmla="*/ 729049 h 752507"/>
                <a:gd name="connsiteX4" fmla="*/ 570724 w 654908"/>
                <a:gd name="connsiteY4" fmla="*/ 602772 h 752507"/>
                <a:gd name="connsiteX5" fmla="*/ 518852 w 654908"/>
                <a:gd name="connsiteY5" fmla="*/ 625371 h 752507"/>
                <a:gd name="connsiteX6" fmla="*/ 460900 w 654908"/>
                <a:gd name="connsiteY6" fmla="*/ 610834 h 752507"/>
                <a:gd name="connsiteX7" fmla="*/ 61784 w 654908"/>
                <a:gd name="connsiteY7" fmla="*/ 0 h 752507"/>
                <a:gd name="connsiteX8" fmla="*/ 24978 w 654908"/>
                <a:gd name="connsiteY8" fmla="*/ 31255 h 752507"/>
                <a:gd name="connsiteX9" fmla="*/ 0 w 654908"/>
                <a:gd name="connsiteY9" fmla="*/ 49427 h 752507"/>
                <a:gd name="connsiteX0" fmla="*/ 0 w 654908"/>
                <a:gd name="connsiteY0" fmla="*/ 49956 h 753036"/>
                <a:gd name="connsiteX1" fmla="*/ 444844 w 654908"/>
                <a:gd name="connsiteY1" fmla="*/ 724820 h 753036"/>
                <a:gd name="connsiteX2" fmla="*/ 511517 w 654908"/>
                <a:gd name="connsiteY2" fmla="*/ 753036 h 753036"/>
                <a:gd name="connsiteX3" fmla="*/ 654908 w 654908"/>
                <a:gd name="connsiteY3" fmla="*/ 729578 h 753036"/>
                <a:gd name="connsiteX4" fmla="*/ 570724 w 654908"/>
                <a:gd name="connsiteY4" fmla="*/ 603301 h 753036"/>
                <a:gd name="connsiteX5" fmla="*/ 518852 w 654908"/>
                <a:gd name="connsiteY5" fmla="*/ 625900 h 753036"/>
                <a:gd name="connsiteX6" fmla="*/ 460900 w 654908"/>
                <a:gd name="connsiteY6" fmla="*/ 611363 h 753036"/>
                <a:gd name="connsiteX7" fmla="*/ 61784 w 654908"/>
                <a:gd name="connsiteY7" fmla="*/ 529 h 753036"/>
                <a:gd name="connsiteX8" fmla="*/ 2974 w 654908"/>
                <a:gd name="connsiteY8" fmla="*/ 0 h 753036"/>
                <a:gd name="connsiteX9" fmla="*/ 0 w 654908"/>
                <a:gd name="connsiteY9" fmla="*/ 49956 h 753036"/>
                <a:gd name="connsiteX0" fmla="*/ 34293 w 689201"/>
                <a:gd name="connsiteY0" fmla="*/ 96747 h 799827"/>
                <a:gd name="connsiteX1" fmla="*/ 479137 w 689201"/>
                <a:gd name="connsiteY1" fmla="*/ 771611 h 799827"/>
                <a:gd name="connsiteX2" fmla="*/ 545810 w 689201"/>
                <a:gd name="connsiteY2" fmla="*/ 799827 h 799827"/>
                <a:gd name="connsiteX3" fmla="*/ 689201 w 689201"/>
                <a:gd name="connsiteY3" fmla="*/ 776369 h 799827"/>
                <a:gd name="connsiteX4" fmla="*/ 605017 w 689201"/>
                <a:gd name="connsiteY4" fmla="*/ 650092 h 799827"/>
                <a:gd name="connsiteX5" fmla="*/ 553145 w 689201"/>
                <a:gd name="connsiteY5" fmla="*/ 672691 h 799827"/>
                <a:gd name="connsiteX6" fmla="*/ 495193 w 689201"/>
                <a:gd name="connsiteY6" fmla="*/ 658154 h 799827"/>
                <a:gd name="connsiteX7" fmla="*/ 96077 w 689201"/>
                <a:gd name="connsiteY7" fmla="*/ 47320 h 799827"/>
                <a:gd name="connsiteX8" fmla="*/ 37267 w 689201"/>
                <a:gd name="connsiteY8" fmla="*/ 46791 h 799827"/>
                <a:gd name="connsiteX9" fmla="*/ 34293 w 689201"/>
                <a:gd name="connsiteY9" fmla="*/ 96747 h 799827"/>
                <a:gd name="connsiteX0" fmla="*/ 34293 w 689201"/>
                <a:gd name="connsiteY0" fmla="*/ 67834 h 770914"/>
                <a:gd name="connsiteX1" fmla="*/ 479137 w 689201"/>
                <a:gd name="connsiteY1" fmla="*/ 742698 h 770914"/>
                <a:gd name="connsiteX2" fmla="*/ 545810 w 689201"/>
                <a:gd name="connsiteY2" fmla="*/ 770914 h 770914"/>
                <a:gd name="connsiteX3" fmla="*/ 689201 w 689201"/>
                <a:gd name="connsiteY3" fmla="*/ 747456 h 770914"/>
                <a:gd name="connsiteX4" fmla="*/ 605017 w 689201"/>
                <a:gd name="connsiteY4" fmla="*/ 621179 h 770914"/>
                <a:gd name="connsiteX5" fmla="*/ 553145 w 689201"/>
                <a:gd name="connsiteY5" fmla="*/ 643778 h 770914"/>
                <a:gd name="connsiteX6" fmla="*/ 495193 w 689201"/>
                <a:gd name="connsiteY6" fmla="*/ 629241 h 770914"/>
                <a:gd name="connsiteX7" fmla="*/ 96077 w 689201"/>
                <a:gd name="connsiteY7" fmla="*/ 18407 h 770914"/>
                <a:gd name="connsiteX8" fmla="*/ 37267 w 689201"/>
                <a:gd name="connsiteY8" fmla="*/ 17878 h 770914"/>
                <a:gd name="connsiteX9" fmla="*/ 34293 w 689201"/>
                <a:gd name="connsiteY9" fmla="*/ 67834 h 770914"/>
                <a:gd name="connsiteX0" fmla="*/ 7337 w 662245"/>
                <a:gd name="connsiteY0" fmla="*/ 60112 h 763192"/>
                <a:gd name="connsiteX1" fmla="*/ 452181 w 662245"/>
                <a:gd name="connsiteY1" fmla="*/ 734976 h 763192"/>
                <a:gd name="connsiteX2" fmla="*/ 518854 w 662245"/>
                <a:gd name="connsiteY2" fmla="*/ 763192 h 763192"/>
                <a:gd name="connsiteX3" fmla="*/ 662245 w 662245"/>
                <a:gd name="connsiteY3" fmla="*/ 739734 h 763192"/>
                <a:gd name="connsiteX4" fmla="*/ 578061 w 662245"/>
                <a:gd name="connsiteY4" fmla="*/ 613457 h 763192"/>
                <a:gd name="connsiteX5" fmla="*/ 526189 w 662245"/>
                <a:gd name="connsiteY5" fmla="*/ 636056 h 763192"/>
                <a:gd name="connsiteX6" fmla="*/ 468237 w 662245"/>
                <a:gd name="connsiteY6" fmla="*/ 621519 h 763192"/>
                <a:gd name="connsiteX7" fmla="*/ 69121 w 662245"/>
                <a:gd name="connsiteY7" fmla="*/ 10685 h 763192"/>
                <a:gd name="connsiteX8" fmla="*/ 10311 w 662245"/>
                <a:gd name="connsiteY8" fmla="*/ 10156 h 763192"/>
                <a:gd name="connsiteX9" fmla="*/ 7337 w 662245"/>
                <a:gd name="connsiteY9" fmla="*/ 60112 h 76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2245" h="763192">
                  <a:moveTo>
                    <a:pt x="7337" y="60112"/>
                  </a:moveTo>
                  <a:lnTo>
                    <a:pt x="452181" y="734976"/>
                  </a:lnTo>
                  <a:lnTo>
                    <a:pt x="518854" y="763192"/>
                  </a:lnTo>
                  <a:lnTo>
                    <a:pt x="662245" y="739734"/>
                  </a:lnTo>
                  <a:lnTo>
                    <a:pt x="578061" y="613457"/>
                  </a:lnTo>
                  <a:lnTo>
                    <a:pt x="526189" y="636056"/>
                  </a:lnTo>
                  <a:lnTo>
                    <a:pt x="468237" y="621519"/>
                  </a:lnTo>
                  <a:lnTo>
                    <a:pt x="69121" y="10685"/>
                  </a:lnTo>
                  <a:cubicBezTo>
                    <a:pt x="46588" y="-8082"/>
                    <a:pt x="20608" y="1918"/>
                    <a:pt x="10311" y="10156"/>
                  </a:cubicBezTo>
                  <a:cubicBezTo>
                    <a:pt x="14" y="18394"/>
                    <a:pt x="-5185" y="39551"/>
                    <a:pt x="7337" y="60112"/>
                  </a:cubicBezTo>
                  <a:close/>
                </a:path>
              </a:pathLst>
            </a:custGeom>
            <a:solidFill>
              <a:schemeClr val="bg1">
                <a:lumMod val="65000"/>
              </a:schemeClr>
            </a:solidFill>
            <a:ln w="95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rtl="0" eaLnBrk="1" fontAlgn="auto" hangingPunct="1">
                <a:lnSpc>
                  <a:spcPct val="100000"/>
                </a:lnSpc>
                <a:spcBef>
                  <a:spcPts val="0"/>
                </a:spcBef>
                <a:spcAft>
                  <a:spcPts val="0"/>
                </a:spcAft>
              </a:pPr>
              <a:endParaRPr lang="en-US" sz="1000" b="0" i="0" u="none" baseline="0" dirty="0">
                <a:solidFill>
                  <a:srgbClr val="181818"/>
                </a:solidFill>
                <a:latin typeface="Arial" panose="020B0604020202020204" pitchFamily="34" charset="0"/>
              </a:endParaRPr>
            </a:p>
          </p:txBody>
        </p:sp>
        <p:sp>
          <p:nvSpPr>
            <p:cNvPr id="401" name="Rechteck 400">
              <a:extLst>
                <a:ext uri="{FF2B5EF4-FFF2-40B4-BE49-F238E27FC236}">
                  <a16:creationId xmlns:a16="http://schemas.microsoft.com/office/drawing/2014/main" id="{EF420C57-3045-B6E2-F321-FFA971147D46}"/>
                </a:ext>
              </a:extLst>
            </p:cNvPr>
            <p:cNvSpPr/>
            <p:nvPr/>
          </p:nvSpPr>
          <p:spPr>
            <a:xfrm rot="19701715">
              <a:off x="4658810" y="4654694"/>
              <a:ext cx="61342" cy="324036"/>
            </a:xfrm>
            <a:prstGeom prst="rect">
              <a:avLst/>
            </a:prstGeom>
            <a:solidFill>
              <a:schemeClr val="tx1"/>
            </a:solidFill>
            <a:ln w="95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rtl="0" eaLnBrk="1" fontAlgn="auto" hangingPunct="1">
                <a:lnSpc>
                  <a:spcPct val="100000"/>
                </a:lnSpc>
                <a:spcBef>
                  <a:spcPts val="0"/>
                </a:spcBef>
                <a:spcAft>
                  <a:spcPts val="0"/>
                </a:spcAft>
              </a:pPr>
              <a:endParaRPr lang="en-US" sz="1000" b="0" i="0" u="none" baseline="0" dirty="0">
                <a:solidFill>
                  <a:srgbClr val="181818"/>
                </a:solidFill>
                <a:latin typeface="Arial" panose="020B0604020202020204" pitchFamily="34" charset="0"/>
              </a:endParaRPr>
            </a:p>
          </p:txBody>
        </p:sp>
        <p:sp>
          <p:nvSpPr>
            <p:cNvPr id="402" name="Ellipse 401">
              <a:extLst>
                <a:ext uri="{FF2B5EF4-FFF2-40B4-BE49-F238E27FC236}">
                  <a16:creationId xmlns:a16="http://schemas.microsoft.com/office/drawing/2014/main" id="{FF6844AF-6CC1-23CB-CBC6-DF49F071E572}"/>
                </a:ext>
              </a:extLst>
            </p:cNvPr>
            <p:cNvSpPr/>
            <p:nvPr/>
          </p:nvSpPr>
          <p:spPr>
            <a:xfrm>
              <a:off x="4110773" y="4259412"/>
              <a:ext cx="229656" cy="238408"/>
            </a:xfrm>
            <a:prstGeom prst="ellipse">
              <a:avLst/>
            </a:prstGeom>
            <a:solidFill>
              <a:schemeClr val="bg1">
                <a:lumMod val="65000"/>
              </a:schemeClr>
            </a:solidFill>
            <a:ln w="95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rtl="0" eaLnBrk="1" fontAlgn="auto" hangingPunct="1">
                <a:lnSpc>
                  <a:spcPct val="100000"/>
                </a:lnSpc>
                <a:spcBef>
                  <a:spcPts val="0"/>
                </a:spcBef>
                <a:spcAft>
                  <a:spcPts val="0"/>
                </a:spcAft>
              </a:pPr>
              <a:endParaRPr lang="en-US" sz="1000" b="0" i="0" u="none" baseline="0" dirty="0">
                <a:solidFill>
                  <a:srgbClr val="181818"/>
                </a:solidFill>
                <a:latin typeface="Arial" panose="020B0604020202020204" pitchFamily="34" charset="0"/>
              </a:endParaRPr>
            </a:p>
          </p:txBody>
        </p:sp>
      </p:grpSp>
      <p:cxnSp>
        <p:nvCxnSpPr>
          <p:cNvPr id="403" name="Gerader Verbinder 402">
            <a:extLst>
              <a:ext uri="{FF2B5EF4-FFF2-40B4-BE49-F238E27FC236}">
                <a16:creationId xmlns:a16="http://schemas.microsoft.com/office/drawing/2014/main" id="{35EC3502-830A-6B98-4EED-8F6D4B004E40}"/>
              </a:ext>
            </a:extLst>
          </p:cNvPr>
          <p:cNvCxnSpPr>
            <a:cxnSpLocks noChangeAspect="1"/>
          </p:cNvCxnSpPr>
          <p:nvPr/>
        </p:nvCxnSpPr>
        <p:spPr>
          <a:xfrm>
            <a:off x="5177420" y="4723575"/>
            <a:ext cx="455271" cy="0"/>
          </a:xfrm>
          <a:prstGeom prst="line">
            <a:avLst/>
          </a:prstGeom>
          <a:ln w="28575">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04" name="Rechteck 403">
            <a:extLst>
              <a:ext uri="{FF2B5EF4-FFF2-40B4-BE49-F238E27FC236}">
                <a16:creationId xmlns:a16="http://schemas.microsoft.com/office/drawing/2014/main" id="{33A20DFD-A8AA-6FD0-5E30-0E6868975EB3}"/>
              </a:ext>
            </a:extLst>
          </p:cNvPr>
          <p:cNvSpPr/>
          <p:nvPr/>
        </p:nvSpPr>
        <p:spPr>
          <a:xfrm>
            <a:off x="5621548" y="4582768"/>
            <a:ext cx="113211" cy="30115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5" name="Rechteck 404">
            <a:extLst>
              <a:ext uri="{FF2B5EF4-FFF2-40B4-BE49-F238E27FC236}">
                <a16:creationId xmlns:a16="http://schemas.microsoft.com/office/drawing/2014/main" id="{9F3F1F89-CDC8-7FCA-5EFB-C3DD7F81E7BD}"/>
              </a:ext>
            </a:extLst>
          </p:cNvPr>
          <p:cNvSpPr/>
          <p:nvPr/>
        </p:nvSpPr>
        <p:spPr>
          <a:xfrm>
            <a:off x="4715858" y="4445880"/>
            <a:ext cx="1079863" cy="693562"/>
          </a:xfrm>
          <a:prstGeom prst="rect">
            <a:avLst/>
          </a:prstGeom>
          <a:no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6" name="Gerader Verbinder 405">
            <a:extLst>
              <a:ext uri="{FF2B5EF4-FFF2-40B4-BE49-F238E27FC236}">
                <a16:creationId xmlns:a16="http://schemas.microsoft.com/office/drawing/2014/main" id="{9934D08B-76CB-7C15-7A8C-30B00AE2203C}"/>
              </a:ext>
            </a:extLst>
          </p:cNvPr>
          <p:cNvCxnSpPr>
            <a:cxnSpLocks/>
          </p:cNvCxnSpPr>
          <p:nvPr/>
        </p:nvCxnSpPr>
        <p:spPr>
          <a:xfrm flipH="1">
            <a:off x="5118848" y="2251567"/>
            <a:ext cx="12611" cy="2188536"/>
          </a:xfrm>
          <a:prstGeom prst="line">
            <a:avLst/>
          </a:prstGeom>
          <a:ln w="38100">
            <a:solidFill>
              <a:srgbClr val="FFC000"/>
            </a:solidFill>
            <a:prstDash val="solid"/>
          </a:ln>
        </p:spPr>
        <p:style>
          <a:lnRef idx="1">
            <a:schemeClr val="accent1"/>
          </a:lnRef>
          <a:fillRef idx="0">
            <a:schemeClr val="accent1"/>
          </a:fillRef>
          <a:effectRef idx="0">
            <a:schemeClr val="accent1"/>
          </a:effectRef>
          <a:fontRef idx="minor">
            <a:schemeClr val="tx1"/>
          </a:fontRef>
        </p:style>
      </p:cxnSp>
      <p:cxnSp>
        <p:nvCxnSpPr>
          <p:cNvPr id="407" name="Gerader Verbinder 406">
            <a:extLst>
              <a:ext uri="{FF2B5EF4-FFF2-40B4-BE49-F238E27FC236}">
                <a16:creationId xmlns:a16="http://schemas.microsoft.com/office/drawing/2014/main" id="{E296B54B-8020-8737-2249-CE17CA6A3E52}"/>
              </a:ext>
            </a:extLst>
          </p:cNvPr>
          <p:cNvCxnSpPr>
            <a:cxnSpLocks/>
          </p:cNvCxnSpPr>
          <p:nvPr/>
        </p:nvCxnSpPr>
        <p:spPr>
          <a:xfrm>
            <a:off x="5283211" y="4440103"/>
            <a:ext cx="0" cy="683605"/>
          </a:xfrm>
          <a:prstGeom prst="line">
            <a:avLst/>
          </a:prstGeom>
          <a:noFill/>
          <a:ln w="285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cxnSp>
      <p:sp>
        <p:nvSpPr>
          <p:cNvPr id="408" name="Textfeld 407">
            <a:extLst>
              <a:ext uri="{FF2B5EF4-FFF2-40B4-BE49-F238E27FC236}">
                <a16:creationId xmlns:a16="http://schemas.microsoft.com/office/drawing/2014/main" id="{AA367705-CCFD-8B9E-FE02-1767B8B893EA}"/>
              </a:ext>
            </a:extLst>
          </p:cNvPr>
          <p:cNvSpPr txBox="1"/>
          <p:nvPr/>
        </p:nvSpPr>
        <p:spPr>
          <a:xfrm>
            <a:off x="4970762" y="4794289"/>
            <a:ext cx="257448" cy="307777"/>
          </a:xfrm>
          <a:prstGeom prst="rect">
            <a:avLst/>
          </a:prstGeom>
          <a:noFill/>
        </p:spPr>
        <p:txBody>
          <a:bodyPr wrap="square" rtlCol="0">
            <a:spAutoFit/>
          </a:bodyPr>
          <a:lstStyle/>
          <a:p>
            <a:r>
              <a:rPr lang="de-DE" sz="1400" b="1"/>
              <a:t>1</a:t>
            </a:r>
            <a:endParaRPr lang="de-DE" sz="1400" b="1" dirty="0"/>
          </a:p>
        </p:txBody>
      </p:sp>
      <p:sp>
        <p:nvSpPr>
          <p:cNvPr id="409" name="Textfeld 408">
            <a:extLst>
              <a:ext uri="{FF2B5EF4-FFF2-40B4-BE49-F238E27FC236}">
                <a16:creationId xmlns:a16="http://schemas.microsoft.com/office/drawing/2014/main" id="{07A63408-80B4-B82B-F97C-C024EDD254E6}"/>
              </a:ext>
            </a:extLst>
          </p:cNvPr>
          <p:cNvSpPr txBox="1"/>
          <p:nvPr/>
        </p:nvSpPr>
        <p:spPr>
          <a:xfrm>
            <a:off x="5409485" y="4798900"/>
            <a:ext cx="257448" cy="307777"/>
          </a:xfrm>
          <a:prstGeom prst="rect">
            <a:avLst/>
          </a:prstGeom>
          <a:noFill/>
        </p:spPr>
        <p:txBody>
          <a:bodyPr wrap="square" rtlCol="0">
            <a:spAutoFit/>
          </a:bodyPr>
          <a:lstStyle/>
          <a:p>
            <a:r>
              <a:rPr lang="de-DE" sz="1400" b="1" dirty="0"/>
              <a:t>2</a:t>
            </a:r>
          </a:p>
        </p:txBody>
      </p:sp>
      <p:sp>
        <p:nvSpPr>
          <p:cNvPr id="410" name="Ellipse 409">
            <a:extLst>
              <a:ext uri="{FF2B5EF4-FFF2-40B4-BE49-F238E27FC236}">
                <a16:creationId xmlns:a16="http://schemas.microsoft.com/office/drawing/2014/main" id="{DD7171F1-21A1-CCDF-7CF8-707AE3BC6C27}"/>
              </a:ext>
            </a:extLst>
          </p:cNvPr>
          <p:cNvSpPr/>
          <p:nvPr/>
        </p:nvSpPr>
        <p:spPr>
          <a:xfrm>
            <a:off x="5338548" y="4220706"/>
            <a:ext cx="157487" cy="130884"/>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11" name="Ellipse 410">
            <a:extLst>
              <a:ext uri="{FF2B5EF4-FFF2-40B4-BE49-F238E27FC236}">
                <a16:creationId xmlns:a16="http://schemas.microsoft.com/office/drawing/2014/main" id="{77297F54-62AE-21CE-05AD-7129A83DF371}"/>
              </a:ext>
            </a:extLst>
          </p:cNvPr>
          <p:cNvSpPr/>
          <p:nvPr/>
        </p:nvSpPr>
        <p:spPr>
          <a:xfrm>
            <a:off x="4168796" y="2198204"/>
            <a:ext cx="157487" cy="13088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12" name="Textfeld 411">
            <a:extLst>
              <a:ext uri="{FF2B5EF4-FFF2-40B4-BE49-F238E27FC236}">
                <a16:creationId xmlns:a16="http://schemas.microsoft.com/office/drawing/2014/main" id="{C487AF33-CEF3-7117-1440-5B91E085E8C5}"/>
              </a:ext>
            </a:extLst>
          </p:cNvPr>
          <p:cNvSpPr txBox="1"/>
          <p:nvPr/>
        </p:nvSpPr>
        <p:spPr>
          <a:xfrm>
            <a:off x="3970141" y="1747239"/>
            <a:ext cx="1136312" cy="369332"/>
          </a:xfrm>
          <a:prstGeom prst="rect">
            <a:avLst/>
          </a:prstGeom>
          <a:noFill/>
        </p:spPr>
        <p:txBody>
          <a:bodyPr wrap="square" rtlCol="0">
            <a:spAutoFit/>
          </a:bodyPr>
          <a:lstStyle/>
          <a:p>
            <a:r>
              <a:rPr lang="de-DE" dirty="0"/>
              <a:t>KL 30.1</a:t>
            </a:r>
          </a:p>
        </p:txBody>
      </p:sp>
      <p:cxnSp>
        <p:nvCxnSpPr>
          <p:cNvPr id="413" name="Gerader Verbinder 97">
            <a:extLst>
              <a:ext uri="{FF2B5EF4-FFF2-40B4-BE49-F238E27FC236}">
                <a16:creationId xmlns:a16="http://schemas.microsoft.com/office/drawing/2014/main" id="{9A6749E2-2B2F-FB2F-804D-82FA622523C7}"/>
              </a:ext>
            </a:extLst>
          </p:cNvPr>
          <p:cNvCxnSpPr>
            <a:cxnSpLocks/>
            <a:stCxn id="411" idx="4"/>
            <a:endCxn id="416" idx="0"/>
          </p:cNvCxnSpPr>
          <p:nvPr/>
        </p:nvCxnSpPr>
        <p:spPr>
          <a:xfrm flipH="1">
            <a:off x="4244011" y="2329088"/>
            <a:ext cx="3529" cy="1053657"/>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414" name="Gerader Verbinder 73">
            <a:extLst>
              <a:ext uri="{FF2B5EF4-FFF2-40B4-BE49-F238E27FC236}">
                <a16:creationId xmlns:a16="http://schemas.microsoft.com/office/drawing/2014/main" id="{B56A9753-5BB6-01D3-8F45-458ECA744DF0}"/>
              </a:ext>
            </a:extLst>
          </p:cNvPr>
          <p:cNvCxnSpPr>
            <a:cxnSpLocks/>
            <a:endCxn id="422" idx="2"/>
          </p:cNvCxnSpPr>
          <p:nvPr/>
        </p:nvCxnSpPr>
        <p:spPr>
          <a:xfrm flipV="1">
            <a:off x="6171392" y="2105941"/>
            <a:ext cx="0" cy="174424"/>
          </a:xfrm>
          <a:prstGeom prst="line">
            <a:avLst/>
          </a:prstGeom>
          <a:ln w="38100">
            <a:solidFill>
              <a:srgbClr val="FFC000"/>
            </a:solidFill>
            <a:prstDash val="solid"/>
          </a:ln>
        </p:spPr>
        <p:style>
          <a:lnRef idx="1">
            <a:schemeClr val="accent1"/>
          </a:lnRef>
          <a:fillRef idx="0">
            <a:schemeClr val="accent1"/>
          </a:fillRef>
          <a:effectRef idx="0">
            <a:schemeClr val="accent1"/>
          </a:effectRef>
          <a:fontRef idx="minor">
            <a:schemeClr val="tx1"/>
          </a:fontRef>
        </p:style>
      </p:cxnSp>
      <p:sp>
        <p:nvSpPr>
          <p:cNvPr id="415" name="Ellipse 134">
            <a:extLst>
              <a:ext uri="{FF2B5EF4-FFF2-40B4-BE49-F238E27FC236}">
                <a16:creationId xmlns:a16="http://schemas.microsoft.com/office/drawing/2014/main" id="{E19E8F1E-FC4E-F3F3-F22C-9F3066A7F878}"/>
              </a:ext>
            </a:extLst>
          </p:cNvPr>
          <p:cNvSpPr/>
          <p:nvPr/>
        </p:nvSpPr>
        <p:spPr>
          <a:xfrm>
            <a:off x="5052375" y="2195976"/>
            <a:ext cx="157487" cy="130884"/>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16" name="Rechteck: abgerundete Ecken 415">
            <a:extLst>
              <a:ext uri="{FF2B5EF4-FFF2-40B4-BE49-F238E27FC236}">
                <a16:creationId xmlns:a16="http://schemas.microsoft.com/office/drawing/2014/main" id="{94D2723F-CE3B-3B37-63B5-329FE5078241}"/>
              </a:ext>
            </a:extLst>
          </p:cNvPr>
          <p:cNvSpPr/>
          <p:nvPr/>
        </p:nvSpPr>
        <p:spPr>
          <a:xfrm>
            <a:off x="3653745" y="3382745"/>
            <a:ext cx="1180531" cy="711200"/>
          </a:xfrm>
          <a:prstGeom prst="roundRect">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tx1"/>
                </a:solidFill>
              </a:rPr>
              <a:t>Battery</a:t>
            </a:r>
          </a:p>
          <a:p>
            <a:pPr algn="ctr"/>
            <a:r>
              <a:rPr lang="de-DE" sz="1600" dirty="0">
                <a:solidFill>
                  <a:schemeClr val="tx1"/>
                </a:solidFill>
              </a:rPr>
              <a:t>24 V</a:t>
            </a:r>
          </a:p>
        </p:txBody>
      </p:sp>
      <p:cxnSp>
        <p:nvCxnSpPr>
          <p:cNvPr id="417" name="Gerader Verbinder 73">
            <a:extLst>
              <a:ext uri="{FF2B5EF4-FFF2-40B4-BE49-F238E27FC236}">
                <a16:creationId xmlns:a16="http://schemas.microsoft.com/office/drawing/2014/main" id="{17F956EE-AFBC-69B0-CA9A-CF6988370071}"/>
              </a:ext>
            </a:extLst>
          </p:cNvPr>
          <p:cNvCxnSpPr>
            <a:cxnSpLocks/>
            <a:stCxn id="411" idx="6"/>
          </p:cNvCxnSpPr>
          <p:nvPr/>
        </p:nvCxnSpPr>
        <p:spPr>
          <a:xfrm>
            <a:off x="4326283" y="2263646"/>
            <a:ext cx="396788" cy="422383"/>
          </a:xfrm>
          <a:prstGeom prst="bentConnector3">
            <a:avLst>
              <a:gd name="adj1" fmla="val 50000"/>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418" name="Ellipse 143">
            <a:extLst>
              <a:ext uri="{FF2B5EF4-FFF2-40B4-BE49-F238E27FC236}">
                <a16:creationId xmlns:a16="http://schemas.microsoft.com/office/drawing/2014/main" id="{42DDEC49-8C2C-60ED-8CD6-164106B8DDCA}"/>
              </a:ext>
            </a:extLst>
          </p:cNvPr>
          <p:cNvSpPr/>
          <p:nvPr/>
        </p:nvSpPr>
        <p:spPr>
          <a:xfrm>
            <a:off x="4446508" y="2193346"/>
            <a:ext cx="157487" cy="13088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419" name="Gerader Verbinder 73">
            <a:extLst>
              <a:ext uri="{FF2B5EF4-FFF2-40B4-BE49-F238E27FC236}">
                <a16:creationId xmlns:a16="http://schemas.microsoft.com/office/drawing/2014/main" id="{EC1D518A-1447-93F7-D7D0-E39296814149}"/>
              </a:ext>
            </a:extLst>
          </p:cNvPr>
          <p:cNvCxnSpPr>
            <a:cxnSpLocks/>
          </p:cNvCxnSpPr>
          <p:nvPr/>
        </p:nvCxnSpPr>
        <p:spPr>
          <a:xfrm>
            <a:off x="4984076" y="2687647"/>
            <a:ext cx="428903" cy="1742665"/>
          </a:xfrm>
          <a:prstGeom prst="bentConnector2">
            <a:avLst/>
          </a:prstGeom>
          <a:ln w="38100">
            <a:solidFill>
              <a:srgbClr val="FFC000"/>
            </a:solidFill>
            <a:prstDash val="solid"/>
          </a:ln>
        </p:spPr>
        <p:style>
          <a:lnRef idx="1">
            <a:schemeClr val="accent1"/>
          </a:lnRef>
          <a:fillRef idx="0">
            <a:schemeClr val="accent1"/>
          </a:fillRef>
          <a:effectRef idx="0">
            <a:schemeClr val="accent1"/>
          </a:effectRef>
          <a:fontRef idx="minor">
            <a:schemeClr val="tx1"/>
          </a:fontRef>
        </p:style>
      </p:cxnSp>
      <p:cxnSp>
        <p:nvCxnSpPr>
          <p:cNvPr id="420" name="Gerader Verbinder 98">
            <a:extLst>
              <a:ext uri="{FF2B5EF4-FFF2-40B4-BE49-F238E27FC236}">
                <a16:creationId xmlns:a16="http://schemas.microsoft.com/office/drawing/2014/main" id="{6768A40E-CC84-0F5C-3292-DF93BF56575D}"/>
              </a:ext>
            </a:extLst>
          </p:cNvPr>
          <p:cNvCxnSpPr>
            <a:cxnSpLocks/>
          </p:cNvCxnSpPr>
          <p:nvPr/>
        </p:nvCxnSpPr>
        <p:spPr>
          <a:xfrm flipV="1">
            <a:off x="6171391" y="4161993"/>
            <a:ext cx="0" cy="125975"/>
          </a:xfrm>
          <a:prstGeom prst="line">
            <a:avLst/>
          </a:prstGeom>
          <a:ln w="38100">
            <a:solidFill>
              <a:srgbClr val="FFC000"/>
            </a:solidFill>
            <a:prstDash val="solid"/>
          </a:ln>
        </p:spPr>
        <p:style>
          <a:lnRef idx="1">
            <a:schemeClr val="accent1"/>
          </a:lnRef>
          <a:fillRef idx="0">
            <a:schemeClr val="accent1"/>
          </a:fillRef>
          <a:effectRef idx="0">
            <a:schemeClr val="accent1"/>
          </a:effectRef>
          <a:fontRef idx="minor">
            <a:schemeClr val="tx1"/>
          </a:fontRef>
        </p:style>
      </p:cxnSp>
      <p:sp>
        <p:nvSpPr>
          <p:cNvPr id="421" name="Rechteck: abgerundete Ecken 35">
            <a:extLst>
              <a:ext uri="{FF2B5EF4-FFF2-40B4-BE49-F238E27FC236}">
                <a16:creationId xmlns:a16="http://schemas.microsoft.com/office/drawing/2014/main" id="{F7B5D4E6-AB73-D7F3-6C19-1DC7CFBD72C3}"/>
              </a:ext>
            </a:extLst>
          </p:cNvPr>
          <p:cNvSpPr/>
          <p:nvPr/>
        </p:nvSpPr>
        <p:spPr>
          <a:xfrm>
            <a:off x="5571857" y="3444883"/>
            <a:ext cx="1180531" cy="711200"/>
          </a:xfrm>
          <a:prstGeom prst="roundRect">
            <a:avLst/>
          </a:prstGeom>
          <a:solidFill>
            <a:srgbClr val="92D05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ESD 2</a:t>
            </a:r>
          </a:p>
        </p:txBody>
      </p:sp>
      <p:sp>
        <p:nvSpPr>
          <p:cNvPr id="422" name="Rechteck: abgerundete Ecken 35">
            <a:extLst>
              <a:ext uri="{FF2B5EF4-FFF2-40B4-BE49-F238E27FC236}">
                <a16:creationId xmlns:a16="http://schemas.microsoft.com/office/drawing/2014/main" id="{01FDF22B-BEBC-4AC1-8B11-F21317E0A6EF}"/>
              </a:ext>
            </a:extLst>
          </p:cNvPr>
          <p:cNvSpPr/>
          <p:nvPr/>
        </p:nvSpPr>
        <p:spPr>
          <a:xfrm>
            <a:off x="5581126" y="1394741"/>
            <a:ext cx="1180531" cy="711200"/>
          </a:xfrm>
          <a:prstGeom prst="roundRect">
            <a:avLst/>
          </a:prstGeom>
          <a:solidFill>
            <a:srgbClr val="92D05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ESD 1</a:t>
            </a:r>
          </a:p>
        </p:txBody>
      </p:sp>
      <p:sp>
        <p:nvSpPr>
          <p:cNvPr id="423" name="TextBox 4">
            <a:extLst>
              <a:ext uri="{FF2B5EF4-FFF2-40B4-BE49-F238E27FC236}">
                <a16:creationId xmlns:a16="http://schemas.microsoft.com/office/drawing/2014/main" id="{7DAC3C62-EFA4-DA6A-FE82-C649C5D5863C}"/>
              </a:ext>
            </a:extLst>
          </p:cNvPr>
          <p:cNvSpPr txBox="1"/>
          <p:nvPr/>
        </p:nvSpPr>
        <p:spPr>
          <a:xfrm>
            <a:off x="6797999" y="1478240"/>
            <a:ext cx="1487970" cy="523220"/>
          </a:xfrm>
          <a:prstGeom prst="rect">
            <a:avLst/>
          </a:prstGeom>
          <a:noFill/>
        </p:spPr>
        <p:txBody>
          <a:bodyPr wrap="square" rtlCol="0">
            <a:spAutoFit/>
          </a:bodyPr>
          <a:lstStyle/>
          <a:p>
            <a:r>
              <a:rPr lang="en-US" sz="1400" dirty="0"/>
              <a:t>Specific battery for braking</a:t>
            </a:r>
          </a:p>
        </p:txBody>
      </p:sp>
      <p:cxnSp>
        <p:nvCxnSpPr>
          <p:cNvPr id="424" name="Straight Connector 5">
            <a:extLst>
              <a:ext uri="{FF2B5EF4-FFF2-40B4-BE49-F238E27FC236}">
                <a16:creationId xmlns:a16="http://schemas.microsoft.com/office/drawing/2014/main" id="{DE12946A-66C3-6A16-CB09-EC71A2E0E577}"/>
              </a:ext>
            </a:extLst>
          </p:cNvPr>
          <p:cNvCxnSpPr/>
          <p:nvPr/>
        </p:nvCxnSpPr>
        <p:spPr>
          <a:xfrm>
            <a:off x="360878" y="5640075"/>
            <a:ext cx="831741" cy="0"/>
          </a:xfrm>
          <a:prstGeom prst="line">
            <a:avLst/>
          </a:prstGeom>
          <a:ln w="38100">
            <a:prstDash val="solid"/>
          </a:ln>
        </p:spPr>
        <p:style>
          <a:lnRef idx="1">
            <a:schemeClr val="accent1"/>
          </a:lnRef>
          <a:fillRef idx="0">
            <a:schemeClr val="accent1"/>
          </a:fillRef>
          <a:effectRef idx="0">
            <a:schemeClr val="accent1"/>
          </a:effectRef>
          <a:fontRef idx="minor">
            <a:schemeClr val="tx1"/>
          </a:fontRef>
        </p:style>
      </p:cxnSp>
      <p:sp>
        <p:nvSpPr>
          <p:cNvPr id="425" name="TextBox 7">
            <a:extLst>
              <a:ext uri="{FF2B5EF4-FFF2-40B4-BE49-F238E27FC236}">
                <a16:creationId xmlns:a16="http://schemas.microsoft.com/office/drawing/2014/main" id="{BE83F305-3FDA-F8B7-1C49-BB894BF5E857}"/>
              </a:ext>
            </a:extLst>
          </p:cNvPr>
          <p:cNvSpPr txBox="1"/>
          <p:nvPr/>
        </p:nvSpPr>
        <p:spPr>
          <a:xfrm>
            <a:off x="1363373" y="5483137"/>
            <a:ext cx="2118529" cy="369332"/>
          </a:xfrm>
          <a:prstGeom prst="rect">
            <a:avLst/>
          </a:prstGeom>
          <a:noFill/>
        </p:spPr>
        <p:txBody>
          <a:bodyPr wrap="none" rtlCol="0">
            <a:spAutoFit/>
          </a:bodyPr>
          <a:lstStyle/>
          <a:p>
            <a:r>
              <a:rPr lang="en-US" dirty="0"/>
              <a:t>Control transmission</a:t>
            </a:r>
          </a:p>
        </p:txBody>
      </p:sp>
      <p:sp>
        <p:nvSpPr>
          <p:cNvPr id="426" name="TextBox 8">
            <a:extLst>
              <a:ext uri="{FF2B5EF4-FFF2-40B4-BE49-F238E27FC236}">
                <a16:creationId xmlns:a16="http://schemas.microsoft.com/office/drawing/2014/main" id="{EFC244AB-BEB0-8696-76E8-0EFE960776C1}"/>
              </a:ext>
            </a:extLst>
          </p:cNvPr>
          <p:cNvSpPr txBox="1"/>
          <p:nvPr/>
        </p:nvSpPr>
        <p:spPr>
          <a:xfrm>
            <a:off x="1363374" y="5896892"/>
            <a:ext cx="2065117" cy="369332"/>
          </a:xfrm>
          <a:prstGeom prst="rect">
            <a:avLst/>
          </a:prstGeom>
          <a:noFill/>
        </p:spPr>
        <p:txBody>
          <a:bodyPr wrap="none" rtlCol="0">
            <a:spAutoFit/>
          </a:bodyPr>
          <a:lstStyle/>
          <a:p>
            <a:r>
              <a:rPr lang="en-US" dirty="0"/>
              <a:t>Energy transmission</a:t>
            </a:r>
          </a:p>
        </p:txBody>
      </p:sp>
      <p:sp>
        <p:nvSpPr>
          <p:cNvPr id="427" name="TextBox 9">
            <a:extLst>
              <a:ext uri="{FF2B5EF4-FFF2-40B4-BE49-F238E27FC236}">
                <a16:creationId xmlns:a16="http://schemas.microsoft.com/office/drawing/2014/main" id="{C5BBF70E-B4F0-0A40-8315-E06836932224}"/>
              </a:ext>
            </a:extLst>
          </p:cNvPr>
          <p:cNvSpPr txBox="1"/>
          <p:nvPr/>
        </p:nvSpPr>
        <p:spPr>
          <a:xfrm>
            <a:off x="1363373" y="6303847"/>
            <a:ext cx="1489575" cy="369332"/>
          </a:xfrm>
          <a:prstGeom prst="rect">
            <a:avLst/>
          </a:prstGeom>
          <a:noFill/>
        </p:spPr>
        <p:txBody>
          <a:bodyPr wrap="none" rtlCol="0">
            <a:spAutoFit/>
          </a:bodyPr>
          <a:lstStyle/>
          <a:p>
            <a:r>
              <a:rPr lang="en-US" dirty="0"/>
              <a:t>Energy supply</a:t>
            </a:r>
          </a:p>
        </p:txBody>
      </p:sp>
      <p:cxnSp>
        <p:nvCxnSpPr>
          <p:cNvPr id="428" name="Straight Connector 10">
            <a:extLst>
              <a:ext uri="{FF2B5EF4-FFF2-40B4-BE49-F238E27FC236}">
                <a16:creationId xmlns:a16="http://schemas.microsoft.com/office/drawing/2014/main" id="{4844DEEC-43D9-2586-EE2B-576B4C10CF43}"/>
              </a:ext>
            </a:extLst>
          </p:cNvPr>
          <p:cNvCxnSpPr/>
          <p:nvPr/>
        </p:nvCxnSpPr>
        <p:spPr>
          <a:xfrm>
            <a:off x="360878" y="6081558"/>
            <a:ext cx="831741" cy="0"/>
          </a:xfrm>
          <a:prstGeom prst="line">
            <a:avLst/>
          </a:prstGeom>
          <a:ln w="38100">
            <a:solidFill>
              <a:srgbClr val="FFC000"/>
            </a:solidFill>
            <a:prstDash val="solid"/>
          </a:ln>
        </p:spPr>
        <p:style>
          <a:lnRef idx="1">
            <a:schemeClr val="accent1"/>
          </a:lnRef>
          <a:fillRef idx="0">
            <a:schemeClr val="accent1"/>
          </a:fillRef>
          <a:effectRef idx="0">
            <a:schemeClr val="accent1"/>
          </a:effectRef>
          <a:fontRef idx="minor">
            <a:schemeClr val="tx1"/>
          </a:fontRef>
        </p:style>
      </p:cxnSp>
      <p:cxnSp>
        <p:nvCxnSpPr>
          <p:cNvPr id="429" name="Straight Connector 11">
            <a:extLst>
              <a:ext uri="{FF2B5EF4-FFF2-40B4-BE49-F238E27FC236}">
                <a16:creationId xmlns:a16="http://schemas.microsoft.com/office/drawing/2014/main" id="{4350351C-68E5-A63E-9906-41C92DB7EDD6}"/>
              </a:ext>
            </a:extLst>
          </p:cNvPr>
          <p:cNvCxnSpPr/>
          <p:nvPr/>
        </p:nvCxnSpPr>
        <p:spPr>
          <a:xfrm>
            <a:off x="360878" y="6530974"/>
            <a:ext cx="831741" cy="0"/>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430" name="Rechteck: abgerundete Ecken 118">
            <a:extLst>
              <a:ext uri="{FF2B5EF4-FFF2-40B4-BE49-F238E27FC236}">
                <a16:creationId xmlns:a16="http://schemas.microsoft.com/office/drawing/2014/main" id="{D580FB5F-AF46-0AB3-DC78-7DC532D87CD7}"/>
              </a:ext>
            </a:extLst>
          </p:cNvPr>
          <p:cNvSpPr/>
          <p:nvPr/>
        </p:nvSpPr>
        <p:spPr>
          <a:xfrm>
            <a:off x="7096961" y="2618698"/>
            <a:ext cx="1110701" cy="1040189"/>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solidFill>
            </a:endParaRPr>
          </a:p>
        </p:txBody>
      </p:sp>
      <p:sp>
        <p:nvSpPr>
          <p:cNvPr id="431" name="Textfeld 116">
            <a:extLst>
              <a:ext uri="{FF2B5EF4-FFF2-40B4-BE49-F238E27FC236}">
                <a16:creationId xmlns:a16="http://schemas.microsoft.com/office/drawing/2014/main" id="{E6E36F8B-3066-8725-1562-73CCB1B80BC0}"/>
              </a:ext>
            </a:extLst>
          </p:cNvPr>
          <p:cNvSpPr txBox="1"/>
          <p:nvPr/>
        </p:nvSpPr>
        <p:spPr>
          <a:xfrm>
            <a:off x="7033349" y="2725966"/>
            <a:ext cx="1226997" cy="830997"/>
          </a:xfrm>
          <a:prstGeom prst="rect">
            <a:avLst/>
          </a:prstGeom>
          <a:noFill/>
        </p:spPr>
        <p:txBody>
          <a:bodyPr wrap="square" rtlCol="0">
            <a:spAutoFit/>
          </a:bodyPr>
          <a:lstStyle/>
          <a:p>
            <a:pPr algn="ctr"/>
            <a:r>
              <a:rPr lang="de-DE" sz="1600" dirty="0"/>
              <a:t>Brake Controller </a:t>
            </a:r>
          </a:p>
          <a:p>
            <a:pPr algn="ctr"/>
            <a:r>
              <a:rPr lang="de-DE" sz="1600" dirty="0"/>
              <a:t>1 </a:t>
            </a:r>
          </a:p>
        </p:txBody>
      </p:sp>
      <p:sp>
        <p:nvSpPr>
          <p:cNvPr id="432" name="Textfeld 112">
            <a:extLst>
              <a:ext uri="{FF2B5EF4-FFF2-40B4-BE49-F238E27FC236}">
                <a16:creationId xmlns:a16="http://schemas.microsoft.com/office/drawing/2014/main" id="{66B1144F-369D-CDE3-39A6-2AC23F6113E9}"/>
              </a:ext>
            </a:extLst>
          </p:cNvPr>
          <p:cNvSpPr txBox="1"/>
          <p:nvPr/>
        </p:nvSpPr>
        <p:spPr>
          <a:xfrm>
            <a:off x="9821042" y="2301923"/>
            <a:ext cx="1136312" cy="338554"/>
          </a:xfrm>
          <a:prstGeom prst="rect">
            <a:avLst/>
          </a:prstGeom>
          <a:noFill/>
          <a:ln>
            <a:noFill/>
          </a:ln>
        </p:spPr>
        <p:txBody>
          <a:bodyPr wrap="square" rtlCol="0">
            <a:spAutoFit/>
          </a:bodyPr>
          <a:lstStyle/>
          <a:p>
            <a:r>
              <a:rPr lang="de-DE" sz="1600" b="1" dirty="0"/>
              <a:t>Circuit 1</a:t>
            </a:r>
          </a:p>
        </p:txBody>
      </p:sp>
      <p:sp>
        <p:nvSpPr>
          <p:cNvPr id="433" name="Textfeld 117">
            <a:extLst>
              <a:ext uri="{FF2B5EF4-FFF2-40B4-BE49-F238E27FC236}">
                <a16:creationId xmlns:a16="http://schemas.microsoft.com/office/drawing/2014/main" id="{8A64A594-1465-A5FA-8012-D3FE7BBF89AF}"/>
              </a:ext>
            </a:extLst>
          </p:cNvPr>
          <p:cNvSpPr txBox="1"/>
          <p:nvPr/>
        </p:nvSpPr>
        <p:spPr>
          <a:xfrm>
            <a:off x="9843623" y="3665488"/>
            <a:ext cx="1136312" cy="338554"/>
          </a:xfrm>
          <a:prstGeom prst="rect">
            <a:avLst/>
          </a:prstGeom>
          <a:noFill/>
        </p:spPr>
        <p:txBody>
          <a:bodyPr wrap="square" rtlCol="0">
            <a:spAutoFit/>
          </a:bodyPr>
          <a:lstStyle/>
          <a:p>
            <a:r>
              <a:rPr lang="de-DE" sz="1600" b="1" dirty="0"/>
              <a:t>Circuit 2</a:t>
            </a:r>
          </a:p>
        </p:txBody>
      </p:sp>
      <p:grpSp>
        <p:nvGrpSpPr>
          <p:cNvPr id="434" name="Group 52">
            <a:extLst>
              <a:ext uri="{FF2B5EF4-FFF2-40B4-BE49-F238E27FC236}">
                <a16:creationId xmlns:a16="http://schemas.microsoft.com/office/drawing/2014/main" id="{621F870C-E99D-016B-C847-93164E8E5575}"/>
              </a:ext>
            </a:extLst>
          </p:cNvPr>
          <p:cNvGrpSpPr/>
          <p:nvPr/>
        </p:nvGrpSpPr>
        <p:grpSpPr>
          <a:xfrm>
            <a:off x="4724269" y="2486902"/>
            <a:ext cx="292942" cy="348230"/>
            <a:chOff x="6748714" y="5526540"/>
            <a:chExt cx="292942" cy="348230"/>
          </a:xfrm>
        </p:grpSpPr>
        <p:sp>
          <p:nvSpPr>
            <p:cNvPr id="435" name="Isosceles Triangle 49">
              <a:extLst>
                <a:ext uri="{FF2B5EF4-FFF2-40B4-BE49-F238E27FC236}">
                  <a16:creationId xmlns:a16="http://schemas.microsoft.com/office/drawing/2014/main" id="{2848A05C-1183-6A7A-3246-A89A3382920A}"/>
                </a:ext>
              </a:extLst>
            </p:cNvPr>
            <p:cNvSpPr/>
            <p:nvPr/>
          </p:nvSpPr>
          <p:spPr>
            <a:xfrm rot="5400000">
              <a:off x="6729335" y="5588229"/>
              <a:ext cx="305920" cy="267162"/>
            </a:xfrm>
            <a:prstGeom prst="triangle">
              <a:avLst/>
            </a:prstGeom>
            <a:solidFill>
              <a:schemeClr val="tx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6" name="Straight Connector 50">
              <a:extLst>
                <a:ext uri="{FF2B5EF4-FFF2-40B4-BE49-F238E27FC236}">
                  <a16:creationId xmlns:a16="http://schemas.microsoft.com/office/drawing/2014/main" id="{4F36D800-0AC0-26C6-908C-2448E4A7A2A9}"/>
                </a:ext>
              </a:extLst>
            </p:cNvPr>
            <p:cNvCxnSpPr/>
            <p:nvPr/>
          </p:nvCxnSpPr>
          <p:spPr>
            <a:xfrm>
              <a:off x="7041656" y="5526540"/>
              <a:ext cx="0" cy="3482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37" name="Group 53">
            <a:extLst>
              <a:ext uri="{FF2B5EF4-FFF2-40B4-BE49-F238E27FC236}">
                <a16:creationId xmlns:a16="http://schemas.microsoft.com/office/drawing/2014/main" id="{1AF3D3DD-766F-3CA9-740D-CEB20EF4E965}"/>
              </a:ext>
            </a:extLst>
          </p:cNvPr>
          <p:cNvGrpSpPr/>
          <p:nvPr/>
        </p:nvGrpSpPr>
        <p:grpSpPr>
          <a:xfrm>
            <a:off x="4721941" y="2052155"/>
            <a:ext cx="292942" cy="348230"/>
            <a:chOff x="6748714" y="5526540"/>
            <a:chExt cx="292942" cy="348230"/>
          </a:xfrm>
        </p:grpSpPr>
        <p:sp>
          <p:nvSpPr>
            <p:cNvPr id="438" name="Isosceles Triangle 56">
              <a:extLst>
                <a:ext uri="{FF2B5EF4-FFF2-40B4-BE49-F238E27FC236}">
                  <a16:creationId xmlns:a16="http://schemas.microsoft.com/office/drawing/2014/main" id="{F0C009ED-1107-D235-3E39-938894D7D25A}"/>
                </a:ext>
              </a:extLst>
            </p:cNvPr>
            <p:cNvSpPr/>
            <p:nvPr/>
          </p:nvSpPr>
          <p:spPr>
            <a:xfrm rot="5400000">
              <a:off x="6729335" y="5588229"/>
              <a:ext cx="305920" cy="267162"/>
            </a:xfrm>
            <a:prstGeom prst="triangle">
              <a:avLst/>
            </a:prstGeom>
            <a:solidFill>
              <a:schemeClr val="tx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9" name="Straight Connector 57">
              <a:extLst>
                <a:ext uri="{FF2B5EF4-FFF2-40B4-BE49-F238E27FC236}">
                  <a16:creationId xmlns:a16="http://schemas.microsoft.com/office/drawing/2014/main" id="{80CCE1C6-8A16-D93E-575C-EAF62A2C0702}"/>
                </a:ext>
              </a:extLst>
            </p:cNvPr>
            <p:cNvCxnSpPr/>
            <p:nvPr/>
          </p:nvCxnSpPr>
          <p:spPr>
            <a:xfrm>
              <a:off x="7041656" y="5526540"/>
              <a:ext cx="0" cy="3482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40" name="Rechteck: abgerundete Ecken 35">
            <a:extLst>
              <a:ext uri="{FF2B5EF4-FFF2-40B4-BE49-F238E27FC236}">
                <a16:creationId xmlns:a16="http://schemas.microsoft.com/office/drawing/2014/main" id="{9B9CFFE0-701A-561F-D6E0-E70A68BCC0EB}"/>
              </a:ext>
            </a:extLst>
          </p:cNvPr>
          <p:cNvSpPr/>
          <p:nvPr/>
        </p:nvSpPr>
        <p:spPr>
          <a:xfrm>
            <a:off x="2309073" y="3675026"/>
            <a:ext cx="1094407" cy="628574"/>
          </a:xfrm>
          <a:prstGeom prst="roundRect">
            <a:avLst/>
          </a:prstGeom>
          <a:noFill/>
          <a:ln w="38100">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Auxiliary equipment</a:t>
            </a:r>
          </a:p>
        </p:txBody>
      </p:sp>
      <p:cxnSp>
        <p:nvCxnSpPr>
          <p:cNvPr id="441" name="Connector: Elbow 62">
            <a:extLst>
              <a:ext uri="{FF2B5EF4-FFF2-40B4-BE49-F238E27FC236}">
                <a16:creationId xmlns:a16="http://schemas.microsoft.com/office/drawing/2014/main" id="{2B294FED-E6E5-E180-8C37-E5A7830B8833}"/>
              </a:ext>
            </a:extLst>
          </p:cNvPr>
          <p:cNvCxnSpPr>
            <a:cxnSpLocks/>
            <a:stCxn id="442" idx="2"/>
            <a:endCxn id="440" idx="0"/>
          </p:cNvCxnSpPr>
          <p:nvPr/>
        </p:nvCxnSpPr>
        <p:spPr>
          <a:xfrm rot="10800000" flipV="1">
            <a:off x="2856278" y="3089146"/>
            <a:ext cx="1312519" cy="585880"/>
          </a:xfrm>
          <a:prstGeom prst="bentConnector2">
            <a:avLst/>
          </a:prstGeom>
          <a:noFill/>
          <a:ln w="38100">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sp>
        <p:nvSpPr>
          <p:cNvPr id="442" name="Ellipse 143">
            <a:extLst>
              <a:ext uri="{FF2B5EF4-FFF2-40B4-BE49-F238E27FC236}">
                <a16:creationId xmlns:a16="http://schemas.microsoft.com/office/drawing/2014/main" id="{82BDCDD2-76B4-51B6-D925-F5713388DB51}"/>
              </a:ext>
            </a:extLst>
          </p:cNvPr>
          <p:cNvSpPr/>
          <p:nvPr/>
        </p:nvSpPr>
        <p:spPr>
          <a:xfrm>
            <a:off x="4168796" y="3023704"/>
            <a:ext cx="157487" cy="13088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443" name="Gerader Verbinder 86">
            <a:extLst>
              <a:ext uri="{FF2B5EF4-FFF2-40B4-BE49-F238E27FC236}">
                <a16:creationId xmlns:a16="http://schemas.microsoft.com/office/drawing/2014/main" id="{E144AFE2-CCD5-856B-E007-0227774F62EB}"/>
              </a:ext>
            </a:extLst>
          </p:cNvPr>
          <p:cNvCxnSpPr>
            <a:cxnSpLocks/>
          </p:cNvCxnSpPr>
          <p:nvPr/>
        </p:nvCxnSpPr>
        <p:spPr>
          <a:xfrm flipV="1">
            <a:off x="1924368" y="2254719"/>
            <a:ext cx="872693" cy="4070"/>
          </a:xfrm>
          <a:prstGeom prst="line">
            <a:avLst/>
          </a:prstGeom>
          <a:ln w="38100">
            <a:solidFill>
              <a:schemeClr val="tx1"/>
            </a:solidFill>
            <a:prstDash val="lgDashDot"/>
          </a:ln>
        </p:spPr>
        <p:style>
          <a:lnRef idx="1">
            <a:schemeClr val="accent1"/>
          </a:lnRef>
          <a:fillRef idx="0">
            <a:schemeClr val="accent1"/>
          </a:fillRef>
          <a:effectRef idx="0">
            <a:schemeClr val="accent1"/>
          </a:effectRef>
          <a:fontRef idx="minor">
            <a:schemeClr val="tx1"/>
          </a:fontRef>
        </p:style>
      </p:cxnSp>
      <p:sp>
        <p:nvSpPr>
          <p:cNvPr id="444" name="Rechteck: abgerundete Ecken 33">
            <a:extLst>
              <a:ext uri="{FF2B5EF4-FFF2-40B4-BE49-F238E27FC236}">
                <a16:creationId xmlns:a16="http://schemas.microsoft.com/office/drawing/2014/main" id="{A03DE5BC-80A3-D395-5DD6-60488905E8F1}"/>
              </a:ext>
            </a:extLst>
          </p:cNvPr>
          <p:cNvSpPr/>
          <p:nvPr/>
        </p:nvSpPr>
        <p:spPr>
          <a:xfrm>
            <a:off x="517827" y="1839621"/>
            <a:ext cx="1406541" cy="2463979"/>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ICE</a:t>
            </a:r>
          </a:p>
        </p:txBody>
      </p:sp>
      <p:sp>
        <p:nvSpPr>
          <p:cNvPr id="445" name="TextBox 22">
            <a:extLst>
              <a:ext uri="{FF2B5EF4-FFF2-40B4-BE49-F238E27FC236}">
                <a16:creationId xmlns:a16="http://schemas.microsoft.com/office/drawing/2014/main" id="{81CFD53D-A7F2-E68A-45B4-436AC18B7B88}"/>
              </a:ext>
            </a:extLst>
          </p:cNvPr>
          <p:cNvSpPr txBox="1"/>
          <p:nvPr/>
        </p:nvSpPr>
        <p:spPr>
          <a:xfrm>
            <a:off x="1932616" y="2959107"/>
            <a:ext cx="971748" cy="461665"/>
          </a:xfrm>
          <a:prstGeom prst="rect">
            <a:avLst/>
          </a:prstGeom>
          <a:noFill/>
        </p:spPr>
        <p:txBody>
          <a:bodyPr wrap="square" rtlCol="0">
            <a:spAutoFit/>
          </a:bodyPr>
          <a:lstStyle/>
          <a:p>
            <a:r>
              <a:rPr lang="en-US" sz="1200" dirty="0"/>
              <a:t>Mechanical drive</a:t>
            </a:r>
          </a:p>
        </p:txBody>
      </p:sp>
      <p:pic>
        <p:nvPicPr>
          <p:cNvPr id="446" name="Picture 4" descr="C:\Users\kleman\AppData\Local\Microsoft\Windows\Temporary Internet Files\Content.Outlook\RCM77ZUQ\UJG3EI9O.jpg">
            <a:extLst>
              <a:ext uri="{FF2B5EF4-FFF2-40B4-BE49-F238E27FC236}">
                <a16:creationId xmlns:a16="http://schemas.microsoft.com/office/drawing/2014/main" id="{0A4C357D-4F6F-7D1F-73F7-79EADD4E33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0678" y="2101573"/>
            <a:ext cx="656559" cy="740476"/>
          </a:xfrm>
          <a:prstGeom prst="rect">
            <a:avLst/>
          </a:prstGeom>
          <a:noFill/>
          <a:extLst>
            <a:ext uri="{909E8E84-426E-40DD-AFC4-6F175D3DCCD1}">
              <a14:hiddenFill xmlns:a14="http://schemas.microsoft.com/office/drawing/2010/main">
                <a:solidFill>
                  <a:srgbClr val="FFFFFF"/>
                </a:solidFill>
              </a14:hiddenFill>
            </a:ext>
          </a:extLst>
        </p:spPr>
      </p:pic>
      <p:cxnSp>
        <p:nvCxnSpPr>
          <p:cNvPr id="447" name="Straight Arrow Connector 26">
            <a:extLst>
              <a:ext uri="{FF2B5EF4-FFF2-40B4-BE49-F238E27FC236}">
                <a16:creationId xmlns:a16="http://schemas.microsoft.com/office/drawing/2014/main" id="{EF18DA65-B258-6234-A4E5-76E2BB5B0760}"/>
              </a:ext>
            </a:extLst>
          </p:cNvPr>
          <p:cNvCxnSpPr>
            <a:cxnSpLocks/>
          </p:cNvCxnSpPr>
          <p:nvPr/>
        </p:nvCxnSpPr>
        <p:spPr>
          <a:xfrm flipV="1">
            <a:off x="2123623" y="2400943"/>
            <a:ext cx="299015" cy="48484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48" name="TextBox 28">
            <a:extLst>
              <a:ext uri="{FF2B5EF4-FFF2-40B4-BE49-F238E27FC236}">
                <a16:creationId xmlns:a16="http://schemas.microsoft.com/office/drawing/2014/main" id="{4646EDBD-B68E-268E-3FFA-BCCE0B0517DC}"/>
              </a:ext>
            </a:extLst>
          </p:cNvPr>
          <p:cNvSpPr txBox="1"/>
          <p:nvPr/>
        </p:nvSpPr>
        <p:spPr>
          <a:xfrm>
            <a:off x="1991180" y="1385073"/>
            <a:ext cx="1389611" cy="338554"/>
          </a:xfrm>
          <a:prstGeom prst="rect">
            <a:avLst/>
          </a:prstGeom>
          <a:noFill/>
        </p:spPr>
        <p:txBody>
          <a:bodyPr wrap="none" rtlCol="0">
            <a:spAutoFit/>
          </a:bodyPr>
          <a:lstStyle/>
          <a:p>
            <a:r>
              <a:rPr lang="en-US" sz="1600" b="1" dirty="0">
                <a:solidFill>
                  <a:srgbClr val="FF0000"/>
                </a:solidFill>
              </a:rPr>
              <a:t>Energy Source</a:t>
            </a:r>
          </a:p>
        </p:txBody>
      </p:sp>
      <p:sp>
        <p:nvSpPr>
          <p:cNvPr id="449" name="Freeform: Shape 37">
            <a:extLst>
              <a:ext uri="{FF2B5EF4-FFF2-40B4-BE49-F238E27FC236}">
                <a16:creationId xmlns:a16="http://schemas.microsoft.com/office/drawing/2014/main" id="{350E10AC-7883-639C-E74F-FA70B6450146}"/>
              </a:ext>
            </a:extLst>
          </p:cNvPr>
          <p:cNvSpPr/>
          <p:nvPr/>
        </p:nvSpPr>
        <p:spPr>
          <a:xfrm>
            <a:off x="190500" y="5201512"/>
            <a:ext cx="3530600" cy="1600200"/>
          </a:xfrm>
          <a:custGeom>
            <a:avLst/>
            <a:gdLst>
              <a:gd name="connsiteX0" fmla="*/ 0 w 3530600"/>
              <a:gd name="connsiteY0" fmla="*/ 0 h 1612900"/>
              <a:gd name="connsiteX1" fmla="*/ 3530600 w 3530600"/>
              <a:gd name="connsiteY1" fmla="*/ 12700 h 1612900"/>
              <a:gd name="connsiteX2" fmla="*/ 3530600 w 3530600"/>
              <a:gd name="connsiteY2" fmla="*/ 1612900 h 1612900"/>
              <a:gd name="connsiteX0" fmla="*/ 0 w 3530600"/>
              <a:gd name="connsiteY0" fmla="*/ 0 h 1600200"/>
              <a:gd name="connsiteX1" fmla="*/ 3530600 w 3530600"/>
              <a:gd name="connsiteY1" fmla="*/ 0 h 1600200"/>
              <a:gd name="connsiteX2" fmla="*/ 3530600 w 3530600"/>
              <a:gd name="connsiteY2" fmla="*/ 1600200 h 1600200"/>
            </a:gdLst>
            <a:ahLst/>
            <a:cxnLst>
              <a:cxn ang="0">
                <a:pos x="connsiteX0" y="connsiteY0"/>
              </a:cxn>
              <a:cxn ang="0">
                <a:pos x="connsiteX1" y="connsiteY1"/>
              </a:cxn>
              <a:cxn ang="0">
                <a:pos x="connsiteX2" y="connsiteY2"/>
              </a:cxn>
            </a:cxnLst>
            <a:rect l="l" t="t" r="r" b="b"/>
            <a:pathLst>
              <a:path w="3530600" h="1600200">
                <a:moveTo>
                  <a:pt x="0" y="0"/>
                </a:moveTo>
                <a:lnTo>
                  <a:pt x="3530600" y="0"/>
                </a:lnTo>
                <a:lnTo>
                  <a:pt x="3530600" y="1600200"/>
                </a:ln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50" name="Straight Arrow Connector 41">
            <a:extLst>
              <a:ext uri="{FF2B5EF4-FFF2-40B4-BE49-F238E27FC236}">
                <a16:creationId xmlns:a16="http://schemas.microsoft.com/office/drawing/2014/main" id="{9DF490A0-4B32-C8A2-85AA-752E5D7C9B9E}"/>
              </a:ext>
            </a:extLst>
          </p:cNvPr>
          <p:cNvCxnSpPr/>
          <p:nvPr/>
        </p:nvCxnSpPr>
        <p:spPr>
          <a:xfrm>
            <a:off x="2904364" y="1707631"/>
            <a:ext cx="219836" cy="34115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54378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6D369A-AC69-C4A7-2116-51CF1DDBDA71}"/>
              </a:ext>
            </a:extLst>
          </p:cNvPr>
          <p:cNvSpPr>
            <a:spLocks noGrp="1"/>
          </p:cNvSpPr>
          <p:nvPr>
            <p:ph type="title"/>
          </p:nvPr>
        </p:nvSpPr>
        <p:spPr>
          <a:xfrm>
            <a:off x="838199" y="192127"/>
            <a:ext cx="11279659" cy="1325563"/>
          </a:xfrm>
        </p:spPr>
        <p:txBody>
          <a:bodyPr anchor="t">
            <a:normAutofit fontScale="90000"/>
          </a:bodyPr>
          <a:lstStyle/>
          <a:p>
            <a:r>
              <a:rPr lang="en-US" sz="4400" b="1" dirty="0"/>
              <a:t>3. Specimen architectures </a:t>
            </a:r>
            <a:br>
              <a:rPr lang="en-US" sz="4400" dirty="0"/>
            </a:br>
            <a:r>
              <a:rPr lang="en-US" sz="4400" dirty="0"/>
              <a:t>     </a:t>
            </a:r>
            <a:r>
              <a:rPr lang="en-GB" sz="3600" b="1" dirty="0"/>
              <a:t>ETBS - </a:t>
            </a:r>
            <a:r>
              <a:rPr lang="en-GB" sz="3600" b="1" dirty="0">
                <a:highlight>
                  <a:srgbClr val="FFFF00"/>
                </a:highlight>
              </a:rPr>
              <a:t>Layout 2</a:t>
            </a:r>
            <a:r>
              <a:rPr lang="en-GB" sz="3600" b="1" dirty="0"/>
              <a:t> - Multipurpose battery for braking and auxiliaries</a:t>
            </a:r>
            <a:br>
              <a:rPr lang="en-GB" sz="3600" b="1" dirty="0"/>
            </a:br>
            <a:br>
              <a:rPr lang="en-US" sz="3600" b="1" dirty="0"/>
            </a:br>
            <a:br>
              <a:rPr lang="en-US" sz="3600" b="1" dirty="0"/>
            </a:br>
            <a:br>
              <a:rPr lang="en-US" sz="4400" dirty="0"/>
            </a:br>
            <a:endParaRPr lang="de-DE" dirty="0"/>
          </a:p>
        </p:txBody>
      </p:sp>
      <p:cxnSp>
        <p:nvCxnSpPr>
          <p:cNvPr id="3" name="Gerader Verbinder 2">
            <a:extLst>
              <a:ext uri="{FF2B5EF4-FFF2-40B4-BE49-F238E27FC236}">
                <a16:creationId xmlns:a16="http://schemas.microsoft.com/office/drawing/2014/main" id="{49ECC7C3-BAC9-AF2E-093D-50B79DB8BF07}"/>
              </a:ext>
            </a:extLst>
          </p:cNvPr>
          <p:cNvCxnSpPr>
            <a:cxnSpLocks/>
          </p:cNvCxnSpPr>
          <p:nvPr/>
        </p:nvCxnSpPr>
        <p:spPr>
          <a:xfrm>
            <a:off x="9655912" y="2697231"/>
            <a:ext cx="1266203" cy="288"/>
          </a:xfrm>
          <a:prstGeom prst="line">
            <a:avLst/>
          </a:prstGeom>
          <a:ln w="38100">
            <a:solidFill>
              <a:srgbClr val="FFC000"/>
            </a:solidFill>
            <a:prstDash val="solid"/>
          </a:ln>
        </p:spPr>
        <p:style>
          <a:lnRef idx="1">
            <a:schemeClr val="accent1"/>
          </a:lnRef>
          <a:fillRef idx="0">
            <a:schemeClr val="accent1"/>
          </a:fillRef>
          <a:effectRef idx="0">
            <a:schemeClr val="accent1"/>
          </a:effectRef>
          <a:fontRef idx="minor">
            <a:schemeClr val="tx1"/>
          </a:fontRef>
        </p:style>
      </p:cxnSp>
      <p:cxnSp>
        <p:nvCxnSpPr>
          <p:cNvPr id="4" name="Gerader Verbinder 3">
            <a:extLst>
              <a:ext uri="{FF2B5EF4-FFF2-40B4-BE49-F238E27FC236}">
                <a16:creationId xmlns:a16="http://schemas.microsoft.com/office/drawing/2014/main" id="{1A22C3B0-50AB-2E56-F2C4-2BD75A55B76B}"/>
              </a:ext>
            </a:extLst>
          </p:cNvPr>
          <p:cNvCxnSpPr>
            <a:cxnSpLocks/>
          </p:cNvCxnSpPr>
          <p:nvPr/>
        </p:nvCxnSpPr>
        <p:spPr>
          <a:xfrm flipV="1">
            <a:off x="9655912" y="3551881"/>
            <a:ext cx="1344672" cy="3868"/>
          </a:xfrm>
          <a:prstGeom prst="line">
            <a:avLst/>
          </a:prstGeom>
          <a:ln w="38100">
            <a:solidFill>
              <a:srgbClr val="FFC000"/>
            </a:solidFill>
            <a:prstDash val="solid"/>
          </a:ln>
        </p:spPr>
        <p:style>
          <a:lnRef idx="1">
            <a:schemeClr val="accent1"/>
          </a:lnRef>
          <a:fillRef idx="0">
            <a:schemeClr val="accent1"/>
          </a:fillRef>
          <a:effectRef idx="0">
            <a:schemeClr val="accent1"/>
          </a:effectRef>
          <a:fontRef idx="minor">
            <a:schemeClr val="tx1"/>
          </a:fontRef>
        </p:style>
      </p:cxnSp>
      <p:sp>
        <p:nvSpPr>
          <p:cNvPr id="5" name="Rechteck: abgerundete Ecken 4">
            <a:extLst>
              <a:ext uri="{FF2B5EF4-FFF2-40B4-BE49-F238E27FC236}">
                <a16:creationId xmlns:a16="http://schemas.microsoft.com/office/drawing/2014/main" id="{049ECF58-BB6E-F6AD-9A28-250C65E85FCB}"/>
              </a:ext>
            </a:extLst>
          </p:cNvPr>
          <p:cNvSpPr/>
          <p:nvPr/>
        </p:nvSpPr>
        <p:spPr>
          <a:xfrm>
            <a:off x="2862338" y="1802207"/>
            <a:ext cx="1217769" cy="72741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6" name="Gerader Verbinder 5">
            <a:extLst>
              <a:ext uri="{FF2B5EF4-FFF2-40B4-BE49-F238E27FC236}">
                <a16:creationId xmlns:a16="http://schemas.microsoft.com/office/drawing/2014/main" id="{8093D4C8-17B6-20AD-61B5-D0C3233280CA}"/>
              </a:ext>
            </a:extLst>
          </p:cNvPr>
          <p:cNvCxnSpPr>
            <a:cxnSpLocks/>
          </p:cNvCxnSpPr>
          <p:nvPr/>
        </p:nvCxnSpPr>
        <p:spPr>
          <a:xfrm flipV="1">
            <a:off x="5496035" y="4252385"/>
            <a:ext cx="3132967" cy="5874"/>
          </a:xfrm>
          <a:prstGeom prst="line">
            <a:avLst/>
          </a:prstGeom>
          <a:ln w="38100">
            <a:solidFill>
              <a:srgbClr val="FFC000"/>
            </a:solidFill>
            <a:prstDash val="solid"/>
          </a:ln>
        </p:spPr>
        <p:style>
          <a:lnRef idx="1">
            <a:schemeClr val="accent1"/>
          </a:lnRef>
          <a:fillRef idx="0">
            <a:schemeClr val="accent1"/>
          </a:fillRef>
          <a:effectRef idx="0">
            <a:schemeClr val="accent1"/>
          </a:effectRef>
          <a:fontRef idx="minor">
            <a:schemeClr val="tx1"/>
          </a:fontRef>
        </p:style>
      </p:cxnSp>
      <p:cxnSp>
        <p:nvCxnSpPr>
          <p:cNvPr id="7" name="Gerader Verbinder 6">
            <a:extLst>
              <a:ext uri="{FF2B5EF4-FFF2-40B4-BE49-F238E27FC236}">
                <a16:creationId xmlns:a16="http://schemas.microsoft.com/office/drawing/2014/main" id="{A7787F4B-431B-47CA-AD70-F4D2196413B9}"/>
              </a:ext>
            </a:extLst>
          </p:cNvPr>
          <p:cNvCxnSpPr>
            <a:cxnSpLocks/>
            <a:stCxn id="8" idx="3"/>
          </p:cNvCxnSpPr>
          <p:nvPr/>
        </p:nvCxnSpPr>
        <p:spPr>
          <a:xfrm>
            <a:off x="3964522" y="2217305"/>
            <a:ext cx="758549" cy="4070"/>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8" name="Rechteck: abgerundete Ecken 7">
            <a:extLst>
              <a:ext uri="{FF2B5EF4-FFF2-40B4-BE49-F238E27FC236}">
                <a16:creationId xmlns:a16="http://schemas.microsoft.com/office/drawing/2014/main" id="{F89E6EF0-55A2-230D-4827-FDD7E9D5D5CA}"/>
              </a:ext>
            </a:extLst>
          </p:cNvPr>
          <p:cNvSpPr/>
          <p:nvPr/>
        </p:nvSpPr>
        <p:spPr>
          <a:xfrm>
            <a:off x="2797061" y="1861705"/>
            <a:ext cx="1167461" cy="711200"/>
          </a:xfrm>
          <a:prstGeom prst="roundRect">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rPr>
              <a:t>DC /DC</a:t>
            </a:r>
          </a:p>
        </p:txBody>
      </p:sp>
      <p:cxnSp>
        <p:nvCxnSpPr>
          <p:cNvPr id="9" name="Gerader Verbinder 8">
            <a:extLst>
              <a:ext uri="{FF2B5EF4-FFF2-40B4-BE49-F238E27FC236}">
                <a16:creationId xmlns:a16="http://schemas.microsoft.com/office/drawing/2014/main" id="{DE0B0E40-8AC0-49AC-4617-54D779B7D05F}"/>
              </a:ext>
            </a:extLst>
          </p:cNvPr>
          <p:cNvCxnSpPr>
            <a:cxnSpLocks/>
            <a:stCxn id="465" idx="3"/>
          </p:cNvCxnSpPr>
          <p:nvPr/>
        </p:nvCxnSpPr>
        <p:spPr>
          <a:xfrm>
            <a:off x="4987883" y="2219340"/>
            <a:ext cx="2610263" cy="10188"/>
          </a:xfrm>
          <a:prstGeom prst="line">
            <a:avLst/>
          </a:prstGeom>
          <a:ln w="38100">
            <a:solidFill>
              <a:srgbClr val="FFC000"/>
            </a:solidFill>
            <a:prstDash val="solid"/>
          </a:ln>
        </p:spPr>
        <p:style>
          <a:lnRef idx="1">
            <a:schemeClr val="accent1"/>
          </a:lnRef>
          <a:fillRef idx="0">
            <a:schemeClr val="accent1"/>
          </a:fillRef>
          <a:effectRef idx="0">
            <a:schemeClr val="accent1"/>
          </a:effectRef>
          <a:fontRef idx="minor">
            <a:schemeClr val="tx1"/>
          </a:fontRef>
        </p:style>
      </p:cxnSp>
      <p:grpSp>
        <p:nvGrpSpPr>
          <p:cNvPr id="10" name="Gruppieren 9">
            <a:extLst>
              <a:ext uri="{FF2B5EF4-FFF2-40B4-BE49-F238E27FC236}">
                <a16:creationId xmlns:a16="http://schemas.microsoft.com/office/drawing/2014/main" id="{6E55CC0B-4034-2676-7F61-CD04BAFEA097}"/>
              </a:ext>
            </a:extLst>
          </p:cNvPr>
          <p:cNvGrpSpPr/>
          <p:nvPr/>
        </p:nvGrpSpPr>
        <p:grpSpPr>
          <a:xfrm rot="10800000" flipH="1">
            <a:off x="10536530" y="1336174"/>
            <a:ext cx="714574" cy="1374908"/>
            <a:chOff x="9357293" y="3389020"/>
            <a:chExt cx="444342" cy="942682"/>
          </a:xfrm>
        </p:grpSpPr>
        <p:pic>
          <p:nvPicPr>
            <p:cNvPr id="11" name="Grafik 10">
              <a:extLst>
                <a:ext uri="{FF2B5EF4-FFF2-40B4-BE49-F238E27FC236}">
                  <a16:creationId xmlns:a16="http://schemas.microsoft.com/office/drawing/2014/main" id="{EB5A1E93-C114-0D66-DB0D-A350C311DD45}"/>
                </a:ext>
              </a:extLst>
            </p:cNvPr>
            <p:cNvPicPr>
              <a:picLocks noChangeAspect="1"/>
            </p:cNvPicPr>
            <p:nvPr/>
          </p:nvPicPr>
          <p:blipFill>
            <a:blip r:embed="rId2" cstate="print">
              <a:clrChange>
                <a:clrFrom>
                  <a:srgbClr val="F6F6F6"/>
                </a:clrFrom>
                <a:clrTo>
                  <a:srgbClr val="F6F6F6">
                    <a:alpha val="0"/>
                  </a:srgbClr>
                </a:clrTo>
              </a:clrChange>
              <a:extLst>
                <a:ext uri="{28A0092B-C50C-407E-A947-70E740481C1C}">
                  <a14:useLocalDpi xmlns:a14="http://schemas.microsoft.com/office/drawing/2010/main" val="0"/>
                </a:ext>
              </a:extLst>
            </a:blip>
            <a:stretch>
              <a:fillRect/>
            </a:stretch>
          </p:blipFill>
          <p:spPr>
            <a:xfrm>
              <a:off x="9357293" y="3866071"/>
              <a:ext cx="444342" cy="465631"/>
            </a:xfrm>
            <a:prstGeom prst="rect">
              <a:avLst/>
            </a:prstGeom>
          </p:spPr>
        </p:pic>
        <p:cxnSp>
          <p:nvCxnSpPr>
            <p:cNvPr id="12" name="Gerade Verbindung mit Pfeil 11">
              <a:extLst>
                <a:ext uri="{FF2B5EF4-FFF2-40B4-BE49-F238E27FC236}">
                  <a16:creationId xmlns:a16="http://schemas.microsoft.com/office/drawing/2014/main" id="{0B5E2261-1EA9-6787-497D-31FA30958AA8}"/>
                </a:ext>
              </a:extLst>
            </p:cNvPr>
            <p:cNvCxnSpPr>
              <a:cxnSpLocks/>
            </p:cNvCxnSpPr>
            <p:nvPr/>
          </p:nvCxnSpPr>
          <p:spPr>
            <a:xfrm rot="10800000" flipH="1" flipV="1">
              <a:off x="9588564" y="3389020"/>
              <a:ext cx="0" cy="476586"/>
            </a:xfrm>
            <a:prstGeom prst="straightConnector1">
              <a:avLst/>
            </a:prstGeom>
            <a:ln w="38100">
              <a:solidFill>
                <a:srgbClr val="FFC000"/>
              </a:solidFill>
              <a:prstDash val="solid"/>
            </a:ln>
          </p:spPr>
          <p:style>
            <a:lnRef idx="1">
              <a:schemeClr val="accent1"/>
            </a:lnRef>
            <a:fillRef idx="0">
              <a:schemeClr val="accent1"/>
            </a:fillRef>
            <a:effectRef idx="0">
              <a:schemeClr val="accent1"/>
            </a:effectRef>
            <a:fontRef idx="minor">
              <a:schemeClr val="tx1"/>
            </a:fontRef>
          </p:style>
        </p:cxnSp>
      </p:grpSp>
      <p:grpSp>
        <p:nvGrpSpPr>
          <p:cNvPr id="13" name="Gruppieren 12">
            <a:extLst>
              <a:ext uri="{FF2B5EF4-FFF2-40B4-BE49-F238E27FC236}">
                <a16:creationId xmlns:a16="http://schemas.microsoft.com/office/drawing/2014/main" id="{62A2D248-27C6-DE7A-BC16-DC00BEF9DF62}"/>
              </a:ext>
            </a:extLst>
          </p:cNvPr>
          <p:cNvGrpSpPr/>
          <p:nvPr/>
        </p:nvGrpSpPr>
        <p:grpSpPr>
          <a:xfrm>
            <a:off x="11073582" y="1833528"/>
            <a:ext cx="714579" cy="1173683"/>
            <a:chOff x="11452268" y="301635"/>
            <a:chExt cx="714579" cy="1173683"/>
          </a:xfrm>
        </p:grpSpPr>
        <p:grpSp>
          <p:nvGrpSpPr>
            <p:cNvPr id="14" name="Gruppieren 13">
              <a:extLst>
                <a:ext uri="{FF2B5EF4-FFF2-40B4-BE49-F238E27FC236}">
                  <a16:creationId xmlns:a16="http://schemas.microsoft.com/office/drawing/2014/main" id="{66F58502-6894-A250-65E5-8B2E26A4F70E}"/>
                </a:ext>
              </a:extLst>
            </p:cNvPr>
            <p:cNvGrpSpPr/>
            <p:nvPr/>
          </p:nvGrpSpPr>
          <p:grpSpPr>
            <a:xfrm rot="10800000">
              <a:off x="11452268" y="301635"/>
              <a:ext cx="714579" cy="1173683"/>
              <a:chOff x="9357293" y="3526986"/>
              <a:chExt cx="444342" cy="804716"/>
            </a:xfrm>
          </p:grpSpPr>
          <p:pic>
            <p:nvPicPr>
              <p:cNvPr id="16" name="Grafik 15">
                <a:extLst>
                  <a:ext uri="{FF2B5EF4-FFF2-40B4-BE49-F238E27FC236}">
                    <a16:creationId xmlns:a16="http://schemas.microsoft.com/office/drawing/2014/main" id="{E2F86F2B-9DE8-0A45-7CE6-8532E66D1266}"/>
                  </a:ext>
                </a:extLst>
              </p:cNvPr>
              <p:cNvPicPr>
                <a:picLocks noChangeAspect="1"/>
              </p:cNvPicPr>
              <p:nvPr/>
            </p:nvPicPr>
            <p:blipFill>
              <a:blip r:embed="rId2" cstate="print">
                <a:clrChange>
                  <a:clrFrom>
                    <a:srgbClr val="F6F6F6"/>
                  </a:clrFrom>
                  <a:clrTo>
                    <a:srgbClr val="F6F6F6">
                      <a:alpha val="0"/>
                    </a:srgbClr>
                  </a:clrTo>
                </a:clrChange>
                <a:extLst>
                  <a:ext uri="{28A0092B-C50C-407E-A947-70E740481C1C}">
                    <a14:useLocalDpi xmlns:a14="http://schemas.microsoft.com/office/drawing/2010/main" val="0"/>
                  </a:ext>
                </a:extLst>
              </a:blip>
              <a:stretch>
                <a:fillRect/>
              </a:stretch>
            </p:blipFill>
            <p:spPr>
              <a:xfrm>
                <a:off x="9357293" y="3866071"/>
                <a:ext cx="444342" cy="465631"/>
              </a:xfrm>
              <a:prstGeom prst="rect">
                <a:avLst/>
              </a:prstGeom>
            </p:spPr>
          </p:pic>
          <p:cxnSp>
            <p:nvCxnSpPr>
              <p:cNvPr id="17" name="Gerade Verbindung mit Pfeil 16">
                <a:extLst>
                  <a:ext uri="{FF2B5EF4-FFF2-40B4-BE49-F238E27FC236}">
                    <a16:creationId xmlns:a16="http://schemas.microsoft.com/office/drawing/2014/main" id="{D3B24E96-D04A-2C57-B36F-BB01E939F0EA}"/>
                  </a:ext>
                </a:extLst>
              </p:cNvPr>
              <p:cNvCxnSpPr>
                <a:cxnSpLocks/>
              </p:cNvCxnSpPr>
              <p:nvPr/>
            </p:nvCxnSpPr>
            <p:spPr>
              <a:xfrm rot="10800000" flipV="1">
                <a:off x="9588564" y="3526986"/>
                <a:ext cx="0" cy="338619"/>
              </a:xfrm>
              <a:prstGeom prst="straightConnector1">
                <a:avLst/>
              </a:prstGeom>
              <a:ln w="38100">
                <a:solidFill>
                  <a:srgbClr val="FFC000"/>
                </a:solidFill>
                <a:prstDash val="solid"/>
              </a:ln>
            </p:spPr>
            <p:style>
              <a:lnRef idx="1">
                <a:schemeClr val="accent1"/>
              </a:lnRef>
              <a:fillRef idx="0">
                <a:schemeClr val="accent1"/>
              </a:fillRef>
              <a:effectRef idx="0">
                <a:schemeClr val="accent1"/>
              </a:effectRef>
              <a:fontRef idx="minor">
                <a:schemeClr val="tx1"/>
              </a:fontRef>
            </p:style>
          </p:cxnSp>
        </p:grpSp>
        <p:sp>
          <p:nvSpPr>
            <p:cNvPr id="15" name="Ellipse 14">
              <a:extLst>
                <a:ext uri="{FF2B5EF4-FFF2-40B4-BE49-F238E27FC236}">
                  <a16:creationId xmlns:a16="http://schemas.microsoft.com/office/drawing/2014/main" id="{6EEC8497-64E3-913F-58F6-D18DF8E8FBF9}"/>
                </a:ext>
              </a:extLst>
            </p:cNvPr>
            <p:cNvSpPr/>
            <p:nvPr/>
          </p:nvSpPr>
          <p:spPr>
            <a:xfrm rot="10800000">
              <a:off x="11868863" y="773850"/>
              <a:ext cx="135920" cy="14243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dirty="0"/>
            </a:p>
          </p:txBody>
        </p:sp>
      </p:grpSp>
      <p:pic>
        <p:nvPicPr>
          <p:cNvPr id="18" name="Grafik 17">
            <a:extLst>
              <a:ext uri="{FF2B5EF4-FFF2-40B4-BE49-F238E27FC236}">
                <a16:creationId xmlns:a16="http://schemas.microsoft.com/office/drawing/2014/main" id="{C3322F69-4584-139C-23BB-5A83FC8EFB36}"/>
              </a:ext>
            </a:extLst>
          </p:cNvPr>
          <p:cNvPicPr>
            <a:picLocks noChangeAspect="1"/>
          </p:cNvPicPr>
          <p:nvPr/>
        </p:nvPicPr>
        <p:blipFill>
          <a:blip r:embed="rId2" cstate="print">
            <a:clrChange>
              <a:clrFrom>
                <a:srgbClr val="F6F6F6"/>
              </a:clrFrom>
              <a:clrTo>
                <a:srgbClr val="F6F6F6">
                  <a:alpha val="0"/>
                </a:srgbClr>
              </a:clrTo>
            </a:clrChange>
            <a:extLst>
              <a:ext uri="{28A0092B-C50C-407E-A947-70E740481C1C}">
                <a14:useLocalDpi xmlns:a14="http://schemas.microsoft.com/office/drawing/2010/main" val="0"/>
              </a:ext>
            </a:extLst>
          </a:blip>
          <a:stretch>
            <a:fillRect/>
          </a:stretch>
        </p:blipFill>
        <p:spPr>
          <a:xfrm>
            <a:off x="10614316" y="4494753"/>
            <a:ext cx="714579" cy="679126"/>
          </a:xfrm>
          <a:prstGeom prst="rect">
            <a:avLst/>
          </a:prstGeom>
        </p:spPr>
      </p:pic>
      <p:cxnSp>
        <p:nvCxnSpPr>
          <p:cNvPr id="19" name="Gerade Verbindung mit Pfeil 18">
            <a:extLst>
              <a:ext uri="{FF2B5EF4-FFF2-40B4-BE49-F238E27FC236}">
                <a16:creationId xmlns:a16="http://schemas.microsoft.com/office/drawing/2014/main" id="{9F073FD3-3F95-E283-2786-94030FA346FC}"/>
              </a:ext>
            </a:extLst>
          </p:cNvPr>
          <p:cNvCxnSpPr>
            <a:cxnSpLocks/>
          </p:cNvCxnSpPr>
          <p:nvPr/>
        </p:nvCxnSpPr>
        <p:spPr>
          <a:xfrm>
            <a:off x="10977004" y="3559404"/>
            <a:ext cx="0" cy="934671"/>
          </a:xfrm>
          <a:prstGeom prst="straightConnector1">
            <a:avLst/>
          </a:prstGeom>
          <a:ln w="38100">
            <a:solidFill>
              <a:srgbClr val="FFC000"/>
            </a:solidFill>
            <a:prstDash val="solid"/>
          </a:ln>
        </p:spPr>
        <p:style>
          <a:lnRef idx="1">
            <a:schemeClr val="accent1"/>
          </a:lnRef>
          <a:fillRef idx="0">
            <a:schemeClr val="accent1"/>
          </a:fillRef>
          <a:effectRef idx="0">
            <a:schemeClr val="accent1"/>
          </a:effectRef>
          <a:fontRef idx="minor">
            <a:schemeClr val="tx1"/>
          </a:fontRef>
        </p:style>
      </p:cxnSp>
      <p:pic>
        <p:nvPicPr>
          <p:cNvPr id="20" name="Grafik 19">
            <a:extLst>
              <a:ext uri="{FF2B5EF4-FFF2-40B4-BE49-F238E27FC236}">
                <a16:creationId xmlns:a16="http://schemas.microsoft.com/office/drawing/2014/main" id="{9D02422A-5B1D-6BEC-25A7-4FE69AFA3E0A}"/>
              </a:ext>
            </a:extLst>
          </p:cNvPr>
          <p:cNvPicPr>
            <a:picLocks noChangeAspect="1"/>
          </p:cNvPicPr>
          <p:nvPr/>
        </p:nvPicPr>
        <p:blipFill>
          <a:blip r:embed="rId2" cstate="print">
            <a:clrChange>
              <a:clrFrom>
                <a:srgbClr val="F6F6F6"/>
              </a:clrFrom>
              <a:clrTo>
                <a:srgbClr val="F6F6F6">
                  <a:alpha val="0"/>
                </a:srgbClr>
              </a:clrTo>
            </a:clrChange>
            <a:extLst>
              <a:ext uri="{28A0092B-C50C-407E-A947-70E740481C1C}">
                <a14:useLocalDpi xmlns:a14="http://schemas.microsoft.com/office/drawing/2010/main" val="0"/>
              </a:ext>
            </a:extLst>
          </a:blip>
          <a:stretch>
            <a:fillRect/>
          </a:stretch>
        </p:blipFill>
        <p:spPr>
          <a:xfrm flipH="1">
            <a:off x="11109625" y="3909009"/>
            <a:ext cx="714574" cy="679126"/>
          </a:xfrm>
          <a:prstGeom prst="rect">
            <a:avLst/>
          </a:prstGeom>
        </p:spPr>
      </p:pic>
      <p:cxnSp>
        <p:nvCxnSpPr>
          <p:cNvPr id="21" name="Gerade Verbindung mit Pfeil 20">
            <a:extLst>
              <a:ext uri="{FF2B5EF4-FFF2-40B4-BE49-F238E27FC236}">
                <a16:creationId xmlns:a16="http://schemas.microsoft.com/office/drawing/2014/main" id="{E9FF027A-619D-2F73-8161-21236B36B0A5}"/>
              </a:ext>
            </a:extLst>
          </p:cNvPr>
          <p:cNvCxnSpPr>
            <a:cxnSpLocks/>
          </p:cNvCxnSpPr>
          <p:nvPr/>
        </p:nvCxnSpPr>
        <p:spPr>
          <a:xfrm>
            <a:off x="11452268" y="3239324"/>
            <a:ext cx="10" cy="669007"/>
          </a:xfrm>
          <a:prstGeom prst="straightConnector1">
            <a:avLst/>
          </a:prstGeom>
          <a:ln w="38100">
            <a:solidFill>
              <a:srgbClr val="FFC000"/>
            </a:solidFill>
            <a:prstDash val="solid"/>
          </a:ln>
        </p:spPr>
        <p:style>
          <a:lnRef idx="1">
            <a:schemeClr val="accent1"/>
          </a:lnRef>
          <a:fillRef idx="0">
            <a:schemeClr val="accent1"/>
          </a:fillRef>
          <a:effectRef idx="0">
            <a:schemeClr val="accent1"/>
          </a:effectRef>
          <a:fontRef idx="minor">
            <a:schemeClr val="tx1"/>
          </a:fontRef>
        </p:style>
      </p:cxnSp>
      <p:sp>
        <p:nvSpPr>
          <p:cNvPr id="22" name="Ellipse 21">
            <a:extLst>
              <a:ext uri="{FF2B5EF4-FFF2-40B4-BE49-F238E27FC236}">
                <a16:creationId xmlns:a16="http://schemas.microsoft.com/office/drawing/2014/main" id="{D4772EBD-5244-5337-B47C-19B1D1298CB7}"/>
              </a:ext>
            </a:extLst>
          </p:cNvPr>
          <p:cNvSpPr/>
          <p:nvPr/>
        </p:nvSpPr>
        <p:spPr>
          <a:xfrm>
            <a:off x="10711457" y="4598725"/>
            <a:ext cx="135920" cy="14243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dirty="0"/>
          </a:p>
        </p:txBody>
      </p:sp>
      <p:cxnSp>
        <p:nvCxnSpPr>
          <p:cNvPr id="23" name="Gerader Verbinder 22">
            <a:extLst>
              <a:ext uri="{FF2B5EF4-FFF2-40B4-BE49-F238E27FC236}">
                <a16:creationId xmlns:a16="http://schemas.microsoft.com/office/drawing/2014/main" id="{C2D05704-0AD0-9ACB-3826-BBBD709BF293}"/>
              </a:ext>
            </a:extLst>
          </p:cNvPr>
          <p:cNvCxnSpPr>
            <a:cxnSpLocks/>
          </p:cNvCxnSpPr>
          <p:nvPr/>
        </p:nvCxnSpPr>
        <p:spPr>
          <a:xfrm>
            <a:off x="9655912" y="3260293"/>
            <a:ext cx="1774959" cy="0"/>
          </a:xfrm>
          <a:prstGeom prst="line">
            <a:avLst/>
          </a:prstGeom>
          <a:ln w="38100">
            <a:solidFill>
              <a:srgbClr val="FFC000"/>
            </a:solidFill>
            <a:prstDash val="solid"/>
          </a:ln>
        </p:spPr>
        <p:style>
          <a:lnRef idx="1">
            <a:schemeClr val="accent1"/>
          </a:lnRef>
          <a:fillRef idx="0">
            <a:schemeClr val="accent1"/>
          </a:fillRef>
          <a:effectRef idx="0">
            <a:schemeClr val="accent1"/>
          </a:effectRef>
          <a:fontRef idx="minor">
            <a:schemeClr val="tx1"/>
          </a:fontRef>
        </p:style>
      </p:cxnSp>
      <p:cxnSp>
        <p:nvCxnSpPr>
          <p:cNvPr id="24" name="Gerader Verbinder 23">
            <a:extLst>
              <a:ext uri="{FF2B5EF4-FFF2-40B4-BE49-F238E27FC236}">
                <a16:creationId xmlns:a16="http://schemas.microsoft.com/office/drawing/2014/main" id="{5BCFA84A-79C1-BF29-7348-289364DF12C7}"/>
              </a:ext>
            </a:extLst>
          </p:cNvPr>
          <p:cNvCxnSpPr>
            <a:cxnSpLocks/>
          </p:cNvCxnSpPr>
          <p:nvPr/>
        </p:nvCxnSpPr>
        <p:spPr>
          <a:xfrm>
            <a:off x="9692856" y="2996186"/>
            <a:ext cx="1723381" cy="5415"/>
          </a:xfrm>
          <a:prstGeom prst="line">
            <a:avLst/>
          </a:prstGeom>
          <a:ln w="38100">
            <a:solidFill>
              <a:srgbClr val="FFC000"/>
            </a:solidFill>
            <a:prstDash val="solid"/>
          </a:ln>
        </p:spPr>
        <p:style>
          <a:lnRef idx="1">
            <a:schemeClr val="accent1"/>
          </a:lnRef>
          <a:fillRef idx="0">
            <a:schemeClr val="accent1"/>
          </a:fillRef>
          <a:effectRef idx="0">
            <a:schemeClr val="accent1"/>
          </a:effectRef>
          <a:fontRef idx="minor">
            <a:schemeClr val="tx1"/>
          </a:fontRef>
        </p:style>
      </p:cxnSp>
      <p:cxnSp>
        <p:nvCxnSpPr>
          <p:cNvPr id="25" name="Gerader Verbinder 24">
            <a:extLst>
              <a:ext uri="{FF2B5EF4-FFF2-40B4-BE49-F238E27FC236}">
                <a16:creationId xmlns:a16="http://schemas.microsoft.com/office/drawing/2014/main" id="{C32A7166-0D74-9527-1C82-14572DA770F4}"/>
              </a:ext>
            </a:extLst>
          </p:cNvPr>
          <p:cNvCxnSpPr>
            <a:cxnSpLocks/>
          </p:cNvCxnSpPr>
          <p:nvPr/>
        </p:nvCxnSpPr>
        <p:spPr>
          <a:xfrm>
            <a:off x="5677937" y="4735906"/>
            <a:ext cx="3231925"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 name="Gerader Verbinder 25">
            <a:extLst>
              <a:ext uri="{FF2B5EF4-FFF2-40B4-BE49-F238E27FC236}">
                <a16:creationId xmlns:a16="http://schemas.microsoft.com/office/drawing/2014/main" id="{1FD76197-8F53-0397-1B40-A247C557DEC0}"/>
              </a:ext>
            </a:extLst>
          </p:cNvPr>
          <p:cNvCxnSpPr>
            <a:cxnSpLocks/>
          </p:cNvCxnSpPr>
          <p:nvPr/>
        </p:nvCxnSpPr>
        <p:spPr>
          <a:xfrm>
            <a:off x="5732617" y="4632790"/>
            <a:ext cx="1863742" cy="0"/>
          </a:xfrm>
          <a:prstGeom prst="line">
            <a:avLst/>
          </a:prstGeom>
          <a:ln w="38100">
            <a:prstDash val="solid"/>
          </a:ln>
        </p:spPr>
        <p:style>
          <a:lnRef idx="1">
            <a:schemeClr val="accent1"/>
          </a:lnRef>
          <a:fillRef idx="0">
            <a:schemeClr val="accent1"/>
          </a:fillRef>
          <a:effectRef idx="0">
            <a:schemeClr val="accent1"/>
          </a:effectRef>
          <a:fontRef idx="minor">
            <a:schemeClr val="tx1"/>
          </a:fontRef>
        </p:style>
      </p:cxnSp>
      <p:grpSp>
        <p:nvGrpSpPr>
          <p:cNvPr id="27" name="Gruppieren 26">
            <a:extLst>
              <a:ext uri="{FF2B5EF4-FFF2-40B4-BE49-F238E27FC236}">
                <a16:creationId xmlns:a16="http://schemas.microsoft.com/office/drawing/2014/main" id="{AB06C214-E261-57DC-9766-1728BEA26A5F}"/>
              </a:ext>
            </a:extLst>
          </p:cNvPr>
          <p:cNvGrpSpPr>
            <a:grpSpLocks noChangeAspect="1"/>
          </p:cNvGrpSpPr>
          <p:nvPr/>
        </p:nvGrpSpPr>
        <p:grpSpPr>
          <a:xfrm rot="156621" flipH="1">
            <a:off x="4832269" y="4607207"/>
            <a:ext cx="353696" cy="421451"/>
            <a:chOff x="4110773" y="4259412"/>
            <a:chExt cx="609379" cy="719318"/>
          </a:xfrm>
        </p:grpSpPr>
        <p:sp>
          <p:nvSpPr>
            <p:cNvPr id="28" name="Freihandform: Form 27">
              <a:extLst>
                <a:ext uri="{FF2B5EF4-FFF2-40B4-BE49-F238E27FC236}">
                  <a16:creationId xmlns:a16="http://schemas.microsoft.com/office/drawing/2014/main" id="{BD8B10B9-12AA-D51D-C6C6-36F19578DD3B}"/>
                </a:ext>
              </a:extLst>
            </p:cNvPr>
            <p:cNvSpPr/>
            <p:nvPr/>
          </p:nvSpPr>
          <p:spPr>
            <a:xfrm>
              <a:off x="4144152" y="4297961"/>
              <a:ext cx="569925" cy="589053"/>
            </a:xfrm>
            <a:custGeom>
              <a:avLst/>
              <a:gdLst>
                <a:gd name="connsiteX0" fmla="*/ 0 w 654908"/>
                <a:gd name="connsiteY0" fmla="*/ 49427 h 741405"/>
                <a:gd name="connsiteX1" fmla="*/ 444843 w 654908"/>
                <a:gd name="connsiteY1" fmla="*/ 741405 h 741405"/>
                <a:gd name="connsiteX2" fmla="*/ 654908 w 654908"/>
                <a:gd name="connsiteY2" fmla="*/ 729049 h 741405"/>
                <a:gd name="connsiteX3" fmla="*/ 556054 w 654908"/>
                <a:gd name="connsiteY3" fmla="*/ 580768 h 741405"/>
                <a:gd name="connsiteX4" fmla="*/ 345989 w 654908"/>
                <a:gd name="connsiteY4" fmla="*/ 420130 h 741405"/>
                <a:gd name="connsiteX5" fmla="*/ 61784 w 654908"/>
                <a:gd name="connsiteY5" fmla="*/ 0 h 741405"/>
                <a:gd name="connsiteX6" fmla="*/ 0 w 654908"/>
                <a:gd name="connsiteY6" fmla="*/ 49427 h 741405"/>
                <a:gd name="connsiteX0" fmla="*/ 0 w 654908"/>
                <a:gd name="connsiteY0" fmla="*/ 49427 h 741405"/>
                <a:gd name="connsiteX1" fmla="*/ 444843 w 654908"/>
                <a:gd name="connsiteY1" fmla="*/ 741405 h 741405"/>
                <a:gd name="connsiteX2" fmla="*/ 654908 w 654908"/>
                <a:gd name="connsiteY2" fmla="*/ 729049 h 741405"/>
                <a:gd name="connsiteX3" fmla="*/ 556054 w 654908"/>
                <a:gd name="connsiteY3" fmla="*/ 580768 h 741405"/>
                <a:gd name="connsiteX4" fmla="*/ 458456 w 654908"/>
                <a:gd name="connsiteY4" fmla="*/ 591275 h 741405"/>
                <a:gd name="connsiteX5" fmla="*/ 61784 w 654908"/>
                <a:gd name="connsiteY5" fmla="*/ 0 h 741405"/>
                <a:gd name="connsiteX6" fmla="*/ 0 w 654908"/>
                <a:gd name="connsiteY6" fmla="*/ 49427 h 741405"/>
                <a:gd name="connsiteX0" fmla="*/ 0 w 654908"/>
                <a:gd name="connsiteY0" fmla="*/ 49427 h 741405"/>
                <a:gd name="connsiteX1" fmla="*/ 444843 w 654908"/>
                <a:gd name="connsiteY1" fmla="*/ 741405 h 741405"/>
                <a:gd name="connsiteX2" fmla="*/ 654908 w 654908"/>
                <a:gd name="connsiteY2" fmla="*/ 729049 h 741405"/>
                <a:gd name="connsiteX3" fmla="*/ 556054 w 654908"/>
                <a:gd name="connsiteY3" fmla="*/ 580768 h 741405"/>
                <a:gd name="connsiteX4" fmla="*/ 485350 w 654908"/>
                <a:gd name="connsiteY4" fmla="*/ 647508 h 741405"/>
                <a:gd name="connsiteX5" fmla="*/ 61784 w 654908"/>
                <a:gd name="connsiteY5" fmla="*/ 0 h 741405"/>
                <a:gd name="connsiteX6" fmla="*/ 0 w 654908"/>
                <a:gd name="connsiteY6" fmla="*/ 49427 h 741405"/>
                <a:gd name="connsiteX0" fmla="*/ 0 w 654908"/>
                <a:gd name="connsiteY0" fmla="*/ 49427 h 741405"/>
                <a:gd name="connsiteX1" fmla="*/ 444843 w 654908"/>
                <a:gd name="connsiteY1" fmla="*/ 741405 h 741405"/>
                <a:gd name="connsiteX2" fmla="*/ 654908 w 654908"/>
                <a:gd name="connsiteY2" fmla="*/ 729049 h 741405"/>
                <a:gd name="connsiteX3" fmla="*/ 570724 w 654908"/>
                <a:gd name="connsiteY3" fmla="*/ 602772 h 741405"/>
                <a:gd name="connsiteX4" fmla="*/ 485350 w 654908"/>
                <a:gd name="connsiteY4" fmla="*/ 647508 h 741405"/>
                <a:gd name="connsiteX5" fmla="*/ 61784 w 654908"/>
                <a:gd name="connsiteY5" fmla="*/ 0 h 741405"/>
                <a:gd name="connsiteX6" fmla="*/ 0 w 654908"/>
                <a:gd name="connsiteY6" fmla="*/ 49427 h 741405"/>
                <a:gd name="connsiteX0" fmla="*/ 0 w 654908"/>
                <a:gd name="connsiteY0" fmla="*/ 49427 h 756075"/>
                <a:gd name="connsiteX1" fmla="*/ 461958 w 654908"/>
                <a:gd name="connsiteY1" fmla="*/ 756075 h 756075"/>
                <a:gd name="connsiteX2" fmla="*/ 654908 w 654908"/>
                <a:gd name="connsiteY2" fmla="*/ 729049 h 756075"/>
                <a:gd name="connsiteX3" fmla="*/ 570724 w 654908"/>
                <a:gd name="connsiteY3" fmla="*/ 602772 h 756075"/>
                <a:gd name="connsiteX4" fmla="*/ 485350 w 654908"/>
                <a:gd name="connsiteY4" fmla="*/ 647508 h 756075"/>
                <a:gd name="connsiteX5" fmla="*/ 61784 w 654908"/>
                <a:gd name="connsiteY5" fmla="*/ 0 h 756075"/>
                <a:gd name="connsiteX6" fmla="*/ 0 w 654908"/>
                <a:gd name="connsiteY6" fmla="*/ 49427 h 756075"/>
                <a:gd name="connsiteX0" fmla="*/ 0 w 654908"/>
                <a:gd name="connsiteY0" fmla="*/ 49427 h 756075"/>
                <a:gd name="connsiteX1" fmla="*/ 461958 w 654908"/>
                <a:gd name="connsiteY1" fmla="*/ 756075 h 756075"/>
                <a:gd name="connsiteX2" fmla="*/ 511517 w 654908"/>
                <a:gd name="connsiteY2" fmla="*/ 752507 h 756075"/>
                <a:gd name="connsiteX3" fmla="*/ 654908 w 654908"/>
                <a:gd name="connsiteY3" fmla="*/ 729049 h 756075"/>
                <a:gd name="connsiteX4" fmla="*/ 570724 w 654908"/>
                <a:gd name="connsiteY4" fmla="*/ 602772 h 756075"/>
                <a:gd name="connsiteX5" fmla="*/ 485350 w 654908"/>
                <a:gd name="connsiteY5" fmla="*/ 647508 h 756075"/>
                <a:gd name="connsiteX6" fmla="*/ 61784 w 654908"/>
                <a:gd name="connsiteY6" fmla="*/ 0 h 756075"/>
                <a:gd name="connsiteX7" fmla="*/ 0 w 654908"/>
                <a:gd name="connsiteY7" fmla="*/ 49427 h 756075"/>
                <a:gd name="connsiteX0" fmla="*/ 0 w 654908"/>
                <a:gd name="connsiteY0" fmla="*/ 49427 h 752507"/>
                <a:gd name="connsiteX1" fmla="*/ 444844 w 654908"/>
                <a:gd name="connsiteY1" fmla="*/ 724291 h 752507"/>
                <a:gd name="connsiteX2" fmla="*/ 511517 w 654908"/>
                <a:gd name="connsiteY2" fmla="*/ 752507 h 752507"/>
                <a:gd name="connsiteX3" fmla="*/ 654908 w 654908"/>
                <a:gd name="connsiteY3" fmla="*/ 729049 h 752507"/>
                <a:gd name="connsiteX4" fmla="*/ 570724 w 654908"/>
                <a:gd name="connsiteY4" fmla="*/ 602772 h 752507"/>
                <a:gd name="connsiteX5" fmla="*/ 485350 w 654908"/>
                <a:gd name="connsiteY5" fmla="*/ 647508 h 752507"/>
                <a:gd name="connsiteX6" fmla="*/ 61784 w 654908"/>
                <a:gd name="connsiteY6" fmla="*/ 0 h 752507"/>
                <a:gd name="connsiteX7" fmla="*/ 0 w 654908"/>
                <a:gd name="connsiteY7" fmla="*/ 49427 h 752507"/>
                <a:gd name="connsiteX0" fmla="*/ 0 w 654908"/>
                <a:gd name="connsiteY0" fmla="*/ 49427 h 752507"/>
                <a:gd name="connsiteX1" fmla="*/ 444844 w 654908"/>
                <a:gd name="connsiteY1" fmla="*/ 724291 h 752507"/>
                <a:gd name="connsiteX2" fmla="*/ 511517 w 654908"/>
                <a:gd name="connsiteY2" fmla="*/ 752507 h 752507"/>
                <a:gd name="connsiteX3" fmla="*/ 654908 w 654908"/>
                <a:gd name="connsiteY3" fmla="*/ 729049 h 752507"/>
                <a:gd name="connsiteX4" fmla="*/ 570724 w 654908"/>
                <a:gd name="connsiteY4" fmla="*/ 602772 h 752507"/>
                <a:gd name="connsiteX5" fmla="*/ 518852 w 654908"/>
                <a:gd name="connsiteY5" fmla="*/ 625371 h 752507"/>
                <a:gd name="connsiteX6" fmla="*/ 485350 w 654908"/>
                <a:gd name="connsiteY6" fmla="*/ 647508 h 752507"/>
                <a:gd name="connsiteX7" fmla="*/ 61784 w 654908"/>
                <a:gd name="connsiteY7" fmla="*/ 0 h 752507"/>
                <a:gd name="connsiteX8" fmla="*/ 0 w 654908"/>
                <a:gd name="connsiteY8" fmla="*/ 49427 h 752507"/>
                <a:gd name="connsiteX0" fmla="*/ 0 w 654908"/>
                <a:gd name="connsiteY0" fmla="*/ 49427 h 752507"/>
                <a:gd name="connsiteX1" fmla="*/ 444844 w 654908"/>
                <a:gd name="connsiteY1" fmla="*/ 724291 h 752507"/>
                <a:gd name="connsiteX2" fmla="*/ 511517 w 654908"/>
                <a:gd name="connsiteY2" fmla="*/ 752507 h 752507"/>
                <a:gd name="connsiteX3" fmla="*/ 654908 w 654908"/>
                <a:gd name="connsiteY3" fmla="*/ 729049 h 752507"/>
                <a:gd name="connsiteX4" fmla="*/ 570724 w 654908"/>
                <a:gd name="connsiteY4" fmla="*/ 602772 h 752507"/>
                <a:gd name="connsiteX5" fmla="*/ 518852 w 654908"/>
                <a:gd name="connsiteY5" fmla="*/ 625371 h 752507"/>
                <a:gd name="connsiteX6" fmla="*/ 460900 w 654908"/>
                <a:gd name="connsiteY6" fmla="*/ 610834 h 752507"/>
                <a:gd name="connsiteX7" fmla="*/ 61784 w 654908"/>
                <a:gd name="connsiteY7" fmla="*/ 0 h 752507"/>
                <a:gd name="connsiteX8" fmla="*/ 0 w 654908"/>
                <a:gd name="connsiteY8" fmla="*/ 49427 h 752507"/>
                <a:gd name="connsiteX0" fmla="*/ 0 w 654908"/>
                <a:gd name="connsiteY0" fmla="*/ 49427 h 752507"/>
                <a:gd name="connsiteX1" fmla="*/ 444844 w 654908"/>
                <a:gd name="connsiteY1" fmla="*/ 724291 h 752507"/>
                <a:gd name="connsiteX2" fmla="*/ 511517 w 654908"/>
                <a:gd name="connsiteY2" fmla="*/ 752507 h 752507"/>
                <a:gd name="connsiteX3" fmla="*/ 654908 w 654908"/>
                <a:gd name="connsiteY3" fmla="*/ 729049 h 752507"/>
                <a:gd name="connsiteX4" fmla="*/ 570724 w 654908"/>
                <a:gd name="connsiteY4" fmla="*/ 602772 h 752507"/>
                <a:gd name="connsiteX5" fmla="*/ 518852 w 654908"/>
                <a:gd name="connsiteY5" fmla="*/ 625371 h 752507"/>
                <a:gd name="connsiteX6" fmla="*/ 460900 w 654908"/>
                <a:gd name="connsiteY6" fmla="*/ 610834 h 752507"/>
                <a:gd name="connsiteX7" fmla="*/ 61784 w 654908"/>
                <a:gd name="connsiteY7" fmla="*/ 0 h 752507"/>
                <a:gd name="connsiteX8" fmla="*/ 24978 w 654908"/>
                <a:gd name="connsiteY8" fmla="*/ 31255 h 752507"/>
                <a:gd name="connsiteX9" fmla="*/ 0 w 654908"/>
                <a:gd name="connsiteY9" fmla="*/ 49427 h 752507"/>
                <a:gd name="connsiteX0" fmla="*/ 0 w 654908"/>
                <a:gd name="connsiteY0" fmla="*/ 49956 h 753036"/>
                <a:gd name="connsiteX1" fmla="*/ 444844 w 654908"/>
                <a:gd name="connsiteY1" fmla="*/ 724820 h 753036"/>
                <a:gd name="connsiteX2" fmla="*/ 511517 w 654908"/>
                <a:gd name="connsiteY2" fmla="*/ 753036 h 753036"/>
                <a:gd name="connsiteX3" fmla="*/ 654908 w 654908"/>
                <a:gd name="connsiteY3" fmla="*/ 729578 h 753036"/>
                <a:gd name="connsiteX4" fmla="*/ 570724 w 654908"/>
                <a:gd name="connsiteY4" fmla="*/ 603301 h 753036"/>
                <a:gd name="connsiteX5" fmla="*/ 518852 w 654908"/>
                <a:gd name="connsiteY5" fmla="*/ 625900 h 753036"/>
                <a:gd name="connsiteX6" fmla="*/ 460900 w 654908"/>
                <a:gd name="connsiteY6" fmla="*/ 611363 h 753036"/>
                <a:gd name="connsiteX7" fmla="*/ 61784 w 654908"/>
                <a:gd name="connsiteY7" fmla="*/ 529 h 753036"/>
                <a:gd name="connsiteX8" fmla="*/ 2974 w 654908"/>
                <a:gd name="connsiteY8" fmla="*/ 0 h 753036"/>
                <a:gd name="connsiteX9" fmla="*/ 0 w 654908"/>
                <a:gd name="connsiteY9" fmla="*/ 49956 h 753036"/>
                <a:gd name="connsiteX0" fmla="*/ 34293 w 689201"/>
                <a:gd name="connsiteY0" fmla="*/ 96747 h 799827"/>
                <a:gd name="connsiteX1" fmla="*/ 479137 w 689201"/>
                <a:gd name="connsiteY1" fmla="*/ 771611 h 799827"/>
                <a:gd name="connsiteX2" fmla="*/ 545810 w 689201"/>
                <a:gd name="connsiteY2" fmla="*/ 799827 h 799827"/>
                <a:gd name="connsiteX3" fmla="*/ 689201 w 689201"/>
                <a:gd name="connsiteY3" fmla="*/ 776369 h 799827"/>
                <a:gd name="connsiteX4" fmla="*/ 605017 w 689201"/>
                <a:gd name="connsiteY4" fmla="*/ 650092 h 799827"/>
                <a:gd name="connsiteX5" fmla="*/ 553145 w 689201"/>
                <a:gd name="connsiteY5" fmla="*/ 672691 h 799827"/>
                <a:gd name="connsiteX6" fmla="*/ 495193 w 689201"/>
                <a:gd name="connsiteY6" fmla="*/ 658154 h 799827"/>
                <a:gd name="connsiteX7" fmla="*/ 96077 w 689201"/>
                <a:gd name="connsiteY7" fmla="*/ 47320 h 799827"/>
                <a:gd name="connsiteX8" fmla="*/ 37267 w 689201"/>
                <a:gd name="connsiteY8" fmla="*/ 46791 h 799827"/>
                <a:gd name="connsiteX9" fmla="*/ 34293 w 689201"/>
                <a:gd name="connsiteY9" fmla="*/ 96747 h 799827"/>
                <a:gd name="connsiteX0" fmla="*/ 34293 w 689201"/>
                <a:gd name="connsiteY0" fmla="*/ 67834 h 770914"/>
                <a:gd name="connsiteX1" fmla="*/ 479137 w 689201"/>
                <a:gd name="connsiteY1" fmla="*/ 742698 h 770914"/>
                <a:gd name="connsiteX2" fmla="*/ 545810 w 689201"/>
                <a:gd name="connsiteY2" fmla="*/ 770914 h 770914"/>
                <a:gd name="connsiteX3" fmla="*/ 689201 w 689201"/>
                <a:gd name="connsiteY3" fmla="*/ 747456 h 770914"/>
                <a:gd name="connsiteX4" fmla="*/ 605017 w 689201"/>
                <a:gd name="connsiteY4" fmla="*/ 621179 h 770914"/>
                <a:gd name="connsiteX5" fmla="*/ 553145 w 689201"/>
                <a:gd name="connsiteY5" fmla="*/ 643778 h 770914"/>
                <a:gd name="connsiteX6" fmla="*/ 495193 w 689201"/>
                <a:gd name="connsiteY6" fmla="*/ 629241 h 770914"/>
                <a:gd name="connsiteX7" fmla="*/ 96077 w 689201"/>
                <a:gd name="connsiteY7" fmla="*/ 18407 h 770914"/>
                <a:gd name="connsiteX8" fmla="*/ 37267 w 689201"/>
                <a:gd name="connsiteY8" fmla="*/ 17878 h 770914"/>
                <a:gd name="connsiteX9" fmla="*/ 34293 w 689201"/>
                <a:gd name="connsiteY9" fmla="*/ 67834 h 770914"/>
                <a:gd name="connsiteX0" fmla="*/ 7337 w 662245"/>
                <a:gd name="connsiteY0" fmla="*/ 60112 h 763192"/>
                <a:gd name="connsiteX1" fmla="*/ 452181 w 662245"/>
                <a:gd name="connsiteY1" fmla="*/ 734976 h 763192"/>
                <a:gd name="connsiteX2" fmla="*/ 518854 w 662245"/>
                <a:gd name="connsiteY2" fmla="*/ 763192 h 763192"/>
                <a:gd name="connsiteX3" fmla="*/ 662245 w 662245"/>
                <a:gd name="connsiteY3" fmla="*/ 739734 h 763192"/>
                <a:gd name="connsiteX4" fmla="*/ 578061 w 662245"/>
                <a:gd name="connsiteY4" fmla="*/ 613457 h 763192"/>
                <a:gd name="connsiteX5" fmla="*/ 526189 w 662245"/>
                <a:gd name="connsiteY5" fmla="*/ 636056 h 763192"/>
                <a:gd name="connsiteX6" fmla="*/ 468237 w 662245"/>
                <a:gd name="connsiteY6" fmla="*/ 621519 h 763192"/>
                <a:gd name="connsiteX7" fmla="*/ 69121 w 662245"/>
                <a:gd name="connsiteY7" fmla="*/ 10685 h 763192"/>
                <a:gd name="connsiteX8" fmla="*/ 10311 w 662245"/>
                <a:gd name="connsiteY8" fmla="*/ 10156 h 763192"/>
                <a:gd name="connsiteX9" fmla="*/ 7337 w 662245"/>
                <a:gd name="connsiteY9" fmla="*/ 60112 h 76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2245" h="763192">
                  <a:moveTo>
                    <a:pt x="7337" y="60112"/>
                  </a:moveTo>
                  <a:lnTo>
                    <a:pt x="452181" y="734976"/>
                  </a:lnTo>
                  <a:lnTo>
                    <a:pt x="518854" y="763192"/>
                  </a:lnTo>
                  <a:lnTo>
                    <a:pt x="662245" y="739734"/>
                  </a:lnTo>
                  <a:lnTo>
                    <a:pt x="578061" y="613457"/>
                  </a:lnTo>
                  <a:lnTo>
                    <a:pt x="526189" y="636056"/>
                  </a:lnTo>
                  <a:lnTo>
                    <a:pt x="468237" y="621519"/>
                  </a:lnTo>
                  <a:lnTo>
                    <a:pt x="69121" y="10685"/>
                  </a:lnTo>
                  <a:cubicBezTo>
                    <a:pt x="46588" y="-8082"/>
                    <a:pt x="20608" y="1918"/>
                    <a:pt x="10311" y="10156"/>
                  </a:cubicBezTo>
                  <a:cubicBezTo>
                    <a:pt x="14" y="18394"/>
                    <a:pt x="-5185" y="39551"/>
                    <a:pt x="7337" y="60112"/>
                  </a:cubicBezTo>
                  <a:close/>
                </a:path>
              </a:pathLst>
            </a:custGeom>
            <a:solidFill>
              <a:schemeClr val="bg1">
                <a:lumMod val="65000"/>
              </a:schemeClr>
            </a:solidFill>
            <a:ln w="95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rtl="0" eaLnBrk="1" fontAlgn="auto" hangingPunct="1">
                <a:lnSpc>
                  <a:spcPct val="100000"/>
                </a:lnSpc>
                <a:spcBef>
                  <a:spcPts val="0"/>
                </a:spcBef>
                <a:spcAft>
                  <a:spcPts val="0"/>
                </a:spcAft>
              </a:pPr>
              <a:endParaRPr lang="en-GB" sz="1000" b="0" i="0" u="none" baseline="0" dirty="0">
                <a:solidFill>
                  <a:srgbClr val="181818"/>
                </a:solidFill>
                <a:latin typeface="Arial" panose="020B0604020202020204" pitchFamily="34" charset="0"/>
              </a:endParaRPr>
            </a:p>
          </p:txBody>
        </p:sp>
        <p:sp>
          <p:nvSpPr>
            <p:cNvPr id="29" name="Rechteck 28">
              <a:extLst>
                <a:ext uri="{FF2B5EF4-FFF2-40B4-BE49-F238E27FC236}">
                  <a16:creationId xmlns:a16="http://schemas.microsoft.com/office/drawing/2014/main" id="{15F4F68A-4C46-BFE3-5160-7EFFC1D9712F}"/>
                </a:ext>
              </a:extLst>
            </p:cNvPr>
            <p:cNvSpPr/>
            <p:nvPr/>
          </p:nvSpPr>
          <p:spPr>
            <a:xfrm rot="19701715">
              <a:off x="4658810" y="4654694"/>
              <a:ext cx="61342" cy="324036"/>
            </a:xfrm>
            <a:prstGeom prst="rect">
              <a:avLst/>
            </a:prstGeom>
            <a:solidFill>
              <a:schemeClr val="tx1"/>
            </a:solidFill>
            <a:ln w="95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rtl="0" eaLnBrk="1" fontAlgn="auto" hangingPunct="1">
                <a:lnSpc>
                  <a:spcPct val="100000"/>
                </a:lnSpc>
                <a:spcBef>
                  <a:spcPts val="0"/>
                </a:spcBef>
                <a:spcAft>
                  <a:spcPts val="0"/>
                </a:spcAft>
              </a:pPr>
              <a:endParaRPr lang="en-GB" sz="1000" b="0" i="0" u="none" baseline="0" dirty="0">
                <a:solidFill>
                  <a:srgbClr val="181818"/>
                </a:solidFill>
                <a:latin typeface="Arial" panose="020B0604020202020204" pitchFamily="34" charset="0"/>
              </a:endParaRPr>
            </a:p>
          </p:txBody>
        </p:sp>
        <p:sp>
          <p:nvSpPr>
            <p:cNvPr id="30" name="Ellipse 29">
              <a:extLst>
                <a:ext uri="{FF2B5EF4-FFF2-40B4-BE49-F238E27FC236}">
                  <a16:creationId xmlns:a16="http://schemas.microsoft.com/office/drawing/2014/main" id="{AFDF6E15-53EC-42D6-39DC-779ACD662E17}"/>
                </a:ext>
              </a:extLst>
            </p:cNvPr>
            <p:cNvSpPr/>
            <p:nvPr/>
          </p:nvSpPr>
          <p:spPr>
            <a:xfrm>
              <a:off x="4110773" y="4259412"/>
              <a:ext cx="229656" cy="238408"/>
            </a:xfrm>
            <a:prstGeom prst="ellipse">
              <a:avLst/>
            </a:prstGeom>
            <a:solidFill>
              <a:schemeClr val="bg1">
                <a:lumMod val="65000"/>
              </a:schemeClr>
            </a:solidFill>
            <a:ln w="95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rtl="0" eaLnBrk="1" fontAlgn="auto" hangingPunct="1">
                <a:lnSpc>
                  <a:spcPct val="100000"/>
                </a:lnSpc>
                <a:spcBef>
                  <a:spcPts val="0"/>
                </a:spcBef>
                <a:spcAft>
                  <a:spcPts val="0"/>
                </a:spcAft>
              </a:pPr>
              <a:endParaRPr lang="en-GB" sz="1000" b="0" i="0" u="none" baseline="0" dirty="0">
                <a:solidFill>
                  <a:srgbClr val="181818"/>
                </a:solidFill>
                <a:latin typeface="Arial" panose="020B0604020202020204" pitchFamily="34" charset="0"/>
              </a:endParaRPr>
            </a:p>
          </p:txBody>
        </p:sp>
      </p:grpSp>
      <p:cxnSp>
        <p:nvCxnSpPr>
          <p:cNvPr id="31" name="Gerader Verbinder 30">
            <a:extLst>
              <a:ext uri="{FF2B5EF4-FFF2-40B4-BE49-F238E27FC236}">
                <a16:creationId xmlns:a16="http://schemas.microsoft.com/office/drawing/2014/main" id="{B7D6DDD2-E0A2-4348-0BD9-AD51951B7E1D}"/>
              </a:ext>
            </a:extLst>
          </p:cNvPr>
          <p:cNvCxnSpPr>
            <a:cxnSpLocks noChangeAspect="1"/>
          </p:cNvCxnSpPr>
          <p:nvPr/>
        </p:nvCxnSpPr>
        <p:spPr>
          <a:xfrm>
            <a:off x="5177420" y="4686161"/>
            <a:ext cx="455271" cy="0"/>
          </a:xfrm>
          <a:prstGeom prst="line">
            <a:avLst/>
          </a:prstGeom>
          <a:ln w="28575">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51" name="Rechteck 450">
            <a:extLst>
              <a:ext uri="{FF2B5EF4-FFF2-40B4-BE49-F238E27FC236}">
                <a16:creationId xmlns:a16="http://schemas.microsoft.com/office/drawing/2014/main" id="{7DBD40B9-1394-332D-03DD-0D6FC40C1EAD}"/>
              </a:ext>
            </a:extLst>
          </p:cNvPr>
          <p:cNvSpPr/>
          <p:nvPr/>
        </p:nvSpPr>
        <p:spPr>
          <a:xfrm>
            <a:off x="5621548" y="4545354"/>
            <a:ext cx="113211" cy="30115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52" name="Rechteck 451">
            <a:extLst>
              <a:ext uri="{FF2B5EF4-FFF2-40B4-BE49-F238E27FC236}">
                <a16:creationId xmlns:a16="http://schemas.microsoft.com/office/drawing/2014/main" id="{33CF1025-A930-A0D5-D142-9747AB705A41}"/>
              </a:ext>
            </a:extLst>
          </p:cNvPr>
          <p:cNvSpPr/>
          <p:nvPr/>
        </p:nvSpPr>
        <p:spPr>
          <a:xfrm>
            <a:off x="4715858" y="4408466"/>
            <a:ext cx="1079863" cy="693562"/>
          </a:xfrm>
          <a:prstGeom prst="rect">
            <a:avLst/>
          </a:prstGeom>
          <a:no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453" name="Gerader Verbinder 452">
            <a:extLst>
              <a:ext uri="{FF2B5EF4-FFF2-40B4-BE49-F238E27FC236}">
                <a16:creationId xmlns:a16="http://schemas.microsoft.com/office/drawing/2014/main" id="{B7D782EF-8E7B-D9AF-DC72-5DF8A7EDB981}"/>
              </a:ext>
            </a:extLst>
          </p:cNvPr>
          <p:cNvCxnSpPr>
            <a:cxnSpLocks/>
          </p:cNvCxnSpPr>
          <p:nvPr/>
        </p:nvCxnSpPr>
        <p:spPr>
          <a:xfrm flipH="1">
            <a:off x="5118848" y="2214153"/>
            <a:ext cx="12611" cy="2188536"/>
          </a:xfrm>
          <a:prstGeom prst="line">
            <a:avLst/>
          </a:prstGeom>
          <a:ln w="38100">
            <a:solidFill>
              <a:srgbClr val="FFC000"/>
            </a:solidFill>
            <a:prstDash val="solid"/>
          </a:ln>
        </p:spPr>
        <p:style>
          <a:lnRef idx="1">
            <a:schemeClr val="accent1"/>
          </a:lnRef>
          <a:fillRef idx="0">
            <a:schemeClr val="accent1"/>
          </a:fillRef>
          <a:effectRef idx="0">
            <a:schemeClr val="accent1"/>
          </a:effectRef>
          <a:fontRef idx="minor">
            <a:schemeClr val="tx1"/>
          </a:fontRef>
        </p:style>
      </p:cxnSp>
      <p:cxnSp>
        <p:nvCxnSpPr>
          <p:cNvPr id="454" name="Gerader Verbinder 453">
            <a:extLst>
              <a:ext uri="{FF2B5EF4-FFF2-40B4-BE49-F238E27FC236}">
                <a16:creationId xmlns:a16="http://schemas.microsoft.com/office/drawing/2014/main" id="{6550E8E9-3E8E-6A83-62FA-DA4AF1956EA9}"/>
              </a:ext>
            </a:extLst>
          </p:cNvPr>
          <p:cNvCxnSpPr>
            <a:cxnSpLocks/>
          </p:cNvCxnSpPr>
          <p:nvPr/>
        </p:nvCxnSpPr>
        <p:spPr>
          <a:xfrm>
            <a:off x="5283211" y="4402689"/>
            <a:ext cx="0" cy="683605"/>
          </a:xfrm>
          <a:prstGeom prst="line">
            <a:avLst/>
          </a:prstGeom>
          <a:noFill/>
          <a:ln w="285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cxnSp>
      <p:sp>
        <p:nvSpPr>
          <p:cNvPr id="455" name="Textfeld 454">
            <a:extLst>
              <a:ext uri="{FF2B5EF4-FFF2-40B4-BE49-F238E27FC236}">
                <a16:creationId xmlns:a16="http://schemas.microsoft.com/office/drawing/2014/main" id="{74AAD433-D5D6-AEB8-B897-142166DDC074}"/>
              </a:ext>
            </a:extLst>
          </p:cNvPr>
          <p:cNvSpPr txBox="1"/>
          <p:nvPr/>
        </p:nvSpPr>
        <p:spPr>
          <a:xfrm>
            <a:off x="4970762" y="4756875"/>
            <a:ext cx="257448" cy="307777"/>
          </a:xfrm>
          <a:prstGeom prst="rect">
            <a:avLst/>
          </a:prstGeom>
          <a:noFill/>
        </p:spPr>
        <p:txBody>
          <a:bodyPr wrap="square" rtlCol="0">
            <a:spAutoFit/>
          </a:bodyPr>
          <a:lstStyle/>
          <a:p>
            <a:r>
              <a:rPr lang="en-GB" sz="1400" b="1" dirty="0"/>
              <a:t>1</a:t>
            </a:r>
          </a:p>
        </p:txBody>
      </p:sp>
      <p:sp>
        <p:nvSpPr>
          <p:cNvPr id="456" name="Textfeld 455">
            <a:extLst>
              <a:ext uri="{FF2B5EF4-FFF2-40B4-BE49-F238E27FC236}">
                <a16:creationId xmlns:a16="http://schemas.microsoft.com/office/drawing/2014/main" id="{F5AEAE21-0B16-9A51-5FEC-5BD7D3C9A413}"/>
              </a:ext>
            </a:extLst>
          </p:cNvPr>
          <p:cNvSpPr txBox="1"/>
          <p:nvPr/>
        </p:nvSpPr>
        <p:spPr>
          <a:xfrm>
            <a:off x="5409485" y="4761486"/>
            <a:ext cx="257448" cy="307777"/>
          </a:xfrm>
          <a:prstGeom prst="rect">
            <a:avLst/>
          </a:prstGeom>
          <a:noFill/>
        </p:spPr>
        <p:txBody>
          <a:bodyPr wrap="square" rtlCol="0">
            <a:spAutoFit/>
          </a:bodyPr>
          <a:lstStyle/>
          <a:p>
            <a:r>
              <a:rPr lang="en-GB" sz="1400" b="1" dirty="0"/>
              <a:t>2</a:t>
            </a:r>
          </a:p>
        </p:txBody>
      </p:sp>
      <p:sp>
        <p:nvSpPr>
          <p:cNvPr id="457" name="Ellipse 456">
            <a:extLst>
              <a:ext uri="{FF2B5EF4-FFF2-40B4-BE49-F238E27FC236}">
                <a16:creationId xmlns:a16="http://schemas.microsoft.com/office/drawing/2014/main" id="{3302C2B1-384D-5420-F652-5BB8B7330711}"/>
              </a:ext>
            </a:extLst>
          </p:cNvPr>
          <p:cNvSpPr/>
          <p:nvPr/>
        </p:nvSpPr>
        <p:spPr>
          <a:xfrm>
            <a:off x="5338548" y="4183292"/>
            <a:ext cx="157487" cy="130884"/>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58" name="Textfeld 457">
            <a:extLst>
              <a:ext uri="{FF2B5EF4-FFF2-40B4-BE49-F238E27FC236}">
                <a16:creationId xmlns:a16="http://schemas.microsoft.com/office/drawing/2014/main" id="{92A74D83-188D-00B6-4043-7D370545F032}"/>
              </a:ext>
            </a:extLst>
          </p:cNvPr>
          <p:cNvSpPr txBox="1"/>
          <p:nvPr/>
        </p:nvSpPr>
        <p:spPr>
          <a:xfrm>
            <a:off x="3970141" y="1709825"/>
            <a:ext cx="1136312" cy="369332"/>
          </a:xfrm>
          <a:prstGeom prst="rect">
            <a:avLst/>
          </a:prstGeom>
          <a:noFill/>
        </p:spPr>
        <p:txBody>
          <a:bodyPr wrap="square" rtlCol="0">
            <a:spAutoFit/>
          </a:bodyPr>
          <a:lstStyle/>
          <a:p>
            <a:r>
              <a:rPr lang="en-GB" dirty="0"/>
              <a:t>KL 30.1</a:t>
            </a:r>
          </a:p>
        </p:txBody>
      </p:sp>
      <p:sp>
        <p:nvSpPr>
          <p:cNvPr id="459" name="Ellipse 134">
            <a:extLst>
              <a:ext uri="{FF2B5EF4-FFF2-40B4-BE49-F238E27FC236}">
                <a16:creationId xmlns:a16="http://schemas.microsoft.com/office/drawing/2014/main" id="{94759119-D34D-00ED-DF28-45952BF69CC5}"/>
              </a:ext>
            </a:extLst>
          </p:cNvPr>
          <p:cNvSpPr/>
          <p:nvPr/>
        </p:nvSpPr>
        <p:spPr>
          <a:xfrm>
            <a:off x="5052375" y="2158562"/>
            <a:ext cx="157487" cy="130884"/>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460" name="Gerader Verbinder 73">
            <a:extLst>
              <a:ext uri="{FF2B5EF4-FFF2-40B4-BE49-F238E27FC236}">
                <a16:creationId xmlns:a16="http://schemas.microsoft.com/office/drawing/2014/main" id="{47B1AA58-31F5-FDD7-2768-F296EE5E28A0}"/>
              </a:ext>
            </a:extLst>
          </p:cNvPr>
          <p:cNvCxnSpPr>
            <a:cxnSpLocks/>
            <a:stCxn id="461" idx="4"/>
            <a:endCxn id="469" idx="1"/>
          </p:cNvCxnSpPr>
          <p:nvPr/>
        </p:nvCxnSpPr>
        <p:spPr>
          <a:xfrm rot="16200000" flipH="1">
            <a:off x="4415496" y="2396572"/>
            <a:ext cx="363417" cy="143904"/>
          </a:xfrm>
          <a:prstGeom prst="bentConnector2">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461" name="Ellipse 143">
            <a:extLst>
              <a:ext uri="{FF2B5EF4-FFF2-40B4-BE49-F238E27FC236}">
                <a16:creationId xmlns:a16="http://schemas.microsoft.com/office/drawing/2014/main" id="{D6ED4CAB-A0FE-D51E-440D-4EC55EF8A6D6}"/>
              </a:ext>
            </a:extLst>
          </p:cNvPr>
          <p:cNvSpPr/>
          <p:nvPr/>
        </p:nvSpPr>
        <p:spPr>
          <a:xfrm>
            <a:off x="4446508" y="2155932"/>
            <a:ext cx="157487" cy="13088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462" name="Gerader Verbinder 73">
            <a:extLst>
              <a:ext uri="{FF2B5EF4-FFF2-40B4-BE49-F238E27FC236}">
                <a16:creationId xmlns:a16="http://schemas.microsoft.com/office/drawing/2014/main" id="{2273EA04-DD50-B2BF-4F82-25118805F877}"/>
              </a:ext>
            </a:extLst>
          </p:cNvPr>
          <p:cNvCxnSpPr>
            <a:cxnSpLocks/>
            <a:stCxn id="469" idx="3"/>
          </p:cNvCxnSpPr>
          <p:nvPr/>
        </p:nvCxnSpPr>
        <p:spPr>
          <a:xfrm>
            <a:off x="4984076" y="2650233"/>
            <a:ext cx="428903" cy="1742665"/>
          </a:xfrm>
          <a:prstGeom prst="bentConnector2">
            <a:avLst/>
          </a:prstGeom>
          <a:ln w="38100">
            <a:solidFill>
              <a:srgbClr val="FFC000"/>
            </a:solidFill>
            <a:prstDash val="solid"/>
          </a:ln>
        </p:spPr>
        <p:style>
          <a:lnRef idx="1">
            <a:schemeClr val="accent1"/>
          </a:lnRef>
          <a:fillRef idx="0">
            <a:schemeClr val="accent1"/>
          </a:fillRef>
          <a:effectRef idx="0">
            <a:schemeClr val="accent1"/>
          </a:effectRef>
          <a:fontRef idx="minor">
            <a:schemeClr val="tx1"/>
          </a:fontRef>
        </p:style>
      </p:cxnSp>
      <p:sp>
        <p:nvSpPr>
          <p:cNvPr id="463" name="Rechteck: abgerundete Ecken 35">
            <a:extLst>
              <a:ext uri="{FF2B5EF4-FFF2-40B4-BE49-F238E27FC236}">
                <a16:creationId xmlns:a16="http://schemas.microsoft.com/office/drawing/2014/main" id="{53589A8B-DC58-C269-0BBE-0E218FCB1DF6}"/>
              </a:ext>
            </a:extLst>
          </p:cNvPr>
          <p:cNvSpPr/>
          <p:nvPr/>
        </p:nvSpPr>
        <p:spPr>
          <a:xfrm>
            <a:off x="5571857" y="3407469"/>
            <a:ext cx="1180531" cy="711200"/>
          </a:xfrm>
          <a:prstGeom prst="roundRect">
            <a:avLst/>
          </a:prstGeom>
          <a:no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ESD 2</a:t>
            </a:r>
          </a:p>
          <a:p>
            <a:endParaRPr lang="en-GB" dirty="0">
              <a:solidFill>
                <a:schemeClr val="tx1"/>
              </a:solidFill>
            </a:endParaRPr>
          </a:p>
        </p:txBody>
      </p:sp>
      <p:grpSp>
        <p:nvGrpSpPr>
          <p:cNvPr id="464" name="Gruppieren 74">
            <a:extLst>
              <a:ext uri="{FF2B5EF4-FFF2-40B4-BE49-F238E27FC236}">
                <a16:creationId xmlns:a16="http://schemas.microsoft.com/office/drawing/2014/main" id="{E49BC9B6-23F1-116F-DB4F-8C086F4DD266}"/>
              </a:ext>
            </a:extLst>
          </p:cNvPr>
          <p:cNvGrpSpPr/>
          <p:nvPr/>
        </p:nvGrpSpPr>
        <p:grpSpPr>
          <a:xfrm>
            <a:off x="4672963" y="2143882"/>
            <a:ext cx="314920" cy="150916"/>
            <a:chOff x="2579832" y="2332659"/>
            <a:chExt cx="314920" cy="150916"/>
          </a:xfrm>
        </p:grpSpPr>
        <p:sp>
          <p:nvSpPr>
            <p:cNvPr id="465" name="Rechteck 68">
              <a:extLst>
                <a:ext uri="{FF2B5EF4-FFF2-40B4-BE49-F238E27FC236}">
                  <a16:creationId xmlns:a16="http://schemas.microsoft.com/office/drawing/2014/main" id="{2DA7C89D-A8B0-78D0-8645-0AB7CEC065AB}"/>
                </a:ext>
              </a:extLst>
            </p:cNvPr>
            <p:cNvSpPr/>
            <p:nvPr/>
          </p:nvSpPr>
          <p:spPr>
            <a:xfrm>
              <a:off x="2579832" y="2332659"/>
              <a:ext cx="314920" cy="150916"/>
            </a:xfrm>
            <a:prstGeom prst="rect">
              <a:avLst/>
            </a:prstGeom>
            <a:solidFill>
              <a:schemeClr val="bg1"/>
            </a:solidFill>
            <a:ln w="28575">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600" dirty="0">
                <a:solidFill>
                  <a:schemeClr val="bg2">
                    <a:lumMod val="10000"/>
                  </a:schemeClr>
                </a:solidFill>
              </a:endParaRPr>
            </a:p>
          </p:txBody>
        </p:sp>
        <p:cxnSp>
          <p:nvCxnSpPr>
            <p:cNvPr id="466" name="Gerader Verbinder 69">
              <a:extLst>
                <a:ext uri="{FF2B5EF4-FFF2-40B4-BE49-F238E27FC236}">
                  <a16:creationId xmlns:a16="http://schemas.microsoft.com/office/drawing/2014/main" id="{06248B2F-01D1-6680-EB86-061C4D4556D1}"/>
                </a:ext>
              </a:extLst>
            </p:cNvPr>
            <p:cNvCxnSpPr/>
            <p:nvPr/>
          </p:nvCxnSpPr>
          <p:spPr>
            <a:xfrm>
              <a:off x="2785026" y="2434212"/>
              <a:ext cx="72008" cy="0"/>
            </a:xfrm>
            <a:prstGeom prst="line">
              <a:avLst/>
            </a:prstGeom>
            <a:solidFill>
              <a:schemeClr val="bg1"/>
            </a:solidFill>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67" name="Gerader Verbinder 70">
              <a:extLst>
                <a:ext uri="{FF2B5EF4-FFF2-40B4-BE49-F238E27FC236}">
                  <a16:creationId xmlns:a16="http://schemas.microsoft.com/office/drawing/2014/main" id="{C39D8B46-9D6B-4CF4-FC9E-840D35378B29}"/>
                </a:ext>
              </a:extLst>
            </p:cNvPr>
            <p:cNvCxnSpPr/>
            <p:nvPr/>
          </p:nvCxnSpPr>
          <p:spPr>
            <a:xfrm flipV="1">
              <a:off x="2686145" y="2358754"/>
              <a:ext cx="98881" cy="75458"/>
            </a:xfrm>
            <a:prstGeom prst="line">
              <a:avLst/>
            </a:prstGeom>
            <a:solidFill>
              <a:schemeClr val="bg1"/>
            </a:solidFill>
            <a:ln w="28575">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468" name="Gruppieren 74">
            <a:extLst>
              <a:ext uri="{FF2B5EF4-FFF2-40B4-BE49-F238E27FC236}">
                <a16:creationId xmlns:a16="http://schemas.microsoft.com/office/drawing/2014/main" id="{4EA034DF-F269-BBAF-CB74-EE3F93E93E73}"/>
              </a:ext>
            </a:extLst>
          </p:cNvPr>
          <p:cNvGrpSpPr/>
          <p:nvPr/>
        </p:nvGrpSpPr>
        <p:grpSpPr>
          <a:xfrm>
            <a:off x="4669156" y="2574775"/>
            <a:ext cx="314920" cy="150916"/>
            <a:chOff x="2579832" y="2332659"/>
            <a:chExt cx="314920" cy="150916"/>
          </a:xfrm>
        </p:grpSpPr>
        <p:sp>
          <p:nvSpPr>
            <p:cNvPr id="469" name="Rechteck 68">
              <a:extLst>
                <a:ext uri="{FF2B5EF4-FFF2-40B4-BE49-F238E27FC236}">
                  <a16:creationId xmlns:a16="http://schemas.microsoft.com/office/drawing/2014/main" id="{600B406C-1157-A4E2-B3A3-AD9AB806BF9E}"/>
                </a:ext>
              </a:extLst>
            </p:cNvPr>
            <p:cNvSpPr/>
            <p:nvPr/>
          </p:nvSpPr>
          <p:spPr>
            <a:xfrm>
              <a:off x="2579832" y="2332659"/>
              <a:ext cx="314920" cy="150916"/>
            </a:xfrm>
            <a:prstGeom prst="rect">
              <a:avLst/>
            </a:prstGeom>
            <a:solidFill>
              <a:schemeClr val="bg1"/>
            </a:solidFill>
            <a:ln w="28575">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600" dirty="0">
                <a:solidFill>
                  <a:schemeClr val="bg2">
                    <a:lumMod val="10000"/>
                  </a:schemeClr>
                </a:solidFill>
              </a:endParaRPr>
            </a:p>
          </p:txBody>
        </p:sp>
        <p:cxnSp>
          <p:nvCxnSpPr>
            <p:cNvPr id="470" name="Gerader Verbinder 69">
              <a:extLst>
                <a:ext uri="{FF2B5EF4-FFF2-40B4-BE49-F238E27FC236}">
                  <a16:creationId xmlns:a16="http://schemas.microsoft.com/office/drawing/2014/main" id="{DF4BC958-72CA-A302-FF90-F51234BCA2C0}"/>
                </a:ext>
              </a:extLst>
            </p:cNvPr>
            <p:cNvCxnSpPr/>
            <p:nvPr/>
          </p:nvCxnSpPr>
          <p:spPr>
            <a:xfrm>
              <a:off x="2785026" y="2434212"/>
              <a:ext cx="72008" cy="0"/>
            </a:xfrm>
            <a:prstGeom prst="line">
              <a:avLst/>
            </a:prstGeom>
            <a:solidFill>
              <a:schemeClr val="bg1"/>
            </a:solidFill>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71" name="Gerader Verbinder 70">
              <a:extLst>
                <a:ext uri="{FF2B5EF4-FFF2-40B4-BE49-F238E27FC236}">
                  <a16:creationId xmlns:a16="http://schemas.microsoft.com/office/drawing/2014/main" id="{6C7495CC-5F49-C178-2C88-C65BC3E121AC}"/>
                </a:ext>
              </a:extLst>
            </p:cNvPr>
            <p:cNvCxnSpPr/>
            <p:nvPr/>
          </p:nvCxnSpPr>
          <p:spPr>
            <a:xfrm flipV="1">
              <a:off x="2686145" y="2358754"/>
              <a:ext cx="98881" cy="75458"/>
            </a:xfrm>
            <a:prstGeom prst="line">
              <a:avLst/>
            </a:prstGeom>
            <a:solidFill>
              <a:schemeClr val="bg1"/>
            </a:solidFill>
            <a:ln w="28575">
              <a:solidFill>
                <a:srgbClr val="FFC000"/>
              </a:solidFill>
            </a:ln>
          </p:spPr>
          <p:style>
            <a:lnRef idx="1">
              <a:schemeClr val="accent1"/>
            </a:lnRef>
            <a:fillRef idx="0">
              <a:schemeClr val="accent1"/>
            </a:fillRef>
            <a:effectRef idx="0">
              <a:schemeClr val="accent1"/>
            </a:effectRef>
            <a:fontRef idx="minor">
              <a:schemeClr val="tx1"/>
            </a:fontRef>
          </p:style>
        </p:cxnSp>
      </p:grpSp>
      <p:sp>
        <p:nvSpPr>
          <p:cNvPr id="472" name="Rechteck: abgerundete Ecken 35">
            <a:extLst>
              <a:ext uri="{FF2B5EF4-FFF2-40B4-BE49-F238E27FC236}">
                <a16:creationId xmlns:a16="http://schemas.microsoft.com/office/drawing/2014/main" id="{183F005A-64CF-0745-1D8F-10A10C51E409}"/>
              </a:ext>
            </a:extLst>
          </p:cNvPr>
          <p:cNvSpPr/>
          <p:nvPr/>
        </p:nvSpPr>
        <p:spPr>
          <a:xfrm>
            <a:off x="5581126" y="1357327"/>
            <a:ext cx="1180531" cy="711200"/>
          </a:xfrm>
          <a:prstGeom prst="roundRect">
            <a:avLst/>
          </a:prstGeom>
          <a:no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ESD 1</a:t>
            </a:r>
          </a:p>
          <a:p>
            <a:endParaRPr lang="en-GB" dirty="0">
              <a:solidFill>
                <a:schemeClr val="tx1"/>
              </a:solidFill>
            </a:endParaRPr>
          </a:p>
        </p:txBody>
      </p:sp>
      <p:cxnSp>
        <p:nvCxnSpPr>
          <p:cNvPr id="473" name="Gerader Verbinder 109">
            <a:extLst>
              <a:ext uri="{FF2B5EF4-FFF2-40B4-BE49-F238E27FC236}">
                <a16:creationId xmlns:a16="http://schemas.microsoft.com/office/drawing/2014/main" id="{017D997A-C6AE-AE73-5F90-2407E5E815ED}"/>
              </a:ext>
            </a:extLst>
          </p:cNvPr>
          <p:cNvCxnSpPr>
            <a:cxnSpLocks/>
            <a:stCxn id="474" idx="2"/>
          </p:cNvCxnSpPr>
          <p:nvPr/>
        </p:nvCxnSpPr>
        <p:spPr>
          <a:xfrm>
            <a:off x="6391424" y="2022162"/>
            <a:ext cx="0" cy="204070"/>
          </a:xfrm>
          <a:prstGeom prst="line">
            <a:avLst/>
          </a:prstGeom>
          <a:ln w="38100">
            <a:solidFill>
              <a:srgbClr val="FFC000"/>
            </a:solidFill>
            <a:prstDash val="solid"/>
          </a:ln>
        </p:spPr>
        <p:style>
          <a:lnRef idx="1">
            <a:schemeClr val="accent1"/>
          </a:lnRef>
          <a:fillRef idx="0">
            <a:schemeClr val="accent1"/>
          </a:fillRef>
          <a:effectRef idx="0">
            <a:schemeClr val="accent1"/>
          </a:effectRef>
          <a:fontRef idx="minor">
            <a:schemeClr val="tx1"/>
          </a:fontRef>
        </p:style>
      </p:cxnSp>
      <p:sp>
        <p:nvSpPr>
          <p:cNvPr id="474" name="Rectangle: Rounded Corners 16">
            <a:extLst>
              <a:ext uri="{FF2B5EF4-FFF2-40B4-BE49-F238E27FC236}">
                <a16:creationId xmlns:a16="http://schemas.microsoft.com/office/drawing/2014/main" id="{7E76362C-EC72-6C22-FD84-C7FB4990E100}"/>
              </a:ext>
            </a:extLst>
          </p:cNvPr>
          <p:cNvSpPr/>
          <p:nvPr/>
        </p:nvSpPr>
        <p:spPr>
          <a:xfrm>
            <a:off x="6095719" y="1708409"/>
            <a:ext cx="591410" cy="313753"/>
          </a:xfrm>
          <a:prstGeom prst="roundRect">
            <a:avLst/>
          </a:prstGeom>
          <a:ln w="38100">
            <a:solidFill>
              <a:srgbClr val="FFC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p>
        </p:txBody>
      </p:sp>
      <p:cxnSp>
        <p:nvCxnSpPr>
          <p:cNvPr id="475" name="Gerader Verbinder 109">
            <a:extLst>
              <a:ext uri="{FF2B5EF4-FFF2-40B4-BE49-F238E27FC236}">
                <a16:creationId xmlns:a16="http://schemas.microsoft.com/office/drawing/2014/main" id="{AB68FF66-E574-9BBB-8DD3-D8D91970A90F}"/>
              </a:ext>
            </a:extLst>
          </p:cNvPr>
          <p:cNvCxnSpPr>
            <a:cxnSpLocks/>
            <a:stCxn id="476" idx="2"/>
          </p:cNvCxnSpPr>
          <p:nvPr/>
        </p:nvCxnSpPr>
        <p:spPr>
          <a:xfrm>
            <a:off x="6401027" y="4073021"/>
            <a:ext cx="0" cy="204070"/>
          </a:xfrm>
          <a:prstGeom prst="line">
            <a:avLst/>
          </a:prstGeom>
          <a:ln w="38100">
            <a:solidFill>
              <a:srgbClr val="FFC000"/>
            </a:solidFill>
            <a:prstDash val="solid"/>
          </a:ln>
        </p:spPr>
        <p:style>
          <a:lnRef idx="1">
            <a:schemeClr val="accent1"/>
          </a:lnRef>
          <a:fillRef idx="0">
            <a:schemeClr val="accent1"/>
          </a:fillRef>
          <a:effectRef idx="0">
            <a:schemeClr val="accent1"/>
          </a:effectRef>
          <a:fontRef idx="minor">
            <a:schemeClr val="tx1"/>
          </a:fontRef>
        </p:style>
      </p:cxnSp>
      <p:sp>
        <p:nvSpPr>
          <p:cNvPr id="476" name="Rectangle: Rounded Corners 18">
            <a:extLst>
              <a:ext uri="{FF2B5EF4-FFF2-40B4-BE49-F238E27FC236}">
                <a16:creationId xmlns:a16="http://schemas.microsoft.com/office/drawing/2014/main" id="{51D2B761-4B7C-C8D4-2F3D-883AB2A76A0F}"/>
              </a:ext>
            </a:extLst>
          </p:cNvPr>
          <p:cNvSpPr/>
          <p:nvPr/>
        </p:nvSpPr>
        <p:spPr>
          <a:xfrm>
            <a:off x="6105322" y="3759268"/>
            <a:ext cx="591410" cy="313753"/>
          </a:xfrm>
          <a:prstGeom prst="roundRect">
            <a:avLst/>
          </a:prstGeom>
          <a:ln w="38100">
            <a:solidFill>
              <a:srgbClr val="FFC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p>
        </p:txBody>
      </p:sp>
      <p:cxnSp>
        <p:nvCxnSpPr>
          <p:cNvPr id="477" name="Gerader Verbinder 86">
            <a:extLst>
              <a:ext uri="{FF2B5EF4-FFF2-40B4-BE49-F238E27FC236}">
                <a16:creationId xmlns:a16="http://schemas.microsoft.com/office/drawing/2014/main" id="{6533E093-EF12-3E0A-E455-91A67D6AD480}"/>
              </a:ext>
            </a:extLst>
          </p:cNvPr>
          <p:cNvCxnSpPr>
            <a:cxnSpLocks/>
          </p:cNvCxnSpPr>
          <p:nvPr/>
        </p:nvCxnSpPr>
        <p:spPr>
          <a:xfrm>
            <a:off x="1924270" y="2217305"/>
            <a:ext cx="872791" cy="0"/>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478" name="Rechteck: abgerundete Ecken 33">
            <a:extLst>
              <a:ext uri="{FF2B5EF4-FFF2-40B4-BE49-F238E27FC236}">
                <a16:creationId xmlns:a16="http://schemas.microsoft.com/office/drawing/2014/main" id="{225EC268-E78F-4E04-D75B-4F712A5A3BA3}"/>
              </a:ext>
            </a:extLst>
          </p:cNvPr>
          <p:cNvSpPr/>
          <p:nvPr/>
        </p:nvSpPr>
        <p:spPr>
          <a:xfrm>
            <a:off x="517729" y="1815985"/>
            <a:ext cx="1406541" cy="2463979"/>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Traction Battery (HV)</a:t>
            </a:r>
          </a:p>
        </p:txBody>
      </p:sp>
      <p:pic>
        <p:nvPicPr>
          <p:cNvPr id="479" name="Grafik 13" descr="Ein Bild, das Text, Schild, Himmel, draußen enthält.&#10;&#10;Automatisch generierte Beschreibung">
            <a:extLst>
              <a:ext uri="{FF2B5EF4-FFF2-40B4-BE49-F238E27FC236}">
                <a16:creationId xmlns:a16="http://schemas.microsoft.com/office/drawing/2014/main" id="{7CA4AC6E-A9B3-D2CE-768A-55FED07BEDAB}"/>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98229" y="2085703"/>
            <a:ext cx="488160" cy="488160"/>
          </a:xfrm>
          <a:prstGeom prst="rect">
            <a:avLst/>
          </a:prstGeom>
        </p:spPr>
      </p:pic>
      <p:cxnSp>
        <p:nvCxnSpPr>
          <p:cNvPr id="352" name="Straight Connector 12">
            <a:extLst>
              <a:ext uri="{FF2B5EF4-FFF2-40B4-BE49-F238E27FC236}">
                <a16:creationId xmlns:a16="http://schemas.microsoft.com/office/drawing/2014/main" id="{AD23DED6-A0FC-F666-DCE1-A19B0F6CD7DF}"/>
              </a:ext>
            </a:extLst>
          </p:cNvPr>
          <p:cNvCxnSpPr/>
          <p:nvPr/>
        </p:nvCxnSpPr>
        <p:spPr>
          <a:xfrm>
            <a:off x="360878" y="5615361"/>
            <a:ext cx="831741" cy="0"/>
          </a:xfrm>
          <a:prstGeom prst="line">
            <a:avLst/>
          </a:prstGeom>
          <a:ln w="38100">
            <a:prstDash val="solid"/>
          </a:ln>
        </p:spPr>
        <p:style>
          <a:lnRef idx="1">
            <a:schemeClr val="accent1"/>
          </a:lnRef>
          <a:fillRef idx="0">
            <a:schemeClr val="accent1"/>
          </a:fillRef>
          <a:effectRef idx="0">
            <a:schemeClr val="accent1"/>
          </a:effectRef>
          <a:fontRef idx="minor">
            <a:schemeClr val="tx1"/>
          </a:fontRef>
        </p:style>
      </p:cxnSp>
      <p:sp>
        <p:nvSpPr>
          <p:cNvPr id="353" name="TextBox 13">
            <a:extLst>
              <a:ext uri="{FF2B5EF4-FFF2-40B4-BE49-F238E27FC236}">
                <a16:creationId xmlns:a16="http://schemas.microsoft.com/office/drawing/2014/main" id="{4DA70D9D-2A16-DD22-62D4-D759C2968921}"/>
              </a:ext>
            </a:extLst>
          </p:cNvPr>
          <p:cNvSpPr txBox="1"/>
          <p:nvPr/>
        </p:nvSpPr>
        <p:spPr>
          <a:xfrm>
            <a:off x="1363373" y="5458423"/>
            <a:ext cx="2118529" cy="369332"/>
          </a:xfrm>
          <a:prstGeom prst="rect">
            <a:avLst/>
          </a:prstGeom>
          <a:noFill/>
        </p:spPr>
        <p:txBody>
          <a:bodyPr wrap="none" rtlCol="0">
            <a:spAutoFit/>
          </a:bodyPr>
          <a:lstStyle/>
          <a:p>
            <a:r>
              <a:rPr lang="en-GB" dirty="0"/>
              <a:t>Control transmission</a:t>
            </a:r>
          </a:p>
        </p:txBody>
      </p:sp>
      <p:sp>
        <p:nvSpPr>
          <p:cNvPr id="354" name="TextBox 23">
            <a:extLst>
              <a:ext uri="{FF2B5EF4-FFF2-40B4-BE49-F238E27FC236}">
                <a16:creationId xmlns:a16="http://schemas.microsoft.com/office/drawing/2014/main" id="{6F0BCE61-F3C7-006A-0ADC-BBB3AA502102}"/>
              </a:ext>
            </a:extLst>
          </p:cNvPr>
          <p:cNvSpPr txBox="1"/>
          <p:nvPr/>
        </p:nvSpPr>
        <p:spPr>
          <a:xfrm>
            <a:off x="1363374" y="5872178"/>
            <a:ext cx="2065117" cy="369332"/>
          </a:xfrm>
          <a:prstGeom prst="rect">
            <a:avLst/>
          </a:prstGeom>
          <a:noFill/>
        </p:spPr>
        <p:txBody>
          <a:bodyPr wrap="none" rtlCol="0">
            <a:spAutoFit/>
          </a:bodyPr>
          <a:lstStyle/>
          <a:p>
            <a:r>
              <a:rPr lang="en-GB" dirty="0"/>
              <a:t>Energy transmission</a:t>
            </a:r>
          </a:p>
        </p:txBody>
      </p:sp>
      <p:sp>
        <p:nvSpPr>
          <p:cNvPr id="355" name="TextBox 24">
            <a:extLst>
              <a:ext uri="{FF2B5EF4-FFF2-40B4-BE49-F238E27FC236}">
                <a16:creationId xmlns:a16="http://schemas.microsoft.com/office/drawing/2014/main" id="{6CC7BEB5-9542-64AC-1D25-A29C49733E65}"/>
              </a:ext>
            </a:extLst>
          </p:cNvPr>
          <p:cNvSpPr txBox="1"/>
          <p:nvPr/>
        </p:nvSpPr>
        <p:spPr>
          <a:xfrm>
            <a:off x="1363373" y="6279133"/>
            <a:ext cx="1489575" cy="369332"/>
          </a:xfrm>
          <a:prstGeom prst="rect">
            <a:avLst/>
          </a:prstGeom>
          <a:noFill/>
        </p:spPr>
        <p:txBody>
          <a:bodyPr wrap="none" rtlCol="0">
            <a:spAutoFit/>
          </a:bodyPr>
          <a:lstStyle/>
          <a:p>
            <a:r>
              <a:rPr lang="en-GB" dirty="0"/>
              <a:t>Energy supply</a:t>
            </a:r>
          </a:p>
        </p:txBody>
      </p:sp>
      <p:cxnSp>
        <p:nvCxnSpPr>
          <p:cNvPr id="356" name="Straight Connector 25">
            <a:extLst>
              <a:ext uri="{FF2B5EF4-FFF2-40B4-BE49-F238E27FC236}">
                <a16:creationId xmlns:a16="http://schemas.microsoft.com/office/drawing/2014/main" id="{6C5E1E2D-33FF-E727-12B6-F97C9245D0C3}"/>
              </a:ext>
            </a:extLst>
          </p:cNvPr>
          <p:cNvCxnSpPr/>
          <p:nvPr/>
        </p:nvCxnSpPr>
        <p:spPr>
          <a:xfrm>
            <a:off x="360878" y="6056844"/>
            <a:ext cx="831741" cy="0"/>
          </a:xfrm>
          <a:prstGeom prst="line">
            <a:avLst/>
          </a:prstGeom>
          <a:ln w="38100">
            <a:solidFill>
              <a:srgbClr val="FFC000"/>
            </a:solidFill>
            <a:prstDash val="solid"/>
          </a:ln>
        </p:spPr>
        <p:style>
          <a:lnRef idx="1">
            <a:schemeClr val="accent1"/>
          </a:lnRef>
          <a:fillRef idx="0">
            <a:schemeClr val="accent1"/>
          </a:fillRef>
          <a:effectRef idx="0">
            <a:schemeClr val="accent1"/>
          </a:effectRef>
          <a:fontRef idx="minor">
            <a:schemeClr val="tx1"/>
          </a:fontRef>
        </p:style>
      </p:cxnSp>
      <p:cxnSp>
        <p:nvCxnSpPr>
          <p:cNvPr id="357" name="Straight Connector 26">
            <a:extLst>
              <a:ext uri="{FF2B5EF4-FFF2-40B4-BE49-F238E27FC236}">
                <a16:creationId xmlns:a16="http://schemas.microsoft.com/office/drawing/2014/main" id="{2766FB36-79CE-EE56-C47A-8CE2D37971B5}"/>
              </a:ext>
            </a:extLst>
          </p:cNvPr>
          <p:cNvCxnSpPr/>
          <p:nvPr/>
        </p:nvCxnSpPr>
        <p:spPr>
          <a:xfrm>
            <a:off x="360878" y="6506260"/>
            <a:ext cx="831741" cy="0"/>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358" name="Rechteck: abgerundete Ecken 113">
            <a:extLst>
              <a:ext uri="{FF2B5EF4-FFF2-40B4-BE49-F238E27FC236}">
                <a16:creationId xmlns:a16="http://schemas.microsoft.com/office/drawing/2014/main" id="{D18C94D1-2B49-223A-1DE5-B444DF360828}"/>
              </a:ext>
            </a:extLst>
          </p:cNvPr>
          <p:cNvSpPr/>
          <p:nvPr/>
        </p:nvSpPr>
        <p:spPr>
          <a:xfrm>
            <a:off x="6916026" y="2406216"/>
            <a:ext cx="2739886" cy="1409309"/>
          </a:xfrm>
          <a:prstGeom prst="roundRect">
            <a:avLst/>
          </a:prstGeom>
          <a:solidFill>
            <a:schemeClr val="bg1">
              <a:lumMod val="85000"/>
            </a:schemeClr>
          </a:solid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59" name="Rechteck: abgerundete Ecken 118">
            <a:extLst>
              <a:ext uri="{FF2B5EF4-FFF2-40B4-BE49-F238E27FC236}">
                <a16:creationId xmlns:a16="http://schemas.microsoft.com/office/drawing/2014/main" id="{8352A163-EECB-91D6-6EC6-DB77BD932BF8}"/>
              </a:ext>
            </a:extLst>
          </p:cNvPr>
          <p:cNvSpPr/>
          <p:nvPr/>
        </p:nvSpPr>
        <p:spPr>
          <a:xfrm>
            <a:off x="8329184" y="2587885"/>
            <a:ext cx="1110701" cy="1040189"/>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60" name="Rechteck: abgerundete Ecken 118">
            <a:extLst>
              <a:ext uri="{FF2B5EF4-FFF2-40B4-BE49-F238E27FC236}">
                <a16:creationId xmlns:a16="http://schemas.microsoft.com/office/drawing/2014/main" id="{A028506D-7A39-03C9-2AE4-4A597FA83EAC}"/>
              </a:ext>
            </a:extLst>
          </p:cNvPr>
          <p:cNvSpPr/>
          <p:nvPr/>
        </p:nvSpPr>
        <p:spPr>
          <a:xfrm>
            <a:off x="7096961" y="2581284"/>
            <a:ext cx="1110701" cy="1040189"/>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61" name="Textfeld 112">
            <a:extLst>
              <a:ext uri="{FF2B5EF4-FFF2-40B4-BE49-F238E27FC236}">
                <a16:creationId xmlns:a16="http://schemas.microsoft.com/office/drawing/2014/main" id="{2AC5D38E-747A-EA26-45DA-C4239D52F5BB}"/>
              </a:ext>
            </a:extLst>
          </p:cNvPr>
          <p:cNvSpPr txBox="1"/>
          <p:nvPr/>
        </p:nvSpPr>
        <p:spPr>
          <a:xfrm>
            <a:off x="9821042" y="2264509"/>
            <a:ext cx="1136312" cy="338554"/>
          </a:xfrm>
          <a:prstGeom prst="rect">
            <a:avLst/>
          </a:prstGeom>
          <a:noFill/>
          <a:ln>
            <a:noFill/>
          </a:ln>
        </p:spPr>
        <p:txBody>
          <a:bodyPr wrap="square" rtlCol="0">
            <a:spAutoFit/>
          </a:bodyPr>
          <a:lstStyle/>
          <a:p>
            <a:r>
              <a:rPr lang="en-GB" sz="1600" b="1" dirty="0"/>
              <a:t>Circuit 1</a:t>
            </a:r>
          </a:p>
        </p:txBody>
      </p:sp>
      <p:sp>
        <p:nvSpPr>
          <p:cNvPr id="362" name="Textfeld 117">
            <a:extLst>
              <a:ext uri="{FF2B5EF4-FFF2-40B4-BE49-F238E27FC236}">
                <a16:creationId xmlns:a16="http://schemas.microsoft.com/office/drawing/2014/main" id="{902DD301-637C-B786-4E6E-C31F0FD71D4A}"/>
              </a:ext>
            </a:extLst>
          </p:cNvPr>
          <p:cNvSpPr txBox="1"/>
          <p:nvPr/>
        </p:nvSpPr>
        <p:spPr>
          <a:xfrm>
            <a:off x="9843623" y="3628074"/>
            <a:ext cx="1136312" cy="338554"/>
          </a:xfrm>
          <a:prstGeom prst="rect">
            <a:avLst/>
          </a:prstGeom>
          <a:noFill/>
        </p:spPr>
        <p:txBody>
          <a:bodyPr wrap="square" rtlCol="0">
            <a:spAutoFit/>
          </a:bodyPr>
          <a:lstStyle/>
          <a:p>
            <a:r>
              <a:rPr lang="en-GB" sz="1600" b="1" dirty="0"/>
              <a:t>Circuit 2</a:t>
            </a:r>
          </a:p>
        </p:txBody>
      </p:sp>
      <p:cxnSp>
        <p:nvCxnSpPr>
          <p:cNvPr id="363" name="Gerader Verbinder 362">
            <a:extLst>
              <a:ext uri="{FF2B5EF4-FFF2-40B4-BE49-F238E27FC236}">
                <a16:creationId xmlns:a16="http://schemas.microsoft.com/office/drawing/2014/main" id="{BF0E7186-D4FB-1648-DF10-3BAF420FB7EE}"/>
              </a:ext>
            </a:extLst>
          </p:cNvPr>
          <p:cNvCxnSpPr>
            <a:cxnSpLocks/>
          </p:cNvCxnSpPr>
          <p:nvPr/>
        </p:nvCxnSpPr>
        <p:spPr>
          <a:xfrm>
            <a:off x="7584456" y="3645137"/>
            <a:ext cx="7621" cy="996985"/>
          </a:xfrm>
          <a:prstGeom prst="line">
            <a:avLst/>
          </a:prstGeom>
          <a:ln w="38100">
            <a:prstDash val="solid"/>
          </a:ln>
        </p:spPr>
        <p:style>
          <a:lnRef idx="1">
            <a:schemeClr val="accent1"/>
          </a:lnRef>
          <a:fillRef idx="0">
            <a:schemeClr val="accent1"/>
          </a:fillRef>
          <a:effectRef idx="0">
            <a:schemeClr val="accent1"/>
          </a:effectRef>
          <a:fontRef idx="minor">
            <a:schemeClr val="tx1"/>
          </a:fontRef>
        </p:style>
      </p:cxnSp>
      <p:cxnSp>
        <p:nvCxnSpPr>
          <p:cNvPr id="364" name="Gerade Verbindung mit Pfeil 363">
            <a:extLst>
              <a:ext uri="{FF2B5EF4-FFF2-40B4-BE49-F238E27FC236}">
                <a16:creationId xmlns:a16="http://schemas.microsoft.com/office/drawing/2014/main" id="{F6C75645-D723-E9FB-85E8-A02907D6EFBE}"/>
              </a:ext>
            </a:extLst>
          </p:cNvPr>
          <p:cNvCxnSpPr>
            <a:cxnSpLocks/>
          </p:cNvCxnSpPr>
          <p:nvPr/>
        </p:nvCxnSpPr>
        <p:spPr>
          <a:xfrm flipV="1">
            <a:off x="7610625" y="2214153"/>
            <a:ext cx="0" cy="358752"/>
          </a:xfrm>
          <a:prstGeom prst="straightConnector1">
            <a:avLst/>
          </a:prstGeom>
          <a:ln w="38100">
            <a:solidFill>
              <a:srgbClr val="FFC000"/>
            </a:solidFill>
            <a:prstDash val="solid"/>
          </a:ln>
        </p:spPr>
        <p:style>
          <a:lnRef idx="1">
            <a:schemeClr val="accent1"/>
          </a:lnRef>
          <a:fillRef idx="0">
            <a:schemeClr val="accent1"/>
          </a:fillRef>
          <a:effectRef idx="0">
            <a:schemeClr val="accent1"/>
          </a:effectRef>
          <a:fontRef idx="minor">
            <a:schemeClr val="tx1"/>
          </a:fontRef>
        </p:style>
      </p:cxnSp>
      <p:cxnSp>
        <p:nvCxnSpPr>
          <p:cNvPr id="365" name="Gerade Verbindung mit Pfeil 364">
            <a:extLst>
              <a:ext uri="{FF2B5EF4-FFF2-40B4-BE49-F238E27FC236}">
                <a16:creationId xmlns:a16="http://schemas.microsoft.com/office/drawing/2014/main" id="{43DE2E80-D223-D758-958D-66D121132B8B}"/>
              </a:ext>
            </a:extLst>
          </p:cNvPr>
          <p:cNvCxnSpPr>
            <a:cxnSpLocks/>
          </p:cNvCxnSpPr>
          <p:nvPr/>
        </p:nvCxnSpPr>
        <p:spPr>
          <a:xfrm flipV="1">
            <a:off x="8629002" y="3637612"/>
            <a:ext cx="0" cy="605248"/>
          </a:xfrm>
          <a:prstGeom prst="straightConnector1">
            <a:avLst/>
          </a:prstGeom>
          <a:ln w="38100">
            <a:solidFill>
              <a:srgbClr val="FFC000"/>
            </a:solidFill>
            <a:prstDash val="solid"/>
          </a:ln>
        </p:spPr>
        <p:style>
          <a:lnRef idx="1">
            <a:schemeClr val="accent1"/>
          </a:lnRef>
          <a:fillRef idx="0">
            <a:schemeClr val="accent1"/>
          </a:fillRef>
          <a:effectRef idx="0">
            <a:schemeClr val="accent1"/>
          </a:effectRef>
          <a:fontRef idx="minor">
            <a:schemeClr val="tx1"/>
          </a:fontRef>
        </p:style>
      </p:cxnSp>
      <p:cxnSp>
        <p:nvCxnSpPr>
          <p:cNvPr id="366" name="Gerader Verbinder 365">
            <a:extLst>
              <a:ext uri="{FF2B5EF4-FFF2-40B4-BE49-F238E27FC236}">
                <a16:creationId xmlns:a16="http://schemas.microsoft.com/office/drawing/2014/main" id="{089BC789-DF4E-D967-E8D7-3E0365E3B37B}"/>
              </a:ext>
            </a:extLst>
          </p:cNvPr>
          <p:cNvCxnSpPr>
            <a:cxnSpLocks/>
          </p:cNvCxnSpPr>
          <p:nvPr/>
        </p:nvCxnSpPr>
        <p:spPr>
          <a:xfrm>
            <a:off x="8909862" y="3628104"/>
            <a:ext cx="0" cy="1126915"/>
          </a:xfrm>
          <a:prstGeom prst="line">
            <a:avLst/>
          </a:prstGeom>
          <a:ln w="38100">
            <a:prstDash val="solid"/>
          </a:ln>
        </p:spPr>
        <p:style>
          <a:lnRef idx="1">
            <a:schemeClr val="accent1"/>
          </a:lnRef>
          <a:fillRef idx="0">
            <a:schemeClr val="accent1"/>
          </a:fillRef>
          <a:effectRef idx="0">
            <a:schemeClr val="accent1"/>
          </a:effectRef>
          <a:fontRef idx="minor">
            <a:schemeClr val="tx1"/>
          </a:fontRef>
        </p:style>
      </p:cxnSp>
      <p:sp>
        <p:nvSpPr>
          <p:cNvPr id="480" name="Textfeld 116">
            <a:extLst>
              <a:ext uri="{FF2B5EF4-FFF2-40B4-BE49-F238E27FC236}">
                <a16:creationId xmlns:a16="http://schemas.microsoft.com/office/drawing/2014/main" id="{2CDBEA00-E9D5-EB60-C7E4-3199E802B75A}"/>
              </a:ext>
            </a:extLst>
          </p:cNvPr>
          <p:cNvSpPr txBox="1"/>
          <p:nvPr/>
        </p:nvSpPr>
        <p:spPr>
          <a:xfrm>
            <a:off x="8274663" y="2697231"/>
            <a:ext cx="1226997" cy="830997"/>
          </a:xfrm>
          <a:prstGeom prst="rect">
            <a:avLst/>
          </a:prstGeom>
          <a:noFill/>
        </p:spPr>
        <p:txBody>
          <a:bodyPr wrap="square" rtlCol="0">
            <a:spAutoFit/>
          </a:bodyPr>
          <a:lstStyle/>
          <a:p>
            <a:pPr algn="ctr"/>
            <a:r>
              <a:rPr lang="en-GB" sz="1600" dirty="0"/>
              <a:t>Brake Controller </a:t>
            </a:r>
          </a:p>
          <a:p>
            <a:pPr algn="ctr"/>
            <a:r>
              <a:rPr lang="en-GB" sz="1600" dirty="0"/>
              <a:t>2 </a:t>
            </a:r>
          </a:p>
        </p:txBody>
      </p:sp>
      <p:sp>
        <p:nvSpPr>
          <p:cNvPr id="481" name="Textfeld 116">
            <a:extLst>
              <a:ext uri="{FF2B5EF4-FFF2-40B4-BE49-F238E27FC236}">
                <a16:creationId xmlns:a16="http://schemas.microsoft.com/office/drawing/2014/main" id="{1C9483A4-B6DD-A299-5A23-A0B07BB73C86}"/>
              </a:ext>
            </a:extLst>
          </p:cNvPr>
          <p:cNvSpPr txBox="1"/>
          <p:nvPr/>
        </p:nvSpPr>
        <p:spPr>
          <a:xfrm>
            <a:off x="7033349" y="2701252"/>
            <a:ext cx="1226997" cy="830997"/>
          </a:xfrm>
          <a:prstGeom prst="rect">
            <a:avLst/>
          </a:prstGeom>
          <a:noFill/>
        </p:spPr>
        <p:txBody>
          <a:bodyPr wrap="square" rtlCol="0">
            <a:spAutoFit/>
          </a:bodyPr>
          <a:lstStyle/>
          <a:p>
            <a:pPr algn="ctr"/>
            <a:r>
              <a:rPr lang="en-GB" sz="1600" dirty="0"/>
              <a:t>Brake Controller </a:t>
            </a:r>
          </a:p>
          <a:p>
            <a:pPr algn="ctr"/>
            <a:r>
              <a:rPr lang="en-GB" sz="1600" dirty="0"/>
              <a:t>1 </a:t>
            </a:r>
          </a:p>
        </p:txBody>
      </p:sp>
      <p:sp>
        <p:nvSpPr>
          <p:cNvPr id="482" name="Rechteck: abgerundete Ecken 35">
            <a:extLst>
              <a:ext uri="{FF2B5EF4-FFF2-40B4-BE49-F238E27FC236}">
                <a16:creationId xmlns:a16="http://schemas.microsoft.com/office/drawing/2014/main" id="{EDDB95E6-DC84-FE4E-7DEB-B8350B2FDC16}"/>
              </a:ext>
            </a:extLst>
          </p:cNvPr>
          <p:cNvSpPr/>
          <p:nvPr/>
        </p:nvSpPr>
        <p:spPr>
          <a:xfrm>
            <a:off x="3184333" y="3637612"/>
            <a:ext cx="1094407" cy="628574"/>
          </a:xfrm>
          <a:prstGeom prst="roundRect">
            <a:avLst/>
          </a:prstGeom>
          <a:noFill/>
          <a:ln w="38100">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Auxiliary equipment</a:t>
            </a:r>
          </a:p>
        </p:txBody>
      </p:sp>
      <p:sp>
        <p:nvSpPr>
          <p:cNvPr id="483" name="TextBox 56">
            <a:extLst>
              <a:ext uri="{FF2B5EF4-FFF2-40B4-BE49-F238E27FC236}">
                <a16:creationId xmlns:a16="http://schemas.microsoft.com/office/drawing/2014/main" id="{550B4774-CC94-5E00-0104-E2F448D360FF}"/>
              </a:ext>
            </a:extLst>
          </p:cNvPr>
          <p:cNvSpPr txBox="1"/>
          <p:nvPr/>
        </p:nvSpPr>
        <p:spPr>
          <a:xfrm>
            <a:off x="4025821" y="5440282"/>
            <a:ext cx="7762339" cy="1200329"/>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r>
              <a:rPr lang="en-US" sz="1600" b="1" dirty="0"/>
              <a:t>Highlights</a:t>
            </a:r>
            <a:r>
              <a:rPr lang="en-US" sz="1600" dirty="0"/>
              <a:t>:</a:t>
            </a:r>
          </a:p>
          <a:p>
            <a:pPr marL="285750" indent="-285750">
              <a:buFont typeface="Wingdings" panose="05000000000000000000" pitchFamily="2" charset="2"/>
              <a:buChar char="§"/>
            </a:pPr>
            <a:r>
              <a:rPr lang="en-US" sz="1400" dirty="0"/>
              <a:t>The energy in the Electrical Storage Devices (ESD) can be used by the braking system and by auxiliary equipment.</a:t>
            </a:r>
          </a:p>
          <a:p>
            <a:pPr marL="285750" indent="-285750">
              <a:buFont typeface="Wingdings" panose="05000000000000000000" pitchFamily="2" charset="2"/>
              <a:buChar char="§"/>
            </a:pPr>
            <a:r>
              <a:rPr lang="en-US" sz="1400" dirty="0"/>
              <a:t>This layout has no energy source (a traction battery is not a source).</a:t>
            </a:r>
          </a:p>
          <a:p>
            <a:endParaRPr lang="en-US" sz="1400" dirty="0"/>
          </a:p>
        </p:txBody>
      </p:sp>
      <p:sp>
        <p:nvSpPr>
          <p:cNvPr id="484" name="Freeform: Shape 62">
            <a:extLst>
              <a:ext uri="{FF2B5EF4-FFF2-40B4-BE49-F238E27FC236}">
                <a16:creationId xmlns:a16="http://schemas.microsoft.com/office/drawing/2014/main" id="{AFE56A17-A9CA-55DB-03B6-815FE2D08CD5}"/>
              </a:ext>
            </a:extLst>
          </p:cNvPr>
          <p:cNvSpPr/>
          <p:nvPr/>
        </p:nvSpPr>
        <p:spPr>
          <a:xfrm>
            <a:off x="190500" y="5176798"/>
            <a:ext cx="3530600" cy="1600200"/>
          </a:xfrm>
          <a:custGeom>
            <a:avLst/>
            <a:gdLst>
              <a:gd name="connsiteX0" fmla="*/ 0 w 3530600"/>
              <a:gd name="connsiteY0" fmla="*/ 0 h 1612900"/>
              <a:gd name="connsiteX1" fmla="*/ 3530600 w 3530600"/>
              <a:gd name="connsiteY1" fmla="*/ 12700 h 1612900"/>
              <a:gd name="connsiteX2" fmla="*/ 3530600 w 3530600"/>
              <a:gd name="connsiteY2" fmla="*/ 1612900 h 1612900"/>
              <a:gd name="connsiteX0" fmla="*/ 0 w 3530600"/>
              <a:gd name="connsiteY0" fmla="*/ 0 h 1600200"/>
              <a:gd name="connsiteX1" fmla="*/ 3530600 w 3530600"/>
              <a:gd name="connsiteY1" fmla="*/ 0 h 1600200"/>
              <a:gd name="connsiteX2" fmla="*/ 3530600 w 3530600"/>
              <a:gd name="connsiteY2" fmla="*/ 1600200 h 1600200"/>
            </a:gdLst>
            <a:ahLst/>
            <a:cxnLst>
              <a:cxn ang="0">
                <a:pos x="connsiteX0" y="connsiteY0"/>
              </a:cxn>
              <a:cxn ang="0">
                <a:pos x="connsiteX1" y="connsiteY1"/>
              </a:cxn>
              <a:cxn ang="0">
                <a:pos x="connsiteX2" y="connsiteY2"/>
              </a:cxn>
            </a:cxnLst>
            <a:rect l="l" t="t" r="r" b="b"/>
            <a:pathLst>
              <a:path w="3530600" h="1600200">
                <a:moveTo>
                  <a:pt x="0" y="0"/>
                </a:moveTo>
                <a:lnTo>
                  <a:pt x="3530600" y="0"/>
                </a:lnTo>
                <a:lnTo>
                  <a:pt x="3530600" y="1600200"/>
                </a:ln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5" name="TextBox 68">
            <a:extLst>
              <a:ext uri="{FF2B5EF4-FFF2-40B4-BE49-F238E27FC236}">
                <a16:creationId xmlns:a16="http://schemas.microsoft.com/office/drawing/2014/main" id="{543C20E3-9178-5BA3-8286-E637C335E013}"/>
              </a:ext>
            </a:extLst>
          </p:cNvPr>
          <p:cNvSpPr txBox="1"/>
          <p:nvPr/>
        </p:nvSpPr>
        <p:spPr>
          <a:xfrm>
            <a:off x="2009126" y="1426030"/>
            <a:ext cx="1684564" cy="338554"/>
          </a:xfrm>
          <a:prstGeom prst="rect">
            <a:avLst/>
          </a:prstGeom>
          <a:noFill/>
        </p:spPr>
        <p:txBody>
          <a:bodyPr wrap="none" rtlCol="0">
            <a:spAutoFit/>
          </a:bodyPr>
          <a:lstStyle/>
          <a:p>
            <a:r>
              <a:rPr lang="en-US" sz="1600" b="1" dirty="0">
                <a:solidFill>
                  <a:srgbClr val="FF0000"/>
                </a:solidFill>
              </a:rPr>
              <a:t>No energy Source</a:t>
            </a:r>
          </a:p>
        </p:txBody>
      </p:sp>
      <p:sp>
        <p:nvSpPr>
          <p:cNvPr id="486" name="TextBox 71">
            <a:extLst>
              <a:ext uri="{FF2B5EF4-FFF2-40B4-BE49-F238E27FC236}">
                <a16:creationId xmlns:a16="http://schemas.microsoft.com/office/drawing/2014/main" id="{9D915545-1EF0-48A4-C835-44AEBE013EB9}"/>
              </a:ext>
            </a:extLst>
          </p:cNvPr>
          <p:cNvSpPr txBox="1"/>
          <p:nvPr/>
        </p:nvSpPr>
        <p:spPr>
          <a:xfrm>
            <a:off x="6803357" y="1293021"/>
            <a:ext cx="1391850" cy="738664"/>
          </a:xfrm>
          <a:prstGeom prst="rect">
            <a:avLst/>
          </a:prstGeom>
          <a:noFill/>
        </p:spPr>
        <p:txBody>
          <a:bodyPr wrap="square" rtlCol="0">
            <a:spAutoFit/>
          </a:bodyPr>
          <a:lstStyle/>
          <a:p>
            <a:r>
              <a:rPr lang="en-US" sz="1400" dirty="0"/>
              <a:t>battery for braking</a:t>
            </a:r>
          </a:p>
          <a:p>
            <a:r>
              <a:rPr lang="en-US" sz="1400" dirty="0"/>
              <a:t>and auxiliaries</a:t>
            </a:r>
          </a:p>
        </p:txBody>
      </p:sp>
      <p:sp>
        <p:nvSpPr>
          <p:cNvPr id="487" name="Ellipse 143">
            <a:extLst>
              <a:ext uri="{FF2B5EF4-FFF2-40B4-BE49-F238E27FC236}">
                <a16:creationId xmlns:a16="http://schemas.microsoft.com/office/drawing/2014/main" id="{6D7D6739-A7A3-58DD-C18C-1E410C45B273}"/>
              </a:ext>
            </a:extLst>
          </p:cNvPr>
          <p:cNvSpPr/>
          <p:nvPr/>
        </p:nvSpPr>
        <p:spPr>
          <a:xfrm>
            <a:off x="5036720" y="2984131"/>
            <a:ext cx="157487" cy="130884"/>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488" name="Connector: Elbow 98">
            <a:extLst>
              <a:ext uri="{FF2B5EF4-FFF2-40B4-BE49-F238E27FC236}">
                <a16:creationId xmlns:a16="http://schemas.microsoft.com/office/drawing/2014/main" id="{82B0A1CF-DE2A-9BC8-2977-A0F2B4CC688A}"/>
              </a:ext>
            </a:extLst>
          </p:cNvPr>
          <p:cNvCxnSpPr>
            <a:cxnSpLocks/>
            <a:stCxn id="487" idx="2"/>
          </p:cNvCxnSpPr>
          <p:nvPr/>
        </p:nvCxnSpPr>
        <p:spPr>
          <a:xfrm rot="10800000" flipV="1">
            <a:off x="3469340" y="3049572"/>
            <a:ext cx="1567381" cy="578501"/>
          </a:xfrm>
          <a:prstGeom prst="bentConnector3">
            <a:avLst>
              <a:gd name="adj1" fmla="val 101047"/>
            </a:avLst>
          </a:prstGeom>
          <a:noFill/>
          <a:ln w="38100">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grpSp>
        <p:nvGrpSpPr>
          <p:cNvPr id="489" name="Gruppieren 151">
            <a:extLst>
              <a:ext uri="{FF2B5EF4-FFF2-40B4-BE49-F238E27FC236}">
                <a16:creationId xmlns:a16="http://schemas.microsoft.com/office/drawing/2014/main" id="{F1EFED08-D4FA-40E2-0F90-23D2CC7A122C}"/>
              </a:ext>
            </a:extLst>
          </p:cNvPr>
          <p:cNvGrpSpPr/>
          <p:nvPr/>
        </p:nvGrpSpPr>
        <p:grpSpPr>
          <a:xfrm>
            <a:off x="4303808" y="2983601"/>
            <a:ext cx="314920" cy="150916"/>
            <a:chOff x="2579832" y="2332659"/>
            <a:chExt cx="314920" cy="150916"/>
          </a:xfrm>
        </p:grpSpPr>
        <p:sp>
          <p:nvSpPr>
            <p:cNvPr id="490" name="Rechteck 157">
              <a:extLst>
                <a:ext uri="{FF2B5EF4-FFF2-40B4-BE49-F238E27FC236}">
                  <a16:creationId xmlns:a16="http://schemas.microsoft.com/office/drawing/2014/main" id="{F683540D-A93B-77E5-E543-69DBB49D9E2E}"/>
                </a:ext>
              </a:extLst>
            </p:cNvPr>
            <p:cNvSpPr/>
            <p:nvPr/>
          </p:nvSpPr>
          <p:spPr>
            <a:xfrm>
              <a:off x="2579832" y="2332659"/>
              <a:ext cx="314920" cy="150916"/>
            </a:xfrm>
            <a:prstGeom prst="rect">
              <a:avLst/>
            </a:prstGeom>
            <a:solidFill>
              <a:schemeClr val="bg1"/>
            </a:solidFill>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1600" dirty="0" err="1">
                <a:solidFill>
                  <a:schemeClr val="bg2">
                    <a:lumMod val="10000"/>
                  </a:schemeClr>
                </a:solidFill>
              </a:endParaRPr>
            </a:p>
          </p:txBody>
        </p:sp>
        <p:cxnSp>
          <p:nvCxnSpPr>
            <p:cNvPr id="491" name="Gerader Verbinder 160">
              <a:extLst>
                <a:ext uri="{FF2B5EF4-FFF2-40B4-BE49-F238E27FC236}">
                  <a16:creationId xmlns:a16="http://schemas.microsoft.com/office/drawing/2014/main" id="{FD5FA762-AF93-C9E5-790A-56DAC22B82C9}"/>
                </a:ext>
              </a:extLst>
            </p:cNvPr>
            <p:cNvCxnSpPr/>
            <p:nvPr/>
          </p:nvCxnSpPr>
          <p:spPr>
            <a:xfrm>
              <a:off x="2785026" y="2434212"/>
              <a:ext cx="72008" cy="0"/>
            </a:xfrm>
            <a:prstGeom prst="line">
              <a:avLst/>
            </a:prstGeom>
            <a:solidFill>
              <a:schemeClr val="bg1"/>
            </a:solidFill>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92" name="Gerader Verbinder 162">
              <a:extLst>
                <a:ext uri="{FF2B5EF4-FFF2-40B4-BE49-F238E27FC236}">
                  <a16:creationId xmlns:a16="http://schemas.microsoft.com/office/drawing/2014/main" id="{ADE01B65-7377-3710-6BD8-741D5964BE89}"/>
                </a:ext>
              </a:extLst>
            </p:cNvPr>
            <p:cNvCxnSpPr/>
            <p:nvPr/>
          </p:nvCxnSpPr>
          <p:spPr>
            <a:xfrm flipV="1">
              <a:off x="2686145" y="2358754"/>
              <a:ext cx="98881" cy="75458"/>
            </a:xfrm>
            <a:prstGeom prst="line">
              <a:avLst/>
            </a:prstGeom>
            <a:solidFill>
              <a:schemeClr val="bg1"/>
            </a:solidFill>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cxnSp>
        <p:nvCxnSpPr>
          <p:cNvPr id="493" name="Connector: Elbow 143">
            <a:extLst>
              <a:ext uri="{FF2B5EF4-FFF2-40B4-BE49-F238E27FC236}">
                <a16:creationId xmlns:a16="http://schemas.microsoft.com/office/drawing/2014/main" id="{1A0B2C6E-5A57-435C-452E-852B8AC1E8E8}"/>
              </a:ext>
            </a:extLst>
          </p:cNvPr>
          <p:cNvCxnSpPr>
            <a:cxnSpLocks/>
            <a:stCxn id="498" idx="2"/>
          </p:cNvCxnSpPr>
          <p:nvPr/>
        </p:nvCxnSpPr>
        <p:spPr>
          <a:xfrm rot="10800000" flipV="1">
            <a:off x="3928442" y="3398273"/>
            <a:ext cx="1404236" cy="233561"/>
          </a:xfrm>
          <a:prstGeom prst="bentConnector3">
            <a:avLst>
              <a:gd name="adj1" fmla="val 101008"/>
            </a:avLst>
          </a:prstGeom>
          <a:noFill/>
          <a:ln w="38100">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grpSp>
        <p:nvGrpSpPr>
          <p:cNvPr id="494" name="Gruppieren 151">
            <a:extLst>
              <a:ext uri="{FF2B5EF4-FFF2-40B4-BE49-F238E27FC236}">
                <a16:creationId xmlns:a16="http://schemas.microsoft.com/office/drawing/2014/main" id="{A020E0F5-5088-FB02-D8B5-C38387E935EC}"/>
              </a:ext>
            </a:extLst>
          </p:cNvPr>
          <p:cNvGrpSpPr/>
          <p:nvPr/>
        </p:nvGrpSpPr>
        <p:grpSpPr>
          <a:xfrm>
            <a:off x="4303808" y="3358105"/>
            <a:ext cx="314920" cy="150916"/>
            <a:chOff x="2579832" y="2332659"/>
            <a:chExt cx="314920" cy="150916"/>
          </a:xfrm>
        </p:grpSpPr>
        <p:sp>
          <p:nvSpPr>
            <p:cNvPr id="495" name="Rechteck 157">
              <a:extLst>
                <a:ext uri="{FF2B5EF4-FFF2-40B4-BE49-F238E27FC236}">
                  <a16:creationId xmlns:a16="http://schemas.microsoft.com/office/drawing/2014/main" id="{9614BC33-DEB3-820F-500A-4CFA8DE1CF75}"/>
                </a:ext>
              </a:extLst>
            </p:cNvPr>
            <p:cNvSpPr/>
            <p:nvPr/>
          </p:nvSpPr>
          <p:spPr>
            <a:xfrm>
              <a:off x="2579832" y="2332659"/>
              <a:ext cx="314920" cy="150916"/>
            </a:xfrm>
            <a:prstGeom prst="rect">
              <a:avLst/>
            </a:prstGeom>
            <a:solidFill>
              <a:schemeClr val="bg1"/>
            </a:solidFill>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1600" dirty="0" err="1">
                <a:solidFill>
                  <a:schemeClr val="bg2">
                    <a:lumMod val="10000"/>
                  </a:schemeClr>
                </a:solidFill>
              </a:endParaRPr>
            </a:p>
          </p:txBody>
        </p:sp>
        <p:cxnSp>
          <p:nvCxnSpPr>
            <p:cNvPr id="496" name="Gerader Verbinder 160">
              <a:extLst>
                <a:ext uri="{FF2B5EF4-FFF2-40B4-BE49-F238E27FC236}">
                  <a16:creationId xmlns:a16="http://schemas.microsoft.com/office/drawing/2014/main" id="{763E08F9-D269-80B8-5661-C651993D2287}"/>
                </a:ext>
              </a:extLst>
            </p:cNvPr>
            <p:cNvCxnSpPr/>
            <p:nvPr/>
          </p:nvCxnSpPr>
          <p:spPr>
            <a:xfrm>
              <a:off x="2785026" y="2434212"/>
              <a:ext cx="72008" cy="0"/>
            </a:xfrm>
            <a:prstGeom prst="line">
              <a:avLst/>
            </a:prstGeom>
            <a:solidFill>
              <a:schemeClr val="bg1"/>
            </a:solidFill>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97" name="Gerader Verbinder 162">
              <a:extLst>
                <a:ext uri="{FF2B5EF4-FFF2-40B4-BE49-F238E27FC236}">
                  <a16:creationId xmlns:a16="http://schemas.microsoft.com/office/drawing/2014/main" id="{505864AF-0CE8-3A40-C386-5752AA2471D0}"/>
                </a:ext>
              </a:extLst>
            </p:cNvPr>
            <p:cNvCxnSpPr/>
            <p:nvPr/>
          </p:nvCxnSpPr>
          <p:spPr>
            <a:xfrm flipV="1">
              <a:off x="2686145" y="2358754"/>
              <a:ext cx="98881" cy="75458"/>
            </a:xfrm>
            <a:prstGeom prst="line">
              <a:avLst/>
            </a:prstGeom>
            <a:solidFill>
              <a:schemeClr val="bg1"/>
            </a:solidFill>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498" name="Ellipse 143">
            <a:extLst>
              <a:ext uri="{FF2B5EF4-FFF2-40B4-BE49-F238E27FC236}">
                <a16:creationId xmlns:a16="http://schemas.microsoft.com/office/drawing/2014/main" id="{29C176B4-5D3E-48E0-B8EF-F1CE471D68E5}"/>
              </a:ext>
            </a:extLst>
          </p:cNvPr>
          <p:cNvSpPr/>
          <p:nvPr/>
        </p:nvSpPr>
        <p:spPr>
          <a:xfrm>
            <a:off x="5332678" y="3332832"/>
            <a:ext cx="157487" cy="130884"/>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27076780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OLORSETCLASSNAME" val="ColorSet2"/>
  <p:tag name="COLORS" val="-1;-1;-2;-2;-1;Black"/>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COLORSETCLASSNAME" val="ColorSet2"/>
  <p:tag name="COLORS" val="-1;-1;-2;-2;-1;Black"/>
</p:tagLst>
</file>

<file path=ppt/tags/tag3.xml><?xml version="1.0" encoding="utf-8"?>
<p:tagLst xmlns:a="http://schemas.openxmlformats.org/drawingml/2006/main" xmlns:r="http://schemas.openxmlformats.org/officeDocument/2006/relationships" xmlns:p="http://schemas.openxmlformats.org/presentationml/2006/main">
  <p:tag name="COLORSETCLASSNAME" val="ColorSet2"/>
  <p:tag name="COLORS" val="-1;-1;-2;-2;-1;Black"/>
</p:tagLst>
</file>

<file path=ppt/tags/tag4.xml><?xml version="1.0" encoding="utf-8"?>
<p:tagLst xmlns:a="http://schemas.openxmlformats.org/drawingml/2006/main" xmlns:r="http://schemas.openxmlformats.org/officeDocument/2006/relationships" xmlns:p="http://schemas.openxmlformats.org/presentationml/2006/main">
  <p:tag name="COLORSETCLASSNAME" val="ColorSet2"/>
  <p:tag name="COLORS" val="-1;-1;-2;-2;-1;Black"/>
</p:tagLst>
</file>

<file path=ppt/tags/tag5.xml><?xml version="1.0" encoding="utf-8"?>
<p:tagLst xmlns:a="http://schemas.openxmlformats.org/drawingml/2006/main" xmlns:r="http://schemas.openxmlformats.org/officeDocument/2006/relationships" xmlns:p="http://schemas.openxmlformats.org/presentationml/2006/main">
  <p:tag name="COLORS" val="-2;-2;-2;-2;-1;-2"/>
  <p:tag name="COLORSETCLASSNAME" val="ColorSet2"/>
</p:tagLst>
</file>

<file path=ppt/tags/tag6.xml><?xml version="1.0" encoding="utf-8"?>
<p:tagLst xmlns:a="http://schemas.openxmlformats.org/drawingml/2006/main" xmlns:r="http://schemas.openxmlformats.org/officeDocument/2006/relationships" xmlns:p="http://schemas.openxmlformats.org/presentationml/2006/main">
  <p:tag name="COLORSETCLASSNAME" val="ColorSet2"/>
  <p:tag name="COLORS" val="-1;-1;-2;-2;-1;Black"/>
</p:tagLst>
</file>

<file path=ppt/tags/tag7.xml><?xml version="1.0" encoding="utf-8"?>
<p:tagLst xmlns:a="http://schemas.openxmlformats.org/drawingml/2006/main" xmlns:r="http://schemas.openxmlformats.org/officeDocument/2006/relationships" xmlns:p="http://schemas.openxmlformats.org/presentationml/2006/main">
  <p:tag name="COLORS" val="-1;-1;-2;-2;-1;Black"/>
  <p:tag name="COLORSETCLASSNAME" val="ColorSet2"/>
</p:tagLst>
</file>

<file path=ppt/tags/tag8.xml><?xml version="1.0" encoding="utf-8"?>
<p:tagLst xmlns:a="http://schemas.openxmlformats.org/drawingml/2006/main" xmlns:r="http://schemas.openxmlformats.org/officeDocument/2006/relationships" xmlns:p="http://schemas.openxmlformats.org/presentationml/2006/main">
  <p:tag name="COLORSETCLASSNAME" val="ColorSet2"/>
  <p:tag name="COLORS" val="-1;-1;-2;-2;-1;Black"/>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B8422D08C252547BB1CFA7F78E2CB83" ma:contentTypeVersion="19" ma:contentTypeDescription="Crée un document." ma:contentTypeScope="" ma:versionID="e18bef637d0f1ddca225288e0d432ec3">
  <xsd:schema xmlns:xsd="http://www.w3.org/2001/XMLSchema" xmlns:xs="http://www.w3.org/2001/XMLSchema" xmlns:p="http://schemas.microsoft.com/office/2006/metadata/properties" xmlns:ns2="4b4a1c0d-4a69-4996-a84a-fc699b9f49de" xmlns:ns3="acccb6d4-dbe5-46d2-b4d3-5733603d8cc6" xmlns:ns4="985ec44e-1bab-4c0b-9df0-6ba128686fc9" targetNamespace="http://schemas.microsoft.com/office/2006/metadata/properties" ma:root="true" ma:fieldsID="a115814b681581b4d823fe6aeb4d21e0" ns2:_="" ns3:_="" ns4:_="">
    <xsd:import namespace="4b4a1c0d-4a69-4996-a84a-fc699b9f49de"/>
    <xsd:import namespace="acccb6d4-dbe5-46d2-b4d3-5733603d8cc6"/>
    <xsd:import namespace="985ec44e-1bab-4c0b-9df0-6ba128686fc9"/>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LengthInSeconds" minOccurs="0"/>
                <xsd:element ref="ns3:lcf76f155ced4ddcb4097134ff3c332f" minOccurs="0"/>
                <xsd:element ref="ns4: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b4a1c0d-4a69-4996-a84a-fc699b9f49de" elementFormDefault="qualified">
    <xsd:import namespace="http://schemas.microsoft.com/office/2006/documentManagement/types"/>
    <xsd:import namespace="http://schemas.microsoft.com/office/infopath/2007/PartnerControls"/>
    <xsd:element name="SharedWithUsers" ma:index="8"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Partagé avec dé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cccb6d4-dbe5-46d2-b4d3-5733603d8cc6"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alises d’images" ma:readOnly="false" ma:fieldId="{5cf76f15-5ced-4ddc-b409-7134ff3c332f}" ma:taxonomyMulti="true" ma:sspId="78175662-8596-484a-92c7-351d01561e2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85ec44e-1bab-4c0b-9df0-6ba128686fc9"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02cb41a6-c265-4598-b948-df01c7e084ec}" ma:internalName="TaxCatchAll" ma:showField="CatchAllData" ma:web="4b4a1c0d-4a69-4996-a84a-fc699b9f49d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cccb6d4-dbe5-46d2-b4d3-5733603d8cc6">
      <Terms xmlns="http://schemas.microsoft.com/office/infopath/2007/PartnerControls"/>
    </lcf76f155ced4ddcb4097134ff3c332f>
    <TaxCatchAll xmlns="985ec44e-1bab-4c0b-9df0-6ba128686fc9" xsi:nil="true"/>
  </documentManagement>
</p:properties>
</file>

<file path=customXml/itemProps1.xml><?xml version="1.0" encoding="utf-8"?>
<ds:datastoreItem xmlns:ds="http://schemas.openxmlformats.org/officeDocument/2006/customXml" ds:itemID="{31241E51-39FA-459F-8AD7-DF440A96B2B4}">
  <ds:schemaRefs>
    <ds:schemaRef ds:uri="http://schemas.microsoft.com/sharepoint/v3/contenttype/forms"/>
  </ds:schemaRefs>
</ds:datastoreItem>
</file>

<file path=customXml/itemProps2.xml><?xml version="1.0" encoding="utf-8"?>
<ds:datastoreItem xmlns:ds="http://schemas.openxmlformats.org/officeDocument/2006/customXml" ds:itemID="{911AD0D9-7467-42B9-89C1-5B8EA355D8B4}"/>
</file>

<file path=customXml/itemProps3.xml><?xml version="1.0" encoding="utf-8"?>
<ds:datastoreItem xmlns:ds="http://schemas.openxmlformats.org/officeDocument/2006/customXml" ds:itemID="{3B5621B9-7411-4D2E-A0FB-25C97449485B}"/>
</file>

<file path=docMetadata/LabelInfo.xml><?xml version="1.0" encoding="utf-8"?>
<clbl:labelList xmlns:clbl="http://schemas.microsoft.com/office/2020/mipLabelMetadata">
  <clbl:label id="{48ba6b24-17fa-432b-86cc-f98858b9f786}" enabled="1" method="Privileged" siteId="{8d4b558f-7b2e-40ba-ad1f-e04d79e6265a}" contentBits="2" removed="0"/>
</clbl:labelList>
</file>

<file path=docProps/app.xml><?xml version="1.0" encoding="utf-8"?>
<Properties xmlns="http://schemas.openxmlformats.org/officeDocument/2006/extended-properties" xmlns:vt="http://schemas.openxmlformats.org/officeDocument/2006/docPropsVTypes">
  <TotalTime>6</TotalTime>
  <Words>4305</Words>
  <Application>Microsoft Office PowerPoint</Application>
  <PresentationFormat>Widescreen</PresentationFormat>
  <Paragraphs>591</Paragraphs>
  <Slides>29</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7" baseType="lpstr">
      <vt:lpstr>Arial</vt:lpstr>
      <vt:lpstr>Calibri</vt:lpstr>
      <vt:lpstr>Calibri Light</vt:lpstr>
      <vt:lpstr>Times New Roman</vt:lpstr>
      <vt:lpstr>Verdana</vt:lpstr>
      <vt:lpstr>Wingdings</vt:lpstr>
      <vt:lpstr>Office</vt:lpstr>
      <vt:lpstr>think-cell Folie</vt:lpstr>
      <vt:lpstr> Introduction of  Electrical Transmission Braking Systems</vt:lpstr>
      <vt:lpstr>Table of Contents</vt:lpstr>
      <vt:lpstr>1. EBSIG´s  Terms of Reference  (GRVA-18-54)</vt:lpstr>
      <vt:lpstr>2. EBSIG´s drafting principles (GRVA-16-07) </vt:lpstr>
      <vt:lpstr>3. Specimen architectures       ETBS versus EBS </vt:lpstr>
      <vt:lpstr>3. Specimen architectures       Caution (about the layouts) </vt:lpstr>
      <vt:lpstr>3. Specimen architectures       Electronically Controlled Braking System - Typical HCV EBS layout (R13)  </vt:lpstr>
      <vt:lpstr>3. Specimen architectures       ETBS - Layout 1 - Specific battery for braking   </vt:lpstr>
      <vt:lpstr>3. Specimen architectures       ETBS - Layout 2 - Multipurpose battery for braking and auxiliaries    </vt:lpstr>
      <vt:lpstr>3. Specimen architectures       ETBS - Layout 3 - Traction battery used as an electrical storage device     </vt:lpstr>
      <vt:lpstr>4. Brake circuit isolation Different technical solutions in dependance of the architecture</vt:lpstr>
      <vt:lpstr>4. Brake circuit isolation Active Separating and Connecting Element (ATV)</vt:lpstr>
      <vt:lpstr>5. Periodical Technical Inspection (PTI)  </vt:lpstr>
      <vt:lpstr>Coffee Break</vt:lpstr>
      <vt:lpstr>6. Terminology 6.1. Electrical Storage Device </vt:lpstr>
      <vt:lpstr>6. Terminology 6.2. Electrical Storage Device </vt:lpstr>
      <vt:lpstr>Terminology 6.3. Energy Source and Electrical Supply </vt:lpstr>
      <vt:lpstr>7. Principles to manage energy</vt:lpstr>
      <vt:lpstr>8. Energy Management System (EMS) General tasks how measure and manage electrical energy</vt:lpstr>
      <vt:lpstr>8. Energy Management System (EMS) Pneumatic Braking System vs. “Electrical Transmission Braking System”</vt:lpstr>
      <vt:lpstr>8. Energy Management System (EMS) (Example: Lead acid battery state detection| basic principle)</vt:lpstr>
      <vt:lpstr>9. Annex 7 / Annex 4 UN R13 / Annex 7 Part A, compressed-air braking systems</vt:lpstr>
      <vt:lpstr>9. Annex 7 / Annex 4 Part D, §1.2.ff. (ETBS)</vt:lpstr>
      <vt:lpstr>9. Annex 7 / Annex 4 Part D, §1.2.ff. (ETBS)</vt:lpstr>
      <vt:lpstr>PowerPoint Presentation</vt:lpstr>
      <vt:lpstr>PowerPoint Presentation</vt:lpstr>
      <vt:lpstr>10. Indicator  </vt:lpstr>
      <vt:lpstr>11. Auxiliary Equipment    -  Circuit with electrical supply  -</vt:lpstr>
      <vt:lpstr>11. Auxiliary Equipment    -  Circuit w/o electrical supply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of  Electrical Braking Systems into UN R13/ UN R13-H</dc:title>
  <dc:creator>Hunold, Heinrich</dc:creator>
  <cp:lastModifiedBy>Francois Guichard</cp:lastModifiedBy>
  <cp:revision>95</cp:revision>
  <dcterms:created xsi:type="dcterms:W3CDTF">2024-04-03T08:45:54Z</dcterms:created>
  <dcterms:modified xsi:type="dcterms:W3CDTF">2024-05-16T21:34:10Z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ificationContentMarkingFooterLocations">
    <vt:lpwstr>Office:8</vt:lpwstr>
  </property>
  <property fmtid="{D5CDD505-2E9C-101B-9397-08002B2CF9AE}" pid="3" name="ClassificationContentMarkingFooterText">
    <vt:lpwstr>Public</vt:lpwstr>
  </property>
  <property fmtid="{D5CDD505-2E9C-101B-9397-08002B2CF9AE}" pid="4" name="MSIP_Label_6add209e-37c4-4e15-ab1b-f9befe71def1_Enabled">
    <vt:lpwstr>true</vt:lpwstr>
  </property>
  <property fmtid="{D5CDD505-2E9C-101B-9397-08002B2CF9AE}" pid="5" name="MSIP_Label_6add209e-37c4-4e15-ab1b-f9befe71def1_SetDate">
    <vt:lpwstr>2024-04-29T14:36:55Z</vt:lpwstr>
  </property>
  <property fmtid="{D5CDD505-2E9C-101B-9397-08002B2CF9AE}" pid="6" name="MSIP_Label_6add209e-37c4-4e15-ab1b-f9befe71def1_Method">
    <vt:lpwstr>Standard</vt:lpwstr>
  </property>
  <property fmtid="{D5CDD505-2E9C-101B-9397-08002B2CF9AE}" pid="7" name="MSIP_Label_6add209e-37c4-4e15-ab1b-f9befe71def1_Name">
    <vt:lpwstr>G_MIP_Confidential_Exception</vt:lpwstr>
  </property>
  <property fmtid="{D5CDD505-2E9C-101B-9397-08002B2CF9AE}" pid="8" name="MSIP_Label_6add209e-37c4-4e15-ab1b-f9befe71def1_SiteId">
    <vt:lpwstr>69405920-b673-4f7c-8845-e124e9d08af2</vt:lpwstr>
  </property>
  <property fmtid="{D5CDD505-2E9C-101B-9397-08002B2CF9AE}" pid="9" name="MSIP_Label_6add209e-37c4-4e15-ab1b-f9befe71def1_ActionId">
    <vt:lpwstr>77dec717-960f-4115-8d1f-5d69db20a160</vt:lpwstr>
  </property>
  <property fmtid="{D5CDD505-2E9C-101B-9397-08002B2CF9AE}" pid="10" name="MSIP_Label_6add209e-37c4-4e15-ab1b-f9befe71def1_ContentBits">
    <vt:lpwstr>0</vt:lpwstr>
  </property>
  <property fmtid="{D5CDD505-2E9C-101B-9397-08002B2CF9AE}" pid="11" name="MSIP_Label_19540963-e559-4020-8a90-fe8a502c2801_Enabled">
    <vt:lpwstr>true</vt:lpwstr>
  </property>
  <property fmtid="{D5CDD505-2E9C-101B-9397-08002B2CF9AE}" pid="12" name="MSIP_Label_19540963-e559-4020-8a90-fe8a502c2801_SetDate">
    <vt:lpwstr>2024-04-30T08:02:49Z</vt:lpwstr>
  </property>
  <property fmtid="{D5CDD505-2E9C-101B-9397-08002B2CF9AE}" pid="13" name="MSIP_Label_19540963-e559-4020-8a90-fe8a502c2801_Method">
    <vt:lpwstr>Standard</vt:lpwstr>
  </property>
  <property fmtid="{D5CDD505-2E9C-101B-9397-08002B2CF9AE}" pid="14" name="MSIP_Label_19540963-e559-4020-8a90-fe8a502c2801_Name">
    <vt:lpwstr>19540963-e559-4020-8a90-fe8a502c2801</vt:lpwstr>
  </property>
  <property fmtid="{D5CDD505-2E9C-101B-9397-08002B2CF9AE}" pid="15" name="MSIP_Label_19540963-e559-4020-8a90-fe8a502c2801_SiteId">
    <vt:lpwstr>f25493ae-1c98-41d7-8a33-0be75f5fe603</vt:lpwstr>
  </property>
  <property fmtid="{D5CDD505-2E9C-101B-9397-08002B2CF9AE}" pid="16" name="MSIP_Label_19540963-e559-4020-8a90-fe8a502c2801_ActionId">
    <vt:lpwstr>3578d443-da41-4f9d-b392-3597b33e4f4a</vt:lpwstr>
  </property>
  <property fmtid="{D5CDD505-2E9C-101B-9397-08002B2CF9AE}" pid="17" name="MSIP_Label_19540963-e559-4020-8a90-fe8a502c2801_ContentBits">
    <vt:lpwstr>0</vt:lpwstr>
  </property>
  <property fmtid="{D5CDD505-2E9C-101B-9397-08002B2CF9AE}" pid="18" name="ContentTypeId">
    <vt:lpwstr>0x0101003B8422D08C252547BB1CFA7F78E2CB83</vt:lpwstr>
  </property>
</Properties>
</file>