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3"/>
  </p:notesMasterIdLst>
  <p:handoutMasterIdLst>
    <p:handoutMasterId r:id="rId14"/>
  </p:handoutMasterIdLst>
  <p:sldIdLst>
    <p:sldId id="269" r:id="rId5"/>
    <p:sldId id="288" r:id="rId6"/>
    <p:sldId id="428" r:id="rId7"/>
    <p:sldId id="433" r:id="rId8"/>
    <p:sldId id="434" r:id="rId9"/>
    <p:sldId id="432" r:id="rId10"/>
    <p:sldId id="435" r:id="rId11"/>
    <p:sldId id="279" r:id="rId12"/>
  </p:sldIdLst>
  <p:sldSz cx="12188825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riekwold, Peter" initials="SP" lastIdx="2" clrIdx="0">
    <p:extLst>
      <p:ext uri="{19B8F6BF-5375-455C-9EA6-DF929625EA0E}">
        <p15:presenceInfo xmlns:p15="http://schemas.microsoft.com/office/powerpoint/2012/main" userId="S::STRIEKWP@rdw.nl::d06c85f8-7716-49cd-a7f4-c99dd338f7b6" providerId="AD"/>
      </p:ext>
    </p:extLst>
  </p:cmAuthor>
  <p:cmAuthor id="2" name="Striekwold, Peter" initials="SP [2]" lastIdx="10" clrIdx="1">
    <p:extLst>
      <p:ext uri="{19B8F6BF-5375-455C-9EA6-DF929625EA0E}">
        <p15:presenceInfo xmlns:p15="http://schemas.microsoft.com/office/powerpoint/2012/main" userId="S-1-5-21-4018625-230058506-1990678075-17288" providerId="AD"/>
      </p:ext>
    </p:extLst>
  </p:cmAuthor>
  <p:cmAuthor id="3" name="T O" initials="TO" lastIdx="13" clrIdx="2">
    <p:extLst>
      <p:ext uri="{19B8F6BF-5375-455C-9EA6-DF929625EA0E}">
        <p15:presenceInfo xmlns:p15="http://schemas.microsoft.com/office/powerpoint/2012/main" userId="a5532a6117c5ea8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48CDC"/>
    <a:srgbClr val="4F565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54" autoAdjust="0"/>
    <p:restoredTop sz="72370" autoAdjust="0"/>
  </p:normalViewPr>
  <p:slideViewPr>
    <p:cSldViewPr>
      <p:cViewPr varScale="1">
        <p:scale>
          <a:sx n="98" d="100"/>
          <a:sy n="98" d="100"/>
        </p:scale>
        <p:origin x="581" y="67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6"/>
    </p:cViewPr>
  </p:sorterViewPr>
  <p:notesViewPr>
    <p:cSldViewPr>
      <p:cViewPr varScale="1">
        <p:scale>
          <a:sx n="76" d="100"/>
          <a:sy n="76" d="100"/>
        </p:scale>
        <p:origin x="2538" y="96"/>
      </p:cViewPr>
      <p:guideLst>
        <p:guide orient="horz" pos="3108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Guichard" userId="b25862a6-b641-4ece-b9f9-9230f3cdb908" providerId="ADAL" clId="{C5C50D85-BEEC-4CDA-930F-81CDBD3AF5ED}"/>
    <pc:docChg chg="modSld">
      <pc:chgData name="Francois Guichard" userId="b25862a6-b641-4ece-b9f9-9230f3cdb908" providerId="ADAL" clId="{C5C50D85-BEEC-4CDA-930F-81CDBD3AF5ED}" dt="2024-05-15T08:43:00.016" v="92" actId="20577"/>
      <pc:docMkLst>
        <pc:docMk/>
      </pc:docMkLst>
      <pc:sldChg chg="modSp mod">
        <pc:chgData name="Francois Guichard" userId="b25862a6-b641-4ece-b9f9-9230f3cdb908" providerId="ADAL" clId="{C5C50D85-BEEC-4CDA-930F-81CDBD3AF5ED}" dt="2024-05-15T08:43:00.016" v="92" actId="20577"/>
        <pc:sldMkLst>
          <pc:docMk/>
          <pc:sldMk cId="288708291" sldId="269"/>
        </pc:sldMkLst>
        <pc:spChg chg="mod">
          <ac:chgData name="Francois Guichard" userId="b25862a6-b641-4ece-b9f9-9230f3cdb908" providerId="ADAL" clId="{C5C50D85-BEEC-4CDA-930F-81CDBD3AF5ED}" dt="2024-05-15T08:43:00.016" v="92" actId="20577"/>
          <ac:spMkLst>
            <pc:docMk/>
            <pc:sldMk cId="288708291" sldId="269"/>
            <ac:spMk id="5" creationId="{00000000-0000-0000-0000-000000000000}"/>
          </ac:spMkLst>
        </pc:spChg>
        <pc:spChg chg="mod">
          <ac:chgData name="Francois Guichard" userId="b25862a6-b641-4ece-b9f9-9230f3cdb908" providerId="ADAL" clId="{C5C50D85-BEEC-4CDA-930F-81CDBD3AF5ED}" dt="2024-05-15T08:42:36.900" v="77" actId="20577"/>
          <ac:spMkLst>
            <pc:docMk/>
            <pc:sldMk cId="288708291" sldId="269"/>
            <ac:spMk id="10" creationId="{8777E81F-7D4F-4A23-9758-16C69DA23251}"/>
          </ac:spMkLst>
        </pc:spChg>
      </pc:sldChg>
      <pc:sldChg chg="modSp mod">
        <pc:chgData name="Francois Guichard" userId="b25862a6-b641-4ece-b9f9-9230f3cdb908" providerId="ADAL" clId="{C5C50D85-BEEC-4CDA-930F-81CDBD3AF5ED}" dt="2024-05-15T07:51:45.873" v="16" actId="20577"/>
        <pc:sldMkLst>
          <pc:docMk/>
          <pc:sldMk cId="1366577273" sldId="432"/>
        </pc:sldMkLst>
        <pc:spChg chg="mod">
          <ac:chgData name="Francois Guichard" userId="b25862a6-b641-4ece-b9f9-9230f3cdb908" providerId="ADAL" clId="{C5C50D85-BEEC-4CDA-930F-81CDBD3AF5ED}" dt="2024-05-15T07:51:45.873" v="16" actId="20577"/>
          <ac:spMkLst>
            <pc:docMk/>
            <pc:sldMk cId="1366577273" sldId="432"/>
            <ac:spMk id="4" creationId="{00000000-0000-0000-0000-000000000000}"/>
          </ac:spMkLst>
        </pc:spChg>
      </pc:sldChg>
      <pc:sldChg chg="modSp mod">
        <pc:chgData name="Francois Guichard" userId="b25862a6-b641-4ece-b9f9-9230f3cdb908" providerId="ADAL" clId="{C5C50D85-BEEC-4CDA-930F-81CDBD3AF5ED}" dt="2024-05-15T07:51:09.047" v="7" actId="1036"/>
        <pc:sldMkLst>
          <pc:docMk/>
          <pc:sldMk cId="3584329626" sldId="433"/>
        </pc:sldMkLst>
        <pc:spChg chg="mod">
          <ac:chgData name="Francois Guichard" userId="b25862a6-b641-4ece-b9f9-9230f3cdb908" providerId="ADAL" clId="{C5C50D85-BEEC-4CDA-930F-81CDBD3AF5ED}" dt="2024-05-15T07:51:09.047" v="7" actId="1036"/>
          <ac:spMkLst>
            <pc:docMk/>
            <pc:sldMk cId="3584329626" sldId="433"/>
            <ac:spMk id="4" creationId="{00000000-0000-0000-0000-000000000000}"/>
          </ac:spMkLst>
        </pc:spChg>
      </pc:sldChg>
      <pc:sldChg chg="modSp mod">
        <pc:chgData name="Francois Guichard" userId="b25862a6-b641-4ece-b9f9-9230f3cdb908" providerId="ADAL" clId="{C5C50D85-BEEC-4CDA-930F-81CDBD3AF5ED}" dt="2024-05-15T07:51:21.387" v="8" actId="20577"/>
        <pc:sldMkLst>
          <pc:docMk/>
          <pc:sldMk cId="3570628798" sldId="434"/>
        </pc:sldMkLst>
        <pc:spChg chg="mod">
          <ac:chgData name="Francois Guichard" userId="b25862a6-b641-4ece-b9f9-9230f3cdb908" providerId="ADAL" clId="{C5C50D85-BEEC-4CDA-930F-81CDBD3AF5ED}" dt="2024-05-15T07:51:21.387" v="8" actId="20577"/>
          <ac:spMkLst>
            <pc:docMk/>
            <pc:sldMk cId="3570628798" sldId="434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830" cy="493316"/>
          </a:xfrm>
          <a:prstGeom prst="rect">
            <a:avLst/>
          </a:prstGeom>
        </p:spPr>
        <p:txBody>
          <a:bodyPr vert="horz" lIns="93322" tIns="46661" rIns="93322" bIns="46661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6" y="1"/>
            <a:ext cx="2918830" cy="493316"/>
          </a:xfrm>
          <a:prstGeom prst="rect">
            <a:avLst/>
          </a:prstGeom>
        </p:spPr>
        <p:txBody>
          <a:bodyPr vert="horz" lIns="93322" tIns="46661" rIns="93322" bIns="46661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5/15/2024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371286"/>
            <a:ext cx="2918830" cy="493316"/>
          </a:xfrm>
          <a:prstGeom prst="rect">
            <a:avLst/>
          </a:prstGeom>
        </p:spPr>
        <p:txBody>
          <a:bodyPr vert="horz" lIns="93322" tIns="46661" rIns="93322" bIns="46661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6" y="9371286"/>
            <a:ext cx="2918830" cy="493316"/>
          </a:xfrm>
          <a:prstGeom prst="rect">
            <a:avLst/>
          </a:prstGeom>
        </p:spPr>
        <p:txBody>
          <a:bodyPr vert="horz" lIns="93322" tIns="46661" rIns="93322" bIns="46661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830" cy="493316"/>
          </a:xfrm>
          <a:prstGeom prst="rect">
            <a:avLst/>
          </a:prstGeom>
        </p:spPr>
        <p:txBody>
          <a:bodyPr vert="horz" lIns="93322" tIns="46661" rIns="93322" bIns="46661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6" y="1"/>
            <a:ext cx="2918830" cy="493316"/>
          </a:xfrm>
          <a:prstGeom prst="rect">
            <a:avLst/>
          </a:prstGeom>
        </p:spPr>
        <p:txBody>
          <a:bodyPr vert="horz" lIns="93322" tIns="46661" rIns="93322" bIns="46661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5/15/2024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0963" y="739775"/>
            <a:ext cx="65738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2" tIns="46661" rIns="93322" bIns="46661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3322" tIns="46661" rIns="93322" bIns="46661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371286"/>
            <a:ext cx="2918830" cy="493316"/>
          </a:xfrm>
          <a:prstGeom prst="rect">
            <a:avLst/>
          </a:prstGeom>
        </p:spPr>
        <p:txBody>
          <a:bodyPr vert="horz" lIns="93322" tIns="46661" rIns="93322" bIns="46661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6" y="9371286"/>
            <a:ext cx="2918830" cy="493316"/>
          </a:xfrm>
          <a:prstGeom prst="rect">
            <a:avLst/>
          </a:prstGeom>
        </p:spPr>
        <p:txBody>
          <a:bodyPr vert="horz" lIns="93322" tIns="46661" rIns="93322" bIns="46661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63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112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629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732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59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989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70484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390525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095DFCEC-4C59-3FAE-813B-621AD594103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40660" y="5257800"/>
            <a:ext cx="3657917" cy="1274174"/>
          </a:xfrm>
          <a:prstGeom prst="rect">
            <a:avLst/>
          </a:prstGeom>
        </p:spPr>
      </p:pic>
      <p:sp>
        <p:nvSpPr>
          <p:cNvPr id="11" name="Rectangle 5">
            <a:extLst>
              <a:ext uri="{FF2B5EF4-FFF2-40B4-BE49-F238E27FC236}">
                <a16:creationId xmlns:a16="http://schemas.microsoft.com/office/drawing/2014/main" id="{5942F4ED-F132-6AF1-19E3-A8668EF0F209}"/>
              </a:ext>
            </a:extLst>
          </p:cNvPr>
          <p:cNvSpPr/>
          <p:nvPr userDrawn="1"/>
        </p:nvSpPr>
        <p:spPr>
          <a:xfrm>
            <a:off x="0" y="5257800"/>
            <a:ext cx="8620487" cy="12741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31DA1EC5-62EA-9BD5-B2CC-76BD3AC97AF9}"/>
              </a:ext>
            </a:extLst>
          </p:cNvPr>
          <p:cNvSpPr/>
          <p:nvPr userDrawn="1"/>
        </p:nvSpPr>
        <p:spPr>
          <a:xfrm>
            <a:off x="0" y="5105400"/>
            <a:ext cx="12188825" cy="207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81910B08-3DC0-FE84-E771-1FA146759EE5}"/>
              </a:ext>
            </a:extLst>
          </p:cNvPr>
          <p:cNvSpPr/>
          <p:nvPr userDrawn="1"/>
        </p:nvSpPr>
        <p:spPr>
          <a:xfrm>
            <a:off x="5727" y="6525878"/>
            <a:ext cx="12188825" cy="207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1213" y="6617971"/>
            <a:ext cx="1143001" cy="180974"/>
          </a:xfrm>
        </p:spPr>
        <p:txBody>
          <a:bodyPr/>
          <a:lstStyle/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671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B75F2-0739-4900-997C-5D721A0FC902}" type="datetime1">
              <a:rPr lang="en-US" smtClean="0"/>
              <a:t>5/15/2024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5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8859-20CA-4706-8E83-0F7EF683D556}" type="datetime1">
              <a:rPr lang="en-US" smtClean="0"/>
              <a:t>5/15/2024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1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9ADB2B88-1C84-8BAF-8FFF-CC432A3E2D2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371012" y="518733"/>
            <a:ext cx="2645639" cy="921563"/>
          </a:xfrm>
          <a:prstGeom prst="rect">
            <a:avLst/>
          </a:prstGeom>
        </p:spPr>
      </p:pic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E9CBFF12-DC1B-3D05-7706-2329028E5B01}"/>
              </a:ext>
            </a:extLst>
          </p:cNvPr>
          <p:cNvSpPr txBox="1">
            <a:spLocks/>
          </p:cNvSpPr>
          <p:nvPr userDrawn="1"/>
        </p:nvSpPr>
        <p:spPr>
          <a:xfrm>
            <a:off x="10971213" y="6617971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36C87F6-986D-49E6-AF40-1B3A1EE8064D}" type="slidenum">
              <a:rPr lang="en-US" sz="2400" smtClean="0"/>
              <a:pPr/>
              <a:t>‹#›</a:t>
            </a:fld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0150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71211" y="6617496"/>
            <a:ext cx="1143001" cy="180974"/>
          </a:xfrm>
        </p:spPr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2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67C7-D6F8-475A-BDD0-564C90E691C0}" type="datetime1">
              <a:rPr lang="en-US" smtClean="0"/>
              <a:t>5/15/2024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045824" y="6677026"/>
            <a:ext cx="1143001" cy="180974"/>
          </a:xfrm>
        </p:spPr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53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502F-803E-4C09-884F-533B6D621517}" type="datetime1">
              <a:rPr lang="en-US" smtClean="0"/>
              <a:t>5/15/2024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105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BF9C-A469-46E9-B230-FA26152DC1C8}" type="datetime1">
              <a:rPr lang="en-US" smtClean="0"/>
              <a:t>5/15/2024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06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EB4B-E11C-49BB-8039-97339C86EB67}" type="datetime1">
              <a:rPr lang="en-US" smtClean="0"/>
              <a:t>5/15/2024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8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85AD3-9220-45A0-86D4-C4247B17C061}" type="datetime1">
              <a:rPr lang="en-US" smtClean="0"/>
              <a:t>5/15/2024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88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628E-2362-4939-A7D6-69DC1CAB893E}" type="datetime1">
              <a:rPr lang="en-US" smtClean="0"/>
              <a:t>5/15/2024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41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9000">
              <a:schemeClr val="bg1"/>
            </a:gs>
            <a:gs pos="40000">
              <a:schemeClr val="bg2"/>
            </a:gs>
            <a:gs pos="10000">
              <a:schemeClr val="bg1">
                <a:lumMod val="95000"/>
              </a:schemeClr>
            </a:gs>
            <a:gs pos="100000">
              <a:schemeClr val="bg2">
                <a:lumMod val="9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ltGray">
          <a:xfrm>
            <a:off x="146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6CA94D40-84DB-4211-9F1D-9374B7D6388F}" type="datetime1">
              <a:rPr lang="en-US" smtClean="0"/>
              <a:t>5/15/2024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16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74520" indent="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None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8012" y="609600"/>
            <a:ext cx="11201400" cy="2233874"/>
          </a:xfrm>
        </p:spPr>
        <p:txBody>
          <a:bodyPr>
            <a:normAutofit/>
          </a:bodyPr>
          <a:lstStyle/>
          <a:p>
            <a:r>
              <a:rPr lang="en-CA" altLang="en-US" sz="3600" b="1" cap="none" dirty="0">
                <a:solidFill>
                  <a:srgbClr val="348CDC"/>
                </a:solidFill>
                <a:latin typeface="Helvetica" pitchFamily="34" charset="0"/>
                <a:ea typeface="ＭＳ Ｐゴシック" panose="020B0600070205080204" pitchFamily="34" charset="-128"/>
                <a:cs typeface="Helvetica" pitchFamily="34" charset="0"/>
              </a:rPr>
              <a:t>Status Report of Informal Working Group on</a:t>
            </a:r>
            <a:br>
              <a:rPr lang="en-CA" altLang="en-US" sz="3600" b="1" cap="none" dirty="0">
                <a:solidFill>
                  <a:srgbClr val="348CDC"/>
                </a:solidFill>
                <a:latin typeface="Helvetica" pitchFamily="34" charset="0"/>
                <a:ea typeface="ＭＳ Ｐゴシック" panose="020B0600070205080204" pitchFamily="34" charset="-128"/>
                <a:cs typeface="Helvetica" pitchFamily="34" charset="0"/>
              </a:rPr>
            </a:br>
            <a:r>
              <a:rPr lang="en-CA" altLang="en-US" sz="3600" b="1" cap="none" dirty="0">
                <a:solidFill>
                  <a:srgbClr val="348CDC"/>
                </a:solidFill>
                <a:latin typeface="Helvetica" pitchFamily="34" charset="0"/>
                <a:ea typeface="ＭＳ Ｐゴシック" panose="020B0600070205080204" pitchFamily="34" charset="-128"/>
                <a:cs typeface="Helvetica" pitchFamily="34" charset="0"/>
              </a:rPr>
              <a:t>Validation Methods for Automated Driving (VMAD)</a:t>
            </a:r>
            <a:endParaRPr lang="en-US" sz="4800" dirty="0">
              <a:solidFill>
                <a:srgbClr val="348CDC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4212" y="2797955"/>
            <a:ext cx="11277600" cy="1700893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United Nations Economic Commission for Europe (UNECE)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Working Party on Automated/Autonomous and Connected Vehicles (GRVA) 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May/June 2024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77E81F-7D4F-4A23-9758-16C69DA23251}"/>
              </a:ext>
            </a:extLst>
          </p:cNvPr>
          <p:cNvSpPr txBox="1"/>
          <p:nvPr/>
        </p:nvSpPr>
        <p:spPr>
          <a:xfrm>
            <a:off x="9204874" y="228600"/>
            <a:ext cx="2734467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Informal document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GRVA-19-18</a:t>
            </a:r>
            <a:b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14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19</a:t>
            </a:r>
            <a:r>
              <a:rPr lang="en-US" sz="1400" baseline="300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</a:t>
            </a:r>
            <a:r>
              <a:rPr lang="en-US" sz="14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GRVA, 25 June 2024</a:t>
            </a:r>
            <a:br>
              <a:rPr lang="en-US" sz="14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14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(For review at the </a:t>
            </a:r>
            <a:br>
              <a:rPr lang="en-US" sz="14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14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Tory meeting 20-24 May2024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Provisional agenda item 4(d)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218029A-BA8A-48A1-99C7-33ADF2F9B774}"/>
              </a:ext>
            </a:extLst>
          </p:cNvPr>
          <p:cNvSpPr txBox="1"/>
          <p:nvPr/>
        </p:nvSpPr>
        <p:spPr>
          <a:xfrm>
            <a:off x="194461" y="228600"/>
            <a:ext cx="2734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Submitted by the IWG on VMAD</a:t>
            </a:r>
          </a:p>
        </p:txBody>
      </p:sp>
    </p:spTree>
    <p:extLst>
      <p:ext uri="{BB962C8B-B14F-4D97-AF65-F5344CB8AC3E}">
        <p14:creationId xmlns:p14="http://schemas.microsoft.com/office/powerpoint/2010/main" val="28870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bg1"/>
            </a:gs>
            <a:gs pos="42000">
              <a:schemeClr val="bg2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8012" y="278634"/>
            <a:ext cx="8320484" cy="94056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b="1" u="sng" cap="none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Purpose</a:t>
            </a:r>
          </a:p>
        </p:txBody>
      </p:sp>
      <p:sp>
        <p:nvSpPr>
          <p:cNvPr id="2" name="Rectangle 1"/>
          <p:cNvSpPr/>
          <p:nvPr/>
        </p:nvSpPr>
        <p:spPr>
          <a:xfrm>
            <a:off x="608012" y="1447800"/>
            <a:ext cx="10744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/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To provide a status update on the work of the Informal Working Group on </a:t>
            </a:r>
            <a:r>
              <a:rPr lang="en-CA" alt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Validation Methods for Automated Driving (VMAD) </a:t>
            </a:r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507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9249" y="291635"/>
            <a:ext cx="9294675" cy="1401762"/>
          </a:xfrm>
        </p:spPr>
        <p:txBody>
          <a:bodyPr anchor="ctr">
            <a:normAutofit/>
          </a:bodyPr>
          <a:lstStyle/>
          <a:p>
            <a:r>
              <a:rPr lang="en-US" b="1" u="sng" cap="none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VMAD IWG activities since GRVA #</a:t>
            </a:r>
            <a:r>
              <a:rPr lang="en-US" altLang="ja-JP" b="1" u="sng" cap="none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18</a:t>
            </a:r>
            <a:endParaRPr lang="en-US" b="1" u="sng" cap="none" dirty="0">
              <a:solidFill>
                <a:schemeClr val="accent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22312" y="1828800"/>
            <a:ext cx="10744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8620" lvl="0" indent="-342900">
              <a:buFont typeface="Arial" panose="020B0604020202020204" pitchFamily="34" charset="0"/>
              <a:buChar char="•"/>
            </a:pPr>
            <a:r>
              <a:rPr lang="en-GB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After our December 2023 meeting (Tokyo) VMAD IWG had one session (#35) on Friday 10 May</a:t>
            </a:r>
          </a:p>
          <a:p>
            <a:pPr marL="388620" lvl="0" indent="-342900">
              <a:buFont typeface="Arial" panose="020B0604020202020204" pitchFamily="34" charset="0"/>
              <a:buChar char="•"/>
            </a:pPr>
            <a:endParaRPr lang="en-GB" altLang="ja-JP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88620" lvl="0" indent="-342900">
              <a:buFont typeface="Arial" panose="020B0604020202020204" pitchFamily="34" charset="0"/>
              <a:buChar char="•"/>
            </a:pPr>
            <a:r>
              <a:rPr lang="en-GB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The agenda for this meeting contained two items:</a:t>
            </a:r>
            <a:br>
              <a:rPr lang="en-GB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GB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- Update of the text on ISMR</a:t>
            </a:r>
            <a:br>
              <a:rPr lang="en-GB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GB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- Correction of text on track/real world testing</a:t>
            </a:r>
            <a:br>
              <a:rPr lang="en-GB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GB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- Discussion on how to deal with these updates in the NATM Guidelines</a:t>
            </a:r>
          </a:p>
          <a:p>
            <a:pPr marL="45720" lvl="0"/>
            <a:endParaRPr lang="en-GB" altLang="ja-JP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382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9249" y="291635"/>
            <a:ext cx="9294675" cy="1401762"/>
          </a:xfrm>
        </p:spPr>
        <p:txBody>
          <a:bodyPr anchor="ctr">
            <a:normAutofit/>
          </a:bodyPr>
          <a:lstStyle/>
          <a:p>
            <a:r>
              <a:rPr lang="en-US" b="1" u="sng" cap="none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Update of the text on ISMR</a:t>
            </a:r>
          </a:p>
        </p:txBody>
      </p:sp>
      <p:sp>
        <p:nvSpPr>
          <p:cNvPr id="4" name="Rectangle 3"/>
          <p:cNvSpPr/>
          <p:nvPr/>
        </p:nvSpPr>
        <p:spPr>
          <a:xfrm>
            <a:off x="362528" y="1301889"/>
            <a:ext cx="1114208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8620" lvl="0" indent="-342900">
              <a:buFont typeface="Arial" panose="020B0604020202020204" pitchFamily="34" charset="0"/>
              <a:buChar char="•"/>
            </a:pPr>
            <a:r>
              <a:rPr lang="en-GB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After VMAD #34 SG3 organized three meetings to discuss a proposal from OICA/CLEPA to modify the adopted ISMR text</a:t>
            </a:r>
          </a:p>
          <a:p>
            <a:pPr marL="388620" lvl="0" indent="-342900">
              <a:buFont typeface="Arial" panose="020B0604020202020204" pitchFamily="34" charset="0"/>
              <a:buChar char="•"/>
            </a:pPr>
            <a:endParaRPr lang="en-GB" altLang="ja-JP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88620" lvl="0" indent="-342900">
              <a:buFont typeface="Arial" panose="020B0604020202020204" pitchFamily="34" charset="0"/>
              <a:buChar char="•"/>
            </a:pPr>
            <a:r>
              <a:rPr lang="en-GB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In these sessions, further clarifications have been developed for the ISMR texts. The proposal from OICA/CLEPA to delete a number of occurrences was not supported by Contracting Parties. </a:t>
            </a:r>
          </a:p>
          <a:p>
            <a:pPr marL="388620" lvl="0" indent="-342900">
              <a:buFont typeface="Arial" panose="020B0604020202020204" pitchFamily="34" charset="0"/>
              <a:buChar char="•"/>
            </a:pPr>
            <a:endParaRPr lang="en-GB" altLang="ja-JP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88620" lvl="0" indent="-342900">
              <a:buFont typeface="Arial" panose="020B0604020202020204" pitchFamily="34" charset="0"/>
              <a:buChar char="•"/>
            </a:pPr>
            <a:r>
              <a:rPr lang="en-GB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Since no unanimous conclusion was possible, the SG3 submitted an amendment proposal to </a:t>
            </a:r>
            <a:r>
              <a:rPr lang="en-US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the Integration Document to provide additional clarity and reduce chance of misinterpretation of the ISMR text. </a:t>
            </a:r>
          </a:p>
          <a:p>
            <a:pPr marL="388620" lvl="0" indent="-342900">
              <a:buFont typeface="Arial" panose="020B0604020202020204" pitchFamily="34" charset="0"/>
              <a:buChar char="•"/>
            </a:pPr>
            <a:endParaRPr lang="en-US" altLang="ja-JP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88620" lvl="0" indent="-342900">
              <a:buFont typeface="Arial" panose="020B0604020202020204" pitchFamily="34" charset="0"/>
              <a:buChar char="•"/>
            </a:pPr>
            <a:r>
              <a:rPr lang="en-GB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This text was considered by SG3 participants as the </a:t>
            </a:r>
            <a:r>
              <a:rPr lang="en-US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best compromise achievable at this stage. </a:t>
            </a:r>
            <a:r>
              <a:rPr lang="en-GB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This conclusion was also supported in VMAD#35. It should also be reported to GRVA that this was not completely what OICA/CLEPA hoped for.</a:t>
            </a:r>
          </a:p>
        </p:txBody>
      </p:sp>
    </p:spTree>
    <p:extLst>
      <p:ext uri="{BB962C8B-B14F-4D97-AF65-F5344CB8AC3E}">
        <p14:creationId xmlns:p14="http://schemas.microsoft.com/office/powerpoint/2010/main" val="358432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9249" y="291635"/>
            <a:ext cx="9294675" cy="1401762"/>
          </a:xfrm>
        </p:spPr>
        <p:txBody>
          <a:bodyPr anchor="ctr">
            <a:normAutofit/>
          </a:bodyPr>
          <a:lstStyle/>
          <a:p>
            <a:r>
              <a:rPr lang="en-US" b="1" u="sng" cap="none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Correction of the text on track/real world testing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722312" y="1828800"/>
            <a:ext cx="10744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8620" lvl="0" indent="-342900">
              <a:buFont typeface="Arial" panose="020B0604020202020204" pitchFamily="34" charset="0"/>
              <a:buChar char="•"/>
            </a:pPr>
            <a:r>
              <a:rPr lang="en-GB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During the December 2023 meeting (Tokyo), SG4 reported that for track/real world testing recommendations in the main body and part of the Annex in the adopted NATM Guidelines were not copied to the Integration Document.</a:t>
            </a:r>
          </a:p>
          <a:p>
            <a:pPr marL="388620" lvl="0" indent="-342900">
              <a:buFont typeface="Arial" panose="020B0604020202020204" pitchFamily="34" charset="0"/>
              <a:buChar char="•"/>
            </a:pPr>
            <a:endParaRPr lang="en-GB" altLang="ja-JP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88620" lvl="0" indent="-342900">
              <a:buFont typeface="Arial" panose="020B0604020202020204" pitchFamily="34" charset="0"/>
              <a:buChar char="•"/>
            </a:pPr>
            <a:r>
              <a:rPr lang="en-GB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During the same meeting, proposals to improve the text of the Integration Document ware discussed and adopted. These proposals were not incorporated in the version that was sent to GRVA #18 (January) and to the March WP29.</a:t>
            </a:r>
          </a:p>
          <a:p>
            <a:pPr marL="388620" lvl="0" indent="-342900">
              <a:buFont typeface="Arial" panose="020B0604020202020204" pitchFamily="34" charset="0"/>
              <a:buChar char="•"/>
            </a:pPr>
            <a:endParaRPr lang="en-GB" altLang="ja-JP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88620" lvl="0" indent="-342900">
              <a:buFont typeface="Arial" panose="020B0604020202020204" pitchFamily="34" charset="0"/>
              <a:buChar char="•"/>
            </a:pPr>
            <a:r>
              <a:rPr lang="en-GB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The SG4 document provided for GRVA #19 is prepared to correct both items in the Integration Document.</a:t>
            </a:r>
          </a:p>
        </p:txBody>
      </p:sp>
    </p:spTree>
    <p:extLst>
      <p:ext uri="{BB962C8B-B14F-4D97-AF65-F5344CB8AC3E}">
        <p14:creationId xmlns:p14="http://schemas.microsoft.com/office/powerpoint/2010/main" val="3570628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9249" y="291635"/>
            <a:ext cx="9294675" cy="1401762"/>
          </a:xfrm>
        </p:spPr>
        <p:txBody>
          <a:bodyPr anchor="ctr">
            <a:normAutofit fontScale="90000"/>
          </a:bodyPr>
          <a:lstStyle/>
          <a:p>
            <a:r>
              <a:rPr lang="en-US" b="1" u="sng" cap="none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Bringing the NATM Guidelines in line with the final version of the Integration Document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722312" y="1828800"/>
            <a:ext cx="107442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8620" lvl="0" indent="-342900">
              <a:buFont typeface="Arial" panose="020B0604020202020204" pitchFamily="34" charset="0"/>
              <a:buChar char="•"/>
            </a:pPr>
            <a:r>
              <a:rPr lang="en-GB" altLang="ja-JP" sz="2000" dirty="0">
                <a:latin typeface="Helvetica" panose="020B0604020202020204" pitchFamily="34" charset="0"/>
                <a:cs typeface="Helvetica" panose="020B0604020202020204" pitchFamily="34" charset="0"/>
              </a:rPr>
              <a:t>With the two documents provided, the Integration document will deviate at a number of places with the adopted NATM Guidelines. In case someone would use the NATM Guidelines in the future, it would be better to have the revised content.</a:t>
            </a:r>
          </a:p>
          <a:p>
            <a:pPr marL="388620" lvl="0" indent="-342900">
              <a:buFont typeface="Arial" panose="020B0604020202020204" pitchFamily="34" charset="0"/>
              <a:buChar char="•"/>
            </a:pPr>
            <a:endParaRPr lang="en-GB" altLang="ja-JP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88620" lvl="0" indent="-342900">
              <a:buFont typeface="Arial" panose="020B0604020202020204" pitchFamily="34" charset="0"/>
              <a:buChar char="•"/>
            </a:pPr>
            <a:r>
              <a:rPr lang="en-GB" altLang="ja-JP" sz="2000" dirty="0">
                <a:latin typeface="Helvetica" panose="020B0604020202020204" pitchFamily="34" charset="0"/>
                <a:cs typeface="Helvetica" panose="020B0604020202020204" pitchFamily="34" charset="0"/>
              </a:rPr>
              <a:t>However, this would require additional work and again a process for adoption via GRVA and WP29. For this work we probably need the same persons who are already involved in the next phase (IWG ADS and Workshops)</a:t>
            </a:r>
          </a:p>
          <a:p>
            <a:pPr marL="388620" lvl="0" indent="-342900">
              <a:buFont typeface="Arial" panose="020B0604020202020204" pitchFamily="34" charset="0"/>
              <a:buChar char="•"/>
            </a:pPr>
            <a:endParaRPr lang="en-GB" altLang="ja-JP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88620" lvl="0" indent="-342900">
              <a:buFont typeface="Arial" panose="020B0604020202020204" pitchFamily="34" charset="0"/>
              <a:buChar char="•"/>
            </a:pPr>
            <a:r>
              <a:rPr lang="en-GB" altLang="ja-JP" sz="2000" dirty="0">
                <a:latin typeface="Helvetica" panose="020B0604020202020204" pitchFamily="34" charset="0"/>
                <a:cs typeface="Helvetica" panose="020B0604020202020204" pitchFamily="34" charset="0"/>
              </a:rPr>
              <a:t>Therefore, the proposal is to add a reference in the adopted NATM Guidelines to the final version of the Integration Document after adoption in the WP29 in June 2024, e.g.: “After adoption of these NATM Guidelines some additional modifications have been discussed and adopted as part of the Integration Document. Therefore, we recommend to also view GRVA-19-15 to have the complete version”. We would like to have advice from the UNECE secretariat for this proposal and for the exact reference number.</a:t>
            </a:r>
          </a:p>
          <a:p>
            <a:pPr marL="45720" lvl="0"/>
            <a:endParaRPr lang="en-GB" altLang="ja-JP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577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9249" y="291635"/>
            <a:ext cx="9294675" cy="1401762"/>
          </a:xfrm>
        </p:spPr>
        <p:txBody>
          <a:bodyPr anchor="ctr">
            <a:normAutofit/>
          </a:bodyPr>
          <a:lstStyle/>
          <a:p>
            <a:r>
              <a:rPr lang="en-US" b="1" u="sng" cap="none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VMAD final report</a:t>
            </a:r>
          </a:p>
        </p:txBody>
      </p:sp>
      <p:sp>
        <p:nvSpPr>
          <p:cNvPr id="4" name="Rectangle 3"/>
          <p:cNvSpPr/>
          <p:nvPr/>
        </p:nvSpPr>
        <p:spPr>
          <a:xfrm>
            <a:off x="722312" y="1828800"/>
            <a:ext cx="10744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8620" lvl="0" indent="-342900">
              <a:buFont typeface="Arial" panose="020B0604020202020204" pitchFamily="34" charset="0"/>
              <a:buChar char="•"/>
            </a:pPr>
            <a:r>
              <a:rPr lang="en-GB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With this report VMAD would like to close its activities and let its experts, secretariats and leaders concentrate on the new phase: development of regulations based on the Integration Document.</a:t>
            </a:r>
          </a:p>
          <a:p>
            <a:pPr marL="388620" lvl="0" indent="-342900">
              <a:buFont typeface="Arial" panose="020B0604020202020204" pitchFamily="34" charset="0"/>
              <a:buChar char="•"/>
            </a:pPr>
            <a:endParaRPr lang="en-GB" altLang="ja-JP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88620" lvl="0" indent="-342900">
              <a:buFont typeface="Arial" panose="020B0604020202020204" pitchFamily="34" charset="0"/>
              <a:buChar char="•"/>
            </a:pPr>
            <a:r>
              <a:rPr lang="en-GB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We sincerely thank all who participated in this work and look forward to continue collaboration for the </a:t>
            </a:r>
            <a:r>
              <a:rPr lang="en-GB" altLang="ja-JP" sz="2400">
                <a:latin typeface="Helvetica" panose="020B0604020202020204" pitchFamily="34" charset="0"/>
                <a:cs typeface="Helvetica" panose="020B0604020202020204" pitchFamily="34" charset="0"/>
              </a:rPr>
              <a:t>new phase!</a:t>
            </a:r>
            <a:endParaRPr lang="en-GB" altLang="ja-JP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763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2"/>
          <p:cNvSpPr>
            <a:spLocks noGrp="1"/>
          </p:cNvSpPr>
          <p:nvPr>
            <p:ph type="title"/>
          </p:nvPr>
        </p:nvSpPr>
        <p:spPr>
          <a:xfrm>
            <a:off x="1217612" y="2296780"/>
            <a:ext cx="9753600" cy="2362199"/>
          </a:xfrm>
        </p:spPr>
        <p:txBody>
          <a:bodyPr anchor="ctr">
            <a:normAutofit/>
          </a:bodyPr>
          <a:lstStyle/>
          <a:p>
            <a:r>
              <a:rPr lang="en-US" sz="3600" b="1" cap="none" dirty="0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  <a:br>
              <a:rPr lang="en-US" sz="3600" b="1" cap="none" dirty="0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600" b="1" cap="none" dirty="0">
              <a:solidFill>
                <a:srgbClr val="348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5223" y="4648200"/>
            <a:ext cx="3657917" cy="127417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" y="4648200"/>
            <a:ext cx="8634802" cy="12741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Rectangle 7"/>
          <p:cNvSpPr/>
          <p:nvPr/>
        </p:nvSpPr>
        <p:spPr>
          <a:xfrm>
            <a:off x="1" y="4495800"/>
            <a:ext cx="12203140" cy="207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Rectangle 8"/>
          <p:cNvSpPr/>
          <p:nvPr/>
        </p:nvSpPr>
        <p:spPr>
          <a:xfrm>
            <a:off x="0" y="5916278"/>
            <a:ext cx="12208867" cy="207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95136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orld country report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>
        <a:ln/>
      </a:spPr>
      <a:bodyPr/>
      <a:lstStyle/>
      <a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lnSpc>
            <a:spcPct val="90000"/>
          </a:lnSpc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World country report presentation.potx" id="{FF082492-D6CE-444E-B3E8-FB131EDFAC53}" vid="{71BD5CC8-96B3-46A6-8835-37741E8965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9" ma:contentTypeDescription="Crée un document." ma:contentTypeScope="" ma:versionID="e18bef637d0f1ddca225288e0d432ec3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a115814b681581b4d823fe6aeb4d21e0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644FB8F-163D-4898-A624-91CC12217549}"/>
</file>

<file path=customXml/itemProps2.xml><?xml version="1.0" encoding="utf-8"?>
<ds:datastoreItem xmlns:ds="http://schemas.openxmlformats.org/officeDocument/2006/customXml" ds:itemID="{6BB8943C-ABFF-4A67-9D76-A4F686818A67}">
  <ds:schemaRefs>
    <ds:schemaRef ds:uri="http://purl.org/dc/elements/1.1/"/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documentManagement/types"/>
    <ds:schemaRef ds:uri="acccb6d4-dbe5-46d2-b4d3-5733603d8cc6"/>
    <ds:schemaRef ds:uri="http://schemas.openxmlformats.org/package/2006/metadata/core-properties"/>
    <ds:schemaRef ds:uri="4b4a1c0d-4a69-4996-a84a-fc699b9f49de"/>
    <ds:schemaRef ds:uri="http://schemas.microsoft.com/office/2006/metadata/properties"/>
    <ds:schemaRef ds:uri="http://purl.org/dc/dcmitype/"/>
    <ds:schemaRef ds:uri="985ec44e-1bab-4c0b-9df0-6ba128686fc9"/>
  </ds:schemaRefs>
</ds:datastoreItem>
</file>

<file path=customXml/itemProps3.xml><?xml version="1.0" encoding="utf-8"?>
<ds:datastoreItem xmlns:ds="http://schemas.openxmlformats.org/officeDocument/2006/customXml" ds:itemID="{7F50E891-56F2-4BF8-80C9-B218B59E6FD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World country report presentation</Template>
  <TotalTime>23</TotalTime>
  <Words>677</Words>
  <Application>Microsoft Office PowerPoint</Application>
  <PresentationFormat>Custom</PresentationFormat>
  <Paragraphs>44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Helvetica</vt:lpstr>
      <vt:lpstr>World country report presentation</vt:lpstr>
      <vt:lpstr>Status Report of Informal Working Group on Validation Methods for Automated Driving (VMAD)</vt:lpstr>
      <vt:lpstr>Purpose</vt:lpstr>
      <vt:lpstr>VMAD IWG activities since GRVA #18</vt:lpstr>
      <vt:lpstr>Update of the text on ISMR</vt:lpstr>
      <vt:lpstr>Correction of the text on track/real world testing</vt:lpstr>
      <vt:lpstr>Bringing the NATM Guidelines in line with the final version of the Integration Document</vt:lpstr>
      <vt:lpstr>VMAD final report</vt:lpstr>
      <vt:lpstr>Thank you! </vt:lpstr>
    </vt:vector>
  </TitlesOfParts>
  <Company>Transport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Your Country</dc:title>
  <dc:creator>Yonick, Gregory</dc:creator>
  <cp:lastModifiedBy>Francois Guichard</cp:lastModifiedBy>
  <cp:revision>308</cp:revision>
  <cp:lastPrinted>2022-09-25T17:33:29Z</cp:lastPrinted>
  <dcterms:created xsi:type="dcterms:W3CDTF">2019-10-28T02:43:14Z</dcterms:created>
  <dcterms:modified xsi:type="dcterms:W3CDTF">2024-05-15T08:43:09Z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3" name="Order">
    <vt:r8>74068500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  <property fmtid="{D5CDD505-2E9C-101B-9397-08002B2CF9AE}" pid="12" name="MSIP_Label_b5bbdc02-cb35-4d29-b911-7fc063a80903_Enabled">
    <vt:lpwstr>true</vt:lpwstr>
  </property>
  <property fmtid="{D5CDD505-2E9C-101B-9397-08002B2CF9AE}" pid="13" name="MSIP_Label_b5bbdc02-cb35-4d29-b911-7fc063a80903_SetDate">
    <vt:lpwstr>2021-11-26T12:51:13Z</vt:lpwstr>
  </property>
  <property fmtid="{D5CDD505-2E9C-101B-9397-08002B2CF9AE}" pid="14" name="MSIP_Label_b5bbdc02-cb35-4d29-b911-7fc063a80903_Method">
    <vt:lpwstr>Privileged</vt:lpwstr>
  </property>
  <property fmtid="{D5CDD505-2E9C-101B-9397-08002B2CF9AE}" pid="15" name="MSIP_Label_b5bbdc02-cb35-4d29-b911-7fc063a80903_Name">
    <vt:lpwstr>Unclassified (No Marking)</vt:lpwstr>
  </property>
  <property fmtid="{D5CDD505-2E9C-101B-9397-08002B2CF9AE}" pid="16" name="MSIP_Label_b5bbdc02-cb35-4d29-b911-7fc063a80903_SiteId">
    <vt:lpwstr>2008ffa9-c9b2-4d97-9ad9-4ace25386be7</vt:lpwstr>
  </property>
  <property fmtid="{D5CDD505-2E9C-101B-9397-08002B2CF9AE}" pid="17" name="MSIP_Label_b5bbdc02-cb35-4d29-b911-7fc063a80903_ActionId">
    <vt:lpwstr>f56915d1-34b7-44af-9de6-5fcbb9cce863</vt:lpwstr>
  </property>
  <property fmtid="{D5CDD505-2E9C-101B-9397-08002B2CF9AE}" pid="18" name="MSIP_Label_b5bbdc02-cb35-4d29-b911-7fc063a80903_ContentBits">
    <vt:lpwstr>0</vt:lpwstr>
  </property>
  <property fmtid="{D5CDD505-2E9C-101B-9397-08002B2CF9AE}" pid="20" name="MediaServiceImageTags">
    <vt:lpwstr/>
  </property>
  <property fmtid="{D5CDD505-2E9C-101B-9397-08002B2CF9AE}" pid="21" name="gba66df640194346a5267c50f24d4797">
    <vt:lpwstr/>
  </property>
  <property fmtid="{D5CDD505-2E9C-101B-9397-08002B2CF9AE}" pid="22" name="Office_x0020_of_x0020_Origin">
    <vt:lpwstr/>
  </property>
  <property fmtid="{D5CDD505-2E9C-101B-9397-08002B2CF9AE}" pid="23" name="Office of Origin">
    <vt:lpwstr/>
  </property>
</Properties>
</file>