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handoutMasterIdLst>
    <p:handoutMasterId r:id="rId9"/>
  </p:handoutMasterIdLst>
  <p:sldIdLst>
    <p:sldId id="287" r:id="rId5"/>
    <p:sldId id="293" r:id="rId6"/>
    <p:sldId id="294" r:id="rId7"/>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446" y="102"/>
      </p:cViewPr>
      <p:guideLst>
        <p:guide orient="horz" pos="2160"/>
        <p:guide pos="312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oardo Gianotti" userId="4490dee7-4f30-4172-b5ed-357d35e2ab2b" providerId="ADAL" clId="{6183509F-734F-48C4-818B-3BEF9156A6BE}"/>
    <pc:docChg chg="undo custSel modSld">
      <pc:chgData name="Edoardo Gianotti" userId="4490dee7-4f30-4172-b5ed-357d35e2ab2b" providerId="ADAL" clId="{6183509F-734F-48C4-818B-3BEF9156A6BE}" dt="2024-05-23T13:56:33.821" v="183" actId="20577"/>
      <pc:docMkLst>
        <pc:docMk/>
      </pc:docMkLst>
      <pc:sldChg chg="modSp mod">
        <pc:chgData name="Edoardo Gianotti" userId="4490dee7-4f30-4172-b5ed-357d35e2ab2b" providerId="ADAL" clId="{6183509F-734F-48C4-818B-3BEF9156A6BE}" dt="2024-05-23T13:07:43.444" v="153" actId="255"/>
        <pc:sldMkLst>
          <pc:docMk/>
          <pc:sldMk cId="3693612048" sldId="293"/>
        </pc:sldMkLst>
        <pc:spChg chg="mod">
          <ac:chgData name="Edoardo Gianotti" userId="4490dee7-4f30-4172-b5ed-357d35e2ab2b" providerId="ADAL" clId="{6183509F-734F-48C4-818B-3BEF9156A6BE}" dt="2024-05-23T13:07:43.444" v="153" actId="255"/>
          <ac:spMkLst>
            <pc:docMk/>
            <pc:sldMk cId="3693612048" sldId="293"/>
            <ac:spMk id="7" creationId="{00000000-0000-0000-0000-000000000000}"/>
          </ac:spMkLst>
        </pc:spChg>
      </pc:sldChg>
      <pc:sldChg chg="modSp mod">
        <pc:chgData name="Edoardo Gianotti" userId="4490dee7-4f30-4172-b5ed-357d35e2ab2b" providerId="ADAL" clId="{6183509F-734F-48C4-818B-3BEF9156A6BE}" dt="2024-05-23T13:56:33.821" v="183" actId="20577"/>
        <pc:sldMkLst>
          <pc:docMk/>
          <pc:sldMk cId="91701554" sldId="294"/>
        </pc:sldMkLst>
        <pc:spChg chg="mod">
          <ac:chgData name="Edoardo Gianotti" userId="4490dee7-4f30-4172-b5ed-357d35e2ab2b" providerId="ADAL" clId="{6183509F-734F-48C4-818B-3BEF9156A6BE}" dt="2024-05-23T13:56:33.821" v="183" actId="20577"/>
          <ac:spMkLst>
            <pc:docMk/>
            <pc:sldMk cId="91701554" sldId="294"/>
            <ac:spMk id="7"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EE143CF-C05C-4899-A90B-0EF0DB90A256}" type="datetimeFigureOut">
              <a:rPr lang="en-US" smtClean="0"/>
              <a:pPr/>
              <a:t>5/23/2024</a:t>
            </a:fld>
            <a:endParaRPr lang="en-US"/>
          </a:p>
        </p:txBody>
      </p:sp>
      <p:sp>
        <p:nvSpPr>
          <p:cNvPr id="4" name="Footer Placeholder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4"/>
            <a:ext cx="2946400" cy="496887"/>
          </a:xfrm>
          <a:prstGeom prst="rect">
            <a:avLst/>
          </a:prstGeom>
        </p:spPr>
        <p:txBody>
          <a:bodyPr vert="horz" lIns="91440" tIns="45720" rIns="91440" bIns="45720" rtlCol="0" anchor="b"/>
          <a:lstStyle>
            <a:lvl1pPr algn="r">
              <a:defRPr sz="1200"/>
            </a:lvl1pPr>
          </a:lstStyle>
          <a:p>
            <a:fld id="{2215768F-C471-4493-AADC-36862818B83F}" type="slidenum">
              <a:rPr lang="en-US" smtClean="0"/>
              <a:pPr/>
              <a:t>‹#›</a:t>
            </a:fld>
            <a:endParaRPr lang="en-US"/>
          </a:p>
        </p:txBody>
      </p:sp>
    </p:spTree>
    <p:extLst>
      <p:ext uri="{BB962C8B-B14F-4D97-AF65-F5344CB8AC3E}">
        <p14:creationId xmlns:p14="http://schemas.microsoft.com/office/powerpoint/2010/main" val="2541650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0F1FE176-7828-4E25-A303-EFB7A6EB15F0}" type="datetimeFigureOut">
              <a:rPr lang="en-GB" smtClean="0"/>
              <a:pPr/>
              <a:t>23/05/2024</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vl1pPr>
          </a:lstStyle>
          <a:p>
            <a:fld id="{1C8FC0D7-00BE-487F-A0DC-9FF156A82E82}" type="slidenum">
              <a:rPr lang="en-GB" smtClean="0"/>
              <a:pPr/>
              <a:t>‹#›</a:t>
            </a:fld>
            <a:endParaRPr lang="en-GB"/>
          </a:p>
        </p:txBody>
      </p:sp>
    </p:spTree>
    <p:extLst>
      <p:ext uri="{BB962C8B-B14F-4D97-AF65-F5344CB8AC3E}">
        <p14:creationId xmlns:p14="http://schemas.microsoft.com/office/powerpoint/2010/main" val="1957642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lvl1pPr>
              <a:defRPr>
                <a:solidFill>
                  <a:schemeClr val="accent1">
                    <a:lumMod val="75000"/>
                  </a:schemeClr>
                </a:solidFill>
              </a:defRPr>
            </a:lvl1pPr>
          </a:lstStyle>
          <a:p>
            <a:r>
              <a:rPr lang="en-GB" sz="4000" b="1">
                <a:solidFill>
                  <a:srgbClr val="006600"/>
                </a:solidFill>
                <a:latin typeface="Verdana" pitchFamily="34" charset="0"/>
                <a:ea typeface="Verdana" pitchFamily="34" charset="0"/>
                <a:cs typeface="Verdana" pitchFamily="34" charset="0"/>
              </a:rPr>
              <a:t>Main title</a:t>
            </a:r>
          </a:p>
        </p:txBody>
      </p:sp>
      <p:sp>
        <p:nvSpPr>
          <p:cNvPr id="3" name="Text Placeholder 22"/>
          <p:cNvSpPr>
            <a:spLocks noGrp="1"/>
          </p:cNvSpPr>
          <p:nvPr>
            <p:ph idx="1" hasCustomPrompt="1"/>
          </p:nvPr>
        </p:nvSpPr>
        <p:spPr>
          <a:xfrm>
            <a:off x="0" y="3573017"/>
            <a:ext cx="9906000" cy="2664296"/>
          </a:xfrm>
          <a:prstGeom prst="rect">
            <a:avLst/>
          </a:prstGeom>
        </p:spPr>
        <p:txBody>
          <a:bodyPr vert="horz" lIns="91440" tIns="45720" rIns="91440" bIns="45720" rtlCol="0">
            <a:normAutofit/>
          </a:bodyPr>
          <a:lstStyle>
            <a:lvl1pPr>
              <a:defRPr sz="2400"/>
            </a:lvl1pPr>
          </a:lstStyle>
          <a:p>
            <a:pPr algn="ctr">
              <a:lnSpc>
                <a:spcPct val="80000"/>
              </a:lnSpc>
            </a:pPr>
            <a:r>
              <a:rPr lang="es-AR" sz="2400" b="1"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51058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a:solidFill>
                  <a:schemeClr val="bg1"/>
                </a:solidFill>
                <a:latin typeface="Verdana" pitchFamily="34" charset="0"/>
                <a:ea typeface="Verdana" pitchFamily="34" charset="0"/>
                <a:cs typeface="Verdana" pitchFamily="34" charset="0"/>
              </a:rPr>
              <a:t>Main title here</a:t>
            </a:r>
          </a:p>
        </p:txBody>
      </p:sp>
      <p:sp>
        <p:nvSpPr>
          <p:cNvPr id="3"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059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p>
        </p:txBody>
      </p:sp>
      <p:sp>
        <p:nvSpPr>
          <p:cNvPr id="8"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51131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p>
        </p:txBody>
      </p:sp>
      <p:sp>
        <p:nvSpPr>
          <p:cNvPr id="9"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39885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555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marL="0" lvl="0" indent="0" algn="l" defTabSz="914400" rtl="0" eaLnBrk="1" latinLnBrk="0" hangingPunct="1">
              <a:spcBef>
                <a:spcPct val="20000"/>
              </a:spcBef>
              <a:buFont typeface="Arial" pitchFamily="34" charset="0"/>
              <a:buNone/>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3488468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203565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8504" y="1772816"/>
            <a:ext cx="3259006" cy="1162050"/>
          </a:xfrm>
        </p:spPr>
        <p:txBody>
          <a:bodyPr anchor="b"/>
          <a:lstStyle>
            <a:lvl1pPr algn="l">
              <a:defRPr sz="2000" b="1">
                <a:solidFill>
                  <a:srgbClr val="006600"/>
                </a:solidFill>
                <a:latin typeface="Verdana" pitchFamily="34" charset="0"/>
                <a:ea typeface="Verdana" pitchFamily="34" charset="0"/>
                <a:cs typeface="Verdana" pitchFamily="34" charset="0"/>
              </a:defRPr>
            </a:lvl1pPr>
          </a:lstStyle>
          <a:p>
            <a:r>
              <a:rPr lang="en-US"/>
              <a:t>Click to edit Master title style</a:t>
            </a:r>
          </a:p>
        </p:txBody>
      </p:sp>
      <p:sp>
        <p:nvSpPr>
          <p:cNvPr id="3" name="Content Placeholder 2"/>
          <p:cNvSpPr>
            <a:spLocks noGrp="1"/>
          </p:cNvSpPr>
          <p:nvPr>
            <p:ph idx="1"/>
          </p:nvPr>
        </p:nvSpPr>
        <p:spPr>
          <a:xfrm>
            <a:off x="3872971" y="2132856"/>
            <a:ext cx="5537729" cy="3993308"/>
          </a:xfrm>
        </p:spPr>
        <p:txBody>
          <a:bodyPr/>
          <a:lstStyle>
            <a:lvl1pPr>
              <a:defRPr sz="3200">
                <a:solidFill>
                  <a:schemeClr val="accent6">
                    <a:lumMod val="50000"/>
                  </a:schemeClr>
                </a:solidFill>
                <a:latin typeface="Verdana" pitchFamily="34" charset="0"/>
                <a:ea typeface="Verdana" pitchFamily="34" charset="0"/>
                <a:cs typeface="Verdana" pitchFamily="34" charset="0"/>
              </a:defRPr>
            </a:lvl1pPr>
            <a:lvl2pPr>
              <a:defRPr sz="2800">
                <a:solidFill>
                  <a:schemeClr val="accent6">
                    <a:lumMod val="50000"/>
                  </a:schemeClr>
                </a:solidFill>
                <a:latin typeface="Verdana" pitchFamily="34" charset="0"/>
                <a:ea typeface="Verdana" pitchFamily="34" charset="0"/>
                <a:cs typeface="Verdana" pitchFamily="34" charset="0"/>
              </a:defRPr>
            </a:lvl2pPr>
            <a:lvl3pPr>
              <a:defRPr sz="2400">
                <a:solidFill>
                  <a:schemeClr val="accent6">
                    <a:lumMod val="50000"/>
                  </a:schemeClr>
                </a:solidFill>
                <a:latin typeface="Verdana" pitchFamily="34" charset="0"/>
                <a:ea typeface="Verdana" pitchFamily="34" charset="0"/>
                <a:cs typeface="Verdana" pitchFamily="34" charset="0"/>
              </a:defRPr>
            </a:lvl3pPr>
            <a:lvl4pPr>
              <a:defRPr sz="2000">
                <a:solidFill>
                  <a:schemeClr val="accent6">
                    <a:lumMod val="50000"/>
                  </a:schemeClr>
                </a:solidFill>
                <a:latin typeface="Verdana" pitchFamily="34" charset="0"/>
                <a:ea typeface="Verdana" pitchFamily="34" charset="0"/>
                <a:cs typeface="Verdana" pitchFamily="34" charset="0"/>
              </a:defRPr>
            </a:lvl4pPr>
            <a:lvl5pPr>
              <a:defRPr sz="2000">
                <a:solidFill>
                  <a:schemeClr val="accent6">
                    <a:lumMod val="50000"/>
                  </a:schemeClr>
                </a:solidFill>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3212976"/>
            <a:ext cx="3259006" cy="2913188"/>
          </a:xfrm>
        </p:spPr>
        <p:txBody>
          <a:bodyPr/>
          <a:lstStyle>
            <a:lvl1pPr marL="0" indent="0">
              <a:buNone/>
              <a:defRPr sz="1400">
                <a:solidFill>
                  <a:schemeClr val="accent6">
                    <a:lumMod val="50000"/>
                  </a:schemeClr>
                </a:solidFill>
                <a:latin typeface="Verdana" pitchFamily="34" charset="0"/>
                <a:ea typeface="Verdana" pitchFamily="34" charset="0"/>
                <a:cs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427029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t="-2000" b="-2000"/>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p>
            <a:r>
              <a:rPr lang="en-GB" sz="4000" b="1">
                <a:solidFill>
                  <a:srgbClr val="006600"/>
                </a:solidFill>
                <a:latin typeface="Verdana" pitchFamily="34" charset="0"/>
                <a:ea typeface="Verdana" pitchFamily="34" charset="0"/>
                <a:cs typeface="Verdana" pitchFamily="34" charset="0"/>
              </a:rPr>
              <a:t>Main title</a:t>
            </a:r>
          </a:p>
        </p:txBody>
      </p:sp>
      <p:sp>
        <p:nvSpPr>
          <p:cNvPr id="23" name="Text Placeholder 22"/>
          <p:cNvSpPr>
            <a:spLocks noGrp="1"/>
          </p:cNvSpPr>
          <p:nvPr>
            <p:ph type="body" idx="1"/>
          </p:nvPr>
        </p:nvSpPr>
        <p:spPr>
          <a:xfrm>
            <a:off x="0" y="3573016"/>
            <a:ext cx="9906000" cy="4525963"/>
          </a:xfrm>
          <a:prstGeom prst="rect">
            <a:avLst/>
          </a:prstGeom>
        </p:spPr>
        <p:txBody>
          <a:bodyPr vert="horz" lIns="91440" tIns="45720" rIns="91440" bIns="45720" rtlCol="0">
            <a:normAutofit/>
          </a:bodyPr>
          <a:lstStyle/>
          <a:p>
            <a:pPr algn="ctr">
              <a:lnSpc>
                <a:spcPct val="80000"/>
              </a:lnSpc>
            </a:pPr>
            <a:r>
              <a:rPr lang="es-AR" sz="2400" b="1"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
        <p:nvSpPr>
          <p:cNvPr id="4" name="Rectangle 3"/>
          <p:cNvSpPr/>
          <p:nvPr/>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4687281"/>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7" r:id="rId7"/>
  </p:sldLayoutIdLst>
  <p:txStyles>
    <p:titleStyle>
      <a:lvl1pPr algn="ctr" defTabSz="914400" rtl="0" eaLnBrk="1" latinLnBrk="0" hangingPunct="1">
        <a:spcBef>
          <a:spcPct val="0"/>
        </a:spcBef>
        <a:buNone/>
        <a:defRPr sz="4400" kern="1200" baseline="0">
          <a:solidFill>
            <a:schemeClr val="tx2">
              <a:lumMod val="60000"/>
              <a:lumOff val="40000"/>
            </a:schemeClr>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418577"/>
            <a:ext cx="8280920" cy="1210146"/>
          </a:xfrm>
        </p:spPr>
        <p:txBody>
          <a:bodyPr>
            <a:noAutofit/>
          </a:bodyPr>
          <a:lstStyle/>
          <a:p>
            <a:pPr algn="l"/>
            <a:r>
              <a:rPr lang="en-GB" sz="2400" dirty="0">
                <a:solidFill>
                  <a:schemeClr val="bg1"/>
                </a:solidFill>
              </a:rPr>
              <a:t>Working Party on Passive Safety (GRSP)</a:t>
            </a:r>
            <a:br>
              <a:rPr lang="en-GB" sz="2400" dirty="0">
                <a:solidFill>
                  <a:schemeClr val="bg1"/>
                </a:solidFill>
              </a:rPr>
            </a:br>
            <a:r>
              <a:rPr lang="en-GB" sz="1800" dirty="0">
                <a:solidFill>
                  <a:schemeClr val="bg1"/>
                </a:solidFill>
              </a:rPr>
              <a:t>Highlights of the June  and March 2024 session of WP.29</a:t>
            </a:r>
            <a:endParaRPr lang="en-GB" sz="1800" b="1" dirty="0">
              <a:solidFill>
                <a:schemeClr val="bg1"/>
              </a:solidFill>
            </a:endParaRPr>
          </a:p>
        </p:txBody>
      </p:sp>
      <p:sp>
        <p:nvSpPr>
          <p:cNvPr id="4" name="Textfeld 12"/>
          <p:cNvSpPr txBox="1">
            <a:spLocks noChangeArrowheads="1"/>
          </p:cNvSpPr>
          <p:nvPr/>
        </p:nvSpPr>
        <p:spPr bwMode="auto">
          <a:xfrm>
            <a:off x="6543675" y="62508"/>
            <a:ext cx="3362325" cy="6463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lang="en-US" sz="1200" dirty="0">
                <a:solidFill>
                  <a:schemeClr val="bg1"/>
                </a:solidFill>
                <a:latin typeface="Times New Roman" pitchFamily="18" charset="0"/>
                <a:cs typeface="Times New Roman" pitchFamily="18" charset="0"/>
              </a:rPr>
              <a:t>Informal document </a:t>
            </a:r>
            <a:r>
              <a:rPr lang="en-US" sz="1200" b="1" dirty="0">
                <a:solidFill>
                  <a:schemeClr val="bg1"/>
                </a:solidFill>
                <a:latin typeface="Times New Roman" pitchFamily="18" charset="0"/>
                <a:cs typeface="Times New Roman" pitchFamily="18" charset="0"/>
              </a:rPr>
              <a:t>GRSP-75-10</a:t>
            </a:r>
            <a:endParaRPr lang="de-DE" sz="1200" dirty="0">
              <a:solidFill>
                <a:schemeClr val="bg1"/>
              </a:solidFill>
              <a:latin typeface="Times New Roman" pitchFamily="18" charset="0"/>
              <a:cs typeface="Times New Roman" pitchFamily="18" charset="0"/>
            </a:endParaRPr>
          </a:p>
          <a:p>
            <a:pPr algn="r"/>
            <a:r>
              <a:rPr lang="en-US" sz="1200" dirty="0">
                <a:solidFill>
                  <a:schemeClr val="bg1"/>
                </a:solidFill>
                <a:latin typeface="Times New Roman" pitchFamily="18" charset="0"/>
                <a:cs typeface="Times New Roman" pitchFamily="18" charset="0"/>
              </a:rPr>
              <a:t>7^5</a:t>
            </a:r>
            <a:r>
              <a:rPr lang="en-US" sz="1200" baseline="30000" dirty="0">
                <a:solidFill>
                  <a:schemeClr val="bg1"/>
                </a:solidFill>
                <a:latin typeface="Times New Roman" pitchFamily="18" charset="0"/>
                <a:cs typeface="Times New Roman" pitchFamily="18" charset="0"/>
              </a:rPr>
              <a:t>th</a:t>
            </a:r>
            <a:r>
              <a:rPr lang="en-US" sz="1200" dirty="0">
                <a:solidFill>
                  <a:schemeClr val="bg1"/>
                </a:solidFill>
                <a:latin typeface="Times New Roman" pitchFamily="18" charset="0"/>
                <a:cs typeface="Times New Roman" pitchFamily="18" charset="0"/>
              </a:rPr>
              <a:t> GRSP, 27-31 May 2024</a:t>
            </a:r>
          </a:p>
          <a:p>
            <a:pPr algn="r" eaLnBrk="1" hangingPunct="1"/>
            <a:r>
              <a:rPr lang="en-US" sz="1200" dirty="0">
                <a:solidFill>
                  <a:schemeClr val="bg1"/>
                </a:solidFill>
                <a:latin typeface="Times New Roman" pitchFamily="18" charset="0"/>
                <a:cs typeface="Times New Roman" pitchFamily="18" charset="0"/>
              </a:rPr>
              <a:t>Agenda item 25(c)</a:t>
            </a:r>
            <a:endParaRPr lang="de-DE" sz="1200" dirty="0">
              <a:solidFill>
                <a:schemeClr val="bg1"/>
              </a:solidFill>
              <a:latin typeface="Times New Roman" pitchFamily="18" charset="0"/>
              <a:cs typeface="Times New Roman" pitchFamily="18" charset="0"/>
            </a:endParaRPr>
          </a:p>
        </p:txBody>
      </p:sp>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a:solidFill>
                  <a:schemeClr val="bg1"/>
                </a:solidFill>
                <a:latin typeface="Times New Roman" pitchFamily="18" charset="0"/>
                <a:cs typeface="Times New Roman" pitchFamily="18" charset="0"/>
              </a:rPr>
              <a:t>Note by the secretariat </a:t>
            </a:r>
            <a:endParaRPr lang="de-DE" sz="120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128464" y="1566056"/>
            <a:ext cx="9849544" cy="5229277"/>
          </a:xfrm>
        </p:spPr>
        <p:txBody>
          <a:bodyPr>
            <a:noAutofit/>
          </a:bodyPr>
          <a:lstStyle/>
          <a:p>
            <a:pPr>
              <a:spcBef>
                <a:spcPts val="0"/>
              </a:spcBef>
            </a:pPr>
            <a:r>
              <a:rPr lang="fr-FR" sz="2150" b="1" dirty="0"/>
              <a:t>Highlights of WP.29 March 2024 session</a:t>
            </a:r>
          </a:p>
          <a:p>
            <a:pPr>
              <a:spcBef>
                <a:spcPts val="0"/>
              </a:spcBef>
            </a:pPr>
            <a:endParaRPr lang="en-US" sz="2150" dirty="0"/>
          </a:p>
          <a:p>
            <a:pPr>
              <a:spcBef>
                <a:spcPts val="0"/>
              </a:spcBef>
            </a:pPr>
            <a:endParaRPr lang="en-GB" sz="2150" dirty="0"/>
          </a:p>
        </p:txBody>
      </p:sp>
    </p:spTree>
    <p:extLst>
      <p:ext uri="{BB962C8B-B14F-4D97-AF65-F5344CB8AC3E}">
        <p14:creationId xmlns:p14="http://schemas.microsoft.com/office/powerpoint/2010/main" val="2256515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a:solidFill>
                  <a:schemeClr val="bg1"/>
                </a:solidFill>
                <a:latin typeface="Times New Roman" pitchFamily="18" charset="0"/>
                <a:cs typeface="Times New Roman" pitchFamily="18" charset="0"/>
              </a:rPr>
              <a:t>Note by the secretariat </a:t>
            </a:r>
            <a:endParaRPr lang="de-DE" sz="120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56456" y="1425949"/>
            <a:ext cx="9849544" cy="5229277"/>
          </a:xfrm>
        </p:spPr>
        <p:txBody>
          <a:bodyPr>
            <a:noAutofit/>
          </a:bodyPr>
          <a:lstStyle/>
          <a:p>
            <a:pPr>
              <a:spcBef>
                <a:spcPts val="0"/>
              </a:spcBef>
            </a:pPr>
            <a:r>
              <a:rPr lang="fr-FR" sz="1600" b="1" dirty="0"/>
              <a:t>Highlights of WP.29 March 2024 session</a:t>
            </a:r>
          </a:p>
          <a:p>
            <a:pPr>
              <a:spcBef>
                <a:spcPts val="0"/>
              </a:spcBef>
            </a:pPr>
            <a:r>
              <a:rPr lang="en-US" sz="1500" dirty="0"/>
              <a:t>The 192nd session of WP.29 was held in person only. Referring to AC.2 recommendation, WP.29 fostered collaboration between WP.1, and WP.29 on Automated Vehicles and recommended that its subsidiary bodies would consider WP.29-190-07 now GRSP-75-08 during their next sessions.</a:t>
            </a:r>
          </a:p>
          <a:p>
            <a:pPr>
              <a:spcBef>
                <a:spcPts val="0"/>
              </a:spcBef>
            </a:pPr>
            <a:endParaRPr lang="en-US" sz="1500" dirty="0"/>
          </a:p>
          <a:p>
            <a:pPr>
              <a:spcBef>
                <a:spcPts val="0"/>
              </a:spcBef>
            </a:pPr>
            <a:r>
              <a:rPr lang="en-US" sz="1500" dirty="0"/>
              <a:t>WP.29 noted ECE/TRANS/2023/7/Rev.1, concerning the UNECE Road Safety Action Plan 2023 – 2030. WP.29 further noted that ITC had invited, at its February 2024 session all its relevant Working Parties to submit in the course of 2023 their first inputs to the secretariat in the corresponding areas of the action plan. WP.29 agreed to request its members to provide comments by 20 March, 2024 to secretariat to prepare an updated document to be discussed during a virtual meeting among interested parties as a start. At the same time the secretariat was requested to share the updated document with GRSP experts to touch basis on topics covering its remit. Finally, it was agreed to resume discussion on this topic at the June 2024 session of WP.29 on the basis of a revised document as a result of the above-mentioned consultations and to finalize it by November 2024 session of the World Forum.</a:t>
            </a:r>
          </a:p>
          <a:p>
            <a:pPr>
              <a:spcBef>
                <a:spcPts val="0"/>
              </a:spcBef>
            </a:pPr>
            <a:endParaRPr lang="en-US" sz="1500" dirty="0"/>
          </a:p>
          <a:p>
            <a:pPr>
              <a:spcBef>
                <a:spcPts val="0"/>
              </a:spcBef>
            </a:pPr>
            <a:r>
              <a:rPr lang="en-US" sz="1500" dirty="0"/>
              <a:t>WP.29 decided to extend the mandate of the IWG EVS In the meantime, on the request of the representative of the EU, WP.29 agreed to establish an ad-hoc group, under GRSP, to take stock of the work achieved so far by IWG EVS and amend UN Regulation No. 100 (Electric power trained vehicles) by June 2024. </a:t>
            </a:r>
          </a:p>
          <a:p>
            <a:pPr>
              <a:spcBef>
                <a:spcPts val="0"/>
              </a:spcBef>
            </a:pPr>
            <a:endParaRPr lang="en-US" sz="1500" dirty="0"/>
          </a:p>
          <a:p>
            <a:pPr>
              <a:spcBef>
                <a:spcPts val="0"/>
              </a:spcBef>
            </a:pPr>
            <a:r>
              <a:rPr lang="en-US" sz="1500" dirty="0"/>
              <a:t>On children left in cars, WP.29 noted that GRSP had agreed establishing an ad hoc group with clear TOR. The experts from Australia and the Republic of Korea proposed to co-chair the group. The expert from China informed GRSP that NCAP China already had protocols to test the original equipment of manufacturers to detect the presence of children and offered to co-chair the group. WP.29 agreed to establish an IWG instead of ad-hoc group on this subject to give more momentum to the group, pending the adoption of the </a:t>
            </a:r>
            <a:r>
              <a:rPr lang="en-US" sz="1500" dirty="0" err="1"/>
              <a:t>ToR</a:t>
            </a:r>
            <a:r>
              <a:rPr lang="en-US" sz="1500" dirty="0"/>
              <a:t> at the May 2024 session of GRSP.</a:t>
            </a:r>
          </a:p>
          <a:p>
            <a:pPr>
              <a:spcBef>
                <a:spcPts val="0"/>
              </a:spcBef>
            </a:pPr>
            <a:endParaRPr lang="en-US" sz="1600" dirty="0"/>
          </a:p>
          <a:p>
            <a:pPr>
              <a:spcBef>
                <a:spcPts val="0"/>
              </a:spcBef>
            </a:pPr>
            <a:endParaRPr lang="en-US" sz="1600" dirty="0"/>
          </a:p>
          <a:p>
            <a:pPr>
              <a:spcBef>
                <a:spcPts val="0"/>
              </a:spcBef>
            </a:pPr>
            <a:endParaRPr lang="en-US" sz="1800" dirty="0"/>
          </a:p>
          <a:p>
            <a:pPr>
              <a:spcBef>
                <a:spcPts val="0"/>
              </a:spcBef>
            </a:pPr>
            <a:endParaRPr lang="en-US" sz="1800" dirty="0"/>
          </a:p>
          <a:p>
            <a:pPr>
              <a:spcBef>
                <a:spcPts val="0"/>
              </a:spcBef>
            </a:pPr>
            <a:endParaRPr lang="en-US" sz="1800" dirty="0">
              <a:solidFill>
                <a:srgbClr val="FF0000"/>
              </a:solidFill>
            </a:endParaRPr>
          </a:p>
          <a:p>
            <a:pPr>
              <a:spcBef>
                <a:spcPts val="0"/>
              </a:spcBef>
            </a:pPr>
            <a:endParaRPr lang="en-US" sz="2150" dirty="0">
              <a:solidFill>
                <a:srgbClr val="FF0000"/>
              </a:solidFill>
            </a:endParaRPr>
          </a:p>
          <a:p>
            <a:pPr>
              <a:spcBef>
                <a:spcPts val="0"/>
              </a:spcBef>
            </a:pPr>
            <a:endParaRPr lang="en-US" sz="2150" dirty="0"/>
          </a:p>
          <a:p>
            <a:pPr>
              <a:spcBef>
                <a:spcPts val="0"/>
              </a:spcBef>
            </a:pPr>
            <a:endParaRPr lang="fr-FR" sz="2150" b="1" dirty="0"/>
          </a:p>
          <a:p>
            <a:pPr>
              <a:spcBef>
                <a:spcPts val="0"/>
              </a:spcBef>
            </a:pPr>
            <a:endParaRPr lang="en-US" sz="2150" dirty="0"/>
          </a:p>
          <a:p>
            <a:pPr>
              <a:spcBef>
                <a:spcPts val="0"/>
              </a:spcBef>
            </a:pPr>
            <a:endParaRPr lang="en-US" sz="2150" dirty="0"/>
          </a:p>
          <a:p>
            <a:pPr>
              <a:spcBef>
                <a:spcPts val="0"/>
              </a:spcBef>
            </a:pPr>
            <a:endParaRPr lang="en-US" sz="1100" dirty="0"/>
          </a:p>
          <a:p>
            <a:pPr>
              <a:spcBef>
                <a:spcPts val="0"/>
              </a:spcBef>
            </a:pPr>
            <a:endParaRPr lang="en-GB" sz="2150" dirty="0"/>
          </a:p>
        </p:txBody>
      </p:sp>
      <p:sp>
        <p:nvSpPr>
          <p:cNvPr id="4" name="Title 3">
            <a:extLst>
              <a:ext uri="{FF2B5EF4-FFF2-40B4-BE49-F238E27FC236}">
                <a16:creationId xmlns:a16="http://schemas.microsoft.com/office/drawing/2014/main" id="{EF24FA55-370C-458B-B458-86ED6A5C5035}"/>
              </a:ext>
            </a:extLst>
          </p:cNvPr>
          <p:cNvSpPr>
            <a:spLocks noGrp="1"/>
          </p:cNvSpPr>
          <p:nvPr>
            <p:ph type="title"/>
          </p:nvPr>
        </p:nvSpPr>
        <p:spPr>
          <a:xfrm>
            <a:off x="-447600" y="306821"/>
            <a:ext cx="9906000" cy="1143000"/>
          </a:xfrm>
        </p:spPr>
        <p:txBody>
          <a:bodyPr/>
          <a:lstStyle/>
          <a:p>
            <a:endParaRPr lang="en-GB" dirty="0"/>
          </a:p>
        </p:txBody>
      </p:sp>
      <p:sp>
        <p:nvSpPr>
          <p:cNvPr id="8" name="Title 1">
            <a:extLst>
              <a:ext uri="{FF2B5EF4-FFF2-40B4-BE49-F238E27FC236}">
                <a16:creationId xmlns:a16="http://schemas.microsoft.com/office/drawing/2014/main" id="{8919244D-5883-4A81-9CC0-401183656F66}"/>
              </a:ext>
            </a:extLst>
          </p:cNvPr>
          <p:cNvSpPr txBox="1">
            <a:spLocks/>
          </p:cNvSpPr>
          <p:nvPr/>
        </p:nvSpPr>
        <p:spPr>
          <a:xfrm>
            <a:off x="1424608" y="418577"/>
            <a:ext cx="8280920" cy="12101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baseline="0">
                <a:solidFill>
                  <a:schemeClr val="accent1">
                    <a:lumMod val="75000"/>
                  </a:schemeClr>
                </a:solidFill>
                <a:latin typeface="+mj-lt"/>
                <a:ea typeface="+mj-ea"/>
                <a:cs typeface="+mj-cs"/>
              </a:defRPr>
            </a:lvl1pPr>
          </a:lstStyle>
          <a:p>
            <a:pPr algn="l"/>
            <a:r>
              <a:rPr lang="en-GB" sz="2400" dirty="0">
                <a:solidFill>
                  <a:schemeClr val="bg1"/>
                </a:solidFill>
              </a:rPr>
              <a:t>Working Party on Passive Safety (GRSP)</a:t>
            </a:r>
            <a:br>
              <a:rPr lang="en-GB" sz="2400" dirty="0">
                <a:solidFill>
                  <a:schemeClr val="bg1"/>
                </a:solidFill>
              </a:rPr>
            </a:br>
            <a:r>
              <a:rPr lang="en-GB" sz="1800" dirty="0">
                <a:solidFill>
                  <a:schemeClr val="bg1"/>
                </a:solidFill>
              </a:rPr>
              <a:t>Highlights of the March 2024 session of WP.29</a:t>
            </a:r>
            <a:endParaRPr lang="en-GB" sz="1800" b="1" dirty="0">
              <a:solidFill>
                <a:schemeClr val="bg1"/>
              </a:solidFill>
            </a:endParaRPr>
          </a:p>
        </p:txBody>
      </p:sp>
    </p:spTree>
    <p:extLst>
      <p:ext uri="{BB962C8B-B14F-4D97-AF65-F5344CB8AC3E}">
        <p14:creationId xmlns:p14="http://schemas.microsoft.com/office/powerpoint/2010/main" val="3693612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a:solidFill>
                  <a:schemeClr val="bg1"/>
                </a:solidFill>
                <a:latin typeface="Times New Roman" pitchFamily="18" charset="0"/>
                <a:cs typeface="Times New Roman" pitchFamily="18" charset="0"/>
              </a:rPr>
              <a:t>Note by the secretariat </a:t>
            </a:r>
            <a:endParaRPr lang="de-DE" sz="120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56456" y="1447061"/>
            <a:ext cx="9849544" cy="5410940"/>
          </a:xfrm>
        </p:spPr>
        <p:txBody>
          <a:bodyPr>
            <a:noAutofit/>
          </a:bodyPr>
          <a:lstStyle/>
          <a:p>
            <a:pPr>
              <a:spcBef>
                <a:spcPts val="0"/>
              </a:spcBef>
            </a:pPr>
            <a:r>
              <a:rPr lang="fr-FR" sz="2150" b="1" dirty="0"/>
              <a:t>Highlights of AC.3 March 2024 session</a:t>
            </a:r>
          </a:p>
          <a:p>
            <a:pPr>
              <a:spcBef>
                <a:spcPts val="0"/>
              </a:spcBef>
            </a:pPr>
            <a:endParaRPr lang="en-US" sz="1600" dirty="0"/>
          </a:p>
          <a:p>
            <a:pPr>
              <a:spcBef>
                <a:spcPts val="0"/>
              </a:spcBef>
            </a:pPr>
            <a:r>
              <a:rPr lang="en-US" sz="1600" dirty="0"/>
              <a:t>Concerning the IWG on UN GTR No. 20, AC.3 agreed on the extension of the mandate of the IWG on EVS until March 2025.</a:t>
            </a:r>
          </a:p>
          <a:p>
            <a:pPr>
              <a:spcBef>
                <a:spcPts val="0"/>
              </a:spcBef>
            </a:pPr>
            <a:endParaRPr lang="en-US" sz="1600" dirty="0"/>
          </a:p>
          <a:p>
            <a:pPr>
              <a:spcBef>
                <a:spcPts val="0"/>
              </a:spcBef>
            </a:pPr>
            <a:r>
              <a:rPr lang="en-US" sz="1600" dirty="0"/>
              <a:t>Concerning Children left in vehicles The representative of Australia informed AC.3 that the ad-hoc group, now upgraded as IWG on safety of Children Left in Vehicles (IWG CLIV), convened virtually two weeks ago to elaborate the </a:t>
            </a:r>
            <a:r>
              <a:rPr lang="en-US" sz="1600" dirty="0" err="1"/>
              <a:t>ToR</a:t>
            </a:r>
            <a:r>
              <a:rPr lang="en-US" sz="1600" dirty="0"/>
              <a:t>. He added that the IWG, chaired by Australia, co-chaired by the Republic of South Korea and China would develop draft regulatory text proposals for a model regulation regarding the safety of children left in vehicles.  As the issue is of global concern, the representative of the United States of America suggested that the work developed by the IWG should be Agreement neutral, gathering information and statistics as a first stage and then eventually establish a UN GTR. He expressed support from his country on this activity. The representative of Canada echoed the statement of the United States of America and added that guidelines and principles currently used worldwide should be considered as a first step. The representative of the Republic of Korea further added that </a:t>
            </a:r>
            <a:r>
              <a:rPr lang="en-US" sz="1600" dirty="0" err="1"/>
              <a:t>ToR</a:t>
            </a:r>
            <a:r>
              <a:rPr lang="en-US" sz="1600" dirty="0"/>
              <a:t> would be elaborated as a starting point aiming at gathering information to create guidelines that would be eventually transposed into a UN GTR as a second step. The representative of China stated that children left in vehicles is a concern in his country and supported the activity. AC.3 agreed to resume discussion on this subject on the basis of the outcome of discussion of GRSP May 2024 session.</a:t>
            </a:r>
          </a:p>
          <a:p>
            <a:pPr>
              <a:spcBef>
                <a:spcPts val="0"/>
              </a:spcBef>
            </a:pPr>
            <a:endParaRPr lang="en-US" sz="1600" dirty="0"/>
          </a:p>
          <a:p>
            <a:pPr>
              <a:spcBef>
                <a:spcPts val="0"/>
              </a:spcBef>
            </a:pPr>
            <a:r>
              <a:rPr lang="en-US" sz="1600" b="1" dirty="0"/>
              <a:t>GRSP 76th session will be held on 2-6 December 2024. Deadline for submission of official documents on 09 September 2024.</a:t>
            </a:r>
          </a:p>
          <a:p>
            <a:pPr>
              <a:spcBef>
                <a:spcPts val="0"/>
              </a:spcBef>
            </a:pPr>
            <a:endParaRPr lang="en-US" sz="2150" dirty="0"/>
          </a:p>
          <a:p>
            <a:pPr>
              <a:spcBef>
                <a:spcPts val="0"/>
              </a:spcBef>
            </a:pPr>
            <a:endParaRPr lang="en-US" sz="2150" dirty="0"/>
          </a:p>
          <a:p>
            <a:pPr>
              <a:spcBef>
                <a:spcPts val="0"/>
              </a:spcBef>
            </a:pPr>
            <a:endParaRPr lang="en-US" sz="1100" dirty="0"/>
          </a:p>
          <a:p>
            <a:pPr>
              <a:spcBef>
                <a:spcPts val="0"/>
              </a:spcBef>
            </a:pPr>
            <a:endParaRPr lang="en-GB" sz="2150" dirty="0"/>
          </a:p>
        </p:txBody>
      </p:sp>
      <p:sp>
        <p:nvSpPr>
          <p:cNvPr id="8" name="Title 1">
            <a:extLst>
              <a:ext uri="{FF2B5EF4-FFF2-40B4-BE49-F238E27FC236}">
                <a16:creationId xmlns:a16="http://schemas.microsoft.com/office/drawing/2014/main" id="{00E6243A-C131-46BE-B4CA-32755401276B}"/>
              </a:ext>
            </a:extLst>
          </p:cNvPr>
          <p:cNvSpPr txBox="1">
            <a:spLocks/>
          </p:cNvSpPr>
          <p:nvPr/>
        </p:nvSpPr>
        <p:spPr>
          <a:xfrm>
            <a:off x="1424608" y="418577"/>
            <a:ext cx="8280920" cy="12101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baseline="0">
                <a:solidFill>
                  <a:schemeClr val="accent1">
                    <a:lumMod val="75000"/>
                  </a:schemeClr>
                </a:solidFill>
                <a:latin typeface="+mj-lt"/>
                <a:ea typeface="+mj-ea"/>
                <a:cs typeface="+mj-cs"/>
              </a:defRPr>
            </a:lvl1pPr>
          </a:lstStyle>
          <a:p>
            <a:pPr algn="l"/>
            <a:r>
              <a:rPr lang="en-GB" sz="2400" dirty="0">
                <a:solidFill>
                  <a:schemeClr val="bg1"/>
                </a:solidFill>
              </a:rPr>
              <a:t>Working Party on Passive Safety (GRSP)</a:t>
            </a:r>
            <a:br>
              <a:rPr lang="en-GB" sz="2400" dirty="0">
                <a:solidFill>
                  <a:schemeClr val="bg1"/>
                </a:solidFill>
              </a:rPr>
            </a:br>
            <a:r>
              <a:rPr lang="en-GB" sz="1800" dirty="0">
                <a:solidFill>
                  <a:schemeClr val="bg1"/>
                </a:solidFill>
              </a:rPr>
              <a:t>Highlights of the March 2024 session of WP.29 </a:t>
            </a:r>
            <a:endParaRPr lang="en-GB" sz="1800" b="1" dirty="0">
              <a:solidFill>
                <a:schemeClr val="bg1"/>
              </a:solidFill>
            </a:endParaRPr>
          </a:p>
        </p:txBody>
      </p:sp>
    </p:spTree>
    <p:extLst>
      <p:ext uri="{BB962C8B-B14F-4D97-AF65-F5344CB8AC3E}">
        <p14:creationId xmlns:p14="http://schemas.microsoft.com/office/powerpoint/2010/main" val="91701554"/>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4C"/>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9" ma:contentTypeDescription="Create a new document." ma:contentTypeScope="" ma:versionID="957983f112ff70deb4ba3514eaba81b6">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226e8c697896011a9f0e61e90df53f9c"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DFD9D4-B669-441F-B2CB-A4C2667D7FE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4b4a1c0d-4a69-4996-a84a-fc699b9f49de"/>
    <ds:schemaRef ds:uri="acccb6d4-dbe5-46d2-b4d3-5733603d8cc6"/>
    <ds:schemaRef ds:uri="http://www.w3.org/XML/1998/namespace"/>
    <ds:schemaRef ds:uri="http://purl.org/dc/dcmitype/"/>
    <ds:schemaRef ds:uri="985ec44e-1bab-4c0b-9df0-6ba128686fc9"/>
  </ds:schemaRefs>
</ds:datastoreItem>
</file>

<file path=customXml/itemProps2.xml><?xml version="1.0" encoding="utf-8"?>
<ds:datastoreItem xmlns:ds="http://schemas.openxmlformats.org/officeDocument/2006/customXml" ds:itemID="{4CF2357C-5529-460D-BFC4-2313D111B66A}">
  <ds:schemaRefs>
    <ds:schemaRef ds:uri="http://schemas.microsoft.com/sharepoint/v3/contenttype/forms"/>
  </ds:schemaRefs>
</ds:datastoreItem>
</file>

<file path=customXml/itemProps3.xml><?xml version="1.0" encoding="utf-8"?>
<ds:datastoreItem xmlns:ds="http://schemas.openxmlformats.org/officeDocument/2006/customXml" ds:itemID="{A552D279-A2BE-4871-8465-DE9C57C7B6EE}"/>
</file>

<file path=docProps/app.xml><?xml version="1.0" encoding="utf-8"?>
<Properties xmlns="http://schemas.openxmlformats.org/officeDocument/2006/extended-properties" xmlns:vt="http://schemas.openxmlformats.org/officeDocument/2006/docPropsVTypes">
  <TotalTime>999</TotalTime>
  <Words>817</Words>
  <Application>Microsoft Office PowerPoint</Application>
  <PresentationFormat>A4 Paper (210x297 mm)</PresentationFormat>
  <Paragraphs>37</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Times New Roman</vt:lpstr>
      <vt:lpstr>Verdana</vt:lpstr>
      <vt:lpstr>Office Theme</vt:lpstr>
      <vt:lpstr>Working Party on Passive Safety (GRSP) Highlights of the June  and March 2024 session of WP.29</vt:lpstr>
      <vt:lpstr>PowerPoint Presentation</vt:lpstr>
      <vt:lpstr>PowerPoint Presentation</vt:lpstr>
    </vt:vector>
  </TitlesOfParts>
  <Company>ECE-ISU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Yves Clopt</dc:creator>
  <cp:lastModifiedBy>Edoardo Gianotti</cp:lastModifiedBy>
  <cp:revision>10</cp:revision>
  <cp:lastPrinted>2019-05-20T06:59:44Z</cp:lastPrinted>
  <dcterms:created xsi:type="dcterms:W3CDTF">2014-05-01T14:51:01Z</dcterms:created>
  <dcterms:modified xsi:type="dcterms:W3CDTF">2024-05-23T13:56:35Z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y fmtid="{D5CDD505-2E9C-101B-9397-08002B2CF9AE}" pid="3" name="MediaServiceImageTags">
    <vt:lpwstr/>
  </property>
  <property fmtid="{D5CDD505-2E9C-101B-9397-08002B2CF9AE}" pid="4" name="Office_x0020_of_x0020_Origin">
    <vt:lpwstr/>
  </property>
  <property fmtid="{D5CDD505-2E9C-101B-9397-08002B2CF9AE}" pid="5" name="gba66df640194346a5267c50f24d4797">
    <vt:lpwstr/>
  </property>
  <property fmtid="{D5CDD505-2E9C-101B-9397-08002B2CF9AE}" pid="6" name="Office of Origin">
    <vt:lpwstr/>
  </property>
</Properties>
</file>