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65" r:id="rId6"/>
    <p:sldId id="263" r:id="rId7"/>
    <p:sldId id="266" r:id="rId8"/>
    <p:sldId id="26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15-4-2024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04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15-4-2024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87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15-4-2024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76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15-4-2024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77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15-4-2024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0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15-4-2024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23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15-4-2024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56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15-4-2024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91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15-4-2024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89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15-4-2024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64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15-4-2024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9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E1590-86DB-4370-BAFB-C873669718A9}" type="datetimeFigureOut">
              <a:rPr lang="nl-NL" smtClean="0"/>
              <a:t>15-4-2024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64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isplay/trans/FVA+Informal+Working+Group+Meetings" TargetMode="External"/><Relationship Id="rId2" Type="http://schemas.openxmlformats.org/officeDocument/2006/relationships/hyperlink" Target="https://unece.org/sites/default/files/2023-10/GRSG-126-22e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1660328" y="2698340"/>
            <a:ext cx="8423640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IWG on FVA</a:t>
            </a:r>
          </a:p>
          <a:p>
            <a:pPr algn="ctr">
              <a:lnSpc>
                <a:spcPct val="100000"/>
              </a:lnSpc>
            </a:pP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Status</a:t>
            </a:r>
            <a:r>
              <a:rPr lang="ja-JP" altLang="en-US" sz="40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Report</a:t>
            </a:r>
            <a:b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</a:br>
            <a:b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altLang="ja-JP" sz="2000" b="1" spc="-1" dirty="0">
                <a:solidFill>
                  <a:srgbClr val="000000"/>
                </a:solidFill>
                <a:latin typeface="Calibri"/>
              </a:rPr>
              <a:t>April</a:t>
            </a:r>
            <a: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  <a:t> 2024</a:t>
            </a:r>
            <a:endParaRPr lang="nl-NL" sz="2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467544" y="181835"/>
            <a:ext cx="4265985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Transmitted by the Chair of the IWG on </a:t>
            </a:r>
            <a:r>
              <a:rPr lang="en-US" altLang="ja-JP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FVA</a:t>
            </a:r>
            <a:endParaRPr lang="en-US" altLang="ja-JP" sz="12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GRSG-IWG-FVA</a:t>
            </a:r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8775792" y="181835"/>
            <a:ext cx="3099376" cy="510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200" b="1" u="sng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lang="en-US" sz="1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GRSG-127-33</a:t>
            </a:r>
            <a:b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GRSG 127</a:t>
            </a:r>
            <a:r>
              <a:rPr lang="en-US" sz="1200" b="0" strike="noStrike" spc="-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session, 15 – 19 April 2024</a:t>
            </a:r>
            <a:b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Item 15</a:t>
            </a:r>
          </a:p>
        </p:txBody>
      </p:sp>
    </p:spTree>
    <p:extLst>
      <p:ext uri="{BB962C8B-B14F-4D97-AF65-F5344CB8AC3E}">
        <p14:creationId xmlns:p14="http://schemas.microsoft.com/office/powerpoint/2010/main" val="735717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GRSG-127-33</a:t>
            </a:r>
          </a:p>
        </p:txBody>
      </p:sp>
      <p:sp>
        <p:nvSpPr>
          <p:cNvPr id="4" name="Tijdelijke aanduiding voor tekst 2"/>
          <p:cNvSpPr txBox="1">
            <a:spLocks/>
          </p:cNvSpPr>
          <p:nvPr/>
        </p:nvSpPr>
        <p:spPr>
          <a:xfrm>
            <a:off x="1003170" y="1396377"/>
            <a:ext cx="10440867" cy="49703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GRSG-126-22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Since then, 5 more meetings: 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- 23/24 November 2023 @TUV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Rheinland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Cologne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- 12 December 2023 MS Teams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- 16 January 2024 MS Teams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- 6-8 March 2024 @OICA Paris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- 5 April 2024 MS Teams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Experts from NL, DE, FR, JP, China, OICA, CLEPA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All information available on the UN-ECE webpage: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https://wiki.unece.org/display/trans/FVA+Informal+Working+Group+Meetings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09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GRSG-127-33</a:t>
            </a:r>
          </a:p>
        </p:txBody>
      </p:sp>
      <p:sp>
        <p:nvSpPr>
          <p:cNvPr id="5" name="Tijdelijke aanduiding voor tekst 2"/>
          <p:cNvSpPr txBox="1">
            <a:spLocks/>
          </p:cNvSpPr>
          <p:nvPr/>
        </p:nvSpPr>
        <p:spPr>
          <a:xfrm>
            <a:off x="625983" y="1270242"/>
            <a:ext cx="10936167" cy="49009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10"/>
            </a:pPr>
            <a:r>
              <a:rPr lang="en-US" sz="2400" u="sng" dirty="0"/>
              <a:t>Items under discussion where consensus is reached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b="1" dirty="0"/>
              <a:t>brightness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B050"/>
                </a:solidFill>
              </a:rPr>
              <a:t>provision not needed (not primary source).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JAMA guideline exists.</a:t>
            </a: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b="1" dirty="0"/>
              <a:t>obstruction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B050"/>
                </a:solidFill>
              </a:rPr>
              <a:t>JAMA guideline to be used as the starting point</a:t>
            </a: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b="1" dirty="0"/>
              <a:t>distraction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B050"/>
                </a:solidFill>
              </a:rPr>
              <a:t>has to be covered by the safety concept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b="1" dirty="0"/>
              <a:t>readability, optical quality, latency, </a:t>
            </a:r>
            <a:r>
              <a:rPr lang="en-US" sz="2400" b="1" dirty="0" err="1"/>
              <a:t>eyebox</a:t>
            </a:r>
            <a:r>
              <a:rPr lang="en-US" sz="2400" b="1" dirty="0"/>
              <a:t> size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B050"/>
                </a:solidFill>
              </a:rPr>
              <a:t>as FVA is not primary source of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information, no need to define provisions at this stage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b="1" dirty="0"/>
              <a:t>visibility from outside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B050"/>
                </a:solidFill>
              </a:rPr>
              <a:t>no issue with current systems.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If it becomes an issue in the future, it will have to be addressed</a:t>
            </a:r>
            <a:br>
              <a:rPr lang="en-US" sz="2400" dirty="0">
                <a:solidFill>
                  <a:srgbClr val="00B050"/>
                </a:solidFill>
              </a:rPr>
            </a:b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6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GRSG-127-33</a:t>
            </a:r>
          </a:p>
        </p:txBody>
      </p:sp>
      <p:sp>
        <p:nvSpPr>
          <p:cNvPr id="5" name="Tijdelijke aanduiding voor tekst 2"/>
          <p:cNvSpPr txBox="1">
            <a:spLocks/>
          </p:cNvSpPr>
          <p:nvPr/>
        </p:nvSpPr>
        <p:spPr>
          <a:xfrm>
            <a:off x="619928" y="1336365"/>
            <a:ext cx="10936167" cy="49376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10"/>
            </a:pPr>
            <a:r>
              <a:rPr lang="en-US" sz="2400" u="sng" dirty="0"/>
              <a:t>Items under discussion where consensus is reached (cont.)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/>
              <a:t>HMI:</a:t>
            </a:r>
            <a:br>
              <a:rPr lang="en-US" sz="2400" b="1" dirty="0"/>
            </a:br>
            <a:br>
              <a:rPr lang="en-US" sz="2400" dirty="0"/>
            </a:br>
            <a:r>
              <a:rPr lang="en-US" sz="2400" dirty="0">
                <a:solidFill>
                  <a:srgbClr val="00B050"/>
                </a:solidFill>
              </a:rPr>
              <a:t>- </a:t>
            </a:r>
            <a:r>
              <a:rPr lang="en-US" sz="2400" u="sng" dirty="0">
                <a:solidFill>
                  <a:srgbClr val="00B050"/>
                </a:solidFill>
              </a:rPr>
              <a:t>symbols used: UN R121 alt. ISO 2575</a:t>
            </a:r>
            <a:r>
              <a:rPr lang="en-US" sz="2400" dirty="0">
                <a:solidFill>
                  <a:srgbClr val="00B050"/>
                </a:solidFill>
              </a:rPr>
              <a:t>; mirrored from cluster</a:t>
            </a: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- </a:t>
            </a:r>
            <a:r>
              <a:rPr lang="en-US" sz="2400" u="sng" dirty="0" err="1">
                <a:solidFill>
                  <a:srgbClr val="00B050"/>
                </a:solidFill>
              </a:rPr>
              <a:t>colour</a:t>
            </a:r>
            <a:r>
              <a:rPr lang="en-US" sz="2400" u="sng" dirty="0">
                <a:solidFill>
                  <a:srgbClr val="00B050"/>
                </a:solidFill>
              </a:rPr>
              <a:t> codes</a:t>
            </a:r>
            <a:r>
              <a:rPr lang="en-US" sz="2400" dirty="0">
                <a:solidFill>
                  <a:srgbClr val="00B050"/>
                </a:solidFill>
              </a:rPr>
              <a:t>: follow UN R121</a:t>
            </a: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- </a:t>
            </a:r>
            <a:r>
              <a:rPr lang="en-US" sz="2400" u="sng" dirty="0">
                <a:solidFill>
                  <a:srgbClr val="00B050"/>
                </a:solidFill>
              </a:rPr>
              <a:t>information not covered by UN R121 or ISO 2575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follow the logic provided for in UN R121</a:t>
            </a: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- </a:t>
            </a:r>
            <a:r>
              <a:rPr lang="en-US" sz="2400" u="sng" dirty="0">
                <a:solidFill>
                  <a:srgbClr val="00B050"/>
                </a:solidFill>
              </a:rPr>
              <a:t>virtual image distance and eye point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literature study shows that it helps to define a good virtual image distance that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prevents drivers having to refocus between the projected images and the real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view. This is not further defined but assumed to be covered in the safety concept.</a:t>
            </a:r>
            <a:br>
              <a:rPr lang="en-US" sz="2400" dirty="0">
                <a:solidFill>
                  <a:srgbClr val="00B050"/>
                </a:solidFill>
              </a:rPr>
            </a:b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82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GRSG-127-33</a:t>
            </a:r>
          </a:p>
        </p:txBody>
      </p:sp>
      <p:sp>
        <p:nvSpPr>
          <p:cNvPr id="5" name="Tijdelijke aanduiding voor tekst 2"/>
          <p:cNvSpPr txBox="1">
            <a:spLocks/>
          </p:cNvSpPr>
          <p:nvPr/>
        </p:nvSpPr>
        <p:spPr>
          <a:xfrm>
            <a:off x="619928" y="1336365"/>
            <a:ext cx="10936167" cy="49376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10"/>
            </a:pPr>
            <a:r>
              <a:rPr lang="en-US" sz="2400" u="sng" dirty="0"/>
              <a:t>Items under discussion where consensus is reached (cont.)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>
                <a:solidFill>
                  <a:srgbClr val="00B050"/>
                </a:solidFill>
              </a:rPr>
              <a:t>- </a:t>
            </a:r>
            <a:r>
              <a:rPr lang="en-US" sz="2400" u="sng" dirty="0">
                <a:solidFill>
                  <a:srgbClr val="00B050"/>
                </a:solidFill>
              </a:rPr>
              <a:t>provisions for standstill and during parking while engine running (trucks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“The information displayed by the FVA shall be driving related only and submitted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to the provisions of paragraph 5.3.1 to 5.3.7, except: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- as long as the vehicle is parked or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- if the vehicle is performing the dynamic driving task (DDT) as described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  e.g. in UN Regulation 157.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In the latter case, non-driving related information shall disappear within 500ms 	upon initiation of a transition demand.”</a:t>
            </a:r>
          </a:p>
          <a:p>
            <a:pPr marL="457200" indent="-457200">
              <a:buFont typeface="+mj-lt"/>
              <a:buAutoNum type="arabicPeriod" startAt="10"/>
            </a:pP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83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GRSG-127-33</a:t>
            </a:r>
          </a:p>
        </p:txBody>
      </p:sp>
      <p:sp>
        <p:nvSpPr>
          <p:cNvPr id="5" name="Tijdelijke aanduiding voor tekst 2"/>
          <p:cNvSpPr txBox="1">
            <a:spLocks/>
          </p:cNvSpPr>
          <p:nvPr/>
        </p:nvSpPr>
        <p:spPr>
          <a:xfrm>
            <a:off x="680484" y="1396922"/>
            <a:ext cx="10936167" cy="49767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10"/>
            </a:pPr>
            <a:r>
              <a:rPr lang="en-US" sz="2400" u="sng" dirty="0"/>
              <a:t>Items under discussion where consensus is reached (cont.)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>
                <a:solidFill>
                  <a:schemeClr val="accent4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- </a:t>
            </a:r>
            <a:r>
              <a:rPr lang="en-US" sz="2400" u="sng" dirty="0">
                <a:solidFill>
                  <a:srgbClr val="00B050"/>
                </a:solidFill>
              </a:rPr>
              <a:t>definition of FVA area for heavy duty vehicles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two general areas have been defined; area 1 and 2, independent of the vehicle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category. Angle “X” defined based upon Area S logic in UN R125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- </a:t>
            </a:r>
            <a:r>
              <a:rPr lang="en-US" sz="2400" u="sng" dirty="0">
                <a:solidFill>
                  <a:srgbClr val="00B050"/>
                </a:solidFill>
              </a:rPr>
              <a:t>interaction with other Regulations: R10, 46, 48, 121, 151, …</a:t>
            </a:r>
            <a:br>
              <a:rPr lang="en-US" sz="2400" u="sng" dirty="0">
                <a:solidFill>
                  <a:srgbClr val="00B050"/>
                </a:solidFill>
              </a:rPr>
            </a:b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- </a:t>
            </a:r>
            <a:r>
              <a:rPr lang="en-US" sz="2400" u="sng" dirty="0">
                <a:solidFill>
                  <a:srgbClr val="00B050"/>
                </a:solidFill>
              </a:rPr>
              <a:t>allowing non-driving related information to be displayed in area 2</a:t>
            </a:r>
            <a:r>
              <a:rPr lang="en-US" sz="2400" dirty="0">
                <a:solidFill>
                  <a:srgbClr val="00B050"/>
                </a:solidFill>
              </a:rPr>
              <a:t> ?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Discussion within the IWG about the difference between “safer” versus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“maybe less dangerous but still dangerous”.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Conclusion: at this stage, only driving related information may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be shown with one exemption: an incoming phone call.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For next stage, more research data needed to reconsider</a:t>
            </a: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b="1" dirty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75169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GRSG-127-33</a:t>
            </a:r>
          </a:p>
        </p:txBody>
      </p:sp>
      <p:sp>
        <p:nvSpPr>
          <p:cNvPr id="5" name="Tijdelijke aanduiding voor tekst 2"/>
          <p:cNvSpPr txBox="1">
            <a:spLocks/>
          </p:cNvSpPr>
          <p:nvPr/>
        </p:nvSpPr>
        <p:spPr>
          <a:xfrm>
            <a:off x="680484" y="1270242"/>
            <a:ext cx="10936167" cy="51577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/>
              <a:t>Draft proposals: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- GRSG-127-22 superseding GRSG/2024/23 (proposal for 03 series to UN R125)</a:t>
            </a:r>
            <a:br>
              <a:rPr lang="en-US" sz="2400" dirty="0"/>
            </a:br>
            <a:r>
              <a:rPr lang="en-US" sz="2400" dirty="0"/>
              <a:t>- GRSG-127-20 superseding GRSG/2024/27 (proposal for new Regulation on FVA)</a:t>
            </a:r>
          </a:p>
          <a:p>
            <a:pPr marL="0" indent="0">
              <a:buNone/>
            </a:pPr>
            <a:endParaRPr lang="en-US" sz="24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2400" u="sng" dirty="0"/>
              <a:t>Original terms of reference</a:t>
            </a:r>
          </a:p>
          <a:p>
            <a:pPr marL="0" indent="0">
              <a:buNone/>
            </a:pPr>
            <a:r>
              <a:rPr lang="en-US" sz="2400" dirty="0"/>
              <a:t>D) WORK PLAN AND TIME SCHEDULE </a:t>
            </a:r>
          </a:p>
          <a:p>
            <a:pPr marL="0" indent="0">
              <a:buNone/>
            </a:pPr>
            <a:r>
              <a:rPr lang="en-US" sz="2400" dirty="0"/>
              <a:t>- April 2021 Finalization of proposal for </a:t>
            </a:r>
            <a:r>
              <a:rPr lang="en-US" sz="2400" dirty="0" err="1"/>
              <a:t>ToR</a:t>
            </a:r>
            <a:r>
              <a:rPr lang="en-US" sz="2400" dirty="0"/>
              <a:t> during the 121st session of GRSG </a:t>
            </a:r>
          </a:p>
          <a:p>
            <a:pPr marL="0" indent="0">
              <a:buNone/>
            </a:pPr>
            <a:r>
              <a:rPr lang="en-US" sz="2400" dirty="0"/>
              <a:t>- June 2021 Ask for mandate to start IWG in WP.29 and AC.2 </a:t>
            </a:r>
          </a:p>
          <a:p>
            <a:pPr marL="0" indent="0">
              <a:buNone/>
            </a:pPr>
            <a:r>
              <a:rPr lang="en-US" sz="2400" dirty="0"/>
              <a:t>- </a:t>
            </a:r>
            <a:r>
              <a:rPr lang="en-US" sz="2400" dirty="0">
                <a:solidFill>
                  <a:srgbClr val="FF0000"/>
                </a:solidFill>
              </a:rPr>
              <a:t>December 2022 Finish the work of the IWG-FVA 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April 2023 Submit proposal for a new Regulation (and/or an amendment of the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  existing UN Regulation 125) to GRSG</a:t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The IWG-FVA kindly requests to WP.29, to extend its mandate to </a:t>
            </a:r>
            <a:r>
              <a:rPr lang="en-US" sz="2400" b="1" u="sng" dirty="0"/>
              <a:t>April 2024</a:t>
            </a:r>
          </a:p>
          <a:p>
            <a:pPr marL="0" indent="0">
              <a:buNone/>
            </a:pPr>
            <a:br>
              <a:rPr lang="en-US" sz="2400" b="1" dirty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3899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3512319" y="2999929"/>
            <a:ext cx="4705250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attention !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GRSG-127-33</a:t>
            </a:r>
          </a:p>
        </p:txBody>
      </p:sp>
    </p:spTree>
    <p:extLst>
      <p:ext uri="{BB962C8B-B14F-4D97-AF65-F5344CB8AC3E}">
        <p14:creationId xmlns:p14="http://schemas.microsoft.com/office/powerpoint/2010/main" val="24391262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69AADA8E-CBD0-48EB-A236-335B731A8096}"/>
</file>

<file path=customXml/itemProps2.xml><?xml version="1.0" encoding="utf-8"?>
<ds:datastoreItem xmlns:ds="http://schemas.openxmlformats.org/officeDocument/2006/customXml" ds:itemID="{D28B3E44-7E98-453A-8472-6BB9E81BB172}"/>
</file>

<file path=customXml/itemProps3.xml><?xml version="1.0" encoding="utf-8"?>
<ds:datastoreItem xmlns:ds="http://schemas.openxmlformats.org/officeDocument/2006/customXml" ds:itemID="{653A0876-1F7E-4965-895D-B3ED7CF7D4D5}"/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804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Zapf Dingbats</vt:lpstr>
      <vt:lpstr>Arial</vt:lpstr>
      <vt:lpstr>Calibri</vt:lpstr>
      <vt:lpstr>Calibri Light</vt:lpstr>
      <vt:lpstr>Times New Roman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GRSG-127 Status Update</dc:title>
  <dc:creator>Lammers, Hans</dc:creator>
  <cp:lastModifiedBy>EG</cp:lastModifiedBy>
  <cp:revision>35</cp:revision>
  <dcterms:created xsi:type="dcterms:W3CDTF">2022-03-28T11:23:14Z</dcterms:created>
  <dcterms:modified xsi:type="dcterms:W3CDTF">2024-04-15T14:15:14Z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