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0" r:id="rId6"/>
    <p:sldId id="311" r:id="rId7"/>
    <p:sldId id="313" r:id="rId8"/>
    <p:sldId id="302" r:id="rId9"/>
    <p:sldId id="316" r:id="rId10"/>
    <p:sldId id="315" r:id="rId11"/>
    <p:sldId id="301" r:id="rId12"/>
    <p:sldId id="304" r:id="rId13"/>
    <p:sldId id="317" r:id="rId14"/>
    <p:sldId id="309" r:id="rId15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2F0DD8-D33F-532F-C8E5-3A8B04E9A3EC}" name="Doherty, Jane (NHTSA)" initials="DJ(" userId="S::jane.doherty@ad.dot.gov::7784d4ee-419b-41d3-978b-61176961ded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0DBBB7-9207-4208-97B4-4A92E0467825}" v="2" dt="2024-04-15T14:13:17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65" autoAdjust="0"/>
    <p:restoredTop sz="93686" autoAdjust="0"/>
  </p:normalViewPr>
  <p:slideViewPr>
    <p:cSldViewPr>
      <p:cViewPr varScale="1">
        <p:scale>
          <a:sx n="67" d="100"/>
          <a:sy n="67" d="100"/>
        </p:scale>
        <p:origin x="14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26B1654-7C7E-402A-BF59-943532405532}" type="datetimeFigureOut">
              <a:rPr lang="nl-NL" smtClean="0"/>
              <a:t>15-4-2024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183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3B516FA-8A56-4E4B-B58B-1BD33AB322E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787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4550" y="882650"/>
            <a:ext cx="5813425" cy="4360863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0227" y="5522892"/>
            <a:ext cx="6001443" cy="523200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1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46275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1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46275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0562" y="4723448"/>
            <a:ext cx="5444133" cy="4474453"/>
          </a:xfrm>
          <a:prstGeom prst="rect">
            <a:avLst/>
          </a:prstGeom>
        </p:spPr>
        <p:txBody>
          <a:bodyPr/>
          <a:lstStyle/>
          <a:p>
            <a:endParaRPr lang="en-US" sz="2000" spc="-1" dirty="0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55086" y="9445331"/>
            <a:ext cx="2948741" cy="496813"/>
          </a:xfrm>
          <a:prstGeom prst="rect">
            <a:avLst/>
          </a:prstGeom>
          <a:noFill/>
          <a:ln>
            <a:noFill/>
          </a:ln>
        </p:spPr>
        <p:txBody>
          <a:bodyPr lIns="92246" tIns="46123" rIns="92246" bIns="46123"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spc="-1">
                <a:solidFill>
                  <a:srgbClr val="000000"/>
                </a:solidFill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A064F-C225-BAC9-56C3-C7E422692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C8B2C37-B653-08C6-FCC4-7C387E346A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639AD03-8ACE-2531-2CB5-57B37B4016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nl-NL" altLang="ja-JP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7D8607-D1CA-0E5E-B325-3F8F8822735D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10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9771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11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952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3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0271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4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7110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5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756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D6E09D-2237-6597-1830-2E101575B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C2E7BAD-D368-D7A9-E511-939CC111EC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1762428-2E67-0CC3-BA91-99C18167E2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2CA78E-543E-3230-F70A-0B688ED12260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6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0843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7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0301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nl-NL" altLang="ja-JP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8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3803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9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277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4/15/2024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24824" y="2132856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EDR/DSSAD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April 2024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868144" y="181835"/>
            <a:ext cx="2880320" cy="65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 </a:t>
            </a:r>
            <a:r>
              <a:rPr lang="en-US" sz="1200" b="1" u="sng" strike="noStrike" spc="-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</a:t>
            </a:r>
            <a:r>
              <a:rPr lang="en-US" sz="1200" b="1" strike="noStrike" spc="-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GRSG-127-32</a:t>
            </a:r>
            <a:b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GRSG 127th session, 15-19 April 2024 Agenda Item 17</a:t>
            </a:r>
          </a:p>
        </p:txBody>
      </p:sp>
      <p:sp>
        <p:nvSpPr>
          <p:cNvPr id="91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Transmitted by the Co-Chairs of the IWG on </a:t>
            </a:r>
            <a:r>
              <a:rPr lang="en-US" altLang="ja-JP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EDR/DSSAD</a:t>
            </a:r>
            <a:endParaRPr lang="en-US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CF5975-A9E2-D722-0567-59EAFCE51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>
            <a:extLst>
              <a:ext uri="{FF2B5EF4-FFF2-40B4-BE49-F238E27FC236}">
                <a16:creationId xmlns:a16="http://schemas.microsoft.com/office/drawing/2014/main" id="{E85B22C9-9BC7-2876-EE17-EBAFB64AE69F}"/>
              </a:ext>
            </a:extLst>
          </p:cNvPr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For GRSG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FEDF8C-D93F-9A2C-3F37-A741F71C103A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is invited to consider: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proposed </a:t>
            </a:r>
            <a:r>
              <a:rPr lang="en-US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PoW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as regards EDR deliverables/timelines.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subjects to be considered as part of the workstream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‘Step 2’, in its first phase (GRSG-130, Oct. 2025):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VRU triggering,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increased recording frequency,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data elements,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minor corrections/improvements.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Extending the mandate of the IWG on EDR/DSSAD: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current mandate expires June 2024,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DSSAD concludes in 2025, EDR activities proceed beyond 2025.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523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Thank you for your attention!</a:t>
            </a:r>
            <a:endParaRPr lang="en-US" altLang="ja-JP" sz="3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468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267835" y="692696"/>
            <a:ext cx="8712967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accordance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‘Framework Document on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autonomous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(WP.29-178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2019):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“The IWG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shall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draft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Event Data Recorder (EDR)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conventional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autonomous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Storage System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Driving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(DSSAD)”.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endParaRPr lang="nl-NL" altLang="ja-JP" sz="40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Chairpersons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	The Netherlands, Mr. Tim Guiting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Japan, Mr. Hisao Matsukawa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USA, Mrs. Jane Doherty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Secretariat:	OICA,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currently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new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being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identified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>
              <a:spcBef>
                <a:spcPts val="641"/>
              </a:spcBef>
              <a:buClr>
                <a:srgbClr val="000000"/>
              </a:buClr>
              <a:defRPr/>
            </a:pP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GRSG-126:   1 2.5-day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hybrid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Tokyo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         7 virtual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incl. Sub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          DSSAD, EDR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Task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Force on ‘8-12t’.</a:t>
            </a:r>
          </a:p>
        </p:txBody>
      </p: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Background IWG on EDR/DSSAD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グループ化 28">
            <a:extLst>
              <a:ext uri="{FF2B5EF4-FFF2-40B4-BE49-F238E27FC236}">
                <a16:creationId xmlns:a16="http://schemas.microsoft.com/office/drawing/2014/main" id="{DC02C103-FE49-47DC-985F-72C243CC3F7F}"/>
              </a:ext>
            </a:extLst>
          </p:cNvPr>
          <p:cNvGrpSpPr>
            <a:grpSpLocks noChangeAspect="1"/>
          </p:cNvGrpSpPr>
          <p:nvPr/>
        </p:nvGrpSpPr>
        <p:grpSpPr>
          <a:xfrm>
            <a:off x="251520" y="2564904"/>
            <a:ext cx="4752528" cy="815363"/>
            <a:chOff x="6660232" y="3680535"/>
            <a:chExt cx="4392488" cy="945799"/>
          </a:xfrm>
        </p:grpSpPr>
        <p:sp>
          <p:nvSpPr>
            <p:cNvPr id="3" name="四角形: 角を丸くする 27">
              <a:extLst>
                <a:ext uri="{FF2B5EF4-FFF2-40B4-BE49-F238E27FC236}">
                  <a16:creationId xmlns:a16="http://schemas.microsoft.com/office/drawing/2014/main" id="{9A630B6C-5F49-498D-972E-2B36EED18368}"/>
                </a:ext>
              </a:extLst>
            </p:cNvPr>
            <p:cNvSpPr/>
            <p:nvPr/>
          </p:nvSpPr>
          <p:spPr>
            <a:xfrm>
              <a:off x="6660232" y="3680535"/>
              <a:ext cx="4392488" cy="94579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DejaVu Sans"/>
              </a:endParaRPr>
            </a:p>
          </p:txBody>
        </p:sp>
        <p:cxnSp>
          <p:nvCxnSpPr>
            <p:cNvPr id="4" name="カギ線コネクタ 13">
              <a:extLst>
                <a:ext uri="{FF2B5EF4-FFF2-40B4-BE49-F238E27FC236}">
                  <a16:creationId xmlns:a16="http://schemas.microsoft.com/office/drawing/2014/main" id="{D1A6B654-6B4D-4F4D-9C2C-2508805DFDF1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 rot="10800000">
              <a:off x="7285910" y="4048799"/>
              <a:ext cx="1548549" cy="2827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カギ線コネクタ 14">
              <a:extLst>
                <a:ext uri="{FF2B5EF4-FFF2-40B4-BE49-F238E27FC236}">
                  <a16:creationId xmlns:a16="http://schemas.microsoft.com/office/drawing/2014/main" id="{C51AC91E-CE30-4E39-8EE3-BE8A95756383}"/>
                </a:ext>
              </a:extLst>
            </p:cNvPr>
            <p:cNvCxnSpPr>
              <a:cxnSpLocks/>
              <a:stCxn id="16" idx="3"/>
              <a:endCxn id="15" idx="2"/>
            </p:cNvCxnSpPr>
            <p:nvPr/>
          </p:nvCxnSpPr>
          <p:spPr>
            <a:xfrm flipV="1">
              <a:off x="9816044" y="4048798"/>
              <a:ext cx="576946" cy="27722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角丸四角形 21">
              <a:extLst>
                <a:ext uri="{FF2B5EF4-FFF2-40B4-BE49-F238E27FC236}">
                  <a16:creationId xmlns:a16="http://schemas.microsoft.com/office/drawing/2014/main" id="{CB1A1031-E909-4577-A3B7-7D7BE27CFA54}"/>
                </a:ext>
              </a:extLst>
            </p:cNvPr>
            <p:cNvSpPr/>
            <p:nvPr/>
          </p:nvSpPr>
          <p:spPr>
            <a:xfrm>
              <a:off x="6768434" y="3753290"/>
              <a:ext cx="1034952" cy="295509"/>
            </a:xfrm>
            <a:prstGeom prst="roundRect">
              <a:avLst/>
            </a:prstGeom>
            <a:solidFill>
              <a:schemeClr val="tx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GRSG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5" name="角丸四角形 22">
              <a:extLst>
                <a:ext uri="{FF2B5EF4-FFF2-40B4-BE49-F238E27FC236}">
                  <a16:creationId xmlns:a16="http://schemas.microsoft.com/office/drawing/2014/main" id="{B58B6B4B-16FD-4892-952E-2DFFD10F94EB}"/>
                </a:ext>
              </a:extLst>
            </p:cNvPr>
            <p:cNvSpPr/>
            <p:nvPr/>
          </p:nvSpPr>
          <p:spPr>
            <a:xfrm>
              <a:off x="9875514" y="3753290"/>
              <a:ext cx="1034952" cy="295508"/>
            </a:xfrm>
            <a:prstGeom prst="roundRect">
              <a:avLst/>
            </a:prstGeom>
            <a:solidFill>
              <a:schemeClr val="tx2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GRVA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6" name="角丸四角形 10">
              <a:extLst>
                <a:ext uri="{FF2B5EF4-FFF2-40B4-BE49-F238E27FC236}">
                  <a16:creationId xmlns:a16="http://schemas.microsoft.com/office/drawing/2014/main" id="{38A90407-01B8-489C-8BE4-37F23367E6C4}"/>
                </a:ext>
              </a:extLst>
            </p:cNvPr>
            <p:cNvSpPr/>
            <p:nvPr/>
          </p:nvSpPr>
          <p:spPr>
            <a:xfrm>
              <a:off x="7896906" y="4171211"/>
              <a:ext cx="1919138" cy="30961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IWG on EDR/DSSAD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89044"/>
              </p:ext>
            </p:extLst>
          </p:nvPr>
        </p:nvGraphicFramePr>
        <p:xfrm>
          <a:off x="323525" y="599400"/>
          <a:ext cx="8496948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4">
                  <a:extLst>
                    <a:ext uri="{9D8B030D-6E8A-4147-A177-3AD203B41FA5}">
                      <a16:colId xmlns:a16="http://schemas.microsoft.com/office/drawing/2014/main" val="1246571996"/>
                    </a:ext>
                  </a:extLst>
                </a:gridCol>
                <a:gridCol w="4248474">
                  <a:extLst>
                    <a:ext uri="{9D8B030D-6E8A-4147-A177-3AD203B41FA5}">
                      <a16:colId xmlns:a16="http://schemas.microsoft.com/office/drawing/2014/main" val="361253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21956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Tx/>
                        <a:buNone/>
                      </a:pPr>
                      <a:r>
                        <a:rPr lang="en-US" altLang="ja-JP" sz="2400" b="1" u="sng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Completed</a:t>
                      </a:r>
                      <a:r>
                        <a:rPr lang="en-US" altLang="ja-JP" sz="24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altLang="ja-JP" sz="2400" b="1" spc="-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Noto Sans CJK SC Regular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27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UN R160 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on light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duty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vehicle EDR</a:t>
                      </a:r>
                      <a:b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</a:b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incl.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Amendments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Supplements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.</a:t>
                      </a:r>
                      <a:endParaRPr lang="nl-N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requirements within UN R157 on ALKS, incl. Amendments.</a:t>
                      </a:r>
                      <a:endParaRPr lang="nl-N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099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UN R169 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on heavy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duty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vehicle EDR.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nl-N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5416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Tx/>
                        <a:buNone/>
                      </a:pPr>
                      <a:r>
                        <a:rPr lang="nl-NL" altLang="ja-JP" sz="2400" b="1" u="sng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Current</a:t>
                      </a:r>
                      <a:r>
                        <a:rPr lang="nl-NL" altLang="ja-JP" sz="24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910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Clarification on demonstration of compliance of vehicles with a max. mass up to 8/12t within UN R169.</a:t>
                      </a:r>
                      <a:endParaRPr lang="nl-NL" altLang="ja-JP" sz="2000" spc="-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Noto Sans CJK SC Regular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performance </a:t>
                      </a:r>
                      <a:r>
                        <a:rPr lang="fr-FR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elements</a:t>
                      </a:r>
                      <a:r>
                        <a:rPr lang="fr-F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ADS: guidance document.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0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Step 2,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advanced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requirements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.</a:t>
                      </a:r>
                      <a:endParaRPr lang="nl-N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281170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28611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performance elements for ADS.</a:t>
                      </a:r>
                      <a:endParaRPr lang="nl-N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" indent="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endParaRPr lang="nl-N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9887"/>
                  </a:ext>
                </a:extLst>
              </a:tr>
              <a:tr h="242147">
                <a:tc gridSpan="2">
                  <a:txBody>
                    <a:bodyPr/>
                    <a:lstStyle/>
                    <a:p>
                      <a:pPr marL="36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altLang="ja-JP" sz="2400" b="1" u="sng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nl-NL" altLang="ja-JP" sz="24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60" indent="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15536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Step 3,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20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requirements</a:t>
                      </a:r>
                      <a:r>
                        <a:rPr lang="nl-NL" altLang="ja-JP" sz="20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.</a:t>
                      </a:r>
                      <a:endParaRPr lang="nl-NL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r-FR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84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18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DSSAD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DSSAD performance elements for ADS: guidance document.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Working document EDR-DSSAD-IWG-24-07_rev1.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  <a:sym typeface="Wingdings" panose="05000000000000000000" pitchFamily="2" charset="2"/>
              </a:rPr>
              <a:t>Will provide input for the EDR workstream ‘EDR performance elements for ADS’.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More consideration by the IWG on this document is necessary.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9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HDVs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8-12t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(1/2)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UN R169 on HDV EDR, paragraph 4.1.: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Approval for UNR169 may be based on UNR160 for a vehicle type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with GVW up to 12t, if the vehicle type meets UN R160.01.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For vehicle types with GVW between 8-12t: the manufacturer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must demonstrate, to the satisfaction of the approval authority,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that the triggering performance is equally effective.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At the IWG and during GRSG-126, some delegates challenged: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the rationale for the additional requirement for 8-12t M2/N2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vehicles derived from M1/N1 (“lack of supporting data”),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the potential unclear requirement for, and subjective assessment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of, the additional demonstration to the approval authority.</a:t>
            </a:r>
          </a:p>
        </p:txBody>
      </p:sp>
    </p:spTree>
    <p:extLst>
      <p:ext uri="{BB962C8B-B14F-4D97-AF65-F5344CB8AC3E}">
        <p14:creationId xmlns:p14="http://schemas.microsoft.com/office/powerpoint/2010/main" val="132334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60F6E-CD59-BAE8-4205-75E67E05A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>
            <a:extLst>
              <a:ext uri="{FF2B5EF4-FFF2-40B4-BE49-F238E27FC236}">
                <a16:creationId xmlns:a16="http://schemas.microsoft.com/office/drawing/2014/main" id="{FFB8D614-9F1D-2692-6A36-ED9871B554C8}"/>
              </a:ext>
            </a:extLst>
          </p:cNvPr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HDVs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8-12t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(2/2)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5EB96DF1-867B-96C5-019E-FB8F5CDE68EF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on EDR/DSSAD was tasked to work on clarifying the additional demonstration requirement.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on EDR/DSSAD discussed the 8-12t issue during various meetings. Supporting data was submitted to, and reviewed during, the hybrid session on 10 April. The IWG concluded that: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positions on the rationale for the additional requirements for 8-12t vehicles remained unchanged,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would continue to work on clarifying the provision on the additional demonstration to the approval authority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  <a:sym typeface="Wingdings" panose="05000000000000000000" pitchFamily="2" charset="2"/>
              </a:rPr>
              <a:t> official document expected for GRSG-128 Oct. 2024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048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Step 2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86293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received presentations by delegations concerning potential improvements, additions and amendments to UN R160 and 169, including: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new data elements and increased format requirements,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new triggering criteria (vehicle-to-vehicle and vehicle-to-VRU),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increased recording frequency,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increased durability requirements incl. data survivability during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post-crash fires,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introduction of a number of bench tests, etc., etc.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updated the inventory of all items under consideration for EDR Step 2, document EDR-DSSAD-IWG-24-05_rev1.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considered the support, feasibility and urgency of the proposed items and agreed to introduce them in multiple steps.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will continue to work on the inventory and already start working on text proposals for the first Step 2 items.</a:t>
            </a:r>
          </a:p>
        </p:txBody>
      </p:sp>
    </p:spTree>
    <p:extLst>
      <p:ext uri="{BB962C8B-B14F-4D97-AF65-F5344CB8AC3E}">
        <p14:creationId xmlns:p14="http://schemas.microsoft.com/office/powerpoint/2010/main" val="257022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u="sng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u="sng" spc="-1" dirty="0">
                <a:solidFill>
                  <a:srgbClr val="000000"/>
                </a:solidFill>
                <a:latin typeface="Calibri"/>
              </a:rPr>
              <a:t> ADS</a:t>
            </a:r>
            <a:endParaRPr lang="nl-NL" sz="2400" b="1" u="sng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Data collection for ADS is discussed in a broader perspective as part of the ‘DSSAD performance elements for ADS’ discussions.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It need to be identified what elements are to be associated with DSSAD and with EDR.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Then the data format requirements need to be developed and the EDR performance elements updated for ADS vehicles.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360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on EDR/DDSAD deliverables/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timelines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11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198784" y="845096"/>
            <a:ext cx="8909720" cy="5539076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1600" b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42EF138-FFD7-7909-F2D5-864C21219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8680"/>
            <a:ext cx="9144000" cy="623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836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56E207-CB26-4E42-91CA-3C05047CEFE4}">
  <ds:schemaRefs>
    <ds:schemaRef ds:uri="4b4a1c0d-4a69-4996-a84a-fc699b9f49de"/>
    <ds:schemaRef ds:uri="http://purl.org/dc/elements/1.1/"/>
    <ds:schemaRef ds:uri="acccb6d4-dbe5-46d2-b4d3-5733603d8cc6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985ec44e-1bab-4c0b-9df0-6ba128686fc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FD20D8-2B73-4E29-8358-56662A25B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DEBD56-7985-401D-91BE-20F4431C35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5858</TotalTime>
  <Words>913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lastModifiedBy>EG</cp:lastModifiedBy>
  <cp:revision>448</cp:revision>
  <cp:lastPrinted>2022-10-06T15:27:22Z</cp:lastPrinted>
  <dcterms:created xsi:type="dcterms:W3CDTF">2019-01-14T05:13:36Z</dcterms:created>
  <dcterms:modified xsi:type="dcterms:W3CDTF">2024-04-15T14:13:52Z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  <property fmtid="{D5CDD505-2E9C-101B-9397-08002B2CF9AE}" pid="13" name="ContentTypeId">
    <vt:lpwstr>0x0101003B8422D08C252547BB1CFA7F78E2CB83</vt:lpwstr>
  </property>
  <property fmtid="{D5CDD505-2E9C-101B-9397-08002B2CF9AE}" pid="14" name="Office_x0020_of_x0020_Origin">
    <vt:lpwstr/>
  </property>
  <property fmtid="{D5CDD505-2E9C-101B-9397-08002B2CF9AE}" pid="15" name="MediaServiceImageTags">
    <vt:lpwstr/>
  </property>
  <property fmtid="{D5CDD505-2E9C-101B-9397-08002B2CF9AE}" pid="16" name="gba66df640194346a5267c50f24d4797">
    <vt:lpwstr/>
  </property>
  <property fmtid="{D5CDD505-2E9C-101B-9397-08002B2CF9AE}" pid="17" name="Office of Origin">
    <vt:lpwstr/>
  </property>
</Properties>
</file>