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0" r:id="rId4"/>
    <p:sldId id="261" r:id="rId5"/>
    <p:sldId id="262" r:id="rId6"/>
    <p:sldId id="263" r:id="rId7"/>
    <p:sldId id="259"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75DD58-1B90-4477-8E5A-17C6D4BF773A}" v="2" dt="2024-04-12T14:40:29.5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67" d="100"/>
          <a:sy n="67" d="100"/>
        </p:scale>
        <p:origin x="5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422F12-BE20-4813-DB38-93B21306831C}"/>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6A115727-6236-0034-AE27-EEE8D339AE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65DD3839-961A-FD36-D66F-58F9FD5ADE63}"/>
              </a:ext>
            </a:extLst>
          </p:cNvPr>
          <p:cNvSpPr>
            <a:spLocks noGrp="1"/>
          </p:cNvSpPr>
          <p:nvPr>
            <p:ph type="dt" sz="half" idx="10"/>
          </p:nvPr>
        </p:nvSpPr>
        <p:spPr/>
        <p:txBody>
          <a:bodyPr/>
          <a:lstStyle/>
          <a:p>
            <a:fld id="{C87B9FF7-4996-4B1D-839D-A1D869A72E9D}" type="datetimeFigureOut">
              <a:rPr lang="de-DE" smtClean="0"/>
              <a:t>13.04.2024</a:t>
            </a:fld>
            <a:endParaRPr lang="de-DE"/>
          </a:p>
        </p:txBody>
      </p:sp>
      <p:sp>
        <p:nvSpPr>
          <p:cNvPr id="5" name="Fußzeilenplatzhalter 4">
            <a:extLst>
              <a:ext uri="{FF2B5EF4-FFF2-40B4-BE49-F238E27FC236}">
                <a16:creationId xmlns:a16="http://schemas.microsoft.com/office/drawing/2014/main" id="{75B59DBC-F8E8-6E4A-5558-3B3BE5D4C57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FE0CB8E-B5E3-94AD-F80E-222AAFCBCE68}"/>
              </a:ext>
            </a:extLst>
          </p:cNvPr>
          <p:cNvSpPr>
            <a:spLocks noGrp="1"/>
          </p:cNvSpPr>
          <p:nvPr>
            <p:ph type="sldNum" sz="quarter" idx="12"/>
          </p:nvPr>
        </p:nvSpPr>
        <p:spPr/>
        <p:txBody>
          <a:bodyPr/>
          <a:lstStyle/>
          <a:p>
            <a:fld id="{7FF4DDAB-FA9D-422B-BA49-3888014D5357}" type="slidenum">
              <a:rPr lang="de-DE" smtClean="0"/>
              <a:t>‹#›</a:t>
            </a:fld>
            <a:endParaRPr lang="de-DE"/>
          </a:p>
        </p:txBody>
      </p:sp>
    </p:spTree>
    <p:extLst>
      <p:ext uri="{BB962C8B-B14F-4D97-AF65-F5344CB8AC3E}">
        <p14:creationId xmlns:p14="http://schemas.microsoft.com/office/powerpoint/2010/main" val="1407429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CDBF49-A328-3119-44FE-ABBB7EC2B250}"/>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95BEC1C7-67C1-1199-7944-652CCDBB71F5}"/>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7CAFE00-7E1A-F7A0-DDB0-F0C782766E1B}"/>
              </a:ext>
            </a:extLst>
          </p:cNvPr>
          <p:cNvSpPr>
            <a:spLocks noGrp="1"/>
          </p:cNvSpPr>
          <p:nvPr>
            <p:ph type="dt" sz="half" idx="10"/>
          </p:nvPr>
        </p:nvSpPr>
        <p:spPr/>
        <p:txBody>
          <a:bodyPr/>
          <a:lstStyle/>
          <a:p>
            <a:fld id="{C87B9FF7-4996-4B1D-839D-A1D869A72E9D}" type="datetimeFigureOut">
              <a:rPr lang="de-DE" smtClean="0"/>
              <a:t>13.04.2024</a:t>
            </a:fld>
            <a:endParaRPr lang="de-DE"/>
          </a:p>
        </p:txBody>
      </p:sp>
      <p:sp>
        <p:nvSpPr>
          <p:cNvPr id="5" name="Fußzeilenplatzhalter 4">
            <a:extLst>
              <a:ext uri="{FF2B5EF4-FFF2-40B4-BE49-F238E27FC236}">
                <a16:creationId xmlns:a16="http://schemas.microsoft.com/office/drawing/2014/main" id="{F8CEA6FA-B097-919D-4B1F-C93639F8DEC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C8C5A94-03D6-42FE-A952-4B9D000BEDA0}"/>
              </a:ext>
            </a:extLst>
          </p:cNvPr>
          <p:cNvSpPr>
            <a:spLocks noGrp="1"/>
          </p:cNvSpPr>
          <p:nvPr>
            <p:ph type="sldNum" sz="quarter" idx="12"/>
          </p:nvPr>
        </p:nvSpPr>
        <p:spPr/>
        <p:txBody>
          <a:bodyPr/>
          <a:lstStyle/>
          <a:p>
            <a:fld id="{7FF4DDAB-FA9D-422B-BA49-3888014D5357}" type="slidenum">
              <a:rPr lang="de-DE" smtClean="0"/>
              <a:t>‹#›</a:t>
            </a:fld>
            <a:endParaRPr lang="de-DE"/>
          </a:p>
        </p:txBody>
      </p:sp>
    </p:spTree>
    <p:extLst>
      <p:ext uri="{BB962C8B-B14F-4D97-AF65-F5344CB8AC3E}">
        <p14:creationId xmlns:p14="http://schemas.microsoft.com/office/powerpoint/2010/main" val="499746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63BDEF3B-85E3-99A3-1BBC-79B911DD8D63}"/>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E30CD81D-F15D-8083-453A-3CDBF412E845}"/>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935A238-19EE-9506-FDD5-6053BF719552}"/>
              </a:ext>
            </a:extLst>
          </p:cNvPr>
          <p:cNvSpPr>
            <a:spLocks noGrp="1"/>
          </p:cNvSpPr>
          <p:nvPr>
            <p:ph type="dt" sz="half" idx="10"/>
          </p:nvPr>
        </p:nvSpPr>
        <p:spPr/>
        <p:txBody>
          <a:bodyPr/>
          <a:lstStyle/>
          <a:p>
            <a:fld id="{C87B9FF7-4996-4B1D-839D-A1D869A72E9D}" type="datetimeFigureOut">
              <a:rPr lang="de-DE" smtClean="0"/>
              <a:t>13.04.2024</a:t>
            </a:fld>
            <a:endParaRPr lang="de-DE"/>
          </a:p>
        </p:txBody>
      </p:sp>
      <p:sp>
        <p:nvSpPr>
          <p:cNvPr id="5" name="Fußzeilenplatzhalter 4">
            <a:extLst>
              <a:ext uri="{FF2B5EF4-FFF2-40B4-BE49-F238E27FC236}">
                <a16:creationId xmlns:a16="http://schemas.microsoft.com/office/drawing/2014/main" id="{707A732A-8E48-2A34-64BA-90AB57E7F74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3552352-91C2-D4FB-1AD9-906461427D6D}"/>
              </a:ext>
            </a:extLst>
          </p:cNvPr>
          <p:cNvSpPr>
            <a:spLocks noGrp="1"/>
          </p:cNvSpPr>
          <p:nvPr>
            <p:ph type="sldNum" sz="quarter" idx="12"/>
          </p:nvPr>
        </p:nvSpPr>
        <p:spPr/>
        <p:txBody>
          <a:bodyPr/>
          <a:lstStyle/>
          <a:p>
            <a:fld id="{7FF4DDAB-FA9D-422B-BA49-3888014D5357}" type="slidenum">
              <a:rPr lang="de-DE" smtClean="0"/>
              <a:t>‹#›</a:t>
            </a:fld>
            <a:endParaRPr lang="de-DE"/>
          </a:p>
        </p:txBody>
      </p:sp>
    </p:spTree>
    <p:extLst>
      <p:ext uri="{BB962C8B-B14F-4D97-AF65-F5344CB8AC3E}">
        <p14:creationId xmlns:p14="http://schemas.microsoft.com/office/powerpoint/2010/main" val="1605060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CAD5D2-F49C-6F91-BD3D-0EEA802913E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2879828-49AB-9BFE-31BF-4D3B9C1ACE5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4624603-D2D5-98A6-27EF-B243FA724CE4}"/>
              </a:ext>
            </a:extLst>
          </p:cNvPr>
          <p:cNvSpPr>
            <a:spLocks noGrp="1"/>
          </p:cNvSpPr>
          <p:nvPr>
            <p:ph type="dt" sz="half" idx="10"/>
          </p:nvPr>
        </p:nvSpPr>
        <p:spPr/>
        <p:txBody>
          <a:bodyPr/>
          <a:lstStyle/>
          <a:p>
            <a:fld id="{C87B9FF7-4996-4B1D-839D-A1D869A72E9D}" type="datetimeFigureOut">
              <a:rPr lang="de-DE" smtClean="0"/>
              <a:t>13.04.2024</a:t>
            </a:fld>
            <a:endParaRPr lang="de-DE"/>
          </a:p>
        </p:txBody>
      </p:sp>
      <p:sp>
        <p:nvSpPr>
          <p:cNvPr id="5" name="Fußzeilenplatzhalter 4">
            <a:extLst>
              <a:ext uri="{FF2B5EF4-FFF2-40B4-BE49-F238E27FC236}">
                <a16:creationId xmlns:a16="http://schemas.microsoft.com/office/drawing/2014/main" id="{A14C0119-1509-5BDD-CB78-A8865506FE7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FB2373B-9357-A699-F62C-4B29E106A83D}"/>
              </a:ext>
            </a:extLst>
          </p:cNvPr>
          <p:cNvSpPr>
            <a:spLocks noGrp="1"/>
          </p:cNvSpPr>
          <p:nvPr>
            <p:ph type="sldNum" sz="quarter" idx="12"/>
          </p:nvPr>
        </p:nvSpPr>
        <p:spPr/>
        <p:txBody>
          <a:bodyPr/>
          <a:lstStyle/>
          <a:p>
            <a:fld id="{7FF4DDAB-FA9D-422B-BA49-3888014D5357}" type="slidenum">
              <a:rPr lang="de-DE" smtClean="0"/>
              <a:t>‹#›</a:t>
            </a:fld>
            <a:endParaRPr lang="de-DE"/>
          </a:p>
        </p:txBody>
      </p:sp>
    </p:spTree>
    <p:extLst>
      <p:ext uri="{BB962C8B-B14F-4D97-AF65-F5344CB8AC3E}">
        <p14:creationId xmlns:p14="http://schemas.microsoft.com/office/powerpoint/2010/main" val="509434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94A7EB-C2F0-BED6-0796-5828D30F5943}"/>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53A9C1FF-BE78-A69F-C386-47C3AD42F7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2F2A1F3-31AA-CFEA-903A-48D9A939F250}"/>
              </a:ext>
            </a:extLst>
          </p:cNvPr>
          <p:cNvSpPr>
            <a:spLocks noGrp="1"/>
          </p:cNvSpPr>
          <p:nvPr>
            <p:ph type="dt" sz="half" idx="10"/>
          </p:nvPr>
        </p:nvSpPr>
        <p:spPr/>
        <p:txBody>
          <a:bodyPr/>
          <a:lstStyle/>
          <a:p>
            <a:fld id="{C87B9FF7-4996-4B1D-839D-A1D869A72E9D}" type="datetimeFigureOut">
              <a:rPr lang="de-DE" smtClean="0"/>
              <a:t>13.04.2024</a:t>
            </a:fld>
            <a:endParaRPr lang="de-DE"/>
          </a:p>
        </p:txBody>
      </p:sp>
      <p:sp>
        <p:nvSpPr>
          <p:cNvPr id="5" name="Fußzeilenplatzhalter 4">
            <a:extLst>
              <a:ext uri="{FF2B5EF4-FFF2-40B4-BE49-F238E27FC236}">
                <a16:creationId xmlns:a16="http://schemas.microsoft.com/office/drawing/2014/main" id="{9483EF57-4579-55F6-B857-91DABAABE56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8416B32-E564-5B66-BA3A-55624E285C36}"/>
              </a:ext>
            </a:extLst>
          </p:cNvPr>
          <p:cNvSpPr>
            <a:spLocks noGrp="1"/>
          </p:cNvSpPr>
          <p:nvPr>
            <p:ph type="sldNum" sz="quarter" idx="12"/>
          </p:nvPr>
        </p:nvSpPr>
        <p:spPr/>
        <p:txBody>
          <a:bodyPr/>
          <a:lstStyle/>
          <a:p>
            <a:fld id="{7FF4DDAB-FA9D-422B-BA49-3888014D5357}" type="slidenum">
              <a:rPr lang="de-DE" smtClean="0"/>
              <a:t>‹#›</a:t>
            </a:fld>
            <a:endParaRPr lang="de-DE"/>
          </a:p>
        </p:txBody>
      </p:sp>
    </p:spTree>
    <p:extLst>
      <p:ext uri="{BB962C8B-B14F-4D97-AF65-F5344CB8AC3E}">
        <p14:creationId xmlns:p14="http://schemas.microsoft.com/office/powerpoint/2010/main" val="826057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EBEE52-F902-4895-6F58-473A924CDDB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13A71F4-A56A-3E52-A6F4-806E961931AA}"/>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2742B61-B70C-4010-8502-3FF98D82CC13}"/>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0A50D4D5-8780-131D-C7B3-604F4F8C9622}"/>
              </a:ext>
            </a:extLst>
          </p:cNvPr>
          <p:cNvSpPr>
            <a:spLocks noGrp="1"/>
          </p:cNvSpPr>
          <p:nvPr>
            <p:ph type="dt" sz="half" idx="10"/>
          </p:nvPr>
        </p:nvSpPr>
        <p:spPr/>
        <p:txBody>
          <a:bodyPr/>
          <a:lstStyle/>
          <a:p>
            <a:fld id="{C87B9FF7-4996-4B1D-839D-A1D869A72E9D}" type="datetimeFigureOut">
              <a:rPr lang="de-DE" smtClean="0"/>
              <a:t>13.04.2024</a:t>
            </a:fld>
            <a:endParaRPr lang="de-DE"/>
          </a:p>
        </p:txBody>
      </p:sp>
      <p:sp>
        <p:nvSpPr>
          <p:cNvPr id="6" name="Fußzeilenplatzhalter 5">
            <a:extLst>
              <a:ext uri="{FF2B5EF4-FFF2-40B4-BE49-F238E27FC236}">
                <a16:creationId xmlns:a16="http://schemas.microsoft.com/office/drawing/2014/main" id="{45530855-6D0E-3EE9-B2C2-6478EFF761E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EB18D75-C1F9-25B6-433F-DBCFAFABFB2C}"/>
              </a:ext>
            </a:extLst>
          </p:cNvPr>
          <p:cNvSpPr>
            <a:spLocks noGrp="1"/>
          </p:cNvSpPr>
          <p:nvPr>
            <p:ph type="sldNum" sz="quarter" idx="12"/>
          </p:nvPr>
        </p:nvSpPr>
        <p:spPr/>
        <p:txBody>
          <a:bodyPr/>
          <a:lstStyle/>
          <a:p>
            <a:fld id="{7FF4DDAB-FA9D-422B-BA49-3888014D5357}" type="slidenum">
              <a:rPr lang="de-DE" smtClean="0"/>
              <a:t>‹#›</a:t>
            </a:fld>
            <a:endParaRPr lang="de-DE"/>
          </a:p>
        </p:txBody>
      </p:sp>
    </p:spTree>
    <p:extLst>
      <p:ext uri="{BB962C8B-B14F-4D97-AF65-F5344CB8AC3E}">
        <p14:creationId xmlns:p14="http://schemas.microsoft.com/office/powerpoint/2010/main" val="830101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A96D80-497C-B2AC-AA43-EFB1EA0137E6}"/>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7C0B9C0-E950-1BAE-FB71-7C9DF25301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A736CFB6-A066-04CB-9B32-D5381EAF801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69029F1-2E2C-6AD5-DF2D-D78B24ED3E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3C76ED94-BCC7-EFC7-A8E6-A481A31A42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DE75135E-5440-3475-3662-94FC5A82724D}"/>
              </a:ext>
            </a:extLst>
          </p:cNvPr>
          <p:cNvSpPr>
            <a:spLocks noGrp="1"/>
          </p:cNvSpPr>
          <p:nvPr>
            <p:ph type="dt" sz="half" idx="10"/>
          </p:nvPr>
        </p:nvSpPr>
        <p:spPr/>
        <p:txBody>
          <a:bodyPr/>
          <a:lstStyle/>
          <a:p>
            <a:fld id="{C87B9FF7-4996-4B1D-839D-A1D869A72E9D}" type="datetimeFigureOut">
              <a:rPr lang="de-DE" smtClean="0"/>
              <a:t>13.04.2024</a:t>
            </a:fld>
            <a:endParaRPr lang="de-DE"/>
          </a:p>
        </p:txBody>
      </p:sp>
      <p:sp>
        <p:nvSpPr>
          <p:cNvPr id="8" name="Fußzeilenplatzhalter 7">
            <a:extLst>
              <a:ext uri="{FF2B5EF4-FFF2-40B4-BE49-F238E27FC236}">
                <a16:creationId xmlns:a16="http://schemas.microsoft.com/office/drawing/2014/main" id="{0E6A6D7D-FC44-01E5-E710-8CDFE423BA71}"/>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6C80CC7-D450-304C-E948-19CEFE4979CF}"/>
              </a:ext>
            </a:extLst>
          </p:cNvPr>
          <p:cNvSpPr>
            <a:spLocks noGrp="1"/>
          </p:cNvSpPr>
          <p:nvPr>
            <p:ph type="sldNum" sz="quarter" idx="12"/>
          </p:nvPr>
        </p:nvSpPr>
        <p:spPr/>
        <p:txBody>
          <a:bodyPr/>
          <a:lstStyle/>
          <a:p>
            <a:fld id="{7FF4DDAB-FA9D-422B-BA49-3888014D5357}" type="slidenum">
              <a:rPr lang="de-DE" smtClean="0"/>
              <a:t>‹#›</a:t>
            </a:fld>
            <a:endParaRPr lang="de-DE"/>
          </a:p>
        </p:txBody>
      </p:sp>
    </p:spTree>
    <p:extLst>
      <p:ext uri="{BB962C8B-B14F-4D97-AF65-F5344CB8AC3E}">
        <p14:creationId xmlns:p14="http://schemas.microsoft.com/office/powerpoint/2010/main" val="2132246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5E4C36-1088-3BCE-C706-C7C5B07C8899}"/>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4EE889CE-2056-705E-3465-72EF49D56EF7}"/>
              </a:ext>
            </a:extLst>
          </p:cNvPr>
          <p:cNvSpPr>
            <a:spLocks noGrp="1"/>
          </p:cNvSpPr>
          <p:nvPr>
            <p:ph type="dt" sz="half" idx="10"/>
          </p:nvPr>
        </p:nvSpPr>
        <p:spPr/>
        <p:txBody>
          <a:bodyPr/>
          <a:lstStyle/>
          <a:p>
            <a:fld id="{C87B9FF7-4996-4B1D-839D-A1D869A72E9D}" type="datetimeFigureOut">
              <a:rPr lang="de-DE" smtClean="0"/>
              <a:t>13.04.2024</a:t>
            </a:fld>
            <a:endParaRPr lang="de-DE"/>
          </a:p>
        </p:txBody>
      </p:sp>
      <p:sp>
        <p:nvSpPr>
          <p:cNvPr id="4" name="Fußzeilenplatzhalter 3">
            <a:extLst>
              <a:ext uri="{FF2B5EF4-FFF2-40B4-BE49-F238E27FC236}">
                <a16:creationId xmlns:a16="http://schemas.microsoft.com/office/drawing/2014/main" id="{9E7719A7-23B2-BF34-5D7E-821117B8531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E7195032-1FA7-4456-517E-C292845D6E28}"/>
              </a:ext>
            </a:extLst>
          </p:cNvPr>
          <p:cNvSpPr>
            <a:spLocks noGrp="1"/>
          </p:cNvSpPr>
          <p:nvPr>
            <p:ph type="sldNum" sz="quarter" idx="12"/>
          </p:nvPr>
        </p:nvSpPr>
        <p:spPr/>
        <p:txBody>
          <a:bodyPr/>
          <a:lstStyle/>
          <a:p>
            <a:fld id="{7FF4DDAB-FA9D-422B-BA49-3888014D5357}" type="slidenum">
              <a:rPr lang="de-DE" smtClean="0"/>
              <a:t>‹#›</a:t>
            </a:fld>
            <a:endParaRPr lang="de-DE"/>
          </a:p>
        </p:txBody>
      </p:sp>
    </p:spTree>
    <p:extLst>
      <p:ext uri="{BB962C8B-B14F-4D97-AF65-F5344CB8AC3E}">
        <p14:creationId xmlns:p14="http://schemas.microsoft.com/office/powerpoint/2010/main" val="3638168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35A49609-12EC-E38D-6961-F3F5A3FE5DF9}"/>
              </a:ext>
            </a:extLst>
          </p:cNvPr>
          <p:cNvSpPr>
            <a:spLocks noGrp="1"/>
          </p:cNvSpPr>
          <p:nvPr>
            <p:ph type="dt" sz="half" idx="10"/>
          </p:nvPr>
        </p:nvSpPr>
        <p:spPr/>
        <p:txBody>
          <a:bodyPr/>
          <a:lstStyle/>
          <a:p>
            <a:fld id="{C87B9FF7-4996-4B1D-839D-A1D869A72E9D}" type="datetimeFigureOut">
              <a:rPr lang="de-DE" smtClean="0"/>
              <a:t>13.04.2024</a:t>
            </a:fld>
            <a:endParaRPr lang="de-DE"/>
          </a:p>
        </p:txBody>
      </p:sp>
      <p:sp>
        <p:nvSpPr>
          <p:cNvPr id="3" name="Fußzeilenplatzhalter 2">
            <a:extLst>
              <a:ext uri="{FF2B5EF4-FFF2-40B4-BE49-F238E27FC236}">
                <a16:creationId xmlns:a16="http://schemas.microsoft.com/office/drawing/2014/main" id="{901F8616-2C0E-B16E-9E37-B7203B76628A}"/>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B366113-FEFD-8C05-353B-95DCB3555832}"/>
              </a:ext>
            </a:extLst>
          </p:cNvPr>
          <p:cNvSpPr>
            <a:spLocks noGrp="1"/>
          </p:cNvSpPr>
          <p:nvPr>
            <p:ph type="sldNum" sz="quarter" idx="12"/>
          </p:nvPr>
        </p:nvSpPr>
        <p:spPr/>
        <p:txBody>
          <a:bodyPr/>
          <a:lstStyle/>
          <a:p>
            <a:fld id="{7FF4DDAB-FA9D-422B-BA49-3888014D5357}" type="slidenum">
              <a:rPr lang="de-DE" smtClean="0"/>
              <a:t>‹#›</a:t>
            </a:fld>
            <a:endParaRPr lang="de-DE"/>
          </a:p>
        </p:txBody>
      </p:sp>
    </p:spTree>
    <p:extLst>
      <p:ext uri="{BB962C8B-B14F-4D97-AF65-F5344CB8AC3E}">
        <p14:creationId xmlns:p14="http://schemas.microsoft.com/office/powerpoint/2010/main" val="281846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2D0F3F-4BD4-D63F-4D75-FC255098BB7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FDBBB018-7492-6115-F1A9-27DC937693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4DD6EA73-7874-B798-351B-2C1AA9077F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BA0A5F1-6F08-A994-F589-B60FD1F988AF}"/>
              </a:ext>
            </a:extLst>
          </p:cNvPr>
          <p:cNvSpPr>
            <a:spLocks noGrp="1"/>
          </p:cNvSpPr>
          <p:nvPr>
            <p:ph type="dt" sz="half" idx="10"/>
          </p:nvPr>
        </p:nvSpPr>
        <p:spPr/>
        <p:txBody>
          <a:bodyPr/>
          <a:lstStyle/>
          <a:p>
            <a:fld id="{C87B9FF7-4996-4B1D-839D-A1D869A72E9D}" type="datetimeFigureOut">
              <a:rPr lang="de-DE" smtClean="0"/>
              <a:t>13.04.2024</a:t>
            </a:fld>
            <a:endParaRPr lang="de-DE"/>
          </a:p>
        </p:txBody>
      </p:sp>
      <p:sp>
        <p:nvSpPr>
          <p:cNvPr id="6" name="Fußzeilenplatzhalter 5">
            <a:extLst>
              <a:ext uri="{FF2B5EF4-FFF2-40B4-BE49-F238E27FC236}">
                <a16:creationId xmlns:a16="http://schemas.microsoft.com/office/drawing/2014/main" id="{7E86A3E2-C44B-C0ED-3718-ACC0A684629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1077636-E849-15DB-A910-7BC5A5C6877C}"/>
              </a:ext>
            </a:extLst>
          </p:cNvPr>
          <p:cNvSpPr>
            <a:spLocks noGrp="1"/>
          </p:cNvSpPr>
          <p:nvPr>
            <p:ph type="sldNum" sz="quarter" idx="12"/>
          </p:nvPr>
        </p:nvSpPr>
        <p:spPr/>
        <p:txBody>
          <a:bodyPr/>
          <a:lstStyle/>
          <a:p>
            <a:fld id="{7FF4DDAB-FA9D-422B-BA49-3888014D5357}" type="slidenum">
              <a:rPr lang="de-DE" smtClean="0"/>
              <a:t>‹#›</a:t>
            </a:fld>
            <a:endParaRPr lang="de-DE"/>
          </a:p>
        </p:txBody>
      </p:sp>
    </p:spTree>
    <p:extLst>
      <p:ext uri="{BB962C8B-B14F-4D97-AF65-F5344CB8AC3E}">
        <p14:creationId xmlns:p14="http://schemas.microsoft.com/office/powerpoint/2010/main" val="2328287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C9227A-C302-7EE6-3E42-32DE4F81396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F796F90-209A-F365-5093-8938120812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C1AD3B29-B1CF-1757-A446-49C3B640EB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7BD2622-ADDF-AFDE-C15D-DA01324A1CE8}"/>
              </a:ext>
            </a:extLst>
          </p:cNvPr>
          <p:cNvSpPr>
            <a:spLocks noGrp="1"/>
          </p:cNvSpPr>
          <p:nvPr>
            <p:ph type="dt" sz="half" idx="10"/>
          </p:nvPr>
        </p:nvSpPr>
        <p:spPr/>
        <p:txBody>
          <a:bodyPr/>
          <a:lstStyle/>
          <a:p>
            <a:fld id="{C87B9FF7-4996-4B1D-839D-A1D869A72E9D}" type="datetimeFigureOut">
              <a:rPr lang="de-DE" smtClean="0"/>
              <a:t>13.04.2024</a:t>
            </a:fld>
            <a:endParaRPr lang="de-DE"/>
          </a:p>
        </p:txBody>
      </p:sp>
      <p:sp>
        <p:nvSpPr>
          <p:cNvPr id="6" name="Fußzeilenplatzhalter 5">
            <a:extLst>
              <a:ext uri="{FF2B5EF4-FFF2-40B4-BE49-F238E27FC236}">
                <a16:creationId xmlns:a16="http://schemas.microsoft.com/office/drawing/2014/main" id="{483FEC13-A81A-4AB1-E41D-676ACD87F23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8F8450E-86D0-5FC2-F07C-2ADECB74AC4A}"/>
              </a:ext>
            </a:extLst>
          </p:cNvPr>
          <p:cNvSpPr>
            <a:spLocks noGrp="1"/>
          </p:cNvSpPr>
          <p:nvPr>
            <p:ph type="sldNum" sz="quarter" idx="12"/>
          </p:nvPr>
        </p:nvSpPr>
        <p:spPr/>
        <p:txBody>
          <a:bodyPr/>
          <a:lstStyle/>
          <a:p>
            <a:fld id="{7FF4DDAB-FA9D-422B-BA49-3888014D5357}" type="slidenum">
              <a:rPr lang="de-DE" smtClean="0"/>
              <a:t>‹#›</a:t>
            </a:fld>
            <a:endParaRPr lang="de-DE"/>
          </a:p>
        </p:txBody>
      </p:sp>
    </p:spTree>
    <p:extLst>
      <p:ext uri="{BB962C8B-B14F-4D97-AF65-F5344CB8AC3E}">
        <p14:creationId xmlns:p14="http://schemas.microsoft.com/office/powerpoint/2010/main" val="3537917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F49542EA-E964-BDFB-548A-3796F8815E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F8D543A-3D70-249D-1B24-3684A5C1A8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8BC7476-2E39-06D0-D88A-67ECA97D04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7B9FF7-4996-4B1D-839D-A1D869A72E9D}" type="datetimeFigureOut">
              <a:rPr lang="de-DE" smtClean="0"/>
              <a:t>13.04.2024</a:t>
            </a:fld>
            <a:endParaRPr lang="de-DE"/>
          </a:p>
        </p:txBody>
      </p:sp>
      <p:sp>
        <p:nvSpPr>
          <p:cNvPr id="5" name="Fußzeilenplatzhalter 4">
            <a:extLst>
              <a:ext uri="{FF2B5EF4-FFF2-40B4-BE49-F238E27FC236}">
                <a16:creationId xmlns:a16="http://schemas.microsoft.com/office/drawing/2014/main" id="{5B079C92-4198-B7E3-CE7B-0CDF906AAF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F9F82A9E-1ADB-E70F-2B31-CB58CD588C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F4DDAB-FA9D-422B-BA49-3888014D5357}" type="slidenum">
              <a:rPr lang="de-DE" smtClean="0"/>
              <a:t>‹#›</a:t>
            </a:fld>
            <a:endParaRPr lang="de-DE"/>
          </a:p>
        </p:txBody>
      </p:sp>
    </p:spTree>
    <p:extLst>
      <p:ext uri="{BB962C8B-B14F-4D97-AF65-F5344CB8AC3E}">
        <p14:creationId xmlns:p14="http://schemas.microsoft.com/office/powerpoint/2010/main" val="1594886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EAC401-5615-A183-48C1-7F34B0B89BFE}"/>
              </a:ext>
            </a:extLst>
          </p:cNvPr>
          <p:cNvSpPr>
            <a:spLocks noGrp="1"/>
          </p:cNvSpPr>
          <p:nvPr>
            <p:ph type="ctrTitle"/>
          </p:nvPr>
        </p:nvSpPr>
        <p:spPr>
          <a:xfrm>
            <a:off x="1524000" y="1616888"/>
            <a:ext cx="9144000" cy="2387600"/>
          </a:xfrm>
        </p:spPr>
        <p:txBody>
          <a:bodyPr>
            <a:normAutofit/>
          </a:bodyPr>
          <a:lstStyle/>
          <a:p>
            <a:r>
              <a:rPr lang="de-DE" dirty="0"/>
              <a:t>Status </a:t>
            </a:r>
            <a:r>
              <a:rPr lang="de-DE" dirty="0" err="1"/>
              <a:t>report</a:t>
            </a:r>
            <a:r>
              <a:rPr lang="de-DE" dirty="0"/>
              <a:t> </a:t>
            </a:r>
            <a:r>
              <a:rPr lang="de-DE" dirty="0" err="1"/>
              <a:t>of</a:t>
            </a:r>
            <a:r>
              <a:rPr lang="de-DE" dirty="0"/>
              <a:t> </a:t>
            </a:r>
            <a:r>
              <a:rPr lang="de-DE" dirty="0" err="1"/>
              <a:t>the</a:t>
            </a:r>
            <a:r>
              <a:rPr lang="de-DE" dirty="0"/>
              <a:t> UNECE GRSG Task Force on UN-R46</a:t>
            </a:r>
          </a:p>
        </p:txBody>
      </p:sp>
      <p:sp>
        <p:nvSpPr>
          <p:cNvPr id="3" name="Untertitel 2">
            <a:extLst>
              <a:ext uri="{FF2B5EF4-FFF2-40B4-BE49-F238E27FC236}">
                <a16:creationId xmlns:a16="http://schemas.microsoft.com/office/drawing/2014/main" id="{7402C99F-F0A5-4302-63CF-B375FDAA5706}"/>
              </a:ext>
            </a:extLst>
          </p:cNvPr>
          <p:cNvSpPr>
            <a:spLocks noGrp="1"/>
          </p:cNvSpPr>
          <p:nvPr>
            <p:ph type="subTitle" idx="1"/>
          </p:nvPr>
        </p:nvSpPr>
        <p:spPr>
          <a:xfrm>
            <a:off x="1524000" y="4416603"/>
            <a:ext cx="9144000" cy="1655762"/>
          </a:xfrm>
        </p:spPr>
        <p:txBody>
          <a:bodyPr/>
          <a:lstStyle/>
          <a:p>
            <a:r>
              <a:rPr lang="de-DE" dirty="0"/>
              <a:t>Rudolf Gerlach, TÜV Rheinland</a:t>
            </a:r>
          </a:p>
          <a:p>
            <a:r>
              <a:rPr lang="de-DE" dirty="0"/>
              <a:t>UNECE GRSG, 15th </a:t>
            </a:r>
            <a:r>
              <a:rPr lang="de-DE" dirty="0" err="1"/>
              <a:t>of</a:t>
            </a:r>
            <a:r>
              <a:rPr lang="de-DE" dirty="0"/>
              <a:t> April, 2024</a:t>
            </a:r>
          </a:p>
        </p:txBody>
      </p:sp>
      <p:sp>
        <p:nvSpPr>
          <p:cNvPr id="4" name="Textfeld 3">
            <a:extLst>
              <a:ext uri="{FF2B5EF4-FFF2-40B4-BE49-F238E27FC236}">
                <a16:creationId xmlns:a16="http://schemas.microsoft.com/office/drawing/2014/main" id="{E2CBB76F-B5CB-1CB4-D083-2B0B4B59BCE8}"/>
              </a:ext>
            </a:extLst>
          </p:cNvPr>
          <p:cNvSpPr txBox="1"/>
          <p:nvPr/>
        </p:nvSpPr>
        <p:spPr>
          <a:xfrm>
            <a:off x="8229599" y="285750"/>
            <a:ext cx="3424335" cy="923330"/>
          </a:xfrm>
          <a:prstGeom prst="rect">
            <a:avLst/>
          </a:prstGeom>
          <a:noFill/>
        </p:spPr>
        <p:txBody>
          <a:bodyPr wrap="square" rtlCol="0">
            <a:spAutoFit/>
          </a:bodyPr>
          <a:lstStyle/>
          <a:p>
            <a:r>
              <a:rPr lang="de-DE" dirty="0"/>
              <a:t>Informal </a:t>
            </a:r>
            <a:r>
              <a:rPr lang="de-DE" dirty="0" err="1"/>
              <a:t>document</a:t>
            </a:r>
            <a:r>
              <a:rPr lang="de-DE"/>
              <a:t> GRSG-127-28</a:t>
            </a:r>
            <a:endParaRPr lang="de-DE" dirty="0"/>
          </a:p>
          <a:p>
            <a:r>
              <a:rPr lang="de-DE" dirty="0"/>
              <a:t>127th GRSG, 15.-19. April, 2024</a:t>
            </a:r>
          </a:p>
          <a:p>
            <a:r>
              <a:rPr lang="de-DE" dirty="0"/>
              <a:t>Agenda item 4 (a)</a:t>
            </a:r>
          </a:p>
        </p:txBody>
      </p:sp>
    </p:spTree>
    <p:extLst>
      <p:ext uri="{BB962C8B-B14F-4D97-AF65-F5344CB8AC3E}">
        <p14:creationId xmlns:p14="http://schemas.microsoft.com/office/powerpoint/2010/main" val="2812366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E2CBB76F-B5CB-1CB4-D083-2B0B4B59BCE8}"/>
              </a:ext>
            </a:extLst>
          </p:cNvPr>
          <p:cNvSpPr txBox="1"/>
          <p:nvPr/>
        </p:nvSpPr>
        <p:spPr>
          <a:xfrm>
            <a:off x="8229599" y="285750"/>
            <a:ext cx="3424335" cy="646331"/>
          </a:xfrm>
          <a:prstGeom prst="rect">
            <a:avLst/>
          </a:prstGeom>
          <a:noFill/>
        </p:spPr>
        <p:txBody>
          <a:bodyPr wrap="square" rtlCol="0">
            <a:spAutoFit/>
          </a:bodyPr>
          <a:lstStyle/>
          <a:p>
            <a:r>
              <a:rPr lang="de-DE" dirty="0"/>
              <a:t>Informal </a:t>
            </a:r>
            <a:r>
              <a:rPr lang="de-DE" dirty="0" err="1"/>
              <a:t>document</a:t>
            </a:r>
            <a:r>
              <a:rPr lang="de-DE" dirty="0"/>
              <a:t> GRSG-127-YY</a:t>
            </a:r>
          </a:p>
          <a:p>
            <a:r>
              <a:rPr lang="de-DE" dirty="0"/>
              <a:t>127th GRSG, 15.-19. April, 2024</a:t>
            </a:r>
          </a:p>
        </p:txBody>
      </p:sp>
      <p:sp>
        <p:nvSpPr>
          <p:cNvPr id="10" name="Textfeld 9">
            <a:extLst>
              <a:ext uri="{FF2B5EF4-FFF2-40B4-BE49-F238E27FC236}">
                <a16:creationId xmlns:a16="http://schemas.microsoft.com/office/drawing/2014/main" id="{E7A765C1-3F82-74B8-2014-EB3C9513927A}"/>
              </a:ext>
            </a:extLst>
          </p:cNvPr>
          <p:cNvSpPr txBox="1"/>
          <p:nvPr/>
        </p:nvSpPr>
        <p:spPr>
          <a:xfrm>
            <a:off x="348342" y="1414705"/>
            <a:ext cx="11639525" cy="6604629"/>
          </a:xfrm>
          <a:prstGeom prst="rect">
            <a:avLst/>
          </a:prstGeom>
          <a:noFill/>
        </p:spPr>
        <p:txBody>
          <a:bodyPr wrap="square">
            <a:spAutoFit/>
          </a:bodyPr>
          <a:lstStyle/>
          <a:p>
            <a:r>
              <a:rPr lang="en-US" sz="1800" dirty="0">
                <a:solidFill>
                  <a:srgbClr val="000000"/>
                </a:solidFill>
                <a:effectLst/>
                <a:latin typeface="CorpoS" pitchFamily="2" charset="0"/>
                <a:ea typeface="Times New Roman" panose="02020603050405020304" pitchFamily="18" charset="0"/>
                <a:cs typeface="Times New Roman" panose="02020603050405020304" pitchFamily="18" charset="0"/>
              </a:rPr>
              <a:t>During the 126th session of UNECE GRSG (General Safety) in October 2023, </a:t>
            </a:r>
            <a:r>
              <a:rPr lang="en-US" sz="1800" b="1" dirty="0">
                <a:solidFill>
                  <a:srgbClr val="000000"/>
                </a:solidFill>
                <a:effectLst/>
                <a:latin typeface="CorpoS" pitchFamily="2" charset="0"/>
                <a:ea typeface="Times New Roman" panose="02020603050405020304" pitchFamily="18" charset="0"/>
                <a:cs typeface="Times New Roman" panose="02020603050405020304" pitchFamily="18" charset="0"/>
              </a:rPr>
              <a:t>Germany tabled on the behalf of the Task Force on UN-R46 two proposals</a:t>
            </a:r>
            <a:r>
              <a:rPr lang="en-US" sz="1800" dirty="0">
                <a:solidFill>
                  <a:srgbClr val="000000"/>
                </a:solidFill>
                <a:effectLst/>
                <a:latin typeface="CorpoS" pitchFamily="2" charset="0"/>
                <a:ea typeface="Times New Roman" panose="02020603050405020304" pitchFamily="18" charset="0"/>
                <a:cs typeface="Times New Roman" panose="02020603050405020304" pitchFamily="18" charset="0"/>
              </a:rPr>
              <a:t> to modify UN R 46. GRSG adopted both proposals. Wp.29 in March 2024 voted for the proposals as Supplement 1 to the 05 series and a new 06 series of Amendments. GRSG decided that the </a:t>
            </a:r>
            <a:r>
              <a:rPr lang="en-US" sz="1800" b="1" dirty="0">
                <a:solidFill>
                  <a:srgbClr val="000000"/>
                </a:solidFill>
                <a:effectLst/>
                <a:latin typeface="CorpoS" pitchFamily="2" charset="0"/>
                <a:ea typeface="Times New Roman" panose="02020603050405020304" pitchFamily="18" charset="0"/>
                <a:cs typeface="Times New Roman" panose="02020603050405020304" pitchFamily="18" charset="0"/>
              </a:rPr>
              <a:t>Task Force “UN-R46”</a:t>
            </a:r>
            <a:r>
              <a:rPr lang="en-US" sz="1800" dirty="0">
                <a:solidFill>
                  <a:srgbClr val="000000"/>
                </a:solidFill>
                <a:effectLst/>
                <a:latin typeface="CorpoS" pitchFamily="2" charset="0"/>
                <a:ea typeface="Times New Roman" panose="02020603050405020304" pitchFamily="18" charset="0"/>
                <a:cs typeface="Times New Roman" panose="02020603050405020304" pitchFamily="18" charset="0"/>
              </a:rPr>
              <a:t> should proceed to discuss still open topics under discussion in further sessions of the TF.</a:t>
            </a:r>
          </a:p>
          <a:p>
            <a:endParaRPr lang="en-US" sz="1800" dirty="0">
              <a:solidFill>
                <a:srgbClr val="000000"/>
              </a:solidFill>
              <a:latin typeface="CorpoS" pitchFamily="2" charset="0"/>
              <a:ea typeface="Times New Roman" panose="02020603050405020304" pitchFamily="18" charset="0"/>
              <a:cs typeface="Times New Roman" panose="02020603050405020304" pitchFamily="18" charset="0"/>
            </a:endParaRPr>
          </a:p>
          <a:p>
            <a:r>
              <a:rPr lang="en-US" sz="1800" dirty="0">
                <a:solidFill>
                  <a:srgbClr val="000000"/>
                </a:solidFill>
                <a:effectLst/>
                <a:latin typeface="CorpoS" pitchFamily="2" charset="0"/>
                <a:ea typeface="Times New Roman" panose="02020603050405020304" pitchFamily="18" charset="0"/>
                <a:cs typeface="Times New Roman" panose="02020603050405020304" pitchFamily="18" charset="0"/>
              </a:rPr>
              <a:t>TF UN-R46 had its 3</a:t>
            </a:r>
            <a:r>
              <a:rPr lang="en-US" sz="1800" baseline="30000" dirty="0">
                <a:solidFill>
                  <a:srgbClr val="000000"/>
                </a:solidFill>
                <a:effectLst/>
                <a:latin typeface="CorpoS" pitchFamily="2" charset="0"/>
                <a:ea typeface="Times New Roman" panose="02020603050405020304" pitchFamily="18" charset="0"/>
                <a:cs typeface="Times New Roman" panose="02020603050405020304" pitchFamily="18" charset="0"/>
              </a:rPr>
              <a:t>rd</a:t>
            </a:r>
            <a:r>
              <a:rPr lang="en-US" sz="1800" dirty="0">
                <a:solidFill>
                  <a:srgbClr val="000000"/>
                </a:solidFill>
                <a:effectLst/>
                <a:latin typeface="CorpoS" pitchFamily="2" charset="0"/>
                <a:ea typeface="Times New Roman" panose="02020603050405020304" pitchFamily="18" charset="0"/>
                <a:cs typeface="Times New Roman" panose="02020603050405020304" pitchFamily="18" charset="0"/>
              </a:rPr>
              <a:t> meeting on 28</a:t>
            </a:r>
            <a:r>
              <a:rPr lang="en-US" sz="1800" baseline="30000" dirty="0">
                <a:solidFill>
                  <a:srgbClr val="000000"/>
                </a:solidFill>
                <a:effectLst/>
                <a:latin typeface="CorpoS" pitchFamily="2" charset="0"/>
                <a:ea typeface="Times New Roman" panose="02020603050405020304" pitchFamily="18" charset="0"/>
                <a:cs typeface="Times New Roman" panose="02020603050405020304" pitchFamily="18" charset="0"/>
              </a:rPr>
              <a:t>th</a:t>
            </a:r>
            <a:r>
              <a:rPr lang="en-US" sz="1800" dirty="0">
                <a:solidFill>
                  <a:srgbClr val="000000"/>
                </a:solidFill>
                <a:effectLst/>
                <a:latin typeface="CorpoS" pitchFamily="2" charset="0"/>
                <a:ea typeface="Times New Roman" panose="02020603050405020304" pitchFamily="18" charset="0"/>
                <a:cs typeface="Times New Roman" panose="02020603050405020304" pitchFamily="18" charset="0"/>
              </a:rPr>
              <a:t> and 29</a:t>
            </a:r>
            <a:r>
              <a:rPr lang="en-US" sz="1800" baseline="30000" dirty="0">
                <a:solidFill>
                  <a:srgbClr val="000000"/>
                </a:solidFill>
                <a:effectLst/>
                <a:latin typeface="CorpoS" pitchFamily="2" charset="0"/>
                <a:ea typeface="Times New Roman" panose="02020603050405020304" pitchFamily="18" charset="0"/>
                <a:cs typeface="Times New Roman" panose="02020603050405020304" pitchFamily="18" charset="0"/>
              </a:rPr>
              <a:t>th</a:t>
            </a:r>
            <a:r>
              <a:rPr lang="en-US" sz="1800" dirty="0">
                <a:solidFill>
                  <a:srgbClr val="000000"/>
                </a:solidFill>
                <a:effectLst/>
                <a:latin typeface="CorpoS" pitchFamily="2" charset="0"/>
                <a:ea typeface="Times New Roman" panose="02020603050405020304" pitchFamily="18" charset="0"/>
                <a:cs typeface="Times New Roman" panose="02020603050405020304" pitchFamily="18" charset="0"/>
              </a:rPr>
              <a:t> of February in Cologne. During this meeting the following points has been discussed without agreement on a draft proposal:</a:t>
            </a:r>
          </a:p>
          <a:p>
            <a:endParaRPr lang="en-US" sz="1800" dirty="0">
              <a:solidFill>
                <a:srgbClr val="000000"/>
              </a:solidFill>
              <a:effectLst/>
              <a:latin typeface="CorpoS" pitchFamily="2" charset="0"/>
              <a:ea typeface="Times New Roman" panose="02020603050405020304" pitchFamily="18" charset="0"/>
              <a:cs typeface="Times New Roman" panose="02020603050405020304" pitchFamily="18" charset="0"/>
            </a:endParaRPr>
          </a:p>
          <a:p>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Positioning of the Monitor for a pure Class I device</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630555">
              <a:lnSpc>
                <a:spcPct val="107000"/>
              </a:lnSpc>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 small drafting group shall prepare a proposal to prohibit specific areas for pure Class I devices in the interior 	for the next session of the TF.</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b="1" dirty="0">
                <a:latin typeface="Times New Roman" panose="02020603050405020304" pitchFamily="18" charset="0"/>
                <a:cs typeface="Times New Roman" panose="02020603050405020304" pitchFamily="18" charset="0"/>
              </a:rPr>
              <a:t>-	Requirements on Surveillance Cameras in UN Regulation No. 46</a:t>
            </a:r>
          </a:p>
          <a:p>
            <a:r>
              <a:rPr lang="en-GB" b="1"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The idea to move the provisions for surveillance cameras to UN Regulation No. 26 and No. 61 doesn’t contain 	M2 and M3 vehicles. </a:t>
            </a:r>
            <a:r>
              <a:rPr lang="en-GB" sz="1800" dirty="0">
                <a:effectLst/>
                <a:latin typeface="Times New Roman" panose="02020603050405020304" pitchFamily="18" charset="0"/>
                <a:ea typeface="Calibri" panose="020F0502020204030204" pitchFamily="34" charset="0"/>
              </a:rPr>
              <a:t>It was proposed to either move the requirements for the M2/M3 vehicles to UN R107 or the 	provisions shall stay in UN R46 for alle vehicle categories. As a consequence, the </a:t>
            </a:r>
            <a:r>
              <a:rPr lang="en-GB" sz="1800" b="1" dirty="0">
                <a:effectLst/>
                <a:latin typeface="Times New Roman" panose="02020603050405020304" pitchFamily="18" charset="0"/>
                <a:ea typeface="Calibri" panose="020F0502020204030204" pitchFamily="34" charset="0"/>
              </a:rPr>
              <a:t>draft Proposals to modify </a:t>
            </a:r>
            <a:r>
              <a:rPr lang="en-US" b="1" dirty="0">
                <a:latin typeface="Times New Roman" panose="02020603050405020304" pitchFamily="18" charset="0"/>
              </a:rPr>
              <a:t>UN 	Regulation No. 26 (</a:t>
            </a:r>
            <a:r>
              <a:rPr lang="en-GB" sz="1800" b="1" dirty="0">
                <a:effectLst/>
                <a:latin typeface="Times New Roman" panose="02020603050405020304" pitchFamily="18" charset="0"/>
                <a:ea typeface="SimSun" panose="02010600030101010101" pitchFamily="2" charset="-122"/>
              </a:rPr>
              <a:t>ECE/TRANS/WP.29/GRSG/2023/22</a:t>
            </a:r>
            <a:r>
              <a:rPr lang="en-US" b="1" dirty="0">
                <a:latin typeface="Times New Roman" panose="02020603050405020304" pitchFamily="18" charset="0"/>
              </a:rPr>
              <a:t>) and No. 61 (</a:t>
            </a:r>
            <a:r>
              <a:rPr lang="en-GB" sz="1800" b="1" dirty="0">
                <a:effectLst/>
                <a:latin typeface="Times New Roman" panose="02020603050405020304" pitchFamily="18" charset="0"/>
                <a:ea typeface="SimSun" panose="02010600030101010101" pitchFamily="2" charset="-122"/>
              </a:rPr>
              <a:t>ECE/TRANS/WP.29/GRSG/2023/22</a:t>
            </a:r>
            <a:r>
              <a:rPr lang="en-US" b="1" dirty="0">
                <a:latin typeface="Times New Roman" panose="02020603050405020304" pitchFamily="18" charset="0"/>
              </a:rPr>
              <a:t>) 	can be withdrawn.</a:t>
            </a:r>
            <a:r>
              <a:rPr lang="en-US" dirty="0">
                <a:latin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 small drafting group shall prepare a proposal to facilitate the discussion at the next session 	of the TF.</a:t>
            </a:r>
            <a:endParaRPr lang="de-DE" dirty="0">
              <a:latin typeface="Times New Roman" panose="02020603050405020304" pitchFamily="18" charset="0"/>
            </a:endParaRPr>
          </a:p>
          <a:p>
            <a:r>
              <a:rPr lang="en-GB" sz="1800" dirty="0">
                <a:effectLst/>
                <a:latin typeface="Times New Roman" panose="02020603050405020304" pitchFamily="18" charset="0"/>
                <a:ea typeface="Calibri" panose="020F0502020204030204" pitchFamily="34" charset="0"/>
              </a:rPr>
              <a:t> </a:t>
            </a:r>
            <a:endParaRPr lang="de-DE" dirty="0">
              <a:latin typeface="Times New Roman" panose="02020603050405020304" pitchFamily="18" charset="0"/>
              <a:cs typeface="Times New Roman" panose="02020603050405020304" pitchFamily="18" charset="0"/>
            </a:endParaRPr>
          </a:p>
          <a:p>
            <a:endParaRPr lang="de-DE"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endParaRPr lang="en-US" sz="1800" dirty="0">
              <a:solidFill>
                <a:srgbClr val="000000"/>
              </a:solidFill>
              <a:effectLst/>
              <a:latin typeface="CorpoS" pitchFamily="2" charset="0"/>
              <a:ea typeface="Times New Roman" panose="02020603050405020304" pitchFamily="18" charset="0"/>
              <a:cs typeface="Times New Roman" panose="02020603050405020304" pitchFamily="18" charset="0"/>
            </a:endParaRPr>
          </a:p>
          <a:p>
            <a:endParaRPr lang="en-US" dirty="0">
              <a:solidFill>
                <a:srgbClr val="000000"/>
              </a:solidFill>
              <a:latin typeface="CorpoS" pitchFamily="2" charset="0"/>
              <a:ea typeface="Times New Roman" panose="02020603050405020304" pitchFamily="18" charset="0"/>
              <a:cs typeface="Times New Roman" panose="02020603050405020304" pitchFamily="18" charset="0"/>
            </a:endParaRPr>
          </a:p>
          <a:p>
            <a:endParaRPr lang="de-DE" sz="1800" dirty="0">
              <a:solidFill>
                <a:srgbClr val="000000"/>
              </a:solidFill>
              <a:effectLst/>
              <a:latin typeface="CorpoS" pitchFamily="2"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6559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E2CBB76F-B5CB-1CB4-D083-2B0B4B59BCE8}"/>
              </a:ext>
            </a:extLst>
          </p:cNvPr>
          <p:cNvSpPr txBox="1"/>
          <p:nvPr/>
        </p:nvSpPr>
        <p:spPr>
          <a:xfrm>
            <a:off x="8229599" y="285750"/>
            <a:ext cx="3424335" cy="646331"/>
          </a:xfrm>
          <a:prstGeom prst="rect">
            <a:avLst/>
          </a:prstGeom>
          <a:noFill/>
        </p:spPr>
        <p:txBody>
          <a:bodyPr wrap="square" rtlCol="0">
            <a:spAutoFit/>
          </a:bodyPr>
          <a:lstStyle/>
          <a:p>
            <a:r>
              <a:rPr lang="de-DE" dirty="0"/>
              <a:t>Informal </a:t>
            </a:r>
            <a:r>
              <a:rPr lang="de-DE" dirty="0" err="1"/>
              <a:t>document</a:t>
            </a:r>
            <a:r>
              <a:rPr lang="de-DE" dirty="0"/>
              <a:t> GRSG-127-YY</a:t>
            </a:r>
          </a:p>
          <a:p>
            <a:r>
              <a:rPr lang="de-DE" dirty="0"/>
              <a:t>127th GRSG, 15.-19. April, 2024</a:t>
            </a:r>
          </a:p>
        </p:txBody>
      </p:sp>
      <p:sp>
        <p:nvSpPr>
          <p:cNvPr id="10" name="Textfeld 9">
            <a:extLst>
              <a:ext uri="{FF2B5EF4-FFF2-40B4-BE49-F238E27FC236}">
                <a16:creationId xmlns:a16="http://schemas.microsoft.com/office/drawing/2014/main" id="{E7A765C1-3F82-74B8-2014-EB3C9513927A}"/>
              </a:ext>
            </a:extLst>
          </p:cNvPr>
          <p:cNvSpPr txBox="1"/>
          <p:nvPr/>
        </p:nvSpPr>
        <p:spPr>
          <a:xfrm>
            <a:off x="348342" y="1414705"/>
            <a:ext cx="11639525" cy="6463308"/>
          </a:xfrm>
          <a:prstGeom prst="rect">
            <a:avLst/>
          </a:prstGeom>
          <a:noFill/>
        </p:spPr>
        <p:txBody>
          <a:bodyPr wrap="square">
            <a:spAutoFit/>
          </a:bodyPr>
          <a:lstStyle/>
          <a:p>
            <a:r>
              <a:rPr lang="en-US" dirty="0">
                <a:latin typeface="Times New Roman" panose="02020603050405020304" pitchFamily="18" charset="0"/>
                <a:cs typeface="Times New Roman" panose="02020603050405020304" pitchFamily="18" charset="0"/>
              </a:rPr>
              <a:t>-</a:t>
            </a:r>
            <a:r>
              <a:rPr lang="en-GB" dirty="0">
                <a:latin typeface="Times New Roman" panose="02020603050405020304" pitchFamily="18" charset="0"/>
                <a:cs typeface="Times New Roman" panose="02020603050405020304" pitchFamily="18" charset="0"/>
              </a:rPr>
              <a:t>	</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Clarification of the Definition of "Type of device for indirect vision“ and Type-Marking Especially for CMS 	on Wings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b="1" dirty="0">
                <a:latin typeface="Times New Roman" panose="02020603050405020304" pitchFamily="18" charset="0"/>
                <a:ea typeface="Calibri" panose="020F0502020204030204" pitchFamily="34" charset="0"/>
                <a:cs typeface="Times New Roman" panose="02020603050405020304" pitchFamily="18" charset="0"/>
              </a:rPr>
              <a:t>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aim </a:t>
            </a:r>
            <a:r>
              <a:rPr lang="en-GB" dirty="0">
                <a:latin typeface="Times New Roman" panose="02020603050405020304" pitchFamily="18" charset="0"/>
                <a:ea typeface="Calibri" panose="020F0502020204030204" pitchFamily="34" charset="0"/>
                <a:cs typeface="Times New Roman" panose="02020603050405020304" pitchFamily="18" charset="0"/>
              </a:rPr>
              <a:t>was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to enable to approve devices for more than one class in one single approval, if the device for indirect 	vision fulfils the requirements for the different classes at the same time. The Task Force concluded to prepare a 	proposal having one approval number and additional symbols for all classes involved as approval mark (e.g., 	V+VI).</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latin typeface="Times New Roman" panose="02020603050405020304" pitchFamily="18" charset="0"/>
            </a:endParaRPr>
          </a:p>
          <a:p>
            <a:r>
              <a:rPr lang="en-GB" sz="1800" dirty="0">
                <a:effectLst/>
                <a:latin typeface="Times New Roman" panose="02020603050405020304" pitchFamily="18" charset="0"/>
                <a:ea typeface="Calibri" panose="020F0502020204030204" pitchFamily="34" charset="0"/>
              </a:rPr>
              <a:t> -	</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Surveillance Monitor in a Position of a Class I Device</a:t>
            </a:r>
            <a:br>
              <a:rPr lang="en-GB" sz="1800" b="1" dirty="0">
                <a:effectLst/>
                <a:latin typeface="Times New Roman" panose="02020603050405020304" pitchFamily="18" charset="0"/>
                <a:ea typeface="Calibri" panose="020F0502020204030204" pitchFamily="34" charset="0"/>
                <a:cs typeface="Times New Roman" panose="02020603050405020304" pitchFamily="18" charset="0"/>
              </a:rPr>
            </a:b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question was raised during a TAAM meeting, if the placement of a surveillance camera monitor in the position 	of a Class I device should be allowed. </a:t>
            </a:r>
            <a:r>
              <a:rPr lang="en-GB" sz="1800" dirty="0">
                <a:effectLst/>
                <a:latin typeface="Times New Roman" panose="02020603050405020304" pitchFamily="18" charset="0"/>
                <a:ea typeface="Calibri" panose="020F0502020204030204" pitchFamily="34" charset="0"/>
              </a:rPr>
              <a:t>No proposal was found.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 small drafting group shall prepare a proposal to 	facilitate the discussion at the next session of the TF.</a:t>
            </a: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	</a:t>
            </a:r>
            <a:r>
              <a:rPr lang="en-GB" b="1" dirty="0">
                <a:latin typeface="Times New Roman" panose="02020603050405020304" pitchFamily="18" charset="0"/>
              </a:rPr>
              <a:t>Obstruction of the field of view of Class III mirrors</a:t>
            </a:r>
          </a:p>
          <a:p>
            <a:r>
              <a:rPr lang="en-GB" b="1"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Current provisions in paragraphs 15.2.4.9.2. (10%) and 15.2.4.3.1 are not stating where to evaluate the obstruction 	(e.g., 20m / horizon). The TF could agree on a principle to solve the issue. A text to amend the regulation still has 	to be elaborated to be discussed during the next session of the TF.</a:t>
            </a:r>
          </a:p>
          <a:p>
            <a:endParaRPr lang="de-DE" dirty="0">
              <a:latin typeface="Times New Roman" panose="02020603050405020304" pitchFamily="18" charset="0"/>
              <a:cs typeface="Times New Roman" panose="02020603050405020304" pitchFamily="18" charset="0"/>
            </a:endParaRPr>
          </a:p>
          <a:p>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endParaRPr lang="en-US" sz="1800" dirty="0">
              <a:solidFill>
                <a:srgbClr val="000000"/>
              </a:solidFill>
              <a:effectLst/>
              <a:latin typeface="CorpoS" pitchFamily="2" charset="0"/>
              <a:ea typeface="Times New Roman" panose="02020603050405020304" pitchFamily="18" charset="0"/>
              <a:cs typeface="Times New Roman" panose="02020603050405020304" pitchFamily="18" charset="0"/>
            </a:endParaRPr>
          </a:p>
          <a:p>
            <a:endParaRPr lang="en-US" dirty="0">
              <a:solidFill>
                <a:srgbClr val="000000"/>
              </a:solidFill>
              <a:latin typeface="CorpoS" pitchFamily="2" charset="0"/>
              <a:ea typeface="Times New Roman" panose="02020603050405020304" pitchFamily="18" charset="0"/>
              <a:cs typeface="Times New Roman" panose="02020603050405020304" pitchFamily="18" charset="0"/>
            </a:endParaRPr>
          </a:p>
          <a:p>
            <a:endParaRPr lang="de-DE" sz="1800" dirty="0">
              <a:solidFill>
                <a:srgbClr val="000000"/>
              </a:solidFill>
              <a:effectLst/>
              <a:latin typeface="CorpoS" pitchFamily="2"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0243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E2CBB76F-B5CB-1CB4-D083-2B0B4B59BCE8}"/>
              </a:ext>
            </a:extLst>
          </p:cNvPr>
          <p:cNvSpPr txBox="1"/>
          <p:nvPr/>
        </p:nvSpPr>
        <p:spPr>
          <a:xfrm>
            <a:off x="8229599" y="285750"/>
            <a:ext cx="3424335" cy="646331"/>
          </a:xfrm>
          <a:prstGeom prst="rect">
            <a:avLst/>
          </a:prstGeom>
          <a:noFill/>
        </p:spPr>
        <p:txBody>
          <a:bodyPr wrap="square" rtlCol="0">
            <a:spAutoFit/>
          </a:bodyPr>
          <a:lstStyle/>
          <a:p>
            <a:r>
              <a:rPr lang="de-DE" dirty="0"/>
              <a:t>Informal </a:t>
            </a:r>
            <a:r>
              <a:rPr lang="de-DE" dirty="0" err="1"/>
              <a:t>document</a:t>
            </a:r>
            <a:r>
              <a:rPr lang="de-DE" dirty="0"/>
              <a:t> GRSG-127-YY</a:t>
            </a:r>
          </a:p>
          <a:p>
            <a:r>
              <a:rPr lang="de-DE" dirty="0"/>
              <a:t>127th GRSG, 15.-19. April, 2024</a:t>
            </a:r>
          </a:p>
        </p:txBody>
      </p:sp>
      <p:sp>
        <p:nvSpPr>
          <p:cNvPr id="10" name="Textfeld 9">
            <a:extLst>
              <a:ext uri="{FF2B5EF4-FFF2-40B4-BE49-F238E27FC236}">
                <a16:creationId xmlns:a16="http://schemas.microsoft.com/office/drawing/2014/main" id="{E7A765C1-3F82-74B8-2014-EB3C9513927A}"/>
              </a:ext>
            </a:extLst>
          </p:cNvPr>
          <p:cNvSpPr txBox="1"/>
          <p:nvPr/>
        </p:nvSpPr>
        <p:spPr>
          <a:xfrm>
            <a:off x="348342" y="1414705"/>
            <a:ext cx="11639525" cy="6524863"/>
          </a:xfrm>
          <a:prstGeom prst="rect">
            <a:avLst/>
          </a:prstGeom>
          <a:noFill/>
        </p:spPr>
        <p:txBody>
          <a:bodyPr wrap="square">
            <a:spAutoFit/>
          </a:bodyPr>
          <a:lstStyle/>
          <a:p>
            <a:r>
              <a:rPr lang="en-US" dirty="0">
                <a:latin typeface="Times New Roman" panose="02020603050405020304" pitchFamily="18"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Magnification Measurement: Tolerance and Rounding</a:t>
            </a:r>
          </a:p>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 proposal for clarifying the rounding of magnification factors was discussed and agreed on.</a:t>
            </a:r>
          </a:p>
          <a:p>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nSpc>
                <a:spcPts val="1200"/>
              </a:lnSpc>
              <a:spcAft>
                <a:spcPts val="600"/>
              </a:spcAft>
            </a:pPr>
            <a:r>
              <a:rPr lang="en-GB" sz="1800" dirty="0">
                <a:effectLst/>
                <a:latin typeface="Times New Roman" panose="02020603050405020304" pitchFamily="18" charset="0"/>
                <a:ea typeface="Times New Roman" panose="02020603050405020304" pitchFamily="18" charset="0"/>
              </a:rPr>
              <a:t>	-	</a:t>
            </a:r>
            <a:r>
              <a:rPr lang="en-GB" dirty="0">
                <a:latin typeface="Times New Roman" panose="02020603050405020304" pitchFamily="18" charset="0"/>
                <a:cs typeface="Times New Roman" panose="02020603050405020304" pitchFamily="18" charset="0"/>
              </a:rPr>
              <a:t>Magnification limit with two digits after the decimal point: </a:t>
            </a:r>
          </a:p>
          <a:p>
            <a:pPr>
              <a:lnSpc>
                <a:spcPts val="1200"/>
              </a:lnSpc>
              <a:spcAft>
                <a:spcPts val="600"/>
              </a:spcAft>
            </a:pPr>
            <a:r>
              <a:rPr lang="en-GB" dirty="0">
                <a:latin typeface="Times New Roman" panose="02020603050405020304" pitchFamily="18" charset="0"/>
                <a:cs typeface="Times New Roman" panose="02020603050405020304" pitchFamily="18" charset="0"/>
              </a:rPr>
              <a:t>		round the measured value to the nearest	hundredth</a:t>
            </a:r>
          </a:p>
          <a:p>
            <a:pPr>
              <a:lnSpc>
                <a:spcPts val="1200"/>
              </a:lnSpc>
              <a:spcAft>
                <a:spcPts val="600"/>
              </a:spcAft>
            </a:pPr>
            <a:r>
              <a:rPr lang="en-GB" dirty="0">
                <a:latin typeface="Times New Roman" panose="02020603050405020304" pitchFamily="18" charset="0"/>
                <a:cs typeface="Times New Roman" panose="02020603050405020304" pitchFamily="18" charset="0"/>
              </a:rPr>
              <a:t>	-	Magnification limit with three digits after the decimal point: </a:t>
            </a:r>
          </a:p>
          <a:p>
            <a:pPr>
              <a:lnSpc>
                <a:spcPts val="1200"/>
              </a:lnSpc>
              <a:spcAft>
                <a:spcPts val="600"/>
              </a:spcAft>
            </a:pPr>
            <a:r>
              <a:rPr lang="en-GB" dirty="0">
                <a:latin typeface="Times New Roman" panose="02020603050405020304" pitchFamily="18" charset="0"/>
                <a:cs typeface="Times New Roman" panose="02020603050405020304" pitchFamily="18" charset="0"/>
              </a:rPr>
              <a:t>		round the measured value to the nearest thousandth</a:t>
            </a:r>
            <a:endParaRPr lang="de-DE" dirty="0">
              <a:latin typeface="Times New Roman" panose="02020603050405020304" pitchFamily="18" charset="0"/>
              <a:cs typeface="Times New Roman" panose="02020603050405020304" pitchFamily="18" charset="0"/>
            </a:endParaRPr>
          </a:p>
          <a:p>
            <a:pPr>
              <a:lnSpc>
                <a:spcPts val="1200"/>
              </a:lnSpc>
              <a:spcAft>
                <a:spcPts val="600"/>
              </a:spcAft>
            </a:pPr>
            <a:endParaRPr lang="en-GB" dirty="0">
              <a:latin typeface="Times New Roman" panose="02020603050405020304" pitchFamily="18" charset="0"/>
              <a:cs typeface="Times New Roman" panose="02020603050405020304" pitchFamily="18" charset="0"/>
            </a:endParaRPr>
          </a:p>
          <a:p>
            <a:pPr>
              <a:lnSpc>
                <a:spcPts val="1200"/>
              </a:lnSpc>
              <a:spcAft>
                <a:spcPts val="600"/>
              </a:spcAft>
            </a:pPr>
            <a:r>
              <a:rPr lang="en-GB" dirty="0">
                <a:latin typeface="Times New Roman" panose="02020603050405020304" pitchFamily="18" charset="0"/>
                <a:cs typeface="Times New Roman" panose="02020603050405020304" pitchFamily="18" charset="0"/>
              </a:rPr>
              <a:t>	Examples:</a:t>
            </a:r>
          </a:p>
          <a:p>
            <a:pPr>
              <a:lnSpc>
                <a:spcPts val="1200"/>
              </a:lnSpc>
              <a:spcAft>
                <a:spcPts val="600"/>
              </a:spcAft>
            </a:pPr>
            <a:r>
              <a:rPr lang="en-GB" dirty="0">
                <a:latin typeface="Times New Roman" panose="02020603050405020304" pitchFamily="18" charset="0"/>
                <a:cs typeface="Times New Roman" panose="02020603050405020304" pitchFamily="18" charset="0"/>
              </a:rPr>
              <a:t>	0,255 -&gt; 0,26</a:t>
            </a:r>
          </a:p>
          <a:p>
            <a:pPr>
              <a:lnSpc>
                <a:spcPts val="1200"/>
              </a:lnSpc>
              <a:spcAft>
                <a:spcPts val="600"/>
              </a:spcAft>
            </a:pPr>
            <a:r>
              <a:rPr lang="en-GB" dirty="0">
                <a:latin typeface="Times New Roman" panose="02020603050405020304" pitchFamily="18" charset="0"/>
                <a:cs typeface="Times New Roman" panose="02020603050405020304" pitchFamily="18" charset="0"/>
              </a:rPr>
              <a:t>	0,0154 -&gt; 0,015“</a:t>
            </a:r>
          </a:p>
          <a:p>
            <a:pPr>
              <a:lnSpc>
                <a:spcPts val="1200"/>
              </a:lnSpc>
              <a:spcAft>
                <a:spcPts val="600"/>
              </a:spcAft>
            </a:pPr>
            <a:endParaRPr lang="en-GB" dirty="0">
              <a:latin typeface="Times New Roman" panose="02020603050405020304" pitchFamily="18" charset="0"/>
              <a:cs typeface="Times New Roman" panose="02020603050405020304" pitchFamily="18" charset="0"/>
            </a:endParaRPr>
          </a:p>
          <a:p>
            <a:pPr>
              <a:lnSpc>
                <a:spcPts val="1200"/>
              </a:lnSpc>
              <a:spcAft>
                <a:spcPts val="6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Proposal will be part of the next draft proposal of the TF</a:t>
            </a:r>
          </a:p>
          <a:p>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1" fontAlgn="ctr">
              <a:lnSpc>
                <a:spcPts val="1200"/>
              </a:lnSpc>
              <a:spcAft>
                <a:spcPts val="600"/>
              </a:spcAft>
            </a:pPr>
            <a:r>
              <a:rPr lang="en-GB" b="1" dirty="0">
                <a:latin typeface="Times New Roman" panose="02020603050405020304" pitchFamily="18" charset="0"/>
                <a:cs typeface="Times New Roman" panose="02020603050405020304" pitchFamily="18" charset="0"/>
              </a:rPr>
              <a:t>-	Definitions in UN Regulation No. 158, No. 151 and No. 159</a:t>
            </a:r>
            <a:br>
              <a:rPr lang="en-GB" sz="1200" b="1" dirty="0">
                <a:effectLst/>
                <a:latin typeface="Times New Roman" panose="02020603050405020304" pitchFamily="18" charset="0"/>
                <a:ea typeface="Calibri" panose="020F0502020204030204" pitchFamily="34"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a:p>
            <a:pPr indent="-635">
              <a:lnSpc>
                <a:spcPts val="1200"/>
              </a:lnSpc>
              <a:spcAft>
                <a:spcPts val="600"/>
              </a:spcAft>
            </a:pPr>
            <a:r>
              <a:rPr lang="en-GB" dirty="0">
                <a:latin typeface="Times New Roman" panose="02020603050405020304" pitchFamily="18" charset="0"/>
                <a:cs typeface="Times New Roman" panose="02020603050405020304" pitchFamily="18" charset="0"/>
              </a:rPr>
              <a:t>	Other UN Regulations possibly need amendments according to the amendments to UN Regulation No. 46. No </a:t>
            </a:r>
          </a:p>
          <a:p>
            <a:pPr indent="-635">
              <a:lnSpc>
                <a:spcPts val="1200"/>
              </a:lnSpc>
              <a:spcAft>
                <a:spcPts val="600"/>
              </a:spcAft>
            </a:pPr>
            <a:r>
              <a:rPr lang="en-GB" dirty="0">
                <a:latin typeface="Times New Roman" panose="02020603050405020304" pitchFamily="18" charset="0"/>
                <a:cs typeface="Times New Roman" panose="02020603050405020304" pitchFamily="18" charset="0"/>
              </a:rPr>
              <a:t>	detailed discussion took place. Postponed to next session of the TF</a:t>
            </a:r>
          </a:p>
          <a:p>
            <a:endParaRPr lang="de-DE" dirty="0">
              <a:latin typeface="Times New Roman" panose="02020603050405020304" pitchFamily="18" charset="0"/>
              <a:cs typeface="Times New Roman" panose="02020603050405020304" pitchFamily="18" charset="0"/>
            </a:endParaRPr>
          </a:p>
          <a:p>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endParaRPr lang="en-US" sz="1800" dirty="0">
              <a:solidFill>
                <a:srgbClr val="000000"/>
              </a:solidFill>
              <a:effectLst/>
              <a:latin typeface="CorpoS" pitchFamily="2" charset="0"/>
              <a:ea typeface="Times New Roman" panose="02020603050405020304" pitchFamily="18" charset="0"/>
              <a:cs typeface="Times New Roman" panose="02020603050405020304" pitchFamily="18" charset="0"/>
            </a:endParaRPr>
          </a:p>
          <a:p>
            <a:endParaRPr lang="en-US" dirty="0">
              <a:solidFill>
                <a:srgbClr val="000000"/>
              </a:solidFill>
              <a:latin typeface="CorpoS" pitchFamily="2" charset="0"/>
              <a:ea typeface="Times New Roman" panose="02020603050405020304" pitchFamily="18" charset="0"/>
              <a:cs typeface="Times New Roman" panose="02020603050405020304" pitchFamily="18" charset="0"/>
            </a:endParaRPr>
          </a:p>
          <a:p>
            <a:endParaRPr lang="de-DE" sz="1800" dirty="0">
              <a:solidFill>
                <a:srgbClr val="000000"/>
              </a:solidFill>
              <a:effectLst/>
              <a:latin typeface="CorpoS" pitchFamily="2"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152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E2CBB76F-B5CB-1CB4-D083-2B0B4B59BCE8}"/>
              </a:ext>
            </a:extLst>
          </p:cNvPr>
          <p:cNvSpPr txBox="1"/>
          <p:nvPr/>
        </p:nvSpPr>
        <p:spPr>
          <a:xfrm>
            <a:off x="8229599" y="285750"/>
            <a:ext cx="3424335" cy="646331"/>
          </a:xfrm>
          <a:prstGeom prst="rect">
            <a:avLst/>
          </a:prstGeom>
          <a:noFill/>
        </p:spPr>
        <p:txBody>
          <a:bodyPr wrap="square" rtlCol="0">
            <a:spAutoFit/>
          </a:bodyPr>
          <a:lstStyle/>
          <a:p>
            <a:r>
              <a:rPr lang="de-DE" dirty="0"/>
              <a:t>Informal </a:t>
            </a:r>
            <a:r>
              <a:rPr lang="de-DE" dirty="0" err="1"/>
              <a:t>document</a:t>
            </a:r>
            <a:r>
              <a:rPr lang="de-DE" dirty="0"/>
              <a:t> GRSG-127-YY</a:t>
            </a:r>
          </a:p>
          <a:p>
            <a:r>
              <a:rPr lang="de-DE" dirty="0"/>
              <a:t>127th GRSG, 15.-19. April, 2024</a:t>
            </a:r>
          </a:p>
        </p:txBody>
      </p:sp>
      <p:sp>
        <p:nvSpPr>
          <p:cNvPr id="10" name="Textfeld 9">
            <a:extLst>
              <a:ext uri="{FF2B5EF4-FFF2-40B4-BE49-F238E27FC236}">
                <a16:creationId xmlns:a16="http://schemas.microsoft.com/office/drawing/2014/main" id="{E7A765C1-3F82-74B8-2014-EB3C9513927A}"/>
              </a:ext>
            </a:extLst>
          </p:cNvPr>
          <p:cNvSpPr txBox="1"/>
          <p:nvPr/>
        </p:nvSpPr>
        <p:spPr>
          <a:xfrm>
            <a:off x="348342" y="1414705"/>
            <a:ext cx="11639525" cy="4524315"/>
          </a:xfrm>
          <a:prstGeom prst="rect">
            <a:avLst/>
          </a:prstGeom>
          <a:noFill/>
        </p:spPr>
        <p:txBody>
          <a:bodyPr wrap="square">
            <a:spAutoFit/>
          </a:bodyPr>
          <a:lstStyle/>
          <a:p>
            <a:r>
              <a:rPr lang="en-US" dirty="0">
                <a:latin typeface="Times New Roman" panose="02020603050405020304" pitchFamily="18"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Drawing for clarification of the new definition on external original surface </a:t>
            </a:r>
          </a:p>
          <a:p>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 presentation was introduced to the TF raising some questions regarding the new introduced definition of external 	original surface. No solution could be found. </a:t>
            </a:r>
            <a:r>
              <a:rPr lang="en-US" dirty="0">
                <a:latin typeface="Times New Roman" panose="02020603050405020304" pitchFamily="18" charset="0"/>
                <a:ea typeface="Calibri" panose="020F0502020204030204" pitchFamily="34" charset="0"/>
                <a:cs typeface="Times New Roman" panose="02020603050405020304" pitchFamily="18" charset="0"/>
              </a:rPr>
              <a:t>Discussion postponed to next session of the TF</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b="1" dirty="0">
                <a:effectLst/>
                <a:latin typeface="Times New Roman" panose="02020603050405020304" pitchFamily="18" charset="0"/>
                <a:ea typeface="Calibri" panose="020F0502020204030204" pitchFamily="34" charset="0"/>
              </a:rPr>
              <a:t>-	Pendulum Test Conditions and Impact Point</a:t>
            </a:r>
            <a:endParaRPr lang="de-DE"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Para. 6.3.2.2.5. is dealing with the displacement of the impact point. The displacement shall not be greater than 	strictly necessary. Question is, in which direction the displacement shall </a:t>
            </a:r>
            <a:r>
              <a:rPr lang="en-US">
                <a:latin typeface="Times New Roman" panose="02020603050405020304" pitchFamily="18" charset="0"/>
                <a:cs typeface="Times New Roman" panose="02020603050405020304" pitchFamily="18" charset="0"/>
              </a:rPr>
              <a:t>be made </a:t>
            </a:r>
            <a:r>
              <a:rPr lang="en-US" dirty="0">
                <a:latin typeface="Times New Roman" panose="02020603050405020304" pitchFamily="18" charset="0"/>
                <a:cs typeface="Times New Roman" panose="02020603050405020304" pitchFamily="18" charset="0"/>
              </a:rPr>
              <a:t>either according to the middle 	point or the axis of rotation.</a:t>
            </a:r>
          </a:p>
          <a:p>
            <a:r>
              <a:rPr lang="en-US" dirty="0">
                <a:latin typeface="Times New Roman" panose="02020603050405020304" pitchFamily="18" charset="0"/>
                <a:cs typeface="Times New Roman" panose="02020603050405020304" pitchFamily="18" charset="0"/>
              </a:rPr>
              <a:t>	The TF could not finally agree on a text. The item has to be rediscussed during next session of the TF.</a:t>
            </a:r>
            <a:endParaRPr lang="de-DE" dirty="0">
              <a:latin typeface="Times New Roman" panose="02020603050405020304" pitchFamily="18" charset="0"/>
              <a:cs typeface="Times New Roman" panose="02020603050405020304" pitchFamily="18" charset="0"/>
            </a:endParaRPr>
          </a:p>
          <a:p>
            <a:endParaRPr lang="en-US" sz="1800" dirty="0">
              <a:solidFill>
                <a:srgbClr val="000000"/>
              </a:solidFill>
              <a:effectLst/>
              <a:latin typeface="CorpoS" pitchFamily="2" charset="0"/>
              <a:ea typeface="Times New Roman" panose="02020603050405020304" pitchFamily="18" charset="0"/>
              <a:cs typeface="Times New Roman" panose="02020603050405020304" pitchFamily="18" charset="0"/>
            </a:endParaRPr>
          </a:p>
          <a:p>
            <a:r>
              <a:rPr lang="en-GB" sz="1800" b="1" dirty="0">
                <a:effectLst/>
                <a:latin typeface="Times New Roman" panose="02020603050405020304" pitchFamily="18" charset="0"/>
                <a:ea typeface="Calibri" panose="020F0502020204030204" pitchFamily="34" charset="0"/>
              </a:rPr>
              <a:t>-	Radius of curvature requirement on the backside of Class I mirrors</a:t>
            </a:r>
            <a:endParaRPr lang="en-US" dirty="0">
              <a:solidFill>
                <a:srgbClr val="000000"/>
              </a:solidFill>
              <a:latin typeface="CorpoS" pitchFamily="2" charset="0"/>
              <a:ea typeface="Times New Roman" panose="02020603050405020304" pitchFamily="18" charset="0"/>
              <a:cs typeface="Times New Roman" panose="02020603050405020304" pitchFamily="18" charset="0"/>
            </a:endParaRPr>
          </a:p>
          <a:p>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In UN R46 it is not clearly defined if the backside of a Class I mirror would also need to comply with the 	requirements on the radii of curvature. Item could not be solved during the meeting and will be on the agenda of 	the next TF meeting.</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de-DE" sz="1800" dirty="0">
              <a:solidFill>
                <a:srgbClr val="000000"/>
              </a:solidFill>
              <a:effectLst/>
              <a:latin typeface="CorpoS" pitchFamily="2"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2238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E2CBB76F-B5CB-1CB4-D083-2B0B4B59BCE8}"/>
              </a:ext>
            </a:extLst>
          </p:cNvPr>
          <p:cNvSpPr txBox="1"/>
          <p:nvPr/>
        </p:nvSpPr>
        <p:spPr>
          <a:xfrm>
            <a:off x="8229599" y="285750"/>
            <a:ext cx="3424335" cy="646331"/>
          </a:xfrm>
          <a:prstGeom prst="rect">
            <a:avLst/>
          </a:prstGeom>
          <a:noFill/>
        </p:spPr>
        <p:txBody>
          <a:bodyPr wrap="square" rtlCol="0">
            <a:spAutoFit/>
          </a:bodyPr>
          <a:lstStyle/>
          <a:p>
            <a:r>
              <a:rPr lang="de-DE" dirty="0"/>
              <a:t>Informal </a:t>
            </a:r>
            <a:r>
              <a:rPr lang="de-DE" dirty="0" err="1"/>
              <a:t>document</a:t>
            </a:r>
            <a:r>
              <a:rPr lang="de-DE" dirty="0"/>
              <a:t> GRSG-127-YY</a:t>
            </a:r>
          </a:p>
          <a:p>
            <a:r>
              <a:rPr lang="de-DE" dirty="0"/>
              <a:t>127th GRSG, 15.-19. April, 2024</a:t>
            </a:r>
          </a:p>
        </p:txBody>
      </p:sp>
      <p:sp>
        <p:nvSpPr>
          <p:cNvPr id="10" name="Textfeld 9">
            <a:extLst>
              <a:ext uri="{FF2B5EF4-FFF2-40B4-BE49-F238E27FC236}">
                <a16:creationId xmlns:a16="http://schemas.microsoft.com/office/drawing/2014/main" id="{E7A765C1-3F82-74B8-2014-EB3C9513927A}"/>
              </a:ext>
            </a:extLst>
          </p:cNvPr>
          <p:cNvSpPr txBox="1"/>
          <p:nvPr/>
        </p:nvSpPr>
        <p:spPr>
          <a:xfrm>
            <a:off x="348342" y="1414705"/>
            <a:ext cx="11639525" cy="4524315"/>
          </a:xfrm>
          <a:prstGeom prst="rect">
            <a:avLst/>
          </a:prstGeom>
          <a:noFill/>
        </p:spPr>
        <p:txBody>
          <a:bodyPr wrap="square">
            <a:spAutoFit/>
          </a:bodyPr>
          <a:lstStyle/>
          <a:p>
            <a:r>
              <a:rPr lang="en-US" sz="1800" dirty="0">
                <a:solidFill>
                  <a:srgbClr val="000000"/>
                </a:solidFill>
                <a:effectLst/>
                <a:latin typeface="CorpoS" pitchFamily="2" charset="0"/>
                <a:ea typeface="Times New Roman" panose="02020603050405020304" pitchFamily="18" charset="0"/>
                <a:cs typeface="Times New Roman" panose="02020603050405020304" pitchFamily="18" charset="0"/>
              </a:rPr>
              <a:t>During the 3</a:t>
            </a:r>
            <a:r>
              <a:rPr lang="en-US" sz="1800" baseline="30000" dirty="0">
                <a:solidFill>
                  <a:srgbClr val="000000"/>
                </a:solidFill>
                <a:effectLst/>
                <a:latin typeface="CorpoS" pitchFamily="2" charset="0"/>
                <a:ea typeface="Times New Roman" panose="02020603050405020304" pitchFamily="18" charset="0"/>
                <a:cs typeface="Times New Roman" panose="02020603050405020304" pitchFamily="18" charset="0"/>
              </a:rPr>
              <a:t>rd</a:t>
            </a:r>
            <a:r>
              <a:rPr lang="en-US" sz="1800" dirty="0">
                <a:solidFill>
                  <a:srgbClr val="000000"/>
                </a:solidFill>
                <a:effectLst/>
                <a:latin typeface="CorpoS" pitchFamily="2" charset="0"/>
                <a:ea typeface="Times New Roman" panose="02020603050405020304" pitchFamily="18" charset="0"/>
                <a:cs typeface="Times New Roman" panose="02020603050405020304" pitchFamily="18" charset="0"/>
              </a:rPr>
              <a:t> meeting the TF could agree on a solution for the following two points:</a:t>
            </a:r>
          </a:p>
          <a:p>
            <a:endParaRPr lang="en-US" sz="1800" dirty="0">
              <a:solidFill>
                <a:srgbClr val="000000"/>
              </a:solidFill>
              <a:effectLst/>
              <a:latin typeface="CorpoS" pitchFamily="2" charset="0"/>
              <a:ea typeface="Times New Roman" panose="02020603050405020304" pitchFamily="18" charset="0"/>
              <a:cs typeface="Times New Roman" panose="02020603050405020304" pitchFamily="18" charset="0"/>
            </a:endParaRPr>
          </a:p>
          <a:p>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CMS and ADR vehicles</a:t>
            </a:r>
          </a:p>
          <a:p>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The TF considered a proposal submitted by the expert from Germany to start discussion on the approval of 	vehicles with battery master switches (EX/III and FL vehicles) in the framework of UN Regulation No. 105, that 	are fitted with a camera monitor system in compliance with the requirements of UN Regulation No. 46 	(ECE/TRANS/WP.29/GRSG/2024/13).</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de-DE" dirty="0">
              <a:latin typeface="Calibri" panose="020F0502020204030204" pitchFamily="34" charset="0"/>
              <a:ea typeface="Calibri" panose="020F0502020204030204" pitchFamily="34" charset="0"/>
              <a:cs typeface="Times New Roman" panose="02020603050405020304" pitchFamily="18" charset="0"/>
            </a:endParaRPr>
          </a:p>
          <a:p>
            <a:r>
              <a:rPr lang="en-GB" b="1" dirty="0">
                <a:latin typeface="Times New Roman" panose="02020603050405020304" pitchFamily="18" charset="0"/>
                <a:cs typeface="Times New Roman" panose="02020603050405020304" pitchFamily="18" charset="0"/>
              </a:rPr>
              <a:t>-	Clarification on para. 16.1.1. </a:t>
            </a:r>
          </a:p>
          <a:p>
            <a:r>
              <a:rPr lang="en-GB" sz="1800" dirty="0">
                <a:effectLst/>
                <a:latin typeface="Times New Roman" panose="02020603050405020304" pitchFamily="18" charset="0"/>
                <a:ea typeface="Calibri" panose="020F0502020204030204" pitchFamily="34" charset="0"/>
              </a:rPr>
              <a:t>	Paragraph 16.1.1. is misleading as the provisions stated shall only apply to Class II and III devices. It was then 	proposed to move the whole provisions to a new paragraph 16.1.1.4. in sake of clarification</a:t>
            </a:r>
            <a:endParaRPr lang="en-GB" b="1" dirty="0">
              <a:latin typeface="Times New Roman" panose="02020603050405020304" pitchFamily="18" charset="0"/>
              <a:cs typeface="Times New Roman" panose="02020603050405020304" pitchFamily="18" charset="0"/>
            </a:endParaRPr>
          </a:p>
          <a:p>
            <a:r>
              <a:rPr lang="en-GB" b="1" dirty="0">
                <a:latin typeface="Times New Roman" panose="02020603050405020304" pitchFamily="18" charset="0"/>
                <a:cs typeface="Times New Roman" panose="02020603050405020304" pitchFamily="18" charset="0"/>
              </a:rPr>
              <a:t>	</a:t>
            </a:r>
            <a:endParaRPr lang="de-DE" dirty="0">
              <a:latin typeface="Times New Roman" panose="02020603050405020304" pitchFamily="18" charset="0"/>
              <a:cs typeface="Times New Roman" panose="02020603050405020304" pitchFamily="18" charset="0"/>
            </a:endParaRPr>
          </a:p>
          <a:p>
            <a:r>
              <a:rPr lang="en-GB"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The proposal agreed by the Task Force to solve </a:t>
            </a:r>
            <a:r>
              <a:rPr lang="en-GB"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both issues is contained in Informal Document GRSG-127-4.</a:t>
            </a:r>
          </a:p>
          <a:p>
            <a:endParaRPr lang="en-GB" sz="1800" dirty="0">
              <a:solidFill>
                <a:srgbClr val="000000"/>
              </a:solidFill>
              <a:effectLst/>
              <a:latin typeface="CorpoS" pitchFamily="2" charset="0"/>
              <a:ea typeface="Times New Roman" panose="02020603050405020304" pitchFamily="18" charset="0"/>
              <a:cs typeface="Times New Roman" panose="02020603050405020304" pitchFamily="18" charset="0"/>
            </a:endParaRPr>
          </a:p>
          <a:p>
            <a:r>
              <a:rPr lang="en-GB" b="1" dirty="0">
                <a:solidFill>
                  <a:srgbClr val="000000"/>
                </a:solidFill>
                <a:latin typeface="CorpoS" pitchFamily="2" charset="0"/>
                <a:ea typeface="Times New Roman" panose="02020603050405020304" pitchFamily="18" charset="0"/>
                <a:cs typeface="Times New Roman" panose="02020603050405020304" pitchFamily="18" charset="0"/>
              </a:rPr>
              <a:t>Next steps </a:t>
            </a:r>
            <a:r>
              <a:rPr lang="en-GB" dirty="0">
                <a:solidFill>
                  <a:srgbClr val="000000"/>
                </a:solidFill>
                <a:latin typeface="CorpoS" pitchFamily="2" charset="0"/>
                <a:ea typeface="Times New Roman" panose="02020603050405020304" pitchFamily="18" charset="0"/>
                <a:cs typeface="Times New Roman" panose="02020603050405020304" pitchFamily="18" charset="0"/>
              </a:rPr>
              <a:t>are, to organize and held the 4th meeting of the TF in the next weeks after GRSG 127 to be able to prepare an official working document before the deadline for </a:t>
            </a:r>
            <a:r>
              <a:rPr lang="en-GB" b="1" dirty="0">
                <a:solidFill>
                  <a:srgbClr val="000000"/>
                </a:solidFill>
                <a:latin typeface="CorpoS" pitchFamily="2" charset="0"/>
                <a:ea typeface="Times New Roman" panose="02020603050405020304" pitchFamily="18" charset="0"/>
                <a:cs typeface="Times New Roman" panose="02020603050405020304" pitchFamily="18" charset="0"/>
              </a:rPr>
              <a:t>official documents for the 128. Session of GRSG</a:t>
            </a:r>
            <a:r>
              <a:rPr lang="en-GB" dirty="0">
                <a:solidFill>
                  <a:srgbClr val="000000"/>
                </a:solidFill>
                <a:latin typeface="CorpoS" pitchFamily="2" charset="0"/>
                <a:ea typeface="Times New Roman" panose="02020603050405020304" pitchFamily="18" charset="0"/>
                <a:cs typeface="Times New Roman" panose="02020603050405020304" pitchFamily="18" charset="0"/>
              </a:rPr>
              <a:t>.</a:t>
            </a:r>
            <a:endParaRPr lang="en-GB" sz="1800" dirty="0">
              <a:solidFill>
                <a:srgbClr val="000000"/>
              </a:solidFill>
              <a:effectLst/>
              <a:latin typeface="CorpoS" pitchFamily="2"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593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E2CBB76F-B5CB-1CB4-D083-2B0B4B59BCE8}"/>
              </a:ext>
            </a:extLst>
          </p:cNvPr>
          <p:cNvSpPr txBox="1"/>
          <p:nvPr/>
        </p:nvSpPr>
        <p:spPr>
          <a:xfrm>
            <a:off x="8229599" y="285750"/>
            <a:ext cx="3424335" cy="646331"/>
          </a:xfrm>
          <a:prstGeom prst="rect">
            <a:avLst/>
          </a:prstGeom>
          <a:noFill/>
        </p:spPr>
        <p:txBody>
          <a:bodyPr wrap="square" rtlCol="0">
            <a:spAutoFit/>
          </a:bodyPr>
          <a:lstStyle/>
          <a:p>
            <a:r>
              <a:rPr lang="de-DE" dirty="0"/>
              <a:t>Informal </a:t>
            </a:r>
            <a:r>
              <a:rPr lang="de-DE" dirty="0" err="1"/>
              <a:t>document</a:t>
            </a:r>
            <a:r>
              <a:rPr lang="de-DE" dirty="0"/>
              <a:t> GRSG-127-YY</a:t>
            </a:r>
          </a:p>
          <a:p>
            <a:r>
              <a:rPr lang="de-DE" dirty="0"/>
              <a:t>127th GRSG, 15.-19. April, 2024</a:t>
            </a:r>
          </a:p>
        </p:txBody>
      </p:sp>
      <p:sp>
        <p:nvSpPr>
          <p:cNvPr id="3" name="Textfeld 2">
            <a:extLst>
              <a:ext uri="{FF2B5EF4-FFF2-40B4-BE49-F238E27FC236}">
                <a16:creationId xmlns:a16="http://schemas.microsoft.com/office/drawing/2014/main" id="{DC7B6A8F-EB65-63C3-5758-430EF6FB356C}"/>
              </a:ext>
            </a:extLst>
          </p:cNvPr>
          <p:cNvSpPr txBox="1"/>
          <p:nvPr/>
        </p:nvSpPr>
        <p:spPr>
          <a:xfrm>
            <a:off x="279918" y="3022345"/>
            <a:ext cx="10627567" cy="584775"/>
          </a:xfrm>
          <a:prstGeom prst="rect">
            <a:avLst/>
          </a:prstGeom>
          <a:noFill/>
        </p:spPr>
        <p:txBody>
          <a:bodyPr wrap="square">
            <a:spAutoFit/>
          </a:bodyPr>
          <a:lstStyle/>
          <a:p>
            <a:pPr algn="ctr"/>
            <a:r>
              <a:rPr lang="de-DE" sz="3200" b="1" dirty="0" err="1">
                <a:solidFill>
                  <a:srgbClr val="000000"/>
                </a:solidFill>
                <a:effectLst/>
                <a:latin typeface="CorpoS" pitchFamily="2" charset="0"/>
                <a:ea typeface="Times New Roman" panose="02020603050405020304" pitchFamily="18" charset="0"/>
                <a:cs typeface="Times New Roman" panose="02020603050405020304" pitchFamily="18" charset="0"/>
              </a:rPr>
              <a:t>Thank</a:t>
            </a:r>
            <a:r>
              <a:rPr lang="de-DE" sz="3200" b="1" dirty="0">
                <a:solidFill>
                  <a:srgbClr val="000000"/>
                </a:solidFill>
                <a:effectLst/>
                <a:latin typeface="CorpoS" pitchFamily="2" charset="0"/>
                <a:ea typeface="Times New Roman" panose="02020603050405020304" pitchFamily="18" charset="0"/>
                <a:cs typeface="Times New Roman" panose="02020603050405020304" pitchFamily="18" charset="0"/>
              </a:rPr>
              <a:t> </a:t>
            </a:r>
            <a:r>
              <a:rPr lang="de-DE" sz="3200" b="1" dirty="0" err="1">
                <a:solidFill>
                  <a:srgbClr val="000000"/>
                </a:solidFill>
                <a:effectLst/>
                <a:latin typeface="CorpoS" pitchFamily="2" charset="0"/>
                <a:ea typeface="Times New Roman" panose="02020603050405020304" pitchFamily="18" charset="0"/>
                <a:cs typeface="Times New Roman" panose="02020603050405020304" pitchFamily="18" charset="0"/>
              </a:rPr>
              <a:t>you</a:t>
            </a:r>
            <a:r>
              <a:rPr lang="de-DE" sz="3200" b="1" dirty="0">
                <a:solidFill>
                  <a:srgbClr val="000000"/>
                </a:solidFill>
                <a:effectLst/>
                <a:latin typeface="CorpoS" pitchFamily="2" charset="0"/>
                <a:ea typeface="Times New Roman" panose="02020603050405020304" pitchFamily="18" charset="0"/>
                <a:cs typeface="Times New Roman" panose="02020603050405020304" pitchFamily="18" charset="0"/>
              </a:rPr>
              <a:t> </a:t>
            </a:r>
            <a:r>
              <a:rPr lang="de-DE" sz="3200" b="1" dirty="0" err="1">
                <a:solidFill>
                  <a:srgbClr val="000000"/>
                </a:solidFill>
                <a:effectLst/>
                <a:latin typeface="CorpoS" pitchFamily="2" charset="0"/>
                <a:ea typeface="Times New Roman" panose="02020603050405020304" pitchFamily="18" charset="0"/>
                <a:cs typeface="Times New Roman" panose="02020603050405020304" pitchFamily="18" charset="0"/>
              </a:rPr>
              <a:t>for</a:t>
            </a:r>
            <a:r>
              <a:rPr lang="de-DE" sz="3200" b="1" dirty="0">
                <a:solidFill>
                  <a:srgbClr val="000000"/>
                </a:solidFill>
                <a:effectLst/>
                <a:latin typeface="CorpoS" pitchFamily="2" charset="0"/>
                <a:ea typeface="Times New Roman" panose="02020603050405020304" pitchFamily="18" charset="0"/>
                <a:cs typeface="Times New Roman" panose="02020603050405020304" pitchFamily="18" charset="0"/>
              </a:rPr>
              <a:t> </a:t>
            </a:r>
            <a:r>
              <a:rPr lang="de-DE" sz="3200" b="1" dirty="0" err="1">
                <a:solidFill>
                  <a:srgbClr val="000000"/>
                </a:solidFill>
                <a:effectLst/>
                <a:latin typeface="CorpoS" pitchFamily="2" charset="0"/>
                <a:ea typeface="Times New Roman" panose="02020603050405020304" pitchFamily="18" charset="0"/>
                <a:cs typeface="Times New Roman" panose="02020603050405020304" pitchFamily="18" charset="0"/>
              </a:rPr>
              <a:t>your</a:t>
            </a:r>
            <a:r>
              <a:rPr lang="de-DE" sz="3200" b="1" dirty="0">
                <a:solidFill>
                  <a:srgbClr val="000000"/>
                </a:solidFill>
                <a:effectLst/>
                <a:latin typeface="CorpoS" pitchFamily="2" charset="0"/>
                <a:ea typeface="Times New Roman" panose="02020603050405020304" pitchFamily="18" charset="0"/>
                <a:cs typeface="Times New Roman" panose="02020603050405020304" pitchFamily="18" charset="0"/>
              </a:rPr>
              <a:t> </a:t>
            </a:r>
            <a:r>
              <a:rPr lang="de-DE" sz="3200" b="1" dirty="0" err="1">
                <a:solidFill>
                  <a:srgbClr val="000000"/>
                </a:solidFill>
                <a:effectLst/>
                <a:latin typeface="CorpoS" pitchFamily="2" charset="0"/>
                <a:ea typeface="Times New Roman" panose="02020603050405020304" pitchFamily="18" charset="0"/>
                <a:cs typeface="Times New Roman" panose="02020603050405020304" pitchFamily="18" charset="0"/>
              </a:rPr>
              <a:t>attention</a:t>
            </a:r>
            <a:endParaRPr lang="de-DE" sz="3200" b="1" dirty="0">
              <a:solidFill>
                <a:srgbClr val="000000"/>
              </a:solidFill>
              <a:effectLst/>
              <a:latin typeface="CorpoS" pitchFamily="2"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854222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E9176C54-4ABE-4DFB-8D58-9A992E0D9D4B}"/>
</file>

<file path=customXml/itemProps2.xml><?xml version="1.0" encoding="utf-8"?>
<ds:datastoreItem xmlns:ds="http://schemas.openxmlformats.org/officeDocument/2006/customXml" ds:itemID="{02130F94-4B0A-4068-880E-34EB1099101F}"/>
</file>

<file path=customXml/itemProps3.xml><?xml version="1.0" encoding="utf-8"?>
<ds:datastoreItem xmlns:ds="http://schemas.openxmlformats.org/officeDocument/2006/customXml" ds:itemID="{1E90C833-3847-4AAA-9565-0B4EE9E65F9D}"/>
</file>

<file path=docProps/app.xml><?xml version="1.0" encoding="utf-8"?>
<Properties xmlns="http://schemas.openxmlformats.org/officeDocument/2006/extended-properties" xmlns:vt="http://schemas.openxmlformats.org/officeDocument/2006/docPropsVTypes">
  <TotalTime>0</TotalTime>
  <Words>1226</Words>
  <Application>Microsoft Office PowerPoint</Application>
  <PresentationFormat>Widescreen</PresentationFormat>
  <Paragraphs>84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CorpoS</vt:lpstr>
      <vt:lpstr>Arial</vt:lpstr>
      <vt:lpstr>Calibri</vt:lpstr>
      <vt:lpstr>Calibri Light</vt:lpstr>
      <vt:lpstr>Times New Roman</vt:lpstr>
      <vt:lpstr>Office</vt:lpstr>
      <vt:lpstr>Status report of the UNECE GRSG Task Force on UN-R46</vt:lpstr>
      <vt:lpstr>PowerPoint Presentation</vt:lpstr>
      <vt:lpstr>PowerPoint Presentation</vt:lpstr>
      <vt:lpstr>PowerPoint Presentation</vt:lpstr>
      <vt:lpstr>PowerPoint Presentation</vt:lpstr>
      <vt:lpstr>PowerPoint Presentation</vt:lpstr>
      <vt:lpstr>PowerPoint Presentation</vt:lpstr>
    </vt:vector>
  </TitlesOfParts>
  <Company>Daimler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report of the UNECE GRSG Task Force on Accessibility (UN R 107)</dc:title>
  <dc:creator>Becker, Michael (EVOMA) [DT]</dc:creator>
  <cp:lastModifiedBy>EG</cp:lastModifiedBy>
  <cp:revision>3</cp:revision>
  <dcterms:created xsi:type="dcterms:W3CDTF">2024-04-08T15:09:35Z</dcterms:created>
  <dcterms:modified xsi:type="dcterms:W3CDTF">2024-04-13T21:30:16Z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24dbb1d-991d-4bbd-aad5-33bac1d8ffaf_Enabled">
    <vt:lpwstr>true</vt:lpwstr>
  </property>
  <property fmtid="{D5CDD505-2E9C-101B-9397-08002B2CF9AE}" pid="3" name="MSIP_Label_924dbb1d-991d-4bbd-aad5-33bac1d8ffaf_SetDate">
    <vt:lpwstr>2024-04-08T15:55:37Z</vt:lpwstr>
  </property>
  <property fmtid="{D5CDD505-2E9C-101B-9397-08002B2CF9AE}" pid="4" name="MSIP_Label_924dbb1d-991d-4bbd-aad5-33bac1d8ffaf_Method">
    <vt:lpwstr>Standard</vt:lpwstr>
  </property>
  <property fmtid="{D5CDD505-2E9C-101B-9397-08002B2CF9AE}" pid="5" name="MSIP_Label_924dbb1d-991d-4bbd-aad5-33bac1d8ffaf_Name">
    <vt:lpwstr>924dbb1d-991d-4bbd-aad5-33bac1d8ffaf</vt:lpwstr>
  </property>
  <property fmtid="{D5CDD505-2E9C-101B-9397-08002B2CF9AE}" pid="6" name="MSIP_Label_924dbb1d-991d-4bbd-aad5-33bac1d8ffaf_SiteId">
    <vt:lpwstr>9652d7c2-1ccf-4940-8151-4a92bd474ed0</vt:lpwstr>
  </property>
  <property fmtid="{D5CDD505-2E9C-101B-9397-08002B2CF9AE}" pid="7" name="MSIP_Label_924dbb1d-991d-4bbd-aad5-33bac1d8ffaf_ActionId">
    <vt:lpwstr>9b4dc9b8-206a-468b-a9b5-e6d5b185e9f0</vt:lpwstr>
  </property>
  <property fmtid="{D5CDD505-2E9C-101B-9397-08002B2CF9AE}" pid="8" name="MSIP_Label_924dbb1d-991d-4bbd-aad5-33bac1d8ffaf_ContentBits">
    <vt:lpwstr>0</vt:lpwstr>
  </property>
  <property fmtid="{D5CDD505-2E9C-101B-9397-08002B2CF9AE}" pid="9" name="MSIP_Label_d3d538fd-7cd2-4b8b-bd42-f6ee8cc1e568_Enabled">
    <vt:lpwstr>true</vt:lpwstr>
  </property>
  <property fmtid="{D5CDD505-2E9C-101B-9397-08002B2CF9AE}" pid="10" name="MSIP_Label_d3d538fd-7cd2-4b8b-bd42-f6ee8cc1e568_SetDate">
    <vt:lpwstr>2024-04-12T14:05:03Z</vt:lpwstr>
  </property>
  <property fmtid="{D5CDD505-2E9C-101B-9397-08002B2CF9AE}" pid="11" name="MSIP_Label_d3d538fd-7cd2-4b8b-bd42-f6ee8cc1e568_Method">
    <vt:lpwstr>Standard</vt:lpwstr>
  </property>
  <property fmtid="{D5CDD505-2E9C-101B-9397-08002B2CF9AE}" pid="12" name="MSIP_Label_d3d538fd-7cd2-4b8b-bd42-f6ee8cc1e568_Name">
    <vt:lpwstr>d3d538fd-7cd2-4b8b-bd42-f6ee8cc1e568</vt:lpwstr>
  </property>
  <property fmtid="{D5CDD505-2E9C-101B-9397-08002B2CF9AE}" pid="13" name="MSIP_Label_d3d538fd-7cd2-4b8b-bd42-f6ee8cc1e568_SiteId">
    <vt:lpwstr>255bd3b3-8412-4e31-a3ec-56916c7ae8c0</vt:lpwstr>
  </property>
  <property fmtid="{D5CDD505-2E9C-101B-9397-08002B2CF9AE}" pid="14" name="MSIP_Label_d3d538fd-7cd2-4b8b-bd42-f6ee8cc1e568_ActionId">
    <vt:lpwstr>7ba711b8-abbd-487b-96f0-36f9d1a32267</vt:lpwstr>
  </property>
  <property fmtid="{D5CDD505-2E9C-101B-9397-08002B2CF9AE}" pid="15" name="MSIP_Label_d3d538fd-7cd2-4b8b-bd42-f6ee8cc1e568_ContentBits">
    <vt:lpwstr>0</vt:lpwstr>
  </property>
  <property fmtid="{D5CDD505-2E9C-101B-9397-08002B2CF9AE}" pid="16" name="ContentTypeId">
    <vt:lpwstr>0x0101003B8422D08C252547BB1CFA7F78E2CB83</vt:lpwstr>
  </property>
</Properties>
</file>