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9" r:id="rId5"/>
    <p:sldId id="292" r:id="rId6"/>
    <p:sldId id="294" r:id="rId7"/>
    <p:sldId id="289" r:id="rId8"/>
    <p:sldId id="288" r:id="rId9"/>
    <p:sldId id="290" r:id="rId10"/>
    <p:sldId id="293" r:id="rId11"/>
    <p:sldId id="257" r:id="rId12"/>
    <p:sldId id="287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D70DEC-03E4-4D27-9593-8636874FF5F8}">
          <p14:sldIdLst>
            <p14:sldId id="259"/>
            <p14:sldId id="292"/>
            <p14:sldId id="294"/>
            <p14:sldId id="289"/>
            <p14:sldId id="288"/>
            <p14:sldId id="290"/>
            <p14:sldId id="293"/>
          </p14:sldIdLst>
        </p14:section>
        <p14:section name="Extra Information" id="{4CAA6B70-4DA1-440A-B17E-6523ACB3A5A4}">
          <p14:sldIdLst>
            <p14:sldId id="257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6AAD7E-68E9-38D6-DE1E-7FD738C8DE74}" name="Geena Rait" initials="GR" userId="S::geena.rait@dft.gov.uk::420e89d2-bfe0-4165-a6ee-247576f994b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es Weinand" initials="TW" lastIdx="2" clrIdx="0">
    <p:extLst>
      <p:ext uri="{19B8F6BF-5375-455C-9EA6-DF929625EA0E}">
        <p15:presenceInfo xmlns:p15="http://schemas.microsoft.com/office/powerpoint/2012/main" userId="Thies Wein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EDB0A-FCD9-419A-A1E8-CE8FE9586439}" v="276" dt="2024-04-09T16:17:27.289"/>
    <p1510:client id="{30CD52B0-60EC-57B8-1E0D-CAE57666417A}" v="14" dt="2024-04-10T15:27:13.801"/>
    <p1510:client id="{729681C0-1111-EB18-FD42-7C329B9FA03C}" v="1120" dt="2024-04-10T14:34:38.414"/>
    <p1510:client id="{7F07DE82-6FA9-1F53-55DE-F12C15121F29}" v="9" dt="2024-04-11T13:27:25.397"/>
    <p1510:client id="{8FA4A45C-99EA-9097-C318-3A8E4C8EE42F}" v="1" dt="2024-04-09T16:02:35.758"/>
    <p1510:client id="{D3EF8FEE-50DC-C098-59B6-B841EB72FBDF}" v="9" dt="2024-04-11T13:26:00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19375-60CF-4746-8EBB-02F7944A6B03}" type="datetimeFigureOut">
              <a:t>4/12/2024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21251-A2F8-49DD-BB08-3D6C3704298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1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6BEFD-0EC4-44DD-9EA4-A644AB99A8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1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02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latin typeface="Calibri" panose="020F0502020204030204"/>
              <a:ea typeface="Calibri"/>
              <a:cs typeface="Calibri" panose="020F0502020204030204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89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latin typeface="Calibri" panose="020F0502020204030204"/>
              <a:ea typeface="Calibri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65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ea typeface="Calibri"/>
              <a:cs typeface="Calibri"/>
            </a:endParaRPr>
          </a:p>
          <a:p>
            <a:endParaRPr lang="de-DE">
              <a:ea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3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2C1E-24DE-40B0-9011-FC974AFEFC19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522F-1CF0-4279-B279-8A2B26135046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8FB-FFD0-4992-BEFC-689F3D861390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F7BC-09F9-47AD-AD52-946B1F5F21A5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53F-4189-41E5-9F00-A74ACD06AD7F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23F9-82E3-452E-B35D-DA8EBEE0A4EB}" type="datetime1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A2C2-D825-4D70-B926-2AC49D02625C}" type="datetime1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6C8-29A4-4111-AEF1-6245AD395F42}" type="datetime1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29F-AB4A-4B7E-8B33-897B72C879D1}" type="datetime1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74FA-7B02-45AC-9FE6-D944FAAD055C}" type="datetime1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2511-1098-4476-8C45-E79AB3C0993D}" type="datetime1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7E42-BF59-4C8A-9431-A8E9304BA055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2286224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1st+session+of+the+TF+on+AV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A193-CB10-F1CE-0052-FBBAEF64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69" y="1522834"/>
            <a:ext cx="10784227" cy="351502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/>
                <a:ea typeface="Calibri Light"/>
                <a:cs typeface="Calibri Light"/>
              </a:rPr>
              <a:t>TASK FORCE ON AUTOMATED VEHICLE CATEGORISATION (TF-AVC)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DDD28-DB2A-4465-8255-1C6B351F2F7F}"/>
              </a:ext>
            </a:extLst>
          </p:cNvPr>
          <p:cNvSpPr txBox="1"/>
          <p:nvPr/>
        </p:nvSpPr>
        <p:spPr>
          <a:xfrm>
            <a:off x="301836" y="321144"/>
            <a:ext cx="350623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Submitted by the Chairs of the Task Force on Automated Vehicle Categorisation (TF-AVC) </a:t>
            </a:r>
            <a:endParaRPr lang="en-GB" sz="1200" dirty="0">
              <a:solidFill>
                <a:srgbClr val="000000">
                  <a:alpha val="60000"/>
                </a:srgbClr>
              </a:solidFill>
              <a:latin typeface="Times New Roman"/>
              <a:cs typeface="Times New Roman"/>
            </a:endParaRPr>
          </a:p>
          <a:p>
            <a:pPr algn="l"/>
            <a:endParaRPr lang="en-GB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DF642B-063C-EA35-04FA-D4EB3B29F394}"/>
              </a:ext>
            </a:extLst>
          </p:cNvPr>
          <p:cNvSpPr txBox="1"/>
          <p:nvPr/>
        </p:nvSpPr>
        <p:spPr>
          <a:xfrm>
            <a:off x="7863887" y="314076"/>
            <a:ext cx="401622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Informal document 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GRSG-127- 14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</a:endParaRPr>
          </a:p>
          <a:p>
            <a:pPr algn="r"/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127th GRSG, 15 to 19 April 2024</a:t>
            </a:r>
            <a:endParaRPr lang="en-US" dirty="0">
              <a:solidFill>
                <a:schemeClr val="tx1">
                  <a:alpha val="60000"/>
                </a:schemeClr>
              </a:solidFill>
              <a:latin typeface="Times New Roman"/>
              <a:cs typeface="Times New Roman"/>
            </a:endParaRPr>
          </a:p>
          <a:p>
            <a:pPr algn="r"/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Provisional agenda item 21</a:t>
            </a:r>
          </a:p>
          <a:p>
            <a:pPr algn="l"/>
            <a:endParaRPr lang="en-GB" dirty="0">
              <a:ea typeface="Calibri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F6E92D-6DDC-98E6-B729-18AF5F189DBC}"/>
              </a:ext>
            </a:extLst>
          </p:cNvPr>
          <p:cNvSpPr txBox="1">
            <a:spLocks/>
          </p:cNvSpPr>
          <p:nvPr/>
        </p:nvSpPr>
        <p:spPr>
          <a:xfrm>
            <a:off x="541386" y="4167877"/>
            <a:ext cx="3267550" cy="557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>
                <a:solidFill>
                  <a:schemeClr val="tx1">
                    <a:alpha val="60000"/>
                  </a:schemeClr>
                </a:solidFill>
                <a:latin typeface="Times New Roman"/>
                <a:ea typeface="+mn-ea"/>
                <a:cs typeface="Times New Roman"/>
              </a:rPr>
              <a:t>STATUS REPORT</a:t>
            </a:r>
            <a:r>
              <a:rPr lang="en-GB" sz="2800" b="1">
                <a:solidFill>
                  <a:schemeClr val="tx1">
                    <a:alpha val="60000"/>
                  </a:schemeClr>
                </a:solidFill>
                <a:latin typeface="Times New Roman"/>
                <a:ea typeface="+mn-ea"/>
                <a:cs typeface="Times New Roman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838AD-48CD-8012-2258-FF2F24FE71C3}"/>
              </a:ext>
            </a:extLst>
          </p:cNvPr>
          <p:cNvSpPr txBox="1"/>
          <p:nvPr/>
        </p:nvSpPr>
        <p:spPr>
          <a:xfrm>
            <a:off x="1518199" y="6398356"/>
            <a:ext cx="915560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4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Calibri Light"/>
                <a:cs typeface="Calibri Light"/>
              </a:rPr>
              <a:t>TF-AVC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75"/>
            <a:ext cx="10515600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>
                <a:latin typeface="Times New Roman"/>
                <a:cs typeface="Calibri"/>
              </a:rPr>
              <a:t>Established by WP.29 in November 2023 in their 191st session.</a:t>
            </a:r>
            <a:r>
              <a:rPr lang="en-GB" sz="2000">
                <a:latin typeface="Times New Roman"/>
                <a:cs typeface="Times New Roman"/>
              </a:rPr>
              <a:t> </a:t>
            </a:r>
          </a:p>
          <a:p>
            <a:r>
              <a:rPr lang="en-GB" sz="2000">
                <a:latin typeface="Times New Roman"/>
                <a:cs typeface="Times New Roman"/>
              </a:rPr>
              <a:t>Meeting 1: Jan 2024 (online)</a:t>
            </a:r>
            <a:endParaRPr lang="en-GB" sz="200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GB" sz="2000">
                <a:latin typeface="Times New Roman"/>
                <a:cs typeface="Times New Roman"/>
              </a:rPr>
              <a:t>Meeting 2: Feb 2024 (online)</a:t>
            </a:r>
            <a:endParaRPr lang="en-GB" sz="200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GB" sz="2000">
                <a:latin typeface="Times New Roman"/>
                <a:cs typeface="Times New Roman"/>
              </a:rPr>
              <a:t>Meeting 3: March 2024 (hybrid)</a:t>
            </a:r>
            <a:endParaRPr lang="en-GB" sz="200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sz="180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GB" sz="2000" b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All relevant documents can be found on the TF-AVC UNECE </a:t>
            </a:r>
            <a:r>
              <a:rPr lang="en-GB" sz="2000" b="1">
                <a:solidFill>
                  <a:srgbClr val="000000"/>
                </a:solidFill>
                <a:latin typeface="Times New Roman"/>
                <a:ea typeface="Calibri"/>
                <a:cs typeface="Times New Roman"/>
                <a:hlinkClick r:id="rId3"/>
              </a:rPr>
              <a:t>Wikipage</a:t>
            </a:r>
            <a:r>
              <a:rPr lang="en-GB" sz="2000" b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GB" sz="2000" b="1"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GB" sz="20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2000" u="sng">
                <a:latin typeface="Times New Roman"/>
                <a:ea typeface="Calibri"/>
                <a:cs typeface="Times New Roman"/>
              </a:rPr>
              <a:t>Future look: </a:t>
            </a:r>
          </a:p>
          <a:p>
            <a:r>
              <a:rPr lang="en-GB" sz="2000">
                <a:latin typeface="Times New Roman"/>
                <a:ea typeface="Calibri"/>
                <a:cs typeface="Times New Roman"/>
              </a:rPr>
              <a:t>Monthly meetings</a:t>
            </a:r>
          </a:p>
          <a:p>
            <a:r>
              <a:rPr lang="en-GB" sz="2000">
                <a:latin typeface="Times New Roman"/>
                <a:ea typeface="Calibri"/>
                <a:cs typeface="Times New Roman"/>
              </a:rPr>
              <a:t>First outcomes to WP.29 in June 2024</a:t>
            </a:r>
          </a:p>
          <a:p>
            <a:r>
              <a:rPr lang="en-GB" sz="2000">
                <a:latin typeface="Times New Roman"/>
                <a:ea typeface="Calibri"/>
                <a:cs typeface="Times New Roman"/>
              </a:rPr>
              <a:t>Next meeting online, 30 April  </a:t>
            </a:r>
          </a:p>
          <a:p>
            <a:r>
              <a:rPr lang="en-GB" sz="2000">
                <a:latin typeface="Times New Roman"/>
                <a:ea typeface="Calibri"/>
                <a:cs typeface="Times New Roman"/>
              </a:rPr>
              <a:t>Agreed meeting schedule until June 2024, provisional meeting schedule until December 2024.</a:t>
            </a:r>
            <a:endParaRPr lang="en-GB" sz="200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l"/>
            <a:endParaRPr lang="en-GB" sz="1100">
              <a:solidFill>
                <a:srgbClr val="006AB1"/>
              </a:solidFill>
              <a:latin typeface="Open Sans" panose="020B0606030504020204" pitchFamily="34" charset="0"/>
            </a:endParaRPr>
          </a:p>
          <a:p>
            <a:pPr algn="l"/>
            <a:endParaRPr lang="en-GB" sz="1100" b="0" i="0">
              <a:solidFill>
                <a:srgbClr val="4C4845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GB" sz="150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6142D-CA8E-86D8-4611-F792044D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466" y="6408001"/>
            <a:ext cx="10905162" cy="313474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10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imes New Roman"/>
                <a:ea typeface="Calibri Light"/>
                <a:cs typeface="Calibri Light"/>
              </a:rPr>
              <a:t>Previous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173" y="1712332"/>
            <a:ext cx="10145416" cy="465984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cs typeface="Times New Roman"/>
              </a:rPr>
              <a:t>Meeting 1: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scope and objectives discussed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1">
              <a:buFont typeface="Courier New"/>
              <a:buChar char="o"/>
            </a:pPr>
            <a:r>
              <a:rPr lang="en-GB" sz="1800" dirty="0">
                <a:latin typeface="Times New Roman"/>
                <a:cs typeface="Times New Roman"/>
              </a:rPr>
              <a:t>Guidance document: AVC-01-02, </a:t>
            </a:r>
            <a:r>
              <a:rPr lang="en-GB" sz="1800" dirty="0">
                <a:solidFill>
                  <a:schemeClr val="accent1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GB" sz="1800" dirty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endParaRPr lang="en-GB" sz="2000" dirty="0">
              <a:solidFill>
                <a:srgbClr val="7F7F7F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cs typeface="Times New Roman"/>
              </a:rPr>
              <a:t>Meeting 2: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proposals presented and discussion </a:t>
            </a:r>
          </a:p>
          <a:p>
            <a:pPr lvl="1">
              <a:buFont typeface="Courier New"/>
              <a:buChar char="o"/>
            </a:pP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Several options for 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cs typeface="Times New Roman"/>
              </a:rPr>
              <a:t>categorisation</a:t>
            </a: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 approach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1">
              <a:buFont typeface="Courier New"/>
              <a:buChar char="o"/>
            </a:pPr>
            <a:r>
              <a:rPr lang="en-US" sz="1800" dirty="0">
                <a:latin typeface="Times New Roman"/>
                <a:cs typeface="Times New Roman"/>
              </a:rPr>
              <a:t>Open discussion on key issues and </a:t>
            </a:r>
            <a:r>
              <a:rPr lang="en-US" sz="1800" dirty="0" err="1">
                <a:latin typeface="Times New Roman"/>
                <a:cs typeface="Times New Roman"/>
              </a:rPr>
              <a:t>prioritisation</a:t>
            </a:r>
            <a:r>
              <a:rPr lang="en-US" sz="1800" dirty="0">
                <a:latin typeface="Times New Roman"/>
                <a:cs typeface="Times New Roman"/>
              </a:rPr>
              <a:t> </a:t>
            </a:r>
          </a:p>
          <a:p>
            <a:pPr lvl="1">
              <a:buFont typeface="Courier New"/>
              <a:buChar char="o"/>
            </a:pPr>
            <a:r>
              <a:rPr lang="en-US" sz="1800" dirty="0">
                <a:latin typeface="Times New Roman"/>
                <a:cs typeface="Times New Roman"/>
              </a:rPr>
              <a:t>Documents submitted by TRL, Germany, Japan</a:t>
            </a:r>
          </a:p>
          <a:p>
            <a:pPr lvl="1">
              <a:buFont typeface="Courier New"/>
              <a:buChar char="o"/>
            </a:pPr>
            <a:endParaRPr lang="en-US" sz="1800" dirty="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cs typeface="Times New Roman"/>
              </a:rPr>
              <a:t>Meeting 3: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proposals presented; progress made on high level categorisation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lvl="1">
              <a:buFont typeface="Courier New"/>
              <a:buChar char="o"/>
            </a:pPr>
            <a:r>
              <a:rPr lang="en-US" sz="1800" dirty="0">
                <a:latin typeface="Times New Roman"/>
                <a:cs typeface="Times New Roman"/>
              </a:rPr>
              <a:t>Documents submitted by OICA/CLEPA, UK, Germany, France, Japan, Netherlands</a:t>
            </a:r>
            <a:endParaRPr lang="en-US" sz="1800" dirty="0">
              <a:solidFill>
                <a:srgbClr val="7F7F7F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lvl="1">
              <a:buFont typeface="Courier New"/>
              <a:buChar char="o"/>
            </a:pPr>
            <a:r>
              <a:rPr lang="en-US" sz="1800" dirty="0">
                <a:solidFill>
                  <a:srgbClr val="000000"/>
                </a:solidFill>
                <a:latin typeface="Times New Roman"/>
                <a:ea typeface="Calibri" panose="020F0502020204030204"/>
                <a:cs typeface="Times New Roman"/>
              </a:rPr>
              <a:t>Identified vehicle designs for first consideration, i.e. similar to existing vehicle designs</a:t>
            </a:r>
          </a:p>
          <a:p>
            <a:pPr lvl="1">
              <a:buFont typeface="Courier New"/>
              <a:buChar char="o"/>
            </a:pPr>
            <a:r>
              <a:rPr lang="en-US" sz="1800" dirty="0">
                <a:solidFill>
                  <a:srgbClr val="000000"/>
                </a:solidFill>
                <a:latin typeface="Times New Roman"/>
                <a:ea typeface="Calibri" panose="020F0502020204030204"/>
                <a:cs typeface="Times New Roman"/>
              </a:rPr>
              <a:t>Consensus reached on the 3 distinct design use cases</a:t>
            </a:r>
          </a:p>
          <a:p>
            <a:pPr lvl="1">
              <a:buFont typeface="Courier New"/>
              <a:buChar char="o"/>
            </a:pPr>
            <a:r>
              <a:rPr lang="en-US" sz="1800" dirty="0">
                <a:solidFill>
                  <a:srgbClr val="000000"/>
                </a:solidFill>
                <a:latin typeface="Times New Roman"/>
                <a:ea typeface="Calibri" panose="020F0502020204030204"/>
                <a:cs typeface="Times New Roman"/>
              </a:rPr>
              <a:t>Developed a concept...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>
              <a:buFont typeface="Arial"/>
              <a:buChar char="•"/>
            </a:pPr>
            <a:endParaRPr lang="en-US" sz="1800" dirty="0">
              <a:solidFill>
                <a:srgbClr val="000000"/>
              </a:solidFill>
              <a:latin typeface="Times New Roman"/>
              <a:ea typeface="Calibri" panose="020F0502020204030204"/>
              <a:cs typeface="Times New Roman"/>
            </a:endParaRPr>
          </a:p>
          <a:p>
            <a:pPr>
              <a:buFont typeface="Arial"/>
              <a:buChar char="•"/>
            </a:pPr>
            <a:endParaRPr lang="en-US" sz="1800" dirty="0">
              <a:solidFill>
                <a:srgbClr val="7F7F7F"/>
              </a:solidFill>
              <a:latin typeface="Times New Roman"/>
              <a:ea typeface="Calibri" panose="020F0502020204030204"/>
              <a:cs typeface="Times New Roman"/>
            </a:endParaRPr>
          </a:p>
          <a:p>
            <a:pPr>
              <a:buFont typeface="Arial"/>
              <a:buChar char="•"/>
            </a:pPr>
            <a:endParaRPr lang="en-GB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en-GB" sz="1800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6142D-CA8E-86D8-4611-F792044D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6458" y="6348272"/>
            <a:ext cx="9913177" cy="365125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11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imes New Roman"/>
                <a:ea typeface="Calibri Light"/>
                <a:cs typeface="Calibri Light"/>
              </a:rPr>
              <a:t>Concept for categorisation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27" y="1686410"/>
            <a:ext cx="4221946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1800">
                <a:latin typeface="Times New Roman"/>
                <a:cs typeface="Times New Roman"/>
              </a:rPr>
              <a:t>The creation of a: </a:t>
            </a:r>
            <a:endParaRPr lang="en-GB" sz="180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1800" b="1">
                <a:latin typeface="Times New Roman"/>
                <a:cs typeface="Times New Roman"/>
              </a:rPr>
              <a:t>Category A</a:t>
            </a:r>
            <a:r>
              <a:rPr lang="en-GB" sz="1800" b="1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*</a:t>
            </a:r>
            <a:r>
              <a:rPr lang="en-GB" sz="1800" b="1">
                <a:latin typeface="Times New Roman"/>
                <a:cs typeface="Times New Roman"/>
              </a:rPr>
              <a:t>: </a:t>
            </a:r>
            <a:r>
              <a:rPr lang="en-GB" sz="1800">
                <a:latin typeface="Times New Roman"/>
                <a:cs typeface="Times New Roman"/>
              </a:rPr>
              <a:t>[Driverless] vehicles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1800" b="1">
                <a:latin typeface="Times New Roman"/>
                <a:cs typeface="Times New Roman"/>
              </a:rPr>
              <a:t>Category [B]</a:t>
            </a:r>
            <a:r>
              <a:rPr lang="en-GB" sz="1800" b="1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**</a:t>
            </a:r>
            <a:r>
              <a:rPr lang="en-GB" sz="1800">
                <a:latin typeface="Times New Roman"/>
                <a:cs typeface="Times New Roman"/>
              </a:rPr>
              <a:t>: [Driverless] vehicles without occupants</a:t>
            </a:r>
          </a:p>
          <a:p>
            <a:pPr marL="0" indent="0">
              <a:buNone/>
            </a:pPr>
            <a:r>
              <a:rPr lang="en-GB" sz="180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*This category is applicable to the vehicles of categories M and N. </a:t>
            </a:r>
          </a:p>
          <a:p>
            <a:pPr marL="0" indent="0">
              <a:buNone/>
            </a:pPr>
            <a:r>
              <a:rPr lang="en-GB" sz="180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** This category is applicable to the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Calibri"/>
              </a:rPr>
              <a:t> vehicles of category N, it would also meet the definition of Category A.</a:t>
            </a:r>
            <a:r>
              <a:rPr lang="en-GB" sz="180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</a:p>
          <a:p>
            <a:pPr marL="0" indent="0">
              <a:buNone/>
            </a:pPr>
            <a:r>
              <a:rPr lang="en-GB" sz="1800">
                <a:latin typeface="Times New Roman"/>
                <a:ea typeface="Calibri"/>
                <a:cs typeface="Times New Roman"/>
              </a:rPr>
              <a:t>The category designations, titles and definitions are still to be agreed. Progress has been made on the definition of both categories. </a:t>
            </a:r>
          </a:p>
          <a:p>
            <a:pPr marL="0" indent="0">
              <a:buNone/>
            </a:pPr>
            <a:r>
              <a:rPr lang="en-GB" sz="1800">
                <a:latin typeface="Times New Roman"/>
                <a:ea typeface="Calibri"/>
                <a:cs typeface="Times New Roman"/>
              </a:rPr>
              <a:t>The task force will bring forward proposals to amend both R.E.3 and S.R.1.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72360FD-B9B9-B5BB-EF40-DF1EAC8A90E4}"/>
              </a:ext>
            </a:extLst>
          </p:cNvPr>
          <p:cNvGrpSpPr/>
          <p:nvPr/>
        </p:nvGrpSpPr>
        <p:grpSpPr>
          <a:xfrm>
            <a:off x="5606086" y="2124155"/>
            <a:ext cx="5870910" cy="3578662"/>
            <a:chOff x="957644" y="2363565"/>
            <a:chExt cx="5870910" cy="357866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8241C7C-FE90-4325-85D0-2041A08A2B4C}"/>
                </a:ext>
              </a:extLst>
            </p:cNvPr>
            <p:cNvGrpSpPr/>
            <p:nvPr/>
          </p:nvGrpSpPr>
          <p:grpSpPr>
            <a:xfrm>
              <a:off x="957644" y="2990203"/>
              <a:ext cx="5870910" cy="2952024"/>
              <a:chOff x="7091201" y="2073965"/>
              <a:chExt cx="4501527" cy="22634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4E1FF44F-223F-47C3-B48E-E3914713A3A0}"/>
                  </a:ext>
                </a:extLst>
              </p:cNvPr>
              <p:cNvGrpSpPr/>
              <p:nvPr/>
            </p:nvGrpSpPr>
            <p:grpSpPr>
              <a:xfrm>
                <a:off x="7091201" y="2073965"/>
                <a:ext cx="4501527" cy="2263469"/>
                <a:chOff x="7091201" y="2073965"/>
                <a:chExt cx="4501527" cy="2263469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8DAFCFF0-0528-4760-8EE4-11EB6E5E6D4B}"/>
                    </a:ext>
                  </a:extLst>
                </p:cNvPr>
                <p:cNvGrpSpPr/>
                <p:nvPr/>
              </p:nvGrpSpPr>
              <p:grpSpPr>
                <a:xfrm>
                  <a:off x="7091201" y="2073966"/>
                  <a:ext cx="1422748" cy="2257060"/>
                  <a:chOff x="7091201" y="2073966"/>
                  <a:chExt cx="1422748" cy="2257060"/>
                </a:xfrm>
              </p:grpSpPr>
              <p:sp>
                <p:nvSpPr>
                  <p:cNvPr id="72" name="Rectangle: Rounded Corners 71">
                    <a:extLst>
                      <a:ext uri="{FF2B5EF4-FFF2-40B4-BE49-F238E27FC236}">
                        <a16:creationId xmlns:a16="http://schemas.microsoft.com/office/drawing/2014/main" id="{401C2B91-1CCD-42C3-AC17-B859B995A547}"/>
                      </a:ext>
                    </a:extLst>
                  </p:cNvPr>
                  <p:cNvSpPr/>
                  <p:nvPr/>
                </p:nvSpPr>
                <p:spPr>
                  <a:xfrm>
                    <a:off x="7091201" y="2073966"/>
                    <a:ext cx="1422748" cy="2257060"/>
                  </a:xfrm>
                  <a:prstGeom prst="roundRect">
                    <a:avLst>
                      <a:gd name="adj" fmla="val 8901"/>
                    </a:avLst>
                  </a:prstGeom>
                  <a:noFill/>
                  <a:ln w="12700" cap="flat" cmpd="sng" algn="ctr">
                    <a:solidFill>
                      <a:srgbClr val="ED7D31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>
                      <a:defRPr/>
                    </a:pPr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CD741D94-C909-496D-82EB-2FD6C410193B}"/>
                      </a:ext>
                    </a:extLst>
                  </p:cNvPr>
                  <p:cNvGrpSpPr/>
                  <p:nvPr/>
                </p:nvGrpSpPr>
                <p:grpSpPr>
                  <a:xfrm>
                    <a:off x="7224508" y="3632047"/>
                    <a:ext cx="1156069" cy="411823"/>
                    <a:chOff x="7839707" y="5258986"/>
                    <a:chExt cx="2419186" cy="822454"/>
                  </a:xfrm>
                  <a:solidFill>
                    <a:srgbClr val="ED7D31"/>
                  </a:solidFill>
                </p:grpSpPr>
                <p:sp>
                  <p:nvSpPr>
                    <p:cNvPr id="85" name="Rounded Rectangle 58">
                      <a:extLst>
                        <a:ext uri="{FF2B5EF4-FFF2-40B4-BE49-F238E27FC236}">
                          <a16:creationId xmlns:a16="http://schemas.microsoft.com/office/drawing/2014/main" id="{DE101F9A-2824-40B3-A0BE-26060C9DDE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7" y="5258986"/>
                      <a:ext cx="2419186" cy="715296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" name="Oval 85">
                      <a:extLst>
                        <a:ext uri="{FF2B5EF4-FFF2-40B4-BE49-F238E27FC236}">
                          <a16:creationId xmlns:a16="http://schemas.microsoft.com/office/drawing/2014/main" id="{A2A69543-7F36-4C85-85EE-C9791862DF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5888BCCF-AF0D-485E-B800-AD0989481E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71370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4775C319-8529-4918-A5FA-156EFD7135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5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BB4AAE64-0934-497E-9F26-469CDFE62B96}"/>
                      </a:ext>
                    </a:extLst>
                  </p:cNvPr>
                  <p:cNvGrpSpPr/>
                  <p:nvPr/>
                </p:nvGrpSpPr>
                <p:grpSpPr>
                  <a:xfrm>
                    <a:off x="7530699" y="2878507"/>
                    <a:ext cx="487572" cy="382005"/>
                    <a:chOff x="5396652" y="5705087"/>
                    <a:chExt cx="1223636" cy="914953"/>
                  </a:xfrm>
                  <a:solidFill>
                    <a:srgbClr val="ED7D31"/>
                  </a:solidFill>
                </p:grpSpPr>
                <p:sp>
                  <p:nvSpPr>
                    <p:cNvPr id="82" name="Rounded Rectangle 63">
                      <a:extLst>
                        <a:ext uri="{FF2B5EF4-FFF2-40B4-BE49-F238E27FC236}">
                          <a16:creationId xmlns:a16="http://schemas.microsoft.com/office/drawing/2014/main" id="{FEFDA572-383A-4FCF-A3B3-E36324A02C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705087"/>
                      <a:ext cx="1223636" cy="795890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44B3BF13-BAA1-4BD6-91C3-4AA79281AA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50A07490-A348-4E8B-A535-7377A2F641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75" name="Group 74">
                    <a:extLst>
                      <a:ext uri="{FF2B5EF4-FFF2-40B4-BE49-F238E27FC236}">
                        <a16:creationId xmlns:a16="http://schemas.microsoft.com/office/drawing/2014/main" id="{DC01DE35-995A-44B8-8A9D-B85EC01CA600}"/>
                      </a:ext>
                    </a:extLst>
                  </p:cNvPr>
                  <p:cNvGrpSpPr/>
                  <p:nvPr/>
                </p:nvGrpSpPr>
                <p:grpSpPr>
                  <a:xfrm>
                    <a:off x="7530705" y="2238134"/>
                    <a:ext cx="487573" cy="301618"/>
                    <a:chOff x="5396652" y="5895947"/>
                    <a:chExt cx="1223636" cy="722424"/>
                  </a:xfrm>
                  <a:solidFill>
                    <a:srgbClr val="ED7D31"/>
                  </a:solidFill>
                </p:grpSpPr>
                <p:sp>
                  <p:nvSpPr>
                    <p:cNvPr id="79" name="Rounded Rectangle 67">
                      <a:extLst>
                        <a:ext uri="{FF2B5EF4-FFF2-40B4-BE49-F238E27FC236}">
                          <a16:creationId xmlns:a16="http://schemas.microsoft.com/office/drawing/2014/main" id="{F0639837-2BCD-4BC8-A38D-C3498E664C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895947"/>
                      <a:ext cx="1223636" cy="605029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8B16B984-1EC8-4822-BAEA-4B13F3C5B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10515" y="6380246"/>
                      <a:ext cx="238124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5FCC532F-F80C-476E-B394-3E1B991D9D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7394" y="6379191"/>
                      <a:ext cx="238124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6F543FEA-7E76-4F82-9874-EF809C8EE5D6}"/>
                    </a:ext>
                  </a:extLst>
                </p:cNvPr>
                <p:cNvGrpSpPr/>
                <p:nvPr/>
              </p:nvGrpSpPr>
              <p:grpSpPr>
                <a:xfrm>
                  <a:off x="8605989" y="2073965"/>
                  <a:ext cx="1480535" cy="2257061"/>
                  <a:chOff x="8605989" y="2073965"/>
                  <a:chExt cx="1480535" cy="2257061"/>
                </a:xfrm>
              </p:grpSpPr>
              <p:sp>
                <p:nvSpPr>
                  <p:cNvPr id="50" name="Rectangle: Rounded Corners 49">
                    <a:extLst>
                      <a:ext uri="{FF2B5EF4-FFF2-40B4-BE49-F238E27FC236}">
                        <a16:creationId xmlns:a16="http://schemas.microsoft.com/office/drawing/2014/main" id="{E5FAAC1D-594E-43D9-9C1D-FC83ABB2138C}"/>
                      </a:ext>
                    </a:extLst>
                  </p:cNvPr>
                  <p:cNvSpPr/>
                  <p:nvPr/>
                </p:nvSpPr>
                <p:spPr>
                  <a:xfrm>
                    <a:off x="8605989" y="2073965"/>
                    <a:ext cx="1480535" cy="2257061"/>
                  </a:xfrm>
                  <a:prstGeom prst="roundRect">
                    <a:avLst>
                      <a:gd name="adj" fmla="val 9703"/>
                    </a:avLst>
                  </a:prstGeom>
                  <a:noFill/>
                  <a:ln w="12700" cap="flat" cmpd="sng" algn="ctr">
                    <a:solidFill>
                      <a:srgbClr val="ED7D31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>
                      <a:defRPr/>
                    </a:pPr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F9AF339-8235-4460-BDB0-2D9AC1CD00AB}"/>
                      </a:ext>
                    </a:extLst>
                  </p:cNvPr>
                  <p:cNvGrpSpPr/>
                  <p:nvPr/>
                </p:nvGrpSpPr>
                <p:grpSpPr>
                  <a:xfrm>
                    <a:off x="9015215" y="2813841"/>
                    <a:ext cx="527203" cy="413056"/>
                    <a:chOff x="5396652" y="5705087"/>
                    <a:chExt cx="1223636" cy="914953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69" name="Rounded Rectangle 73">
                      <a:extLst>
                        <a:ext uri="{FF2B5EF4-FFF2-40B4-BE49-F238E27FC236}">
                          <a16:creationId xmlns:a16="http://schemas.microsoft.com/office/drawing/2014/main" id="{DFCB2247-C04F-4A3D-8862-B7DFD83620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705087"/>
                      <a:ext cx="1223636" cy="795890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0" name="Oval 69">
                      <a:extLst>
                        <a:ext uri="{FF2B5EF4-FFF2-40B4-BE49-F238E27FC236}">
                          <a16:creationId xmlns:a16="http://schemas.microsoft.com/office/drawing/2014/main" id="{2CE34527-38D9-485B-8D24-1B52BB3BE2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4DE4E530-40E8-42FC-8BC0-12A8095ED5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1BD43B37-72F8-403E-B0DA-044E456C7F84}"/>
                      </a:ext>
                    </a:extLst>
                  </p:cNvPr>
                  <p:cNvGrpSpPr/>
                  <p:nvPr/>
                </p:nvGrpSpPr>
                <p:grpSpPr>
                  <a:xfrm>
                    <a:off x="9079257" y="2211606"/>
                    <a:ext cx="472251" cy="325328"/>
                    <a:chOff x="6805235" y="5829300"/>
                    <a:chExt cx="1148140" cy="61653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65" name="Rounded Rectangle 77">
                      <a:extLst>
                        <a:ext uri="{FF2B5EF4-FFF2-40B4-BE49-F238E27FC236}">
                          <a16:creationId xmlns:a16="http://schemas.microsoft.com/office/drawing/2014/main" id="{B420EF5C-F7BA-46FC-A201-6073465E06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829300"/>
                      <a:ext cx="1148140" cy="395132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6" name="Rounded Rectangle 78">
                      <a:extLst>
                        <a:ext uri="{FF2B5EF4-FFF2-40B4-BE49-F238E27FC236}">
                          <a16:creationId xmlns:a16="http://schemas.microsoft.com/office/drawing/2014/main" id="{C321264B-C1CF-4533-B72F-0EEE6B91D4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958967"/>
                      <a:ext cx="1148140" cy="395132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7" name="Oval 66">
                      <a:extLst>
                        <a:ext uri="{FF2B5EF4-FFF2-40B4-BE49-F238E27FC236}">
                          <a16:creationId xmlns:a16="http://schemas.microsoft.com/office/drawing/2014/main" id="{8979AF00-AD4D-4A2B-BDE3-46227141B7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3295" y="6176518"/>
                      <a:ext cx="238125" cy="2693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8" name="Oval 67">
                      <a:extLst>
                        <a:ext uri="{FF2B5EF4-FFF2-40B4-BE49-F238E27FC236}">
                          <a16:creationId xmlns:a16="http://schemas.microsoft.com/office/drawing/2014/main" id="{61C1FEED-B71C-4419-914C-1079A86ECD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0392" y="6176519"/>
                      <a:ext cx="238126" cy="269312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53" name="Group 52">
                    <a:extLst>
                      <a:ext uri="{FF2B5EF4-FFF2-40B4-BE49-F238E27FC236}">
                        <a16:creationId xmlns:a16="http://schemas.microsoft.com/office/drawing/2014/main" id="{08BFF53E-E690-4DCE-ADE8-DD37482BC72F}"/>
                      </a:ext>
                    </a:extLst>
                  </p:cNvPr>
                  <p:cNvGrpSpPr/>
                  <p:nvPr/>
                </p:nvGrpSpPr>
                <p:grpSpPr>
                  <a:xfrm>
                    <a:off x="8824253" y="3589447"/>
                    <a:ext cx="988733" cy="425853"/>
                    <a:chOff x="7839706" y="5087031"/>
                    <a:chExt cx="2419186" cy="994409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57" name="Rounded Rectangle 65">
                      <a:extLst>
                        <a:ext uri="{FF2B5EF4-FFF2-40B4-BE49-F238E27FC236}">
                          <a16:creationId xmlns:a16="http://schemas.microsoft.com/office/drawing/2014/main" id="{08719F0A-DB78-412E-8D47-BE83FAE075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087031"/>
                      <a:ext cx="2419186" cy="647066"/>
                    </a:xfrm>
                    <a:custGeom>
                      <a:avLst/>
                      <a:gdLst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127076 w 2850534"/>
                        <a:gd name="connsiteY6" fmla="*/ 762440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169811 w 2850534"/>
                        <a:gd name="connsiteY7" fmla="*/ 703511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850534" h="762440">
                          <a:moveTo>
                            <a:pt x="0" y="127076"/>
                          </a:moveTo>
                          <a:cubicBezTo>
                            <a:pt x="0" y="56894"/>
                            <a:pt x="56894" y="0"/>
                            <a:pt x="127076" y="0"/>
                          </a:cubicBezTo>
                          <a:lnTo>
                            <a:pt x="2723458" y="0"/>
                          </a:lnTo>
                          <a:cubicBezTo>
                            <a:pt x="2793640" y="0"/>
                            <a:pt x="2850534" y="56894"/>
                            <a:pt x="2850534" y="127076"/>
                          </a:cubicBezTo>
                          <a:lnTo>
                            <a:pt x="2850534" y="635364"/>
                          </a:lnTo>
                          <a:cubicBezTo>
                            <a:pt x="2850534" y="705546"/>
                            <a:pt x="2793640" y="762440"/>
                            <a:pt x="2723458" y="762440"/>
                          </a:cubicBezTo>
                          <a:lnTo>
                            <a:pt x="510964" y="759774"/>
                          </a:lnTo>
                          <a:cubicBezTo>
                            <a:pt x="447917" y="755285"/>
                            <a:pt x="481573" y="657598"/>
                            <a:pt x="396412" y="636863"/>
                          </a:cubicBezTo>
                          <a:lnTo>
                            <a:pt x="100497" y="636863"/>
                          </a:lnTo>
                          <a:cubicBezTo>
                            <a:pt x="53535" y="634392"/>
                            <a:pt x="2976" y="644351"/>
                            <a:pt x="2666" y="574049"/>
                          </a:cubicBezTo>
                          <a:cubicBezTo>
                            <a:pt x="1777" y="425058"/>
                            <a:pt x="889" y="276067"/>
                            <a:pt x="0" y="127076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8" name="Oval 57">
                      <a:extLst>
                        <a:ext uri="{FF2B5EF4-FFF2-40B4-BE49-F238E27FC236}">
                          <a16:creationId xmlns:a16="http://schemas.microsoft.com/office/drawing/2014/main" id="{7B1698DD-B379-4BEC-89B9-2D5775DB96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9" name="Oval 58">
                      <a:extLst>
                        <a:ext uri="{FF2B5EF4-FFF2-40B4-BE49-F238E27FC236}">
                          <a16:creationId xmlns:a16="http://schemas.microsoft.com/office/drawing/2014/main" id="{C7921131-F507-4F6D-8AE4-3B628D03C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4592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0" name="Oval 59">
                      <a:extLst>
                        <a:ext uri="{FF2B5EF4-FFF2-40B4-BE49-F238E27FC236}">
                          <a16:creationId xmlns:a16="http://schemas.microsoft.com/office/drawing/2014/main" id="{2F97C619-8E11-4B92-8368-B6BD34F4EC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2551" y="5885242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1" name="Rounded Rectangle 70">
                      <a:extLst>
                        <a:ext uri="{FF2B5EF4-FFF2-40B4-BE49-F238E27FC236}">
                          <a16:creationId xmlns:a16="http://schemas.microsoft.com/office/drawing/2014/main" id="{14E50713-BC3B-4295-BC5B-EC632AC9D4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657810"/>
                      <a:ext cx="974740" cy="288154"/>
                    </a:xfrm>
                    <a:custGeom>
                      <a:avLst/>
                      <a:gdLst>
                        <a:gd name="connsiteX0" fmla="*/ 0 w 1148539"/>
                        <a:gd name="connsiteY0" fmla="*/ 46103 h 208904"/>
                        <a:gd name="connsiteX1" fmla="*/ 46103 w 1148539"/>
                        <a:gd name="connsiteY1" fmla="*/ 0 h 208904"/>
                        <a:gd name="connsiteX2" fmla="*/ 1102436 w 1148539"/>
                        <a:gd name="connsiteY2" fmla="*/ 0 h 208904"/>
                        <a:gd name="connsiteX3" fmla="*/ 1148539 w 1148539"/>
                        <a:gd name="connsiteY3" fmla="*/ 46103 h 208904"/>
                        <a:gd name="connsiteX4" fmla="*/ 1148539 w 1148539"/>
                        <a:gd name="connsiteY4" fmla="*/ 162801 h 208904"/>
                        <a:gd name="connsiteX5" fmla="*/ 1102436 w 1148539"/>
                        <a:gd name="connsiteY5" fmla="*/ 208904 h 208904"/>
                        <a:gd name="connsiteX6" fmla="*/ 46103 w 1148539"/>
                        <a:gd name="connsiteY6" fmla="*/ 208904 h 208904"/>
                        <a:gd name="connsiteX7" fmla="*/ 0 w 1148539"/>
                        <a:gd name="connsiteY7" fmla="*/ 162801 h 208904"/>
                        <a:gd name="connsiteX8" fmla="*/ 0 w 1148539"/>
                        <a:gd name="connsiteY8" fmla="*/ 46103 h 20890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1102436 w 1148539"/>
                        <a:gd name="connsiteY2" fmla="*/ 127962 h 336866"/>
                        <a:gd name="connsiteX3" fmla="*/ 1148539 w 1148539"/>
                        <a:gd name="connsiteY3" fmla="*/ 174065 h 336866"/>
                        <a:gd name="connsiteX4" fmla="*/ 1148539 w 1148539"/>
                        <a:gd name="connsiteY4" fmla="*/ 290763 h 336866"/>
                        <a:gd name="connsiteX5" fmla="*/ 1102436 w 1148539"/>
                        <a:gd name="connsiteY5" fmla="*/ 336866 h 336866"/>
                        <a:gd name="connsiteX6" fmla="*/ 46103 w 1148539"/>
                        <a:gd name="connsiteY6" fmla="*/ 336866 h 336866"/>
                        <a:gd name="connsiteX7" fmla="*/ 0 w 1148539"/>
                        <a:gd name="connsiteY7" fmla="*/ 290763 h 336866"/>
                        <a:gd name="connsiteX8" fmla="*/ 0 w 1148539"/>
                        <a:gd name="connsiteY8" fmla="*/ 174065 h 336866"/>
                        <a:gd name="connsiteX0" fmla="*/ 0 w 1148539"/>
                        <a:gd name="connsiteY0" fmla="*/ 181203 h 344004"/>
                        <a:gd name="connsiteX1" fmla="*/ 32774 w 1148539"/>
                        <a:gd name="connsiteY1" fmla="*/ 7138 h 344004"/>
                        <a:gd name="connsiteX2" fmla="*/ 439066 w 1148539"/>
                        <a:gd name="connsiteY2" fmla="*/ 43434 h 344004"/>
                        <a:gd name="connsiteX3" fmla="*/ 1102436 w 1148539"/>
                        <a:gd name="connsiteY3" fmla="*/ 135100 h 344004"/>
                        <a:gd name="connsiteX4" fmla="*/ 1148539 w 1148539"/>
                        <a:gd name="connsiteY4" fmla="*/ 181203 h 344004"/>
                        <a:gd name="connsiteX5" fmla="*/ 1148539 w 1148539"/>
                        <a:gd name="connsiteY5" fmla="*/ 297901 h 344004"/>
                        <a:gd name="connsiteX6" fmla="*/ 1102436 w 1148539"/>
                        <a:gd name="connsiteY6" fmla="*/ 344004 h 344004"/>
                        <a:gd name="connsiteX7" fmla="*/ 46103 w 1148539"/>
                        <a:gd name="connsiteY7" fmla="*/ 344004 h 344004"/>
                        <a:gd name="connsiteX8" fmla="*/ 0 w 1148539"/>
                        <a:gd name="connsiteY8" fmla="*/ 297901 h 344004"/>
                        <a:gd name="connsiteX9" fmla="*/ 0 w 1148539"/>
                        <a:gd name="connsiteY9" fmla="*/ 181203 h 344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6851 h 339652"/>
                        <a:gd name="connsiteX1" fmla="*/ 32774 w 1148539"/>
                        <a:gd name="connsiteY1" fmla="*/ 2786 h 339652"/>
                        <a:gd name="connsiteX2" fmla="*/ 460393 w 1148539"/>
                        <a:gd name="connsiteY2" fmla="*/ 127056 h 339652"/>
                        <a:gd name="connsiteX3" fmla="*/ 1102436 w 1148539"/>
                        <a:gd name="connsiteY3" fmla="*/ 130748 h 339652"/>
                        <a:gd name="connsiteX4" fmla="*/ 1148539 w 1148539"/>
                        <a:gd name="connsiteY4" fmla="*/ 176851 h 339652"/>
                        <a:gd name="connsiteX5" fmla="*/ 1148539 w 1148539"/>
                        <a:gd name="connsiteY5" fmla="*/ 293549 h 339652"/>
                        <a:gd name="connsiteX6" fmla="*/ 1102436 w 1148539"/>
                        <a:gd name="connsiteY6" fmla="*/ 339652 h 339652"/>
                        <a:gd name="connsiteX7" fmla="*/ 46103 w 1148539"/>
                        <a:gd name="connsiteY7" fmla="*/ 339652 h 339652"/>
                        <a:gd name="connsiteX8" fmla="*/ 0 w 1148539"/>
                        <a:gd name="connsiteY8" fmla="*/ 293549 h 339652"/>
                        <a:gd name="connsiteX9" fmla="*/ 0 w 1148539"/>
                        <a:gd name="connsiteY9" fmla="*/ 176851 h 339652"/>
                        <a:gd name="connsiteX0" fmla="*/ 0 w 1148539"/>
                        <a:gd name="connsiteY0" fmla="*/ 177016 h 339817"/>
                        <a:gd name="connsiteX1" fmla="*/ 32774 w 1148539"/>
                        <a:gd name="connsiteY1" fmla="*/ 2951 h 339817"/>
                        <a:gd name="connsiteX2" fmla="*/ 449729 w 1148539"/>
                        <a:gd name="connsiteY2" fmla="*/ 119223 h 339817"/>
                        <a:gd name="connsiteX3" fmla="*/ 1102436 w 1148539"/>
                        <a:gd name="connsiteY3" fmla="*/ 130913 h 339817"/>
                        <a:gd name="connsiteX4" fmla="*/ 1148539 w 1148539"/>
                        <a:gd name="connsiteY4" fmla="*/ 177016 h 339817"/>
                        <a:gd name="connsiteX5" fmla="*/ 1148539 w 1148539"/>
                        <a:gd name="connsiteY5" fmla="*/ 293714 h 339817"/>
                        <a:gd name="connsiteX6" fmla="*/ 1102436 w 1148539"/>
                        <a:gd name="connsiteY6" fmla="*/ 339817 h 339817"/>
                        <a:gd name="connsiteX7" fmla="*/ 46103 w 1148539"/>
                        <a:gd name="connsiteY7" fmla="*/ 339817 h 339817"/>
                        <a:gd name="connsiteX8" fmla="*/ 0 w 1148539"/>
                        <a:gd name="connsiteY8" fmla="*/ 293714 h 339817"/>
                        <a:gd name="connsiteX9" fmla="*/ 0 w 1148539"/>
                        <a:gd name="connsiteY9" fmla="*/ 177016 h 339817"/>
                        <a:gd name="connsiteX0" fmla="*/ 0 w 1148539"/>
                        <a:gd name="connsiteY0" fmla="*/ 184405 h 347206"/>
                        <a:gd name="connsiteX1" fmla="*/ 32774 w 1148539"/>
                        <a:gd name="connsiteY1" fmla="*/ 10340 h 347206"/>
                        <a:gd name="connsiteX2" fmla="*/ 449729 w 1148539"/>
                        <a:gd name="connsiteY2" fmla="*/ 126612 h 347206"/>
                        <a:gd name="connsiteX3" fmla="*/ 1102436 w 1148539"/>
                        <a:gd name="connsiteY3" fmla="*/ 138302 h 347206"/>
                        <a:gd name="connsiteX4" fmla="*/ 1148539 w 1148539"/>
                        <a:gd name="connsiteY4" fmla="*/ 184405 h 347206"/>
                        <a:gd name="connsiteX5" fmla="*/ 1148539 w 1148539"/>
                        <a:gd name="connsiteY5" fmla="*/ 301103 h 347206"/>
                        <a:gd name="connsiteX6" fmla="*/ 1102436 w 1148539"/>
                        <a:gd name="connsiteY6" fmla="*/ 347206 h 347206"/>
                        <a:gd name="connsiteX7" fmla="*/ 46103 w 1148539"/>
                        <a:gd name="connsiteY7" fmla="*/ 347206 h 347206"/>
                        <a:gd name="connsiteX8" fmla="*/ 0 w 1148539"/>
                        <a:gd name="connsiteY8" fmla="*/ 301103 h 347206"/>
                        <a:gd name="connsiteX9" fmla="*/ 0 w 1148539"/>
                        <a:gd name="connsiteY9" fmla="*/ 184405 h 347206"/>
                        <a:gd name="connsiteX0" fmla="*/ 0 w 1148539"/>
                        <a:gd name="connsiteY0" fmla="*/ 183498 h 346299"/>
                        <a:gd name="connsiteX1" fmla="*/ 32774 w 1148539"/>
                        <a:gd name="connsiteY1" fmla="*/ 9433 h 346299"/>
                        <a:gd name="connsiteX2" fmla="*/ 455060 w 1148539"/>
                        <a:gd name="connsiteY2" fmla="*/ 131037 h 346299"/>
                        <a:gd name="connsiteX3" fmla="*/ 1102436 w 1148539"/>
                        <a:gd name="connsiteY3" fmla="*/ 137395 h 346299"/>
                        <a:gd name="connsiteX4" fmla="*/ 1148539 w 1148539"/>
                        <a:gd name="connsiteY4" fmla="*/ 183498 h 346299"/>
                        <a:gd name="connsiteX5" fmla="*/ 1148539 w 1148539"/>
                        <a:gd name="connsiteY5" fmla="*/ 300196 h 346299"/>
                        <a:gd name="connsiteX6" fmla="*/ 1102436 w 1148539"/>
                        <a:gd name="connsiteY6" fmla="*/ 346299 h 346299"/>
                        <a:gd name="connsiteX7" fmla="*/ 46103 w 1148539"/>
                        <a:gd name="connsiteY7" fmla="*/ 346299 h 346299"/>
                        <a:gd name="connsiteX8" fmla="*/ 0 w 1148539"/>
                        <a:gd name="connsiteY8" fmla="*/ 300196 h 346299"/>
                        <a:gd name="connsiteX9" fmla="*/ 0 w 1148539"/>
                        <a:gd name="connsiteY9" fmla="*/ 183498 h 346299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2809 h 345610"/>
                        <a:gd name="connsiteX1" fmla="*/ 32774 w 1148539"/>
                        <a:gd name="connsiteY1" fmla="*/ 8744 h 345610"/>
                        <a:gd name="connsiteX2" fmla="*/ 351092 w 1148539"/>
                        <a:gd name="connsiteY2" fmla="*/ 37043 h 345610"/>
                        <a:gd name="connsiteX3" fmla="*/ 452394 w 1148539"/>
                        <a:gd name="connsiteY3" fmla="*/ 133014 h 345610"/>
                        <a:gd name="connsiteX4" fmla="*/ 1102436 w 1148539"/>
                        <a:gd name="connsiteY4" fmla="*/ 136706 h 345610"/>
                        <a:gd name="connsiteX5" fmla="*/ 1148539 w 1148539"/>
                        <a:gd name="connsiteY5" fmla="*/ 182809 h 345610"/>
                        <a:gd name="connsiteX6" fmla="*/ 1148539 w 1148539"/>
                        <a:gd name="connsiteY6" fmla="*/ 299507 h 345610"/>
                        <a:gd name="connsiteX7" fmla="*/ 1102436 w 1148539"/>
                        <a:gd name="connsiteY7" fmla="*/ 345610 h 345610"/>
                        <a:gd name="connsiteX8" fmla="*/ 46103 w 1148539"/>
                        <a:gd name="connsiteY8" fmla="*/ 345610 h 345610"/>
                        <a:gd name="connsiteX9" fmla="*/ 0 w 1148539"/>
                        <a:gd name="connsiteY9" fmla="*/ 299507 h 345610"/>
                        <a:gd name="connsiteX10" fmla="*/ 0 w 1148539"/>
                        <a:gd name="connsiteY10" fmla="*/ 182809 h 345610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52394 w 1148539"/>
                        <a:gd name="connsiteY3" fmla="*/ 133466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3721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6330 h 349131"/>
                        <a:gd name="connsiteX1" fmla="*/ 32774 w 1148539"/>
                        <a:gd name="connsiteY1" fmla="*/ 12265 h 349131"/>
                        <a:gd name="connsiteX2" fmla="*/ 391080 w 1148539"/>
                        <a:gd name="connsiteY2" fmla="*/ 24568 h 349131"/>
                        <a:gd name="connsiteX3" fmla="*/ 473721 w 1148539"/>
                        <a:gd name="connsiteY3" fmla="*/ 133869 h 349131"/>
                        <a:gd name="connsiteX4" fmla="*/ 1102436 w 1148539"/>
                        <a:gd name="connsiteY4" fmla="*/ 140227 h 349131"/>
                        <a:gd name="connsiteX5" fmla="*/ 1148539 w 1148539"/>
                        <a:gd name="connsiteY5" fmla="*/ 186330 h 349131"/>
                        <a:gd name="connsiteX6" fmla="*/ 1148539 w 1148539"/>
                        <a:gd name="connsiteY6" fmla="*/ 303028 h 349131"/>
                        <a:gd name="connsiteX7" fmla="*/ 1102436 w 1148539"/>
                        <a:gd name="connsiteY7" fmla="*/ 349131 h 349131"/>
                        <a:gd name="connsiteX8" fmla="*/ 46103 w 1148539"/>
                        <a:gd name="connsiteY8" fmla="*/ 349131 h 349131"/>
                        <a:gd name="connsiteX9" fmla="*/ 0 w 1148539"/>
                        <a:gd name="connsiteY9" fmla="*/ 303028 h 349131"/>
                        <a:gd name="connsiteX10" fmla="*/ 0 w 1148539"/>
                        <a:gd name="connsiteY10" fmla="*/ 186330 h 349131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91080 w 1148539"/>
                        <a:gd name="connsiteY2" fmla="*/ 12303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80423 h 343224"/>
                        <a:gd name="connsiteX1" fmla="*/ 32774 w 1148539"/>
                        <a:gd name="connsiteY1" fmla="*/ 6358 h 343224"/>
                        <a:gd name="connsiteX2" fmla="*/ 380416 w 1148539"/>
                        <a:gd name="connsiteY2" fmla="*/ 0 h 343224"/>
                        <a:gd name="connsiteX3" fmla="*/ 473721 w 1148539"/>
                        <a:gd name="connsiteY3" fmla="*/ 127962 h 343224"/>
                        <a:gd name="connsiteX4" fmla="*/ 1102436 w 1148539"/>
                        <a:gd name="connsiteY4" fmla="*/ 134320 h 343224"/>
                        <a:gd name="connsiteX5" fmla="*/ 1148539 w 1148539"/>
                        <a:gd name="connsiteY5" fmla="*/ 180423 h 343224"/>
                        <a:gd name="connsiteX6" fmla="*/ 1148539 w 1148539"/>
                        <a:gd name="connsiteY6" fmla="*/ 297121 h 343224"/>
                        <a:gd name="connsiteX7" fmla="*/ 1102436 w 1148539"/>
                        <a:gd name="connsiteY7" fmla="*/ 343224 h 343224"/>
                        <a:gd name="connsiteX8" fmla="*/ 46103 w 1148539"/>
                        <a:gd name="connsiteY8" fmla="*/ 343224 h 343224"/>
                        <a:gd name="connsiteX9" fmla="*/ 0 w 1148539"/>
                        <a:gd name="connsiteY9" fmla="*/ 297121 h 343224"/>
                        <a:gd name="connsiteX10" fmla="*/ 0 w 1148539"/>
                        <a:gd name="connsiteY10" fmla="*/ 180423 h 34322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3082 w 1148539"/>
                        <a:gd name="connsiteY2" fmla="*/ 4306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2666 w 1148539"/>
                        <a:gd name="connsiteY0" fmla="*/ 75427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2666 w 1148539"/>
                        <a:gd name="connsiteY10" fmla="*/ 75427 h 336866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148539" h="339532">
                          <a:moveTo>
                            <a:pt x="2666" y="78093"/>
                          </a:moveTo>
                          <a:cubicBezTo>
                            <a:pt x="-2666" y="25972"/>
                            <a:pt x="20641" y="0"/>
                            <a:pt x="46103" y="0"/>
                          </a:cubicBezTo>
                          <a:lnTo>
                            <a:pt x="385748" y="4306"/>
                          </a:lnTo>
                          <a:cubicBezTo>
                            <a:pt x="426361" y="14355"/>
                            <a:pt x="404480" y="126320"/>
                            <a:pt x="473721" y="124270"/>
                          </a:cubicBezTo>
                          <a:lnTo>
                            <a:pt x="1102436" y="130628"/>
                          </a:lnTo>
                          <a:cubicBezTo>
                            <a:pt x="1127898" y="130628"/>
                            <a:pt x="1148539" y="151269"/>
                            <a:pt x="1148539" y="176731"/>
                          </a:cubicBezTo>
                          <a:lnTo>
                            <a:pt x="1148539" y="293429"/>
                          </a:lnTo>
                          <a:cubicBezTo>
                            <a:pt x="1148539" y="318891"/>
                            <a:pt x="1127898" y="339532"/>
                            <a:pt x="1102436" y="339532"/>
                          </a:cubicBezTo>
                          <a:lnTo>
                            <a:pt x="46103" y="339532"/>
                          </a:lnTo>
                          <a:cubicBezTo>
                            <a:pt x="20641" y="339532"/>
                            <a:pt x="0" y="318891"/>
                            <a:pt x="0" y="293429"/>
                          </a:cubicBezTo>
                          <a:cubicBezTo>
                            <a:pt x="889" y="221650"/>
                            <a:pt x="1777" y="149872"/>
                            <a:pt x="2666" y="78093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2" name="Rounded Rectangle 87">
                      <a:extLst>
                        <a:ext uri="{FF2B5EF4-FFF2-40B4-BE49-F238E27FC236}">
                          <a16:creationId xmlns:a16="http://schemas.microsoft.com/office/drawing/2014/main" id="{A9D94080-1F14-4AC4-AAF2-9F2D5F2FF5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67542" y="5768666"/>
                      <a:ext cx="1391350" cy="177292"/>
                    </a:xfrm>
                    <a:prstGeom prst="roundRect">
                      <a:avLst>
                        <a:gd name="adj" fmla="val 22069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3" name="Oval 62">
                      <a:extLst>
                        <a:ext uri="{FF2B5EF4-FFF2-40B4-BE49-F238E27FC236}">
                          <a16:creationId xmlns:a16="http://schemas.microsoft.com/office/drawing/2014/main" id="{A9CE482E-19EC-4FB0-B4F3-13098DBFE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5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" name="Oval 63">
                      <a:extLst>
                        <a:ext uri="{FF2B5EF4-FFF2-40B4-BE49-F238E27FC236}">
                          <a16:creationId xmlns:a16="http://schemas.microsoft.com/office/drawing/2014/main" id="{EFFB3A15-E6F6-43E0-8DEF-AE138A280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4139" y="5886743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F88E87FC-B2A0-4FBC-903C-CE2C3759F8A2}"/>
                    </a:ext>
                  </a:extLst>
                </p:cNvPr>
                <p:cNvGrpSpPr/>
                <p:nvPr/>
              </p:nvGrpSpPr>
              <p:grpSpPr>
                <a:xfrm>
                  <a:off x="10181083" y="2080372"/>
                  <a:ext cx="1411645" cy="2257062"/>
                  <a:chOff x="10241885" y="2141088"/>
                  <a:chExt cx="1411645" cy="2257062"/>
                </a:xfrm>
              </p:grpSpPr>
              <p:sp>
                <p:nvSpPr>
                  <p:cNvPr id="28" name="Rectangle: Rounded Corners 27">
                    <a:extLst>
                      <a:ext uri="{FF2B5EF4-FFF2-40B4-BE49-F238E27FC236}">
                        <a16:creationId xmlns:a16="http://schemas.microsoft.com/office/drawing/2014/main" id="{FAB34A40-1999-4F7E-A68D-64D6606E606C}"/>
                      </a:ext>
                    </a:extLst>
                  </p:cNvPr>
                  <p:cNvSpPr/>
                  <p:nvPr/>
                </p:nvSpPr>
                <p:spPr>
                  <a:xfrm>
                    <a:off x="10241885" y="2141088"/>
                    <a:ext cx="1411645" cy="2257062"/>
                  </a:xfrm>
                  <a:prstGeom prst="roundRect">
                    <a:avLst>
                      <a:gd name="adj" fmla="val 9703"/>
                    </a:avLst>
                  </a:prstGeom>
                  <a:solidFill>
                    <a:schemeClr val="bg1">
                      <a:alpha val="69000"/>
                    </a:schemeClr>
                  </a:solidFill>
                  <a:ln w="12700" cap="flat" cmpd="sng" algn="ctr">
                    <a:solidFill>
                      <a:srgbClr val="ED7D3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/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088AE4D-7296-44CF-B2F8-9C8D3A0AE9BA}"/>
                      </a:ext>
                    </a:extLst>
                  </p:cNvPr>
                  <p:cNvGrpSpPr/>
                  <p:nvPr/>
                </p:nvGrpSpPr>
                <p:grpSpPr>
                  <a:xfrm>
                    <a:off x="10678674" y="2925373"/>
                    <a:ext cx="527203" cy="413055"/>
                    <a:chOff x="5396650" y="5705089"/>
                    <a:chExt cx="1223636" cy="91495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47" name="Rounded Rectangle 73">
                      <a:extLst>
                        <a:ext uri="{FF2B5EF4-FFF2-40B4-BE49-F238E27FC236}">
                          <a16:creationId xmlns:a16="http://schemas.microsoft.com/office/drawing/2014/main" id="{CC9C71BC-3BB3-4011-98EB-86FA8D57A2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0" y="5705089"/>
                      <a:ext cx="1223636" cy="795890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8" name="Oval 47">
                      <a:extLst>
                        <a:ext uri="{FF2B5EF4-FFF2-40B4-BE49-F238E27FC236}">
                          <a16:creationId xmlns:a16="http://schemas.microsoft.com/office/drawing/2014/main" id="{142D017C-9086-47A3-BE33-B11597073F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9" name="Oval 48">
                      <a:extLst>
                        <a:ext uri="{FF2B5EF4-FFF2-40B4-BE49-F238E27FC236}">
                          <a16:creationId xmlns:a16="http://schemas.microsoft.com/office/drawing/2014/main" id="{B2D77A59-7EC1-490A-98C7-A44FB1604E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E4018AB4-725A-49C0-8547-5402580848DE}"/>
                      </a:ext>
                    </a:extLst>
                  </p:cNvPr>
                  <p:cNvGrpSpPr/>
                  <p:nvPr/>
                </p:nvGrpSpPr>
                <p:grpSpPr>
                  <a:xfrm>
                    <a:off x="10705215" y="2286478"/>
                    <a:ext cx="472251" cy="325328"/>
                    <a:chOff x="6805235" y="5829300"/>
                    <a:chExt cx="1148140" cy="61653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43" name="Rounded Rectangle 77">
                      <a:extLst>
                        <a:ext uri="{FF2B5EF4-FFF2-40B4-BE49-F238E27FC236}">
                          <a16:creationId xmlns:a16="http://schemas.microsoft.com/office/drawing/2014/main" id="{531381F5-1499-4F9A-A28A-3896136936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829300"/>
                      <a:ext cx="1148140" cy="395132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4" name="Rounded Rectangle 78">
                      <a:extLst>
                        <a:ext uri="{FF2B5EF4-FFF2-40B4-BE49-F238E27FC236}">
                          <a16:creationId xmlns:a16="http://schemas.microsoft.com/office/drawing/2014/main" id="{629D6EEC-9807-494B-8BC0-EDEBD261EA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958967"/>
                      <a:ext cx="1148140" cy="395132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5" name="Oval 44">
                      <a:extLst>
                        <a:ext uri="{FF2B5EF4-FFF2-40B4-BE49-F238E27FC236}">
                          <a16:creationId xmlns:a16="http://schemas.microsoft.com/office/drawing/2014/main" id="{ECBBC314-4FFD-417A-B3B7-CA37A97EE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3295" y="6176518"/>
                      <a:ext cx="238125" cy="2693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6" name="Oval 45">
                      <a:extLst>
                        <a:ext uri="{FF2B5EF4-FFF2-40B4-BE49-F238E27FC236}">
                          <a16:creationId xmlns:a16="http://schemas.microsoft.com/office/drawing/2014/main" id="{8214ADD1-350B-442C-99A6-FC06874569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0392" y="6176519"/>
                      <a:ext cx="238126" cy="269312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AC15F322-B9FC-41BE-84EF-F8B5B0309016}"/>
                      </a:ext>
                    </a:extLst>
                  </p:cNvPr>
                  <p:cNvGrpSpPr/>
                  <p:nvPr/>
                </p:nvGrpSpPr>
                <p:grpSpPr>
                  <a:xfrm>
                    <a:off x="10450211" y="3692353"/>
                    <a:ext cx="988733" cy="425853"/>
                    <a:chOff x="7839706" y="5087031"/>
                    <a:chExt cx="2419186" cy="994409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35" name="Rounded Rectangle 65">
                      <a:extLst>
                        <a:ext uri="{FF2B5EF4-FFF2-40B4-BE49-F238E27FC236}">
                          <a16:creationId xmlns:a16="http://schemas.microsoft.com/office/drawing/2014/main" id="{97D835F0-BE1F-4A2A-869E-E55335068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087031"/>
                      <a:ext cx="2419186" cy="647066"/>
                    </a:xfrm>
                    <a:custGeom>
                      <a:avLst/>
                      <a:gdLst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127076 w 2850534"/>
                        <a:gd name="connsiteY6" fmla="*/ 762440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169811 w 2850534"/>
                        <a:gd name="connsiteY7" fmla="*/ 703511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850534" h="762440">
                          <a:moveTo>
                            <a:pt x="0" y="127076"/>
                          </a:moveTo>
                          <a:cubicBezTo>
                            <a:pt x="0" y="56894"/>
                            <a:pt x="56894" y="0"/>
                            <a:pt x="127076" y="0"/>
                          </a:cubicBezTo>
                          <a:lnTo>
                            <a:pt x="2723458" y="0"/>
                          </a:lnTo>
                          <a:cubicBezTo>
                            <a:pt x="2793640" y="0"/>
                            <a:pt x="2850534" y="56894"/>
                            <a:pt x="2850534" y="127076"/>
                          </a:cubicBezTo>
                          <a:lnTo>
                            <a:pt x="2850534" y="635364"/>
                          </a:lnTo>
                          <a:cubicBezTo>
                            <a:pt x="2850534" y="705546"/>
                            <a:pt x="2793640" y="762440"/>
                            <a:pt x="2723458" y="762440"/>
                          </a:cubicBezTo>
                          <a:lnTo>
                            <a:pt x="510964" y="759774"/>
                          </a:lnTo>
                          <a:cubicBezTo>
                            <a:pt x="447917" y="755285"/>
                            <a:pt x="481573" y="657598"/>
                            <a:pt x="396412" y="636863"/>
                          </a:cubicBezTo>
                          <a:lnTo>
                            <a:pt x="100497" y="636863"/>
                          </a:lnTo>
                          <a:cubicBezTo>
                            <a:pt x="53535" y="634392"/>
                            <a:pt x="2976" y="644351"/>
                            <a:pt x="2666" y="574049"/>
                          </a:cubicBezTo>
                          <a:cubicBezTo>
                            <a:pt x="1777" y="425058"/>
                            <a:pt x="889" y="276067"/>
                            <a:pt x="0" y="127076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6" name="Oval 35">
                      <a:extLst>
                        <a:ext uri="{FF2B5EF4-FFF2-40B4-BE49-F238E27FC236}">
                          <a16:creationId xmlns:a16="http://schemas.microsoft.com/office/drawing/2014/main" id="{AD6B05A5-FA5C-4DB7-B363-F34158FAEE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7" name="Oval 36">
                      <a:extLst>
                        <a:ext uri="{FF2B5EF4-FFF2-40B4-BE49-F238E27FC236}">
                          <a16:creationId xmlns:a16="http://schemas.microsoft.com/office/drawing/2014/main" id="{A7A0E1B8-BDAA-4C4F-95A1-098A6BFA66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4592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8" name="Oval 37">
                      <a:extLst>
                        <a:ext uri="{FF2B5EF4-FFF2-40B4-BE49-F238E27FC236}">
                          <a16:creationId xmlns:a16="http://schemas.microsoft.com/office/drawing/2014/main" id="{DF4D0B42-5A1C-46E1-B7D0-FE93C49BF1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2551" y="5885242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9" name="Rounded Rectangle 70">
                      <a:extLst>
                        <a:ext uri="{FF2B5EF4-FFF2-40B4-BE49-F238E27FC236}">
                          <a16:creationId xmlns:a16="http://schemas.microsoft.com/office/drawing/2014/main" id="{10BC43FF-745E-43EE-84EB-1B74BA5D68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657810"/>
                      <a:ext cx="974740" cy="288154"/>
                    </a:xfrm>
                    <a:custGeom>
                      <a:avLst/>
                      <a:gdLst>
                        <a:gd name="connsiteX0" fmla="*/ 0 w 1148539"/>
                        <a:gd name="connsiteY0" fmla="*/ 46103 h 208904"/>
                        <a:gd name="connsiteX1" fmla="*/ 46103 w 1148539"/>
                        <a:gd name="connsiteY1" fmla="*/ 0 h 208904"/>
                        <a:gd name="connsiteX2" fmla="*/ 1102436 w 1148539"/>
                        <a:gd name="connsiteY2" fmla="*/ 0 h 208904"/>
                        <a:gd name="connsiteX3" fmla="*/ 1148539 w 1148539"/>
                        <a:gd name="connsiteY3" fmla="*/ 46103 h 208904"/>
                        <a:gd name="connsiteX4" fmla="*/ 1148539 w 1148539"/>
                        <a:gd name="connsiteY4" fmla="*/ 162801 h 208904"/>
                        <a:gd name="connsiteX5" fmla="*/ 1102436 w 1148539"/>
                        <a:gd name="connsiteY5" fmla="*/ 208904 h 208904"/>
                        <a:gd name="connsiteX6" fmla="*/ 46103 w 1148539"/>
                        <a:gd name="connsiteY6" fmla="*/ 208904 h 208904"/>
                        <a:gd name="connsiteX7" fmla="*/ 0 w 1148539"/>
                        <a:gd name="connsiteY7" fmla="*/ 162801 h 208904"/>
                        <a:gd name="connsiteX8" fmla="*/ 0 w 1148539"/>
                        <a:gd name="connsiteY8" fmla="*/ 46103 h 20890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1102436 w 1148539"/>
                        <a:gd name="connsiteY2" fmla="*/ 127962 h 336866"/>
                        <a:gd name="connsiteX3" fmla="*/ 1148539 w 1148539"/>
                        <a:gd name="connsiteY3" fmla="*/ 174065 h 336866"/>
                        <a:gd name="connsiteX4" fmla="*/ 1148539 w 1148539"/>
                        <a:gd name="connsiteY4" fmla="*/ 290763 h 336866"/>
                        <a:gd name="connsiteX5" fmla="*/ 1102436 w 1148539"/>
                        <a:gd name="connsiteY5" fmla="*/ 336866 h 336866"/>
                        <a:gd name="connsiteX6" fmla="*/ 46103 w 1148539"/>
                        <a:gd name="connsiteY6" fmla="*/ 336866 h 336866"/>
                        <a:gd name="connsiteX7" fmla="*/ 0 w 1148539"/>
                        <a:gd name="connsiteY7" fmla="*/ 290763 h 336866"/>
                        <a:gd name="connsiteX8" fmla="*/ 0 w 1148539"/>
                        <a:gd name="connsiteY8" fmla="*/ 174065 h 336866"/>
                        <a:gd name="connsiteX0" fmla="*/ 0 w 1148539"/>
                        <a:gd name="connsiteY0" fmla="*/ 181203 h 344004"/>
                        <a:gd name="connsiteX1" fmla="*/ 32774 w 1148539"/>
                        <a:gd name="connsiteY1" fmla="*/ 7138 h 344004"/>
                        <a:gd name="connsiteX2" fmla="*/ 439066 w 1148539"/>
                        <a:gd name="connsiteY2" fmla="*/ 43434 h 344004"/>
                        <a:gd name="connsiteX3" fmla="*/ 1102436 w 1148539"/>
                        <a:gd name="connsiteY3" fmla="*/ 135100 h 344004"/>
                        <a:gd name="connsiteX4" fmla="*/ 1148539 w 1148539"/>
                        <a:gd name="connsiteY4" fmla="*/ 181203 h 344004"/>
                        <a:gd name="connsiteX5" fmla="*/ 1148539 w 1148539"/>
                        <a:gd name="connsiteY5" fmla="*/ 297901 h 344004"/>
                        <a:gd name="connsiteX6" fmla="*/ 1102436 w 1148539"/>
                        <a:gd name="connsiteY6" fmla="*/ 344004 h 344004"/>
                        <a:gd name="connsiteX7" fmla="*/ 46103 w 1148539"/>
                        <a:gd name="connsiteY7" fmla="*/ 344004 h 344004"/>
                        <a:gd name="connsiteX8" fmla="*/ 0 w 1148539"/>
                        <a:gd name="connsiteY8" fmla="*/ 297901 h 344004"/>
                        <a:gd name="connsiteX9" fmla="*/ 0 w 1148539"/>
                        <a:gd name="connsiteY9" fmla="*/ 181203 h 344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6851 h 339652"/>
                        <a:gd name="connsiteX1" fmla="*/ 32774 w 1148539"/>
                        <a:gd name="connsiteY1" fmla="*/ 2786 h 339652"/>
                        <a:gd name="connsiteX2" fmla="*/ 460393 w 1148539"/>
                        <a:gd name="connsiteY2" fmla="*/ 127056 h 339652"/>
                        <a:gd name="connsiteX3" fmla="*/ 1102436 w 1148539"/>
                        <a:gd name="connsiteY3" fmla="*/ 130748 h 339652"/>
                        <a:gd name="connsiteX4" fmla="*/ 1148539 w 1148539"/>
                        <a:gd name="connsiteY4" fmla="*/ 176851 h 339652"/>
                        <a:gd name="connsiteX5" fmla="*/ 1148539 w 1148539"/>
                        <a:gd name="connsiteY5" fmla="*/ 293549 h 339652"/>
                        <a:gd name="connsiteX6" fmla="*/ 1102436 w 1148539"/>
                        <a:gd name="connsiteY6" fmla="*/ 339652 h 339652"/>
                        <a:gd name="connsiteX7" fmla="*/ 46103 w 1148539"/>
                        <a:gd name="connsiteY7" fmla="*/ 339652 h 339652"/>
                        <a:gd name="connsiteX8" fmla="*/ 0 w 1148539"/>
                        <a:gd name="connsiteY8" fmla="*/ 293549 h 339652"/>
                        <a:gd name="connsiteX9" fmla="*/ 0 w 1148539"/>
                        <a:gd name="connsiteY9" fmla="*/ 176851 h 339652"/>
                        <a:gd name="connsiteX0" fmla="*/ 0 w 1148539"/>
                        <a:gd name="connsiteY0" fmla="*/ 177016 h 339817"/>
                        <a:gd name="connsiteX1" fmla="*/ 32774 w 1148539"/>
                        <a:gd name="connsiteY1" fmla="*/ 2951 h 339817"/>
                        <a:gd name="connsiteX2" fmla="*/ 449729 w 1148539"/>
                        <a:gd name="connsiteY2" fmla="*/ 119223 h 339817"/>
                        <a:gd name="connsiteX3" fmla="*/ 1102436 w 1148539"/>
                        <a:gd name="connsiteY3" fmla="*/ 130913 h 339817"/>
                        <a:gd name="connsiteX4" fmla="*/ 1148539 w 1148539"/>
                        <a:gd name="connsiteY4" fmla="*/ 177016 h 339817"/>
                        <a:gd name="connsiteX5" fmla="*/ 1148539 w 1148539"/>
                        <a:gd name="connsiteY5" fmla="*/ 293714 h 339817"/>
                        <a:gd name="connsiteX6" fmla="*/ 1102436 w 1148539"/>
                        <a:gd name="connsiteY6" fmla="*/ 339817 h 339817"/>
                        <a:gd name="connsiteX7" fmla="*/ 46103 w 1148539"/>
                        <a:gd name="connsiteY7" fmla="*/ 339817 h 339817"/>
                        <a:gd name="connsiteX8" fmla="*/ 0 w 1148539"/>
                        <a:gd name="connsiteY8" fmla="*/ 293714 h 339817"/>
                        <a:gd name="connsiteX9" fmla="*/ 0 w 1148539"/>
                        <a:gd name="connsiteY9" fmla="*/ 177016 h 339817"/>
                        <a:gd name="connsiteX0" fmla="*/ 0 w 1148539"/>
                        <a:gd name="connsiteY0" fmla="*/ 184405 h 347206"/>
                        <a:gd name="connsiteX1" fmla="*/ 32774 w 1148539"/>
                        <a:gd name="connsiteY1" fmla="*/ 10340 h 347206"/>
                        <a:gd name="connsiteX2" fmla="*/ 449729 w 1148539"/>
                        <a:gd name="connsiteY2" fmla="*/ 126612 h 347206"/>
                        <a:gd name="connsiteX3" fmla="*/ 1102436 w 1148539"/>
                        <a:gd name="connsiteY3" fmla="*/ 138302 h 347206"/>
                        <a:gd name="connsiteX4" fmla="*/ 1148539 w 1148539"/>
                        <a:gd name="connsiteY4" fmla="*/ 184405 h 347206"/>
                        <a:gd name="connsiteX5" fmla="*/ 1148539 w 1148539"/>
                        <a:gd name="connsiteY5" fmla="*/ 301103 h 347206"/>
                        <a:gd name="connsiteX6" fmla="*/ 1102436 w 1148539"/>
                        <a:gd name="connsiteY6" fmla="*/ 347206 h 347206"/>
                        <a:gd name="connsiteX7" fmla="*/ 46103 w 1148539"/>
                        <a:gd name="connsiteY7" fmla="*/ 347206 h 347206"/>
                        <a:gd name="connsiteX8" fmla="*/ 0 w 1148539"/>
                        <a:gd name="connsiteY8" fmla="*/ 301103 h 347206"/>
                        <a:gd name="connsiteX9" fmla="*/ 0 w 1148539"/>
                        <a:gd name="connsiteY9" fmla="*/ 184405 h 347206"/>
                        <a:gd name="connsiteX0" fmla="*/ 0 w 1148539"/>
                        <a:gd name="connsiteY0" fmla="*/ 183498 h 346299"/>
                        <a:gd name="connsiteX1" fmla="*/ 32774 w 1148539"/>
                        <a:gd name="connsiteY1" fmla="*/ 9433 h 346299"/>
                        <a:gd name="connsiteX2" fmla="*/ 455060 w 1148539"/>
                        <a:gd name="connsiteY2" fmla="*/ 131037 h 346299"/>
                        <a:gd name="connsiteX3" fmla="*/ 1102436 w 1148539"/>
                        <a:gd name="connsiteY3" fmla="*/ 137395 h 346299"/>
                        <a:gd name="connsiteX4" fmla="*/ 1148539 w 1148539"/>
                        <a:gd name="connsiteY4" fmla="*/ 183498 h 346299"/>
                        <a:gd name="connsiteX5" fmla="*/ 1148539 w 1148539"/>
                        <a:gd name="connsiteY5" fmla="*/ 300196 h 346299"/>
                        <a:gd name="connsiteX6" fmla="*/ 1102436 w 1148539"/>
                        <a:gd name="connsiteY6" fmla="*/ 346299 h 346299"/>
                        <a:gd name="connsiteX7" fmla="*/ 46103 w 1148539"/>
                        <a:gd name="connsiteY7" fmla="*/ 346299 h 346299"/>
                        <a:gd name="connsiteX8" fmla="*/ 0 w 1148539"/>
                        <a:gd name="connsiteY8" fmla="*/ 300196 h 346299"/>
                        <a:gd name="connsiteX9" fmla="*/ 0 w 1148539"/>
                        <a:gd name="connsiteY9" fmla="*/ 183498 h 346299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2809 h 345610"/>
                        <a:gd name="connsiteX1" fmla="*/ 32774 w 1148539"/>
                        <a:gd name="connsiteY1" fmla="*/ 8744 h 345610"/>
                        <a:gd name="connsiteX2" fmla="*/ 351092 w 1148539"/>
                        <a:gd name="connsiteY2" fmla="*/ 37043 h 345610"/>
                        <a:gd name="connsiteX3" fmla="*/ 452394 w 1148539"/>
                        <a:gd name="connsiteY3" fmla="*/ 133014 h 345610"/>
                        <a:gd name="connsiteX4" fmla="*/ 1102436 w 1148539"/>
                        <a:gd name="connsiteY4" fmla="*/ 136706 h 345610"/>
                        <a:gd name="connsiteX5" fmla="*/ 1148539 w 1148539"/>
                        <a:gd name="connsiteY5" fmla="*/ 182809 h 345610"/>
                        <a:gd name="connsiteX6" fmla="*/ 1148539 w 1148539"/>
                        <a:gd name="connsiteY6" fmla="*/ 299507 h 345610"/>
                        <a:gd name="connsiteX7" fmla="*/ 1102436 w 1148539"/>
                        <a:gd name="connsiteY7" fmla="*/ 345610 h 345610"/>
                        <a:gd name="connsiteX8" fmla="*/ 46103 w 1148539"/>
                        <a:gd name="connsiteY8" fmla="*/ 345610 h 345610"/>
                        <a:gd name="connsiteX9" fmla="*/ 0 w 1148539"/>
                        <a:gd name="connsiteY9" fmla="*/ 299507 h 345610"/>
                        <a:gd name="connsiteX10" fmla="*/ 0 w 1148539"/>
                        <a:gd name="connsiteY10" fmla="*/ 182809 h 345610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52394 w 1148539"/>
                        <a:gd name="connsiteY3" fmla="*/ 133466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3721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6330 h 349131"/>
                        <a:gd name="connsiteX1" fmla="*/ 32774 w 1148539"/>
                        <a:gd name="connsiteY1" fmla="*/ 12265 h 349131"/>
                        <a:gd name="connsiteX2" fmla="*/ 391080 w 1148539"/>
                        <a:gd name="connsiteY2" fmla="*/ 24568 h 349131"/>
                        <a:gd name="connsiteX3" fmla="*/ 473721 w 1148539"/>
                        <a:gd name="connsiteY3" fmla="*/ 133869 h 349131"/>
                        <a:gd name="connsiteX4" fmla="*/ 1102436 w 1148539"/>
                        <a:gd name="connsiteY4" fmla="*/ 140227 h 349131"/>
                        <a:gd name="connsiteX5" fmla="*/ 1148539 w 1148539"/>
                        <a:gd name="connsiteY5" fmla="*/ 186330 h 349131"/>
                        <a:gd name="connsiteX6" fmla="*/ 1148539 w 1148539"/>
                        <a:gd name="connsiteY6" fmla="*/ 303028 h 349131"/>
                        <a:gd name="connsiteX7" fmla="*/ 1102436 w 1148539"/>
                        <a:gd name="connsiteY7" fmla="*/ 349131 h 349131"/>
                        <a:gd name="connsiteX8" fmla="*/ 46103 w 1148539"/>
                        <a:gd name="connsiteY8" fmla="*/ 349131 h 349131"/>
                        <a:gd name="connsiteX9" fmla="*/ 0 w 1148539"/>
                        <a:gd name="connsiteY9" fmla="*/ 303028 h 349131"/>
                        <a:gd name="connsiteX10" fmla="*/ 0 w 1148539"/>
                        <a:gd name="connsiteY10" fmla="*/ 186330 h 349131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91080 w 1148539"/>
                        <a:gd name="connsiteY2" fmla="*/ 12303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80423 h 343224"/>
                        <a:gd name="connsiteX1" fmla="*/ 32774 w 1148539"/>
                        <a:gd name="connsiteY1" fmla="*/ 6358 h 343224"/>
                        <a:gd name="connsiteX2" fmla="*/ 380416 w 1148539"/>
                        <a:gd name="connsiteY2" fmla="*/ 0 h 343224"/>
                        <a:gd name="connsiteX3" fmla="*/ 473721 w 1148539"/>
                        <a:gd name="connsiteY3" fmla="*/ 127962 h 343224"/>
                        <a:gd name="connsiteX4" fmla="*/ 1102436 w 1148539"/>
                        <a:gd name="connsiteY4" fmla="*/ 134320 h 343224"/>
                        <a:gd name="connsiteX5" fmla="*/ 1148539 w 1148539"/>
                        <a:gd name="connsiteY5" fmla="*/ 180423 h 343224"/>
                        <a:gd name="connsiteX6" fmla="*/ 1148539 w 1148539"/>
                        <a:gd name="connsiteY6" fmla="*/ 297121 h 343224"/>
                        <a:gd name="connsiteX7" fmla="*/ 1102436 w 1148539"/>
                        <a:gd name="connsiteY7" fmla="*/ 343224 h 343224"/>
                        <a:gd name="connsiteX8" fmla="*/ 46103 w 1148539"/>
                        <a:gd name="connsiteY8" fmla="*/ 343224 h 343224"/>
                        <a:gd name="connsiteX9" fmla="*/ 0 w 1148539"/>
                        <a:gd name="connsiteY9" fmla="*/ 297121 h 343224"/>
                        <a:gd name="connsiteX10" fmla="*/ 0 w 1148539"/>
                        <a:gd name="connsiteY10" fmla="*/ 180423 h 34322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3082 w 1148539"/>
                        <a:gd name="connsiteY2" fmla="*/ 4306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2666 w 1148539"/>
                        <a:gd name="connsiteY0" fmla="*/ 75427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2666 w 1148539"/>
                        <a:gd name="connsiteY10" fmla="*/ 75427 h 336866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148539" h="339532">
                          <a:moveTo>
                            <a:pt x="2666" y="78093"/>
                          </a:moveTo>
                          <a:cubicBezTo>
                            <a:pt x="-2666" y="25972"/>
                            <a:pt x="20641" y="0"/>
                            <a:pt x="46103" y="0"/>
                          </a:cubicBezTo>
                          <a:lnTo>
                            <a:pt x="385748" y="4306"/>
                          </a:lnTo>
                          <a:cubicBezTo>
                            <a:pt x="426361" y="14355"/>
                            <a:pt x="404480" y="126320"/>
                            <a:pt x="473721" y="124270"/>
                          </a:cubicBezTo>
                          <a:lnTo>
                            <a:pt x="1102436" y="130628"/>
                          </a:lnTo>
                          <a:cubicBezTo>
                            <a:pt x="1127898" y="130628"/>
                            <a:pt x="1148539" y="151269"/>
                            <a:pt x="1148539" y="176731"/>
                          </a:cubicBezTo>
                          <a:lnTo>
                            <a:pt x="1148539" y="293429"/>
                          </a:lnTo>
                          <a:cubicBezTo>
                            <a:pt x="1148539" y="318891"/>
                            <a:pt x="1127898" y="339532"/>
                            <a:pt x="1102436" y="339532"/>
                          </a:cubicBezTo>
                          <a:lnTo>
                            <a:pt x="46103" y="339532"/>
                          </a:lnTo>
                          <a:cubicBezTo>
                            <a:pt x="20641" y="339532"/>
                            <a:pt x="0" y="318891"/>
                            <a:pt x="0" y="293429"/>
                          </a:cubicBezTo>
                          <a:cubicBezTo>
                            <a:pt x="889" y="221650"/>
                            <a:pt x="1777" y="149872"/>
                            <a:pt x="2666" y="78093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0" name="Rounded Rectangle 87">
                      <a:extLst>
                        <a:ext uri="{FF2B5EF4-FFF2-40B4-BE49-F238E27FC236}">
                          <a16:creationId xmlns:a16="http://schemas.microsoft.com/office/drawing/2014/main" id="{949AF945-6F39-4F85-AACF-5E74067C2D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67542" y="5768666"/>
                      <a:ext cx="1391350" cy="177292"/>
                    </a:xfrm>
                    <a:prstGeom prst="roundRect">
                      <a:avLst>
                        <a:gd name="adj" fmla="val 22069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" name="Oval 40">
                      <a:extLst>
                        <a:ext uri="{FF2B5EF4-FFF2-40B4-BE49-F238E27FC236}">
                          <a16:creationId xmlns:a16="http://schemas.microsoft.com/office/drawing/2014/main" id="{420EB369-2BC3-448A-8C2A-F6062E70B4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5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2" name="Oval 41">
                      <a:extLst>
                        <a:ext uri="{FF2B5EF4-FFF2-40B4-BE49-F238E27FC236}">
                          <a16:creationId xmlns:a16="http://schemas.microsoft.com/office/drawing/2014/main" id="{E76E762B-6443-43B9-825A-CA03D3E8CE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4139" y="5886743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</p:grpSp>
          <p:sp>
            <p:nvSpPr>
              <p:cNvPr id="16" name="Textfeld 360">
                <a:extLst>
                  <a:ext uri="{FF2B5EF4-FFF2-40B4-BE49-F238E27FC236}">
                    <a16:creationId xmlns:a16="http://schemas.microsoft.com/office/drawing/2014/main" id="{7B0C8B1D-57F3-47DF-91BF-D70ED048F24E}"/>
                  </a:ext>
                </a:extLst>
              </p:cNvPr>
              <p:cNvSpPr txBox="1"/>
              <p:nvPr/>
            </p:nvSpPr>
            <p:spPr>
              <a:xfrm>
                <a:off x="7548335" y="2242208"/>
                <a:ext cx="404622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17" name="Textfeld 360">
                <a:extLst>
                  <a:ext uri="{FF2B5EF4-FFF2-40B4-BE49-F238E27FC236}">
                    <a16:creationId xmlns:a16="http://schemas.microsoft.com/office/drawing/2014/main" id="{6E4880F4-B865-42E0-9E21-C90D68E2D10A}"/>
                  </a:ext>
                </a:extLst>
              </p:cNvPr>
              <p:cNvSpPr txBox="1"/>
              <p:nvPr/>
            </p:nvSpPr>
            <p:spPr>
              <a:xfrm>
                <a:off x="7550346" y="2919775"/>
                <a:ext cx="404622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18" name="Textfeld 360">
                <a:extLst>
                  <a:ext uri="{FF2B5EF4-FFF2-40B4-BE49-F238E27FC236}">
                    <a16:creationId xmlns:a16="http://schemas.microsoft.com/office/drawing/2014/main" id="{74472AE8-08A5-40C3-93B6-D41967557E4E}"/>
                  </a:ext>
                </a:extLst>
              </p:cNvPr>
              <p:cNvSpPr txBox="1"/>
              <p:nvPr/>
            </p:nvSpPr>
            <p:spPr>
              <a:xfrm>
                <a:off x="7563923" y="3696051"/>
                <a:ext cx="404622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19" name="Textfeld 360">
                <a:extLst>
                  <a:ext uri="{FF2B5EF4-FFF2-40B4-BE49-F238E27FC236}">
                    <a16:creationId xmlns:a16="http://schemas.microsoft.com/office/drawing/2014/main" id="{EACFC467-F289-428E-8004-5ECD8E5CE4A0}"/>
                  </a:ext>
                </a:extLst>
              </p:cNvPr>
              <p:cNvSpPr txBox="1"/>
              <p:nvPr/>
            </p:nvSpPr>
            <p:spPr>
              <a:xfrm>
                <a:off x="9090592" y="2232979"/>
                <a:ext cx="372664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20" name="Textfeld 360">
                <a:extLst>
                  <a:ext uri="{FF2B5EF4-FFF2-40B4-BE49-F238E27FC236}">
                    <a16:creationId xmlns:a16="http://schemas.microsoft.com/office/drawing/2014/main" id="{99360BEC-3A57-40A5-A8B8-1A78DEC1E7DB}"/>
                  </a:ext>
                </a:extLst>
              </p:cNvPr>
              <p:cNvSpPr txBox="1"/>
              <p:nvPr/>
            </p:nvSpPr>
            <p:spPr>
              <a:xfrm>
                <a:off x="9068501" y="2869851"/>
                <a:ext cx="372664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21" name="Textfeld 360">
                <a:extLst>
                  <a:ext uri="{FF2B5EF4-FFF2-40B4-BE49-F238E27FC236}">
                    <a16:creationId xmlns:a16="http://schemas.microsoft.com/office/drawing/2014/main" id="{999DC47D-5465-44CC-A1FE-DFD7F2539555}"/>
                  </a:ext>
                </a:extLst>
              </p:cNvPr>
              <p:cNvSpPr txBox="1"/>
              <p:nvPr/>
            </p:nvSpPr>
            <p:spPr>
              <a:xfrm>
                <a:off x="9099177" y="3617479"/>
                <a:ext cx="372664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67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sp>
            <p:nvSpPr>
              <p:cNvPr id="22" name="Textfeld 360">
                <a:extLst>
                  <a:ext uri="{FF2B5EF4-FFF2-40B4-BE49-F238E27FC236}">
                    <a16:creationId xmlns:a16="http://schemas.microsoft.com/office/drawing/2014/main" id="{B94122C7-1216-4FE7-999C-EA0E36B499F9}"/>
                  </a:ext>
                </a:extLst>
              </p:cNvPr>
              <p:cNvSpPr txBox="1"/>
              <p:nvPr/>
            </p:nvSpPr>
            <p:spPr>
              <a:xfrm>
                <a:off x="10685450" y="2243097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[B]</a:t>
                </a:r>
              </a:p>
            </p:txBody>
          </p:sp>
          <p:sp>
            <p:nvSpPr>
              <p:cNvPr id="23" name="Textfeld 360">
                <a:extLst>
                  <a:ext uri="{FF2B5EF4-FFF2-40B4-BE49-F238E27FC236}">
                    <a16:creationId xmlns:a16="http://schemas.microsoft.com/office/drawing/2014/main" id="{317DB63E-81E8-4E16-A8F0-DA43218E9C8D}"/>
                  </a:ext>
                </a:extLst>
              </p:cNvPr>
              <p:cNvSpPr txBox="1"/>
              <p:nvPr/>
            </p:nvSpPr>
            <p:spPr>
              <a:xfrm>
                <a:off x="10667949" y="2902956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[B]</a:t>
                </a:r>
              </a:p>
            </p:txBody>
          </p:sp>
          <p:sp>
            <p:nvSpPr>
              <p:cNvPr id="24" name="Textfeld 360">
                <a:extLst>
                  <a:ext uri="{FF2B5EF4-FFF2-40B4-BE49-F238E27FC236}">
                    <a16:creationId xmlns:a16="http://schemas.microsoft.com/office/drawing/2014/main" id="{2E5C13A3-0D44-4AB0-9C63-8AB4801EA806}"/>
                  </a:ext>
                </a:extLst>
              </p:cNvPr>
              <p:cNvSpPr txBox="1"/>
              <p:nvPr/>
            </p:nvSpPr>
            <p:spPr>
              <a:xfrm>
                <a:off x="10683037" y="3652134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[B]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6076A7E-199E-440A-8DB7-544959E05811}"/>
                </a:ext>
              </a:extLst>
            </p:cNvPr>
            <p:cNvGrpSpPr/>
            <p:nvPr/>
          </p:nvGrpSpPr>
          <p:grpSpPr>
            <a:xfrm>
              <a:off x="1108830" y="2363565"/>
              <a:ext cx="5711422" cy="557024"/>
              <a:chOff x="7345076" y="1345404"/>
              <a:chExt cx="4217975" cy="557024"/>
            </a:xfrm>
          </p:grpSpPr>
          <p:sp>
            <p:nvSpPr>
              <p:cNvPr id="12" name="TextBox 182">
                <a:extLst>
                  <a:ext uri="{FF2B5EF4-FFF2-40B4-BE49-F238E27FC236}">
                    <a16:creationId xmlns:a16="http://schemas.microsoft.com/office/drawing/2014/main" id="{0A22A8FF-5FE8-4E78-AD6D-65E569ADB02E}"/>
                  </a:ext>
                </a:extLst>
              </p:cNvPr>
              <p:cNvSpPr txBox="1"/>
              <p:nvPr/>
            </p:nvSpPr>
            <p:spPr>
              <a:xfrm>
                <a:off x="7345076" y="1348430"/>
                <a:ext cx="116708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  <a:t>Designed primarily for </a:t>
                </a:r>
                <a:b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</a:br>
                <a: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  <a:t>the carriage of </a:t>
                </a:r>
              </a:p>
              <a:p>
                <a:pPr algn="ctr" defTabSz="1219170">
                  <a:defRPr/>
                </a:pPr>
                <a:r>
                  <a:rPr lang="de-DE" sz="1000" b="1">
                    <a:solidFill>
                      <a:srgbClr val="ED7D31"/>
                    </a:solidFill>
                    <a:latin typeface="Calibri" panose="020F0502020204030204"/>
                  </a:rPr>
                  <a:t>People</a:t>
                </a:r>
              </a:p>
            </p:txBody>
          </p:sp>
          <p:sp>
            <p:nvSpPr>
              <p:cNvPr id="13" name="TextBox 182">
                <a:extLst>
                  <a:ext uri="{FF2B5EF4-FFF2-40B4-BE49-F238E27FC236}">
                    <a16:creationId xmlns:a16="http://schemas.microsoft.com/office/drawing/2014/main" id="{178498DC-ECF6-4429-AE4D-413AF00B7199}"/>
                  </a:ext>
                </a:extLst>
              </p:cNvPr>
              <p:cNvSpPr txBox="1"/>
              <p:nvPr/>
            </p:nvSpPr>
            <p:spPr>
              <a:xfrm>
                <a:off x="8725605" y="1345404"/>
                <a:ext cx="135966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  <a:t>Designed primarily for </a:t>
                </a:r>
                <a:b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</a:br>
                <a: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  <a:t>the carriage of </a:t>
                </a:r>
              </a:p>
              <a:p>
                <a:pPr algn="ctr" defTabSz="1219170">
                  <a:defRPr/>
                </a:pPr>
                <a:r>
                  <a:rPr lang="de-DE" sz="1000" b="1">
                    <a:solidFill>
                      <a:srgbClr val="ED7D31"/>
                    </a:solidFill>
                    <a:latin typeface="Calibri" panose="020F0502020204030204"/>
                  </a:rPr>
                  <a:t>Goods (</a:t>
                </a:r>
                <a:r>
                  <a:rPr lang="en-US" sz="1000" b="1">
                    <a:solidFill>
                      <a:srgbClr val="ED7D31"/>
                    </a:solidFill>
                    <a:latin typeface="Calibri" panose="020F0502020204030204"/>
                  </a:rPr>
                  <a:t>with passengers)</a:t>
                </a:r>
                <a:endParaRPr lang="de-DE" sz="1000" b="1">
                  <a:solidFill>
                    <a:srgbClr val="ED7D31"/>
                  </a:solidFill>
                  <a:latin typeface="Calibri" panose="020F0502020204030204"/>
                </a:endParaRPr>
              </a:p>
            </p:txBody>
          </p:sp>
          <p:sp>
            <p:nvSpPr>
              <p:cNvPr id="14" name="TextBox 182">
                <a:extLst>
                  <a:ext uri="{FF2B5EF4-FFF2-40B4-BE49-F238E27FC236}">
                    <a16:creationId xmlns:a16="http://schemas.microsoft.com/office/drawing/2014/main" id="{4964F331-1839-4F06-B9E1-5CA3568C4A59}"/>
                  </a:ext>
                </a:extLst>
              </p:cNvPr>
              <p:cNvSpPr txBox="1"/>
              <p:nvPr/>
            </p:nvSpPr>
            <p:spPr>
              <a:xfrm>
                <a:off x="10203390" y="1345889"/>
                <a:ext cx="135966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  <a:t>Designed primarily for </a:t>
                </a:r>
                <a:b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</a:br>
                <a:r>
                  <a:rPr lang="de-DE" sz="1000">
                    <a:solidFill>
                      <a:srgbClr val="ED7D31"/>
                    </a:solidFill>
                    <a:latin typeface="Calibri" panose="020F0502020204030204"/>
                  </a:rPr>
                  <a:t>the carriage of </a:t>
                </a:r>
              </a:p>
              <a:p>
                <a:pPr algn="ctr" defTabSz="1219170">
                  <a:defRPr/>
                </a:pPr>
                <a:r>
                  <a:rPr lang="de-DE" sz="1000" b="1">
                    <a:solidFill>
                      <a:srgbClr val="ED7D31"/>
                    </a:solidFill>
                    <a:latin typeface="Calibri" panose="020F0502020204030204"/>
                  </a:rPr>
                  <a:t>Goods (</a:t>
                </a:r>
                <a:r>
                  <a:rPr lang="en-US" sz="1000" b="1">
                    <a:solidFill>
                      <a:srgbClr val="ED7D31"/>
                    </a:solidFill>
                    <a:latin typeface="Calibri" panose="020F0502020204030204"/>
                  </a:rPr>
                  <a:t>without passengers)</a:t>
                </a:r>
                <a:endParaRPr lang="de-DE" sz="1000" b="1">
                  <a:solidFill>
                    <a:srgbClr val="ED7D31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1" name="TextBox 182">
            <a:extLst>
              <a:ext uri="{FF2B5EF4-FFF2-40B4-BE49-F238E27FC236}">
                <a16:creationId xmlns:a16="http://schemas.microsoft.com/office/drawing/2014/main" id="{FA70BC4C-813E-A9DB-4047-FD16B212215F}"/>
              </a:ext>
            </a:extLst>
          </p:cNvPr>
          <p:cNvSpPr txBox="1"/>
          <p:nvPr/>
        </p:nvSpPr>
        <p:spPr>
          <a:xfrm>
            <a:off x="5599335" y="5847461"/>
            <a:ext cx="585252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>
              <a:defRPr/>
            </a:pPr>
            <a:r>
              <a:rPr lang="de-DE" sz="1400">
                <a:latin typeface="Times New Roman"/>
                <a:cs typeface="Times New Roman"/>
              </a:rPr>
              <a:t>Concept </a:t>
            </a:r>
            <a:r>
              <a:rPr lang="de-DE" sz="1400" err="1">
                <a:latin typeface="Times New Roman"/>
                <a:cs typeface="Times New Roman"/>
              </a:rPr>
              <a:t>for</a:t>
            </a:r>
            <a:r>
              <a:rPr lang="de-DE" sz="1400">
                <a:latin typeface="Times New Roman"/>
                <a:cs typeface="Times New Roman"/>
              </a:rPr>
              <a:t> </a:t>
            </a:r>
            <a:r>
              <a:rPr lang="de-DE" sz="1400" err="1">
                <a:latin typeface="Times New Roman"/>
                <a:cs typeface="Times New Roman"/>
              </a:rPr>
              <a:t>categorisation</a:t>
            </a:r>
            <a:r>
              <a:rPr lang="de-DE" sz="1400">
                <a:latin typeface="Times New Roman"/>
                <a:cs typeface="Times New Roman"/>
              </a:rPr>
              <a:t> </a:t>
            </a:r>
            <a:r>
              <a:rPr lang="de-DE" sz="1400" err="1">
                <a:latin typeface="Times New Roman"/>
                <a:cs typeface="Times New Roman"/>
              </a:rPr>
              <a:t>based</a:t>
            </a:r>
            <a:r>
              <a:rPr lang="de-DE" sz="1400">
                <a:latin typeface="Times New Roman"/>
                <a:cs typeface="Times New Roman"/>
              </a:rPr>
              <a:t> on R.E.3 </a:t>
            </a:r>
            <a:r>
              <a:rPr lang="de-DE" sz="1400" err="1">
                <a:latin typeface="Times New Roman"/>
                <a:cs typeface="Times New Roman"/>
              </a:rPr>
              <a:t>designations</a:t>
            </a:r>
            <a:endParaRPr lang="en-US" sz="1400" err="1">
              <a:latin typeface="Times New Roman"/>
              <a:cs typeface="Times New Roman"/>
            </a:endParaRPr>
          </a:p>
        </p:txBody>
      </p:sp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5305ED07-0820-CDFB-2014-C2FEC68E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6458" y="6348272"/>
            <a:ext cx="9913177" cy="365125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4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AC20ED-5D81-40E1-9FA3-8E386277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08" y="2315022"/>
            <a:ext cx="10515600" cy="25462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latin typeface="Times New Roman"/>
                <a:ea typeface="Calibri"/>
                <a:cs typeface="Calibri"/>
              </a:rPr>
              <a:t>Agreement on definitions for Category A and [B] 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Calibri"/>
              </a:rPr>
              <a:t>(April 2024)</a:t>
            </a:r>
          </a:p>
          <a:p>
            <a:r>
              <a:rPr lang="en-US" sz="2000">
                <a:latin typeface="Times New Roman"/>
                <a:ea typeface="Calibri"/>
                <a:cs typeface="Calibri"/>
              </a:rPr>
              <a:t>Application of Category A and [B] to S.R.1 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Calibri"/>
              </a:rPr>
              <a:t>(April 2024)</a:t>
            </a:r>
          </a:p>
          <a:p>
            <a:r>
              <a:rPr lang="en-US" sz="2000">
                <a:latin typeface="Times New Roman"/>
                <a:ea typeface="Calibri"/>
                <a:cs typeface="Calibri"/>
              </a:rPr>
              <a:t>New definitions and modifications to existing definitions within R.E.3 and S.R.1 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Calibri"/>
              </a:rPr>
              <a:t>(April/May 2024)</a:t>
            </a:r>
          </a:p>
          <a:p>
            <a:r>
              <a:rPr lang="en-US" sz="2000">
                <a:latin typeface="Times New Roman"/>
                <a:ea typeface="Calibri"/>
                <a:cs typeface="Calibri"/>
              </a:rPr>
              <a:t>Application of category A and [B] to ‘L-category’ type vehicles</a:t>
            </a:r>
            <a:endParaRPr lang="en-US" sz="2000">
              <a:latin typeface="Times New Roman"/>
            </a:endParaRPr>
          </a:p>
          <a:p>
            <a:r>
              <a:rPr lang="en-US" sz="2000">
                <a:latin typeface="Times New Roman"/>
                <a:ea typeface="Calibri"/>
                <a:cs typeface="Calibri"/>
              </a:rPr>
              <a:t>Formal agreement of treatment of vehicles that are capable of being driven manually</a:t>
            </a:r>
          </a:p>
          <a:p>
            <a:r>
              <a:rPr lang="en-US" sz="2000">
                <a:latin typeface="Times New Roman"/>
                <a:ea typeface="Calibri"/>
                <a:cs typeface="Calibri"/>
              </a:rPr>
              <a:t>Consideration of other sub-categories to reflect potential vehicle designs...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D75B65-EDE0-4E98-88DA-3EA934AB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73276C3-CAE0-7349-EC0E-DE03BB08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latin typeface="Times New Roman"/>
                <a:ea typeface="Calibri Light"/>
                <a:cs typeface="Calibri Light"/>
              </a:rPr>
              <a:t>Discussion points for upcoming meetings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C11B29-A5E2-AD57-CACE-682A9AA3E8CD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D4AA79A-D95D-9664-B838-49C009F3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6458" y="6348272"/>
            <a:ext cx="9913177" cy="365125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AC20ED-5D81-40E1-9FA3-8E386277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107"/>
            <a:ext cx="10515600" cy="40462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latin typeface="Times New Roman"/>
                <a:ea typeface="Calibri"/>
                <a:cs typeface="Calibri"/>
              </a:rPr>
              <a:t>Number of vehicle designs which could apply to vehicles with an automated driving system and vehicles without an automated driving system, for example:</a:t>
            </a:r>
          </a:p>
          <a:p>
            <a:pPr lvl="1"/>
            <a:r>
              <a:rPr lang="en-US" sz="2000">
                <a:latin typeface="Times New Roman"/>
                <a:ea typeface="Calibri"/>
                <a:cs typeface="Calibri"/>
              </a:rPr>
              <a:t>low-speed vehicles</a:t>
            </a:r>
          </a:p>
          <a:p>
            <a:pPr lvl="1"/>
            <a:r>
              <a:rPr lang="en-US" sz="2000">
                <a:latin typeface="Times New Roman"/>
                <a:ea typeface="Calibri"/>
                <a:cs typeface="Calibri"/>
              </a:rPr>
              <a:t>small shuttle type vehicles with standees</a:t>
            </a:r>
          </a:p>
          <a:p>
            <a:pPr lvl="1"/>
            <a:r>
              <a:rPr lang="en-US" sz="2000">
                <a:latin typeface="Times New Roman"/>
                <a:ea typeface="Calibri"/>
                <a:cs typeface="Calibri"/>
              </a:rPr>
              <a:t>bidirectional vehicles </a:t>
            </a:r>
          </a:p>
          <a:p>
            <a:pPr lvl="1"/>
            <a:endParaRPr lang="en-US" sz="2000">
              <a:highlight>
                <a:srgbClr val="FFFF00"/>
              </a:highlight>
              <a:latin typeface="Times New Roman"/>
              <a:ea typeface="Calibri"/>
              <a:cs typeface="Calibri"/>
            </a:endParaRPr>
          </a:p>
          <a:p>
            <a:pPr lvl="1"/>
            <a:endParaRPr lang="en-US" sz="2000">
              <a:latin typeface="Times New Roman"/>
              <a:ea typeface="Calibri"/>
              <a:cs typeface="Calibri"/>
            </a:endParaRPr>
          </a:p>
          <a:p>
            <a:r>
              <a:rPr lang="en-US" sz="2000">
                <a:latin typeface="Times New Roman"/>
                <a:ea typeface="Calibri"/>
                <a:cs typeface="Calibri"/>
              </a:rPr>
              <a:t>TF-AVC approach is to </a:t>
            </a:r>
            <a:r>
              <a:rPr lang="en-US" sz="2000" err="1">
                <a:latin typeface="Times New Roman"/>
                <a:ea typeface="Calibri"/>
                <a:cs typeface="Calibri"/>
              </a:rPr>
              <a:t>categorise</a:t>
            </a:r>
            <a:r>
              <a:rPr lang="en-US" sz="2000">
                <a:latin typeface="Times New Roman"/>
                <a:ea typeface="Calibri"/>
                <a:cs typeface="Calibri"/>
              </a:rPr>
              <a:t> vehicles based on viable and likely use cases to be developed for vehicles with an automated driving system</a:t>
            </a:r>
            <a:endParaRPr lang="en-US" sz="2000" b="1">
              <a:latin typeface="Times New Roman"/>
              <a:ea typeface="Calibri"/>
              <a:cs typeface="Calibri"/>
            </a:endParaRPr>
          </a:p>
          <a:p>
            <a:endParaRPr lang="en-US" sz="2000" b="1">
              <a:latin typeface="Times New Roman"/>
              <a:ea typeface="Calibri"/>
              <a:cs typeface="Calibri"/>
            </a:endParaRPr>
          </a:p>
          <a:p>
            <a:pPr marL="0" indent="0" algn="ctr">
              <a:buNone/>
            </a:pPr>
            <a:endParaRPr lang="en-US" sz="2000" b="1">
              <a:solidFill>
                <a:schemeClr val="accent1"/>
              </a:solidFill>
              <a:latin typeface="Times New Roman"/>
              <a:ea typeface="Calibri"/>
              <a:cs typeface="Calibri"/>
            </a:endParaRPr>
          </a:p>
          <a:p>
            <a:endParaRPr lang="en-US"/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D75B65-EDE0-4E98-88DA-3EA934AB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EE88439-D77A-4BF4-2306-22F6C6D2C704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Times New Roman"/>
                <a:ea typeface="Calibri Light"/>
                <a:cs typeface="Calibri Light"/>
              </a:rPr>
              <a:t>TF-AVC approach 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BDB56F-97BD-E96F-0072-125293F05DE6}"/>
              </a:ext>
            </a:extLst>
          </p:cNvPr>
          <p:cNvCxnSpPr/>
          <p:nvPr/>
        </p:nvCxnSpPr>
        <p:spPr>
          <a:xfrm flipV="1">
            <a:off x="911817" y="1558872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F59A5A0-8858-A6C0-9F6C-FD9B881E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6458" y="6348272"/>
            <a:ext cx="9913177" cy="365125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8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7C15-B439-AA53-0053-755E4A13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811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GB" sz="360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b="1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Thank you, any questions?</a:t>
            </a:r>
            <a:endParaRPr lang="en-GB" sz="3600">
              <a:solidFill>
                <a:schemeClr val="accent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21C0D-2E49-CD67-798C-5F768946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7</a:t>
            </a:fld>
            <a:endParaRPr lang="en-GB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6D1293A-BC6F-466C-9E30-45797E38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6458" y="6348272"/>
            <a:ext cx="9913177" cy="365125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0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7343E-95D2-4D3C-8B2E-16657CA5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15" y="261803"/>
            <a:ext cx="1157465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z="3200">
                <a:latin typeface="Times New Roman"/>
                <a:cs typeface="Times New Roman"/>
              </a:rPr>
              <a:t>Confirmed Meeting Schedule / </a:t>
            </a:r>
            <a:r>
              <a:rPr lang="en-US" sz="3200">
                <a:latin typeface="Times New Roman"/>
                <a:cs typeface="Times New Roman"/>
              </a:rPr>
              <a:t>Deliverables: Jan - June 2024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FFE201B0-3C59-4606-B08E-9CF6565A6BBC}"/>
              </a:ext>
            </a:extLst>
          </p:cNvPr>
          <p:cNvSpPr/>
          <p:nvPr/>
        </p:nvSpPr>
        <p:spPr>
          <a:xfrm>
            <a:off x="701341" y="3769393"/>
            <a:ext cx="10789317" cy="57751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52990A-2B2C-411A-9156-0E23A0D31820}"/>
              </a:ext>
            </a:extLst>
          </p:cNvPr>
          <p:cNvSpPr txBox="1"/>
          <p:nvPr/>
        </p:nvSpPr>
        <p:spPr>
          <a:xfrm>
            <a:off x="9716002" y="3847181"/>
            <a:ext cx="8983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Jun 24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E09238-98CB-4F2A-B8E8-447822D66AE2}"/>
              </a:ext>
            </a:extLst>
          </p:cNvPr>
          <p:cNvSpPr txBox="1"/>
          <p:nvPr/>
        </p:nvSpPr>
        <p:spPr>
          <a:xfrm>
            <a:off x="904687" y="3868737"/>
            <a:ext cx="8983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Mar 24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67762D-3626-4A8C-B37F-C8F6CCE39CBD}"/>
              </a:ext>
            </a:extLst>
          </p:cNvPr>
          <p:cNvSpPr txBox="1"/>
          <p:nvPr/>
        </p:nvSpPr>
        <p:spPr>
          <a:xfrm>
            <a:off x="7106101" y="3859714"/>
            <a:ext cx="11309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May 24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46D935C-DA72-41C3-AD5D-F3AB829C54C5}"/>
              </a:ext>
            </a:extLst>
          </p:cNvPr>
          <p:cNvSpPr/>
          <p:nvPr/>
        </p:nvSpPr>
        <p:spPr>
          <a:xfrm>
            <a:off x="774532" y="401002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3CFA228-545B-4480-9BE2-B85F7A26BC15}"/>
              </a:ext>
            </a:extLst>
          </p:cNvPr>
          <p:cNvSpPr/>
          <p:nvPr/>
        </p:nvSpPr>
        <p:spPr>
          <a:xfrm>
            <a:off x="3880283" y="397754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97667E3-943F-41AF-84DB-350F86C8FF27}"/>
              </a:ext>
            </a:extLst>
          </p:cNvPr>
          <p:cNvSpPr/>
          <p:nvPr/>
        </p:nvSpPr>
        <p:spPr>
          <a:xfrm>
            <a:off x="6950013" y="3982467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575437-09D7-4C84-8082-B7C342CA5C4D}"/>
              </a:ext>
            </a:extLst>
          </p:cNvPr>
          <p:cNvSpPr/>
          <p:nvPr/>
        </p:nvSpPr>
        <p:spPr>
          <a:xfrm>
            <a:off x="9561927" y="396993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DF9D2F8-B0C9-4D85-A821-38248CF651A1}"/>
              </a:ext>
            </a:extLst>
          </p:cNvPr>
          <p:cNvSpPr txBox="1"/>
          <p:nvPr/>
        </p:nvSpPr>
        <p:spPr>
          <a:xfrm>
            <a:off x="20599" y="2646720"/>
            <a:ext cx="1661032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>
                <a:latin typeface="Times New Roman"/>
                <a:cs typeface="Times New Roman"/>
              </a:rPr>
              <a:t>3</a:t>
            </a:r>
            <a:r>
              <a:rPr lang="de-DE" sz="1600" baseline="30000">
                <a:latin typeface="Times New Roman"/>
                <a:cs typeface="Times New Roman"/>
              </a:rPr>
              <a:t>rd </a:t>
            </a:r>
            <a:r>
              <a:rPr lang="de-DE" sz="1600">
                <a:latin typeface="Times New Roman"/>
                <a:cs typeface="Times New Roman"/>
              </a:rPr>
              <a:t>Meeting 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18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&amp; 19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March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(Hybrid </a:t>
            </a:r>
            <a:r>
              <a:rPr lang="en-GB" sz="1600">
                <a:latin typeface="Times New Roman"/>
                <a:cs typeface="Times New Roman"/>
              </a:rPr>
              <a:t>| </a:t>
            </a:r>
            <a:r>
              <a:rPr lang="de-DE" sz="1600">
                <a:latin typeface="Times New Roman"/>
                <a:cs typeface="Times New Roman"/>
              </a:rPr>
              <a:t>Paris)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DC38858-50FA-419F-9EF0-731759128740}"/>
              </a:ext>
            </a:extLst>
          </p:cNvPr>
          <p:cNvCxnSpPr>
            <a:cxnSpLocks/>
          </p:cNvCxnSpPr>
          <p:nvPr/>
        </p:nvCxnSpPr>
        <p:spPr>
          <a:xfrm>
            <a:off x="852739" y="358840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E9FDFAC-4C03-403E-AC2B-1BFA072ADC7C}"/>
              </a:ext>
            </a:extLst>
          </p:cNvPr>
          <p:cNvSpPr txBox="1"/>
          <p:nvPr/>
        </p:nvSpPr>
        <p:spPr>
          <a:xfrm>
            <a:off x="3387322" y="2677497"/>
            <a:ext cx="1298752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4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 Meeting </a:t>
            </a:r>
            <a:endParaRPr lang="en-US"/>
          </a:p>
          <a:p>
            <a:pPr algn="ctr"/>
            <a:r>
              <a:rPr lang="en-US" sz="1600">
                <a:latin typeface="Times New Roman"/>
                <a:cs typeface="Times New Roman"/>
              </a:rPr>
              <a:t>30th April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1600">
                <a:latin typeface="Times New Roman"/>
                <a:ea typeface="Calibri"/>
                <a:cs typeface="Calibri"/>
              </a:rPr>
              <a:t>(Online only)</a:t>
            </a:r>
            <a:endParaRPr lang="en-US" sz="1600">
              <a:latin typeface="Times New Roman"/>
              <a:cs typeface="Times New Roman"/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3408654-C7B3-45E2-ADA4-1BCAEC4DE1E2}"/>
              </a:ext>
            </a:extLst>
          </p:cNvPr>
          <p:cNvCxnSpPr>
            <a:cxnSpLocks/>
          </p:cNvCxnSpPr>
          <p:nvPr/>
        </p:nvCxnSpPr>
        <p:spPr>
          <a:xfrm>
            <a:off x="2479557" y="4223306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A5439D95-4BE8-4A11-A7A8-4590B0DBC481}"/>
              </a:ext>
            </a:extLst>
          </p:cNvPr>
          <p:cNvSpPr txBox="1"/>
          <p:nvPr/>
        </p:nvSpPr>
        <p:spPr>
          <a:xfrm>
            <a:off x="6353195" y="2668478"/>
            <a:ext cx="1350049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5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15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May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(Online only) 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12B68D-E7AD-4160-8D2C-190BB72C0323}"/>
              </a:ext>
            </a:extLst>
          </p:cNvPr>
          <p:cNvSpPr txBox="1"/>
          <p:nvPr/>
        </p:nvSpPr>
        <p:spPr>
          <a:xfrm>
            <a:off x="8480770" y="2677497"/>
            <a:ext cx="231872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6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600">
                <a:latin typeface="Times New Roman"/>
                <a:cs typeface="Times New Roman"/>
              </a:rPr>
              <a:t>11</a:t>
            </a:r>
            <a:r>
              <a:rPr lang="en-GB" sz="1600" baseline="30000">
                <a:latin typeface="Times New Roman"/>
                <a:cs typeface="Times New Roman"/>
              </a:rPr>
              <a:t>th</a:t>
            </a:r>
            <a:r>
              <a:rPr lang="en-GB" sz="1600">
                <a:latin typeface="Times New Roman"/>
                <a:cs typeface="Times New Roman"/>
              </a:rPr>
              <a:t> &amp; 12</a:t>
            </a:r>
            <a:r>
              <a:rPr lang="en-GB" sz="1600" baseline="30000">
                <a:latin typeface="Times New Roman"/>
                <a:cs typeface="Times New Roman"/>
              </a:rPr>
              <a:t>th</a:t>
            </a:r>
            <a:r>
              <a:rPr lang="en-GB" sz="1600">
                <a:latin typeface="Times New Roman"/>
                <a:cs typeface="Times New Roman"/>
              </a:rPr>
              <a:t> June </a:t>
            </a:r>
          </a:p>
          <a:p>
            <a:pPr algn="ctr"/>
            <a:r>
              <a:rPr lang="en-GB" sz="1600">
                <a:latin typeface="Times New Roman"/>
                <a:cs typeface="Times New Roman"/>
              </a:rPr>
              <a:t>(Hybrid | London)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BF1EE439-65D0-4CA7-9949-59635CBC341E}"/>
              </a:ext>
            </a:extLst>
          </p:cNvPr>
          <p:cNvSpPr/>
          <p:nvPr/>
        </p:nvSpPr>
        <p:spPr>
          <a:xfrm>
            <a:off x="10600476" y="3977544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4A41B7F-07AB-4862-A98A-62025531EFDA}"/>
              </a:ext>
            </a:extLst>
          </p:cNvPr>
          <p:cNvSpPr txBox="1"/>
          <p:nvPr/>
        </p:nvSpPr>
        <p:spPr>
          <a:xfrm>
            <a:off x="9561927" y="4781041"/>
            <a:ext cx="220065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TF-AVC </a:t>
            </a:r>
            <a:endParaRPr lang="en-US" sz="1600"/>
          </a:p>
          <a:p>
            <a:pPr algn="ctr"/>
            <a:r>
              <a:rPr lang="en-US" sz="1600">
                <a:latin typeface="Times New Roman"/>
                <a:cs typeface="Times New Roman"/>
              </a:rPr>
              <a:t>Report to WP.29  </a:t>
            </a:r>
          </a:p>
          <a:p>
            <a:pPr algn="ctr"/>
            <a:r>
              <a:rPr lang="en-US" sz="1600">
                <a:latin typeface="Times New Roman"/>
                <a:cs typeface="Times New Roman"/>
              </a:rPr>
              <a:t>25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 – 28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 June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0DEDFE3-F2B4-4985-866E-B3E545AC18E0}"/>
              </a:ext>
            </a:extLst>
          </p:cNvPr>
          <p:cNvSpPr txBox="1"/>
          <p:nvPr/>
        </p:nvSpPr>
        <p:spPr>
          <a:xfrm>
            <a:off x="4045947" y="3868737"/>
            <a:ext cx="11309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Apr 24</a:t>
            </a: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15E576F-6E05-4EA3-A822-A3B3CACB0585}"/>
              </a:ext>
            </a:extLst>
          </p:cNvPr>
          <p:cNvCxnSpPr>
            <a:cxnSpLocks/>
          </p:cNvCxnSpPr>
          <p:nvPr/>
        </p:nvCxnSpPr>
        <p:spPr>
          <a:xfrm>
            <a:off x="3958490" y="355592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F63C0E4-6C17-495A-9222-FCE2E0CDA89C}"/>
              </a:ext>
            </a:extLst>
          </p:cNvPr>
          <p:cNvCxnSpPr>
            <a:cxnSpLocks/>
          </p:cNvCxnSpPr>
          <p:nvPr/>
        </p:nvCxnSpPr>
        <p:spPr>
          <a:xfrm>
            <a:off x="7028220" y="3560852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0B07EB62-9B62-40F5-87F5-8EE5DC48CF0E}"/>
              </a:ext>
            </a:extLst>
          </p:cNvPr>
          <p:cNvSpPr txBox="1"/>
          <p:nvPr/>
        </p:nvSpPr>
        <p:spPr>
          <a:xfrm>
            <a:off x="1319668" y="4760999"/>
            <a:ext cx="229643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b="1">
                <a:latin typeface="Times New Roman"/>
                <a:cs typeface="Times New Roman"/>
              </a:rPr>
              <a:t>TF-AVC </a:t>
            </a:r>
            <a:endParaRPr lang="de-DE" sz="1600" b="1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de-DE" sz="1600" b="1">
                <a:latin typeface="Times New Roman"/>
                <a:cs typeface="Times New Roman"/>
              </a:rPr>
              <a:t>Status Report </a:t>
            </a:r>
            <a:r>
              <a:rPr lang="en-US" sz="1600" b="1">
                <a:latin typeface="Times New Roman"/>
                <a:cs typeface="Times New Roman"/>
              </a:rPr>
              <a:t>to</a:t>
            </a:r>
            <a:r>
              <a:rPr lang="de-DE" sz="1600" b="1">
                <a:latin typeface="Times New Roman"/>
                <a:cs typeface="Times New Roman"/>
              </a:rPr>
              <a:t> GRSG </a:t>
            </a:r>
            <a:endParaRPr lang="de-DE" sz="1600" b="1">
              <a:latin typeface="Calibri" panose="020F0502020204030204"/>
              <a:ea typeface="Calibri"/>
              <a:cs typeface="Calibri"/>
            </a:endParaRPr>
          </a:p>
          <a:p>
            <a:pPr algn="ctr"/>
            <a:r>
              <a:rPr lang="de-DE" sz="1600" b="1">
                <a:latin typeface="Times New Roman"/>
                <a:cs typeface="Times New Roman"/>
              </a:rPr>
              <a:t>15</a:t>
            </a:r>
            <a:r>
              <a:rPr lang="de-DE" sz="1600" b="1" baseline="30000">
                <a:latin typeface="Times New Roman"/>
                <a:cs typeface="Times New Roman"/>
              </a:rPr>
              <a:t>th</a:t>
            </a:r>
            <a:r>
              <a:rPr lang="de-DE" sz="1600" b="1">
                <a:latin typeface="Times New Roman"/>
                <a:cs typeface="Times New Roman"/>
              </a:rPr>
              <a:t> – 19</a:t>
            </a:r>
            <a:r>
              <a:rPr lang="de-DE" sz="1600" b="1" baseline="30000">
                <a:latin typeface="Times New Roman"/>
                <a:cs typeface="Times New Roman"/>
              </a:rPr>
              <a:t>th</a:t>
            </a:r>
            <a:r>
              <a:rPr lang="de-DE" sz="1600" b="1">
                <a:latin typeface="Times New Roman"/>
                <a:cs typeface="Times New Roman"/>
              </a:rPr>
              <a:t> April </a:t>
            </a:r>
            <a:endParaRPr lang="de-DE" sz="1600" b="1">
              <a:ea typeface="Calibri"/>
              <a:cs typeface="Calibri"/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EB5E302-8244-48D0-AFCE-7E49603B2483}"/>
              </a:ext>
            </a:extLst>
          </p:cNvPr>
          <p:cNvCxnSpPr>
            <a:cxnSpLocks/>
          </p:cNvCxnSpPr>
          <p:nvPr/>
        </p:nvCxnSpPr>
        <p:spPr>
          <a:xfrm>
            <a:off x="9640134" y="3580260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508EF3-F9AE-4FD1-A5AE-FACD46B6A4F9}"/>
              </a:ext>
            </a:extLst>
          </p:cNvPr>
          <p:cNvCxnSpPr>
            <a:cxnSpLocks/>
          </p:cNvCxnSpPr>
          <p:nvPr/>
        </p:nvCxnSpPr>
        <p:spPr>
          <a:xfrm>
            <a:off x="5769438" y="4224123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20D3CC6B-70A9-483B-A070-07C38EF6BF3D}"/>
              </a:ext>
            </a:extLst>
          </p:cNvPr>
          <p:cNvSpPr txBox="1"/>
          <p:nvPr/>
        </p:nvSpPr>
        <p:spPr>
          <a:xfrm>
            <a:off x="4719937" y="4748796"/>
            <a:ext cx="2125760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>
                <a:latin typeface="Times New Roman"/>
                <a:cs typeface="Times New Roman"/>
              </a:rPr>
              <a:t>TF- AVC Status Report </a:t>
            </a:r>
            <a:r>
              <a:rPr lang="en-US" sz="1600">
                <a:latin typeface="Times New Roman"/>
                <a:cs typeface="Times New Roman"/>
              </a:rPr>
              <a:t>to</a:t>
            </a:r>
            <a:r>
              <a:rPr lang="de-DE" sz="1600">
                <a:latin typeface="Times New Roman"/>
                <a:cs typeface="Times New Roman"/>
              </a:rPr>
              <a:t> GRVA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20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– 24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May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1ACBF6BD-F7A7-41A2-AFA8-0082F6C22C90}"/>
              </a:ext>
            </a:extLst>
          </p:cNvPr>
          <p:cNvSpPr/>
          <p:nvPr/>
        </p:nvSpPr>
        <p:spPr>
          <a:xfrm>
            <a:off x="5681759" y="3991490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83F3609C-73F0-49AF-BB90-A61CC279D28F}"/>
              </a:ext>
            </a:extLst>
          </p:cNvPr>
          <p:cNvSpPr/>
          <p:nvPr/>
        </p:nvSpPr>
        <p:spPr>
          <a:xfrm>
            <a:off x="2401350" y="3978900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9A24BA58-79E8-443F-8334-6E1F5ECFAB45}"/>
              </a:ext>
            </a:extLst>
          </p:cNvPr>
          <p:cNvCxnSpPr>
            <a:cxnSpLocks/>
          </p:cNvCxnSpPr>
          <p:nvPr/>
        </p:nvCxnSpPr>
        <p:spPr>
          <a:xfrm>
            <a:off x="10686674" y="4216513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27A49-519A-4985-978D-2C513351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8</a:t>
            </a:fld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4865F1-EE1F-62CE-65C0-6A39B5C17C4B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13FD55F4-958B-519F-F5AC-C1DBC9DAB06C}"/>
              </a:ext>
            </a:extLst>
          </p:cNvPr>
          <p:cNvSpPr/>
          <p:nvPr/>
        </p:nvSpPr>
        <p:spPr>
          <a:xfrm>
            <a:off x="1287330" y="4503448"/>
            <a:ext cx="2384454" cy="14125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FA44593-95E7-C5B9-926C-6CE44BDE7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6458" y="6348272"/>
            <a:ext cx="9913177" cy="365125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0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FFE201B0-3C59-4606-B08E-9CF6565A6BBC}"/>
              </a:ext>
            </a:extLst>
          </p:cNvPr>
          <p:cNvSpPr/>
          <p:nvPr/>
        </p:nvSpPr>
        <p:spPr>
          <a:xfrm>
            <a:off x="701341" y="3769393"/>
            <a:ext cx="10789317" cy="57751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52990A-2B2C-411A-9156-0E23A0D31820}"/>
              </a:ext>
            </a:extLst>
          </p:cNvPr>
          <p:cNvSpPr txBox="1"/>
          <p:nvPr/>
        </p:nvSpPr>
        <p:spPr>
          <a:xfrm>
            <a:off x="7607421" y="3848719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Nov 24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E09238-98CB-4F2A-B8E8-447822D66AE2}"/>
              </a:ext>
            </a:extLst>
          </p:cNvPr>
          <p:cNvSpPr txBox="1"/>
          <p:nvPr/>
        </p:nvSpPr>
        <p:spPr>
          <a:xfrm>
            <a:off x="904687" y="3868737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Jul 24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67762D-3626-4A8C-B37F-C8F6CCE39CBD}"/>
              </a:ext>
            </a:extLst>
          </p:cNvPr>
          <p:cNvSpPr txBox="1"/>
          <p:nvPr/>
        </p:nvSpPr>
        <p:spPr>
          <a:xfrm>
            <a:off x="5494579" y="3843770"/>
            <a:ext cx="11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Oct</a:t>
            </a:r>
            <a:r>
              <a:rPr lang="de-DE"/>
              <a:t> 24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46D935C-DA72-41C3-AD5D-F3AB829C54C5}"/>
              </a:ext>
            </a:extLst>
          </p:cNvPr>
          <p:cNvSpPr/>
          <p:nvPr/>
        </p:nvSpPr>
        <p:spPr>
          <a:xfrm>
            <a:off x="774532" y="401002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3CFA228-545B-4480-9BE2-B85F7A26BC15}"/>
              </a:ext>
            </a:extLst>
          </p:cNvPr>
          <p:cNvSpPr/>
          <p:nvPr/>
        </p:nvSpPr>
        <p:spPr>
          <a:xfrm>
            <a:off x="2988428" y="396766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97667E3-943F-41AF-84DB-350F86C8FF27}"/>
              </a:ext>
            </a:extLst>
          </p:cNvPr>
          <p:cNvSpPr/>
          <p:nvPr/>
        </p:nvSpPr>
        <p:spPr>
          <a:xfrm>
            <a:off x="5353314" y="398246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575437-09D7-4C84-8082-B7C342CA5C4D}"/>
              </a:ext>
            </a:extLst>
          </p:cNvPr>
          <p:cNvSpPr/>
          <p:nvPr/>
        </p:nvSpPr>
        <p:spPr>
          <a:xfrm>
            <a:off x="7423897" y="397482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DF9D2F8-B0C9-4D85-A821-38248CF651A1}"/>
              </a:ext>
            </a:extLst>
          </p:cNvPr>
          <p:cNvSpPr txBox="1"/>
          <p:nvPr/>
        </p:nvSpPr>
        <p:spPr>
          <a:xfrm>
            <a:off x="144703" y="2771658"/>
            <a:ext cx="1519968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>
                <a:latin typeface="Times New Roman"/>
                <a:cs typeface="Times New Roman"/>
              </a:rPr>
              <a:t>7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16th &amp; 17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 </a:t>
            </a:r>
            <a:r>
              <a:rPr lang="en-US" sz="1600">
                <a:latin typeface="Times New Roman"/>
                <a:cs typeface="Times New Roman"/>
              </a:rPr>
              <a:t>July</a:t>
            </a:r>
          </a:p>
          <a:p>
            <a:pPr algn="ctr"/>
            <a:r>
              <a:rPr lang="en-US" sz="1600">
                <a:latin typeface="Times New Roman"/>
                <a:cs typeface="Times New Roman"/>
              </a:rPr>
              <a:t>(Online only)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DC38858-50FA-419F-9EF0-731759128740}"/>
              </a:ext>
            </a:extLst>
          </p:cNvPr>
          <p:cNvCxnSpPr>
            <a:cxnSpLocks/>
          </p:cNvCxnSpPr>
          <p:nvPr/>
        </p:nvCxnSpPr>
        <p:spPr>
          <a:xfrm>
            <a:off x="852739" y="358840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E9FDFAC-4C03-403E-AC2B-1BFA072ADC7C}"/>
              </a:ext>
            </a:extLst>
          </p:cNvPr>
          <p:cNvSpPr txBox="1"/>
          <p:nvPr/>
        </p:nvSpPr>
        <p:spPr>
          <a:xfrm>
            <a:off x="2430963" y="2764576"/>
            <a:ext cx="1479893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8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US" sz="1600">
                <a:latin typeface="Times New Roman"/>
                <a:cs typeface="Times New Roman"/>
              </a:rPr>
              <a:t>17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  September</a:t>
            </a:r>
          </a:p>
          <a:p>
            <a:pPr algn="ctr"/>
            <a:r>
              <a:rPr lang="en-US" sz="1600">
                <a:latin typeface="Times New Roman"/>
                <a:cs typeface="Times New Roman"/>
              </a:rPr>
              <a:t>(Online only) </a:t>
            </a:r>
            <a:endParaRPr lang="en-US" sz="160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5439D95-4BE8-4A11-A7A8-4590B0DBC481}"/>
              </a:ext>
            </a:extLst>
          </p:cNvPr>
          <p:cNvSpPr txBox="1"/>
          <p:nvPr/>
        </p:nvSpPr>
        <p:spPr>
          <a:xfrm>
            <a:off x="4565978" y="2769158"/>
            <a:ext cx="1786066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9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15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&amp; 16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</a:t>
            </a:r>
            <a:r>
              <a:rPr lang="en-US" sz="1600">
                <a:latin typeface="Times New Roman"/>
                <a:cs typeface="Times New Roman"/>
              </a:rPr>
              <a:t>October</a:t>
            </a:r>
          </a:p>
          <a:p>
            <a:pPr algn="ctr"/>
            <a:r>
              <a:rPr lang="en-US" sz="1600">
                <a:latin typeface="Times New Roman"/>
                <a:cs typeface="Times New Roman"/>
              </a:rPr>
              <a:t>(Hybrid | Bonn)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12B68D-E7AD-4160-8D2C-190BB72C0323}"/>
              </a:ext>
            </a:extLst>
          </p:cNvPr>
          <p:cNvSpPr txBox="1"/>
          <p:nvPr/>
        </p:nvSpPr>
        <p:spPr>
          <a:xfrm>
            <a:off x="6354955" y="2766014"/>
            <a:ext cx="239553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10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600">
                <a:latin typeface="Times New Roman"/>
                <a:cs typeface="Times New Roman"/>
              </a:rPr>
              <a:t>12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en-GB" sz="1600" baseline="30000">
                <a:latin typeface="Times New Roman"/>
                <a:cs typeface="Times New Roman"/>
              </a:rPr>
              <a:t> </a:t>
            </a:r>
            <a:r>
              <a:rPr lang="en-GB" sz="1600">
                <a:latin typeface="Times New Roman"/>
                <a:cs typeface="Times New Roman"/>
              </a:rPr>
              <a:t>&amp; 13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en-GB" sz="1600">
                <a:latin typeface="Times New Roman"/>
                <a:cs typeface="Times New Roman"/>
              </a:rPr>
              <a:t>  November </a:t>
            </a:r>
            <a:endParaRPr lang="de-DE" sz="160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GB" sz="1600">
                <a:latin typeface="Times New Roman"/>
                <a:cs typeface="Times New Roman"/>
              </a:rPr>
              <a:t>(Online only)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0DEDFE3-F2B4-4985-866E-B3E545AC18E0}"/>
              </a:ext>
            </a:extLst>
          </p:cNvPr>
          <p:cNvSpPr txBox="1"/>
          <p:nvPr/>
        </p:nvSpPr>
        <p:spPr>
          <a:xfrm>
            <a:off x="3121683" y="3852071"/>
            <a:ext cx="11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Sep 24</a:t>
            </a: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15E576F-6E05-4EA3-A822-A3B3CACB0585}"/>
              </a:ext>
            </a:extLst>
          </p:cNvPr>
          <p:cNvCxnSpPr>
            <a:cxnSpLocks/>
          </p:cNvCxnSpPr>
          <p:nvPr/>
        </p:nvCxnSpPr>
        <p:spPr>
          <a:xfrm>
            <a:off x="3066636" y="3569875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F63C0E4-6C17-495A-9222-FCE2E0CDA89C}"/>
              </a:ext>
            </a:extLst>
          </p:cNvPr>
          <p:cNvCxnSpPr>
            <a:cxnSpLocks/>
          </p:cNvCxnSpPr>
          <p:nvPr/>
        </p:nvCxnSpPr>
        <p:spPr>
          <a:xfrm>
            <a:off x="5431521" y="3580260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EB5E302-8244-48D0-AFCE-7E49603B2483}"/>
              </a:ext>
            </a:extLst>
          </p:cNvPr>
          <p:cNvCxnSpPr>
            <a:cxnSpLocks/>
          </p:cNvCxnSpPr>
          <p:nvPr/>
        </p:nvCxnSpPr>
        <p:spPr>
          <a:xfrm>
            <a:off x="7502104" y="3544908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508EF3-F9AE-4FD1-A5AE-FACD46B6A4F9}"/>
              </a:ext>
            </a:extLst>
          </p:cNvPr>
          <p:cNvCxnSpPr>
            <a:cxnSpLocks/>
          </p:cNvCxnSpPr>
          <p:nvPr/>
        </p:nvCxnSpPr>
        <p:spPr>
          <a:xfrm>
            <a:off x="4283754" y="4238069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20D3CC6B-70A9-483B-A070-07C38EF6BF3D}"/>
              </a:ext>
            </a:extLst>
          </p:cNvPr>
          <p:cNvSpPr txBox="1"/>
          <p:nvPr/>
        </p:nvSpPr>
        <p:spPr>
          <a:xfrm>
            <a:off x="2835943" y="4705866"/>
            <a:ext cx="289562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>
                <a:latin typeface="Times New Roman"/>
                <a:cs typeface="Times New Roman"/>
              </a:rPr>
              <a:t>TF AVC Status Report </a:t>
            </a:r>
            <a:r>
              <a:rPr lang="en-US" sz="1600">
                <a:latin typeface="Times New Roman"/>
                <a:cs typeface="Times New Roman"/>
              </a:rPr>
              <a:t>to</a:t>
            </a:r>
            <a:r>
              <a:rPr lang="de-DE" sz="1600"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GRVA 23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– 27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September and GRSG 7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– 11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</a:t>
            </a:r>
            <a:r>
              <a:rPr lang="en-US" sz="1600">
                <a:latin typeface="Times New Roman"/>
                <a:cs typeface="Times New Roman"/>
              </a:rPr>
              <a:t>October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1ACBF6BD-F7A7-41A2-AFA8-0082F6C22C90}"/>
              </a:ext>
            </a:extLst>
          </p:cNvPr>
          <p:cNvSpPr/>
          <p:nvPr/>
        </p:nvSpPr>
        <p:spPr>
          <a:xfrm>
            <a:off x="4198188" y="3982465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755F11A-21C5-4AC9-BF66-D4BF007CD4BD}"/>
              </a:ext>
            </a:extLst>
          </p:cNvPr>
          <p:cNvSpPr/>
          <p:nvPr/>
        </p:nvSpPr>
        <p:spPr>
          <a:xfrm>
            <a:off x="9325932" y="397255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4AFC174-7156-4419-9D62-CB1F21678597}"/>
              </a:ext>
            </a:extLst>
          </p:cNvPr>
          <p:cNvSpPr txBox="1"/>
          <p:nvPr/>
        </p:nvSpPr>
        <p:spPr>
          <a:xfrm>
            <a:off x="9545700" y="3846571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Dec</a:t>
            </a:r>
            <a:r>
              <a:rPr lang="de-DE"/>
              <a:t> 24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1567765-67F7-4E02-9EF3-05DCCA159D02}"/>
              </a:ext>
            </a:extLst>
          </p:cNvPr>
          <p:cNvSpPr txBox="1"/>
          <p:nvPr/>
        </p:nvSpPr>
        <p:spPr>
          <a:xfrm>
            <a:off x="8649254" y="2726635"/>
            <a:ext cx="240844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11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600">
                <a:latin typeface="Times New Roman"/>
                <a:cs typeface="Times New Roman"/>
              </a:rPr>
              <a:t>2</a:t>
            </a:r>
            <a:r>
              <a:rPr lang="en-GB" sz="1600" baseline="30000">
                <a:latin typeface="Times New Roman"/>
                <a:cs typeface="Times New Roman"/>
              </a:rPr>
              <a:t>nd</a:t>
            </a:r>
            <a:r>
              <a:rPr lang="en-GB" sz="1600">
                <a:latin typeface="Times New Roman"/>
                <a:cs typeface="Times New Roman"/>
              </a:rPr>
              <a:t> &amp; 3</a:t>
            </a:r>
            <a:r>
              <a:rPr lang="en-GB" sz="1600" baseline="30000">
                <a:latin typeface="Times New Roman"/>
                <a:cs typeface="Times New Roman"/>
              </a:rPr>
              <a:t>rd</a:t>
            </a:r>
            <a:r>
              <a:rPr lang="en-GB" sz="1600">
                <a:latin typeface="Times New Roman"/>
                <a:cs typeface="Times New Roman"/>
              </a:rPr>
              <a:t>  December </a:t>
            </a:r>
            <a:endParaRPr lang="de-DE" sz="160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GB" sz="1600">
                <a:latin typeface="Times New Roman"/>
                <a:cs typeface="Times New Roman"/>
              </a:rPr>
              <a:t>(TBC online or hybrid)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C4675BEC-9A03-476D-9699-A03EB7505317}"/>
              </a:ext>
            </a:extLst>
          </p:cNvPr>
          <p:cNvCxnSpPr>
            <a:cxnSpLocks/>
          </p:cNvCxnSpPr>
          <p:nvPr/>
        </p:nvCxnSpPr>
        <p:spPr>
          <a:xfrm>
            <a:off x="9852576" y="3528772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F1466A-9EBD-4F50-8140-BBD09451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9</a:t>
            </a:fld>
            <a:endParaRPr lang="en-GB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77BA4422-1B2D-DE6A-15FD-E9492AA25265}"/>
              </a:ext>
            </a:extLst>
          </p:cNvPr>
          <p:cNvSpPr txBox="1">
            <a:spLocks/>
          </p:cNvSpPr>
          <p:nvPr/>
        </p:nvSpPr>
        <p:spPr>
          <a:xfrm>
            <a:off x="851115" y="261803"/>
            <a:ext cx="11574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err="1">
                <a:latin typeface="Times New Roman"/>
                <a:cs typeface="Times New Roman"/>
              </a:rPr>
              <a:t>Provisional</a:t>
            </a:r>
            <a:r>
              <a:rPr lang="de-DE" sz="3200">
                <a:latin typeface="Times New Roman"/>
                <a:cs typeface="Times New Roman"/>
              </a:rPr>
              <a:t> Meeting Schedule / </a:t>
            </a:r>
            <a:r>
              <a:rPr lang="en-US" sz="3200">
                <a:latin typeface="Times New Roman"/>
                <a:cs typeface="Times New Roman"/>
              </a:rPr>
              <a:t>Deliverables: July - Dec 2024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8A8F48-B7E9-61EB-BCC6-DCEA5EBD3A3D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79E86136-7F3C-673F-72A7-4256B561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6458" y="6348272"/>
            <a:ext cx="9913177" cy="365125"/>
          </a:xfr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12/04/24, Chairs of TF-AVC, all rights reserved. For reproduction permission and all other issues, please contact geena.rait@dft.gov.uk.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66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6B0EFF-42F8-4535-ACD3-465F1E941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6B1152-5611-4382-B5FC-7DEACF467180}">
  <ds:schemaRefs>
    <ds:schemaRef ds:uri="15ff3d39-6e7b-4d70-9b7c-8d9fe85d0f29"/>
    <ds:schemaRef ds:uri="4fea251c-3bdd-4d50-962b-ffa2ae250ba0"/>
    <ds:schemaRef ds:uri="a6b29006-9d77-4fe3-aa03-c8f2cc84fb38"/>
    <ds:schemaRef ds:uri="ae4d9d97-fbd6-41a7-8f8f-bb7a540acd0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85ec44e-1bab-4c0b-9df0-6ba128686fc9"/>
    <ds:schemaRef ds:uri="acccb6d4-dbe5-46d2-b4d3-5733603d8cc6"/>
  </ds:schemaRefs>
</ds:datastoreItem>
</file>

<file path=customXml/itemProps3.xml><?xml version="1.0" encoding="utf-8"?>
<ds:datastoreItem xmlns:ds="http://schemas.openxmlformats.org/officeDocument/2006/customXml" ds:itemID="{AA44D76B-2BEA-4D47-853D-624953941B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1028</Words>
  <Application>Microsoft Office PowerPoint</Application>
  <PresentationFormat>Widescreen</PresentationFormat>
  <Paragraphs>157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Open Sans</vt:lpstr>
      <vt:lpstr>Times New Roman</vt:lpstr>
      <vt:lpstr>office theme</vt:lpstr>
      <vt:lpstr>TASK FORCE ON AUTOMATED VEHICLE CATEGORISATION (TF-AVC)</vt:lpstr>
      <vt:lpstr>TF-AVC progress</vt:lpstr>
      <vt:lpstr>Previous meetings</vt:lpstr>
      <vt:lpstr>Concept for categorisation </vt:lpstr>
      <vt:lpstr>Discussion points for upcoming meetings</vt:lpstr>
      <vt:lpstr>PowerPoint Presentation</vt:lpstr>
      <vt:lpstr>PowerPoint Presentation</vt:lpstr>
      <vt:lpstr>Confirmed Meeting Schedule / Deliverables: Jan - June 2024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Weinand, Thies</dc:creator>
  <cp:lastModifiedBy>EG</cp:lastModifiedBy>
  <cp:revision>4</cp:revision>
  <dcterms:created xsi:type="dcterms:W3CDTF">2024-02-21T08:52:53Z</dcterms:created>
  <dcterms:modified xsi:type="dcterms:W3CDTF">2024-04-12T15:29:53Z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CustomTag">
    <vt:lpwstr/>
  </property>
  <property fmtid="{D5CDD505-2E9C-101B-9397-08002B2CF9AE}" pid="5" name="FinancialYear">
    <vt:lpwstr/>
  </property>
  <property fmtid="{D5CDD505-2E9C-101B-9397-08002B2CF9AE}" pid="6" name="MSIP_Label_725ca717-11da-4935-b601-f527b9741f2e_Enabled">
    <vt:lpwstr>true</vt:lpwstr>
  </property>
  <property fmtid="{D5CDD505-2E9C-101B-9397-08002B2CF9AE}" pid="7" name="MSIP_Label_725ca717-11da-4935-b601-f527b9741f2e_SetDate">
    <vt:lpwstr>2024-04-11T13:54:09Z</vt:lpwstr>
  </property>
  <property fmtid="{D5CDD505-2E9C-101B-9397-08002B2CF9AE}" pid="8" name="MSIP_Label_725ca717-11da-4935-b601-f527b9741f2e_Method">
    <vt:lpwstr>Standard</vt:lpwstr>
  </property>
  <property fmtid="{D5CDD505-2E9C-101B-9397-08002B2CF9AE}" pid="9" name="MSIP_Label_725ca717-11da-4935-b601-f527b9741f2e_Name">
    <vt:lpwstr>C2 - Internal</vt:lpwstr>
  </property>
  <property fmtid="{D5CDD505-2E9C-101B-9397-08002B2CF9AE}" pid="10" name="MSIP_Label_725ca717-11da-4935-b601-f527b9741f2e_SiteId">
    <vt:lpwstr>d852d5cd-724c-4128-8812-ffa5db3f8507</vt:lpwstr>
  </property>
  <property fmtid="{D5CDD505-2E9C-101B-9397-08002B2CF9AE}" pid="11" name="MSIP_Label_725ca717-11da-4935-b601-f527b9741f2e_ActionId">
    <vt:lpwstr>27ece59e-a800-499e-908c-475d6519b0b1</vt:lpwstr>
  </property>
  <property fmtid="{D5CDD505-2E9C-101B-9397-08002B2CF9AE}" pid="12" name="MSIP_Label_725ca717-11da-4935-b601-f527b9741f2e_ContentBits">
    <vt:lpwstr>0</vt:lpwstr>
  </property>
</Properties>
</file>