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0"/>
  </p:notesMasterIdLst>
  <p:handoutMasterIdLst>
    <p:handoutMasterId r:id="rId11"/>
  </p:handoutMasterIdLst>
  <p:sldIdLst>
    <p:sldId id="261" r:id="rId4"/>
    <p:sldId id="257" r:id="rId5"/>
    <p:sldId id="263" r:id="rId6"/>
    <p:sldId id="262" r:id="rId7"/>
    <p:sldId id="265" r:id="rId8"/>
    <p:sldId id="264" r:id="rId9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THEL Aurelie" initials="BA" lastIdx="11" clrIdx="0">
    <p:extLst>
      <p:ext uri="{19B8F6BF-5375-455C-9EA6-DF929625EA0E}">
        <p15:presenceInfo xmlns:p15="http://schemas.microsoft.com/office/powerpoint/2012/main" userId="S::aurelie.a.berthel@renault.com::93f5d5d4-8cc1-4d16-af29-9a970af641e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CC"/>
    <a:srgbClr val="F0F8F9"/>
    <a:srgbClr val="F4B18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89884" autoAdjust="0"/>
  </p:normalViewPr>
  <p:slideViewPr>
    <p:cSldViewPr>
      <p:cViewPr varScale="1">
        <p:scale>
          <a:sx n="74" d="100"/>
          <a:sy n="74" d="100"/>
        </p:scale>
        <p:origin x="92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7161A89B-E6BA-40E4-8125-DC963C5A34E5}"/>
    <pc:docChg chg="modSld">
      <pc:chgData name="Konstantin Glukhenkiy" userId="24b49d37-c936-4e44-8fab-4bfac34f62f4" providerId="ADAL" clId="{7161A89B-E6BA-40E4-8125-DC963C5A34E5}" dt="2024-04-26T17:45:58.167" v="5" actId="20577"/>
      <pc:docMkLst>
        <pc:docMk/>
      </pc:docMkLst>
      <pc:sldChg chg="modSp mod">
        <pc:chgData name="Konstantin Glukhenkiy" userId="24b49d37-c936-4e44-8fab-4bfac34f62f4" providerId="ADAL" clId="{7161A89B-E6BA-40E4-8125-DC963C5A34E5}" dt="2024-04-26T17:45:58.167" v="5" actId="20577"/>
        <pc:sldMkLst>
          <pc:docMk/>
          <pc:sldMk cId="0" sldId="261"/>
        </pc:sldMkLst>
        <pc:spChg chg="mod">
          <ac:chgData name="Konstantin Glukhenkiy" userId="24b49d37-c936-4e44-8fab-4bfac34f62f4" providerId="ADAL" clId="{7161A89B-E6BA-40E4-8125-DC963C5A34E5}" dt="2024-04-26T17:45:58.167" v="5" actId="20577"/>
          <ac:spMkLst>
            <pc:docMk/>
            <pc:sldMk cId="0" sldId="261"/>
            <ac:spMk id="3" creationId="{F3E9F722-0615-8F16-5025-09402922DEC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26/04/2024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2EFB3BFE-026A-4511-BF97-ED4E1E36CD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Parking Lamp discussion document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6C47E5BB-7161-481E-953C-DA595BFB3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10363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Use of single sided parking lamp illumination when parking vehicles over 2 m in width</a:t>
            </a:r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GRE-90 – April 2024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3E9F722-0615-8F16-5025-09402922DECC}"/>
              </a:ext>
            </a:extLst>
          </p:cNvPr>
          <p:cNvSpPr txBox="1"/>
          <p:nvPr/>
        </p:nvSpPr>
        <p:spPr>
          <a:xfrm>
            <a:off x="8565676" y="11773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GRE-90-22</a:t>
            </a:r>
            <a:endParaRPr lang="en-US" sz="1200" dirty="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GRE, 29 April-3 May 2024 </a:t>
            </a:r>
          </a:p>
          <a:p>
            <a:pPr algn="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agenda item 6 (a) </a:t>
            </a:r>
          </a:p>
        </p:txBody>
      </p:sp>
      <p:sp>
        <p:nvSpPr>
          <p:cNvPr id="6" name="ZoneTexte 3">
            <a:extLst>
              <a:ext uri="{FF2B5EF4-FFF2-40B4-BE49-F238E27FC236}">
                <a16:creationId xmlns:a16="http://schemas.microsoft.com/office/drawing/2014/main" id="{F3A70C3C-A6E0-83DC-CD38-EB802BBDC997}"/>
              </a:ext>
            </a:extLst>
          </p:cNvPr>
          <p:cNvSpPr txBox="1"/>
          <p:nvPr/>
        </p:nvSpPr>
        <p:spPr>
          <a:xfrm>
            <a:off x="97933" y="11773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Submitted by the experts of OICA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 Statement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1247040" cy="4525963"/>
          </a:xfrm>
        </p:spPr>
        <p:txBody>
          <a:bodyPr/>
          <a:lstStyle/>
          <a:p>
            <a:r>
              <a:rPr lang="en-GB" sz="2800" dirty="0"/>
              <a:t> Consumer demand and increased safety standards have increased the size of today’s vehicles</a:t>
            </a:r>
          </a:p>
          <a:p>
            <a:endParaRPr lang="en-GB" sz="2800" dirty="0"/>
          </a:p>
          <a:p>
            <a:r>
              <a:rPr lang="en-GB" sz="2800" dirty="0"/>
              <a:t> UN R48 paragraph 6.12.1. currently prohibits the installation of parking lamps on vehicles exceeding 2 m in width:</a:t>
            </a:r>
          </a:p>
          <a:p>
            <a:endParaRPr lang="en-GB" sz="1000" dirty="0"/>
          </a:p>
          <a:p>
            <a:pPr marL="360363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6.12.1.	Presence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On motor vehicles 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not exceeding 6 m in length and not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8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exceeding 2 m in width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optional.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On all other vehicles, prohibited.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Information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1247040" cy="4853135"/>
          </a:xfrm>
        </p:spPr>
        <p:txBody>
          <a:bodyPr/>
          <a:lstStyle/>
          <a:p>
            <a:r>
              <a:rPr lang="en-GB" sz="2000" dirty="0"/>
              <a:t>A position lamp can act as a parking lamp:</a:t>
            </a:r>
          </a:p>
          <a:p>
            <a:pPr marL="360363" indent="0">
              <a:buNone/>
            </a:pPr>
            <a:r>
              <a:rPr lang="en-US" sz="2000" dirty="0"/>
              <a:t>6.12.9.	Other requirements</a:t>
            </a:r>
          </a:p>
          <a:p>
            <a:pPr marL="0" indent="0">
              <a:buNone/>
            </a:pPr>
            <a:r>
              <a:rPr lang="en-US" sz="2000" dirty="0"/>
              <a:t>		The functioning of this lamp may also be performed by </a:t>
            </a:r>
            <a:r>
              <a:rPr lang="en-US" sz="2000" dirty="0">
                <a:highlight>
                  <a:srgbClr val="FFFF00"/>
                </a:highlight>
              </a:rPr>
              <a:t>simultaneously switching 	</a:t>
            </a:r>
            <a:r>
              <a:rPr lang="en-US" sz="2000" dirty="0"/>
              <a:t>		</a:t>
            </a:r>
            <a:r>
              <a:rPr lang="en-US" sz="2000" dirty="0">
                <a:highlight>
                  <a:srgbClr val="FFFF00"/>
                </a:highlight>
              </a:rPr>
              <a:t>ON the front and rear position lamps on the same side of the vehicle</a:t>
            </a:r>
            <a:r>
              <a:rPr lang="en-US" sz="2000" dirty="0"/>
              <a:t>. In this case, 		lamps that meet the requirements of front or rear position lamps are deemed 			to meet the requirements of parking lamps.</a:t>
            </a:r>
          </a:p>
          <a:p>
            <a:endParaRPr lang="en-US" sz="2000" dirty="0"/>
          </a:p>
          <a:p>
            <a:r>
              <a:rPr lang="en-US" sz="2000" dirty="0"/>
              <a:t>If a position lamp is used as a parking lamp the requirements of 5.11. do not apply:</a:t>
            </a:r>
          </a:p>
          <a:p>
            <a:endParaRPr lang="en-US" sz="2000" dirty="0"/>
          </a:p>
          <a:p>
            <a:pPr marL="360363" indent="0">
              <a:buNone/>
            </a:pPr>
            <a:r>
              <a:rPr lang="en-US" sz="2000" dirty="0"/>
              <a:t>5.11.1.	This requirement does not apply while one or more of the following conditions 			exist:</a:t>
            </a:r>
          </a:p>
          <a:p>
            <a:pPr marL="0" indent="0">
              <a:buNone/>
            </a:pPr>
            <a:r>
              <a:rPr lang="en-US" sz="2000" dirty="0"/>
              <a:t>		(a) Front and rear position lamps, as well as side-marker lamps when combined 			or reciprocally incorporated with said lamps </a:t>
            </a:r>
            <a:r>
              <a:rPr lang="en-US" sz="2000" dirty="0">
                <a:highlight>
                  <a:srgbClr val="FFFF00"/>
                </a:highlight>
              </a:rPr>
              <a:t>are switched ON as parking lamps</a:t>
            </a:r>
            <a:r>
              <a:rPr lang="en-US" sz="20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273760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Information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58DD00-298A-6610-0969-D18C746783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497" y="2824295"/>
            <a:ext cx="8494164" cy="28336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759249-9566-B398-74C9-175B74824F59}"/>
              </a:ext>
            </a:extLst>
          </p:cNvPr>
          <p:cNvSpPr txBox="1"/>
          <p:nvPr/>
        </p:nvSpPr>
        <p:spPr>
          <a:xfrm>
            <a:off x="1559496" y="1425550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u="none" strike="noStrike" baseline="0" dirty="0">
                <a:solidFill>
                  <a:srgbClr val="000000"/>
                </a:solidFill>
                <a:latin typeface="Audi Type" panose="020B0503040202060203" pitchFamily="34" charset="0"/>
              </a:rPr>
              <a:t>Parking lamp (low intensity) or position lamp (higher intensity)</a:t>
            </a:r>
          </a:p>
          <a:p>
            <a:pPr marR="0" algn="ctr"/>
            <a:r>
              <a:rPr lang="en-US" sz="2400" b="1" dirty="0">
                <a:solidFill>
                  <a:srgbClr val="00B050"/>
                </a:solidFill>
                <a:latin typeface="Audi Type" panose="020B0503040202060203" pitchFamily="34" charset="0"/>
              </a:rPr>
              <a:t>Allowed Condition</a:t>
            </a:r>
            <a:endParaRPr lang="en-US" sz="2400" b="1" i="0" u="none" strike="noStrike" baseline="0" dirty="0">
              <a:solidFill>
                <a:srgbClr val="00B050"/>
              </a:solidFill>
              <a:latin typeface="Audi Type" panose="020B05030402020602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9D29CB-EFBC-DC75-677B-FADA9D8742E9}"/>
              </a:ext>
            </a:extLst>
          </p:cNvPr>
          <p:cNvSpPr txBox="1"/>
          <p:nvPr/>
        </p:nvSpPr>
        <p:spPr>
          <a:xfrm>
            <a:off x="6312024" y="1412776"/>
            <a:ext cx="410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u="none" strike="noStrike" baseline="0" dirty="0">
                <a:solidFill>
                  <a:srgbClr val="000000"/>
                </a:solidFill>
                <a:latin typeface="Audi Type" panose="020B0503040202060203" pitchFamily="34" charset="0"/>
              </a:rPr>
              <a:t>Parking lamp (low intensity) or position lamp (higher intensity)</a:t>
            </a:r>
          </a:p>
          <a:p>
            <a:pPr marR="0" algn="ctr"/>
            <a:r>
              <a:rPr lang="en-US" sz="2400" b="1" dirty="0">
                <a:solidFill>
                  <a:srgbClr val="FF0000"/>
                </a:solidFill>
                <a:latin typeface="Audi Type" panose="020B0503040202060203" pitchFamily="34" charset="0"/>
              </a:rPr>
              <a:t>Not allowed</a:t>
            </a:r>
            <a:endParaRPr lang="en-US" sz="2400" b="1" i="0" u="none" strike="noStrike" baseline="0" dirty="0">
              <a:solidFill>
                <a:srgbClr val="FF0000"/>
              </a:solidFill>
              <a:latin typeface="Audi Type" panose="020B0503040202060203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205CAE0-EEFE-F1A2-6CE9-E2443AD55855}"/>
              </a:ext>
            </a:extLst>
          </p:cNvPr>
          <p:cNvCxnSpPr/>
          <p:nvPr/>
        </p:nvCxnSpPr>
        <p:spPr>
          <a:xfrm>
            <a:off x="10488488" y="2924944"/>
            <a:ext cx="0" cy="12961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FA44E1-F0E3-0F84-C1CC-C971363BF535}"/>
              </a:ext>
            </a:extLst>
          </p:cNvPr>
          <p:cNvCxnSpPr/>
          <p:nvPr/>
        </p:nvCxnSpPr>
        <p:spPr>
          <a:xfrm>
            <a:off x="9912424" y="2924944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9DA4D1E-32A8-0F5F-4ABC-08F9D90BAA5C}"/>
              </a:ext>
            </a:extLst>
          </p:cNvPr>
          <p:cNvCxnSpPr/>
          <p:nvPr/>
        </p:nvCxnSpPr>
        <p:spPr>
          <a:xfrm>
            <a:off x="9840416" y="4187973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1084E46-CE14-D58B-6417-9C288D1D5C42}"/>
              </a:ext>
            </a:extLst>
          </p:cNvPr>
          <p:cNvSpPr txBox="1"/>
          <p:nvPr/>
        </p:nvSpPr>
        <p:spPr>
          <a:xfrm>
            <a:off x="10503133" y="3388350"/>
            <a:ext cx="73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&gt;2 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ED05AF-EA3C-8C77-62C7-437E30231A1C}"/>
              </a:ext>
            </a:extLst>
          </p:cNvPr>
          <p:cNvSpPr txBox="1"/>
          <p:nvPr/>
        </p:nvSpPr>
        <p:spPr>
          <a:xfrm>
            <a:off x="4583832" y="3203684"/>
            <a:ext cx="733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&lt;2 m</a:t>
            </a:r>
          </a:p>
        </p:txBody>
      </p:sp>
    </p:spTree>
    <p:extLst>
      <p:ext uri="{BB962C8B-B14F-4D97-AF65-F5344CB8AC3E}">
        <p14:creationId xmlns:p14="http://schemas.microsoft.com/office/powerpoint/2010/main" val="1793032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Solution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1247040" cy="4853135"/>
          </a:xfrm>
        </p:spPr>
        <p:txBody>
          <a:bodyPr/>
          <a:lstStyle/>
          <a:p>
            <a:r>
              <a:rPr lang="en-GB" sz="2800" dirty="0"/>
              <a:t> Proposed </a:t>
            </a:r>
            <a:r>
              <a:rPr lang="en-US" sz="2800" dirty="0"/>
              <a:t>amendment to allow single side illumination of the parking lamp when a vehicle is parked in a built-up area: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Parking Lamp</a:t>
            </a:r>
          </a:p>
          <a:p>
            <a:r>
              <a:rPr lang="en-US" sz="2800" dirty="0"/>
              <a:t> 6.12.1.	Presence</a:t>
            </a:r>
          </a:p>
          <a:p>
            <a:pPr marL="0" indent="0">
              <a:buNone/>
            </a:pPr>
            <a:r>
              <a:rPr lang="en-US" sz="2800" dirty="0"/>
              <a:t>		On motor vehicles not exceeding 6 m in length</a:t>
            </a:r>
            <a:r>
              <a:rPr lang="en-US" sz="2800" strike="sngStrike" dirty="0">
                <a:highlight>
                  <a:srgbClr val="FFFF00"/>
                </a:highlight>
              </a:rPr>
              <a:t> and not </a:t>
            </a:r>
            <a:r>
              <a:rPr lang="en-US" sz="2800" dirty="0">
                <a:highlight>
                  <a:srgbClr val="FFFF00"/>
                </a:highlight>
              </a:rPr>
              <a:t>	</a:t>
            </a:r>
            <a:r>
              <a:rPr lang="en-US" sz="2800" dirty="0"/>
              <a:t>		</a:t>
            </a:r>
            <a:r>
              <a:rPr lang="en-US" sz="2800" strike="sngStrike" dirty="0">
                <a:highlight>
                  <a:srgbClr val="FFFF00"/>
                </a:highlight>
              </a:rPr>
              <a:t>exceeding 2 m in width</a:t>
            </a:r>
            <a:r>
              <a:rPr lang="en-US" sz="2800" dirty="0"/>
              <a:t>, optional. </a:t>
            </a:r>
          </a:p>
          <a:p>
            <a:pPr marL="0" indent="0">
              <a:buNone/>
            </a:pPr>
            <a:r>
              <a:rPr lang="en-US" sz="2800" dirty="0"/>
              <a:t>		On all other vehicles, prohibited.</a:t>
            </a:r>
          </a:p>
        </p:txBody>
      </p:sp>
    </p:spTree>
    <p:extLst>
      <p:ext uri="{BB962C8B-B14F-4D97-AF65-F5344CB8AC3E}">
        <p14:creationId xmlns:p14="http://schemas.microsoft.com/office/powerpoint/2010/main" val="330235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Justification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9600" y="1600201"/>
            <a:ext cx="11247040" cy="4525963"/>
          </a:xfrm>
        </p:spPr>
        <p:txBody>
          <a:bodyPr/>
          <a:lstStyle/>
          <a:p>
            <a:r>
              <a:rPr lang="en-GB" sz="2800" dirty="0"/>
              <a:t> </a:t>
            </a:r>
            <a:r>
              <a:rPr lang="en-US" sz="2800" dirty="0"/>
              <a:t>Modern M1/N1 vehicles have increased in width due to safety systems and for the comfort of occupants. As a result, there are now M1/N1 vehicles in the market which exceed a width of 2 m.  </a:t>
            </a:r>
          </a:p>
          <a:p>
            <a:endParaRPr lang="en-US" sz="2800" dirty="0"/>
          </a:p>
          <a:p>
            <a:r>
              <a:rPr lang="en-US" sz="2800" dirty="0"/>
              <a:t>UN R48 paragraph 6.12. does not allow parking lamps to be fitted to these vehicles.</a:t>
            </a:r>
          </a:p>
          <a:p>
            <a:endParaRPr lang="en-US" sz="2800" dirty="0"/>
          </a:p>
          <a:p>
            <a:r>
              <a:rPr lang="en-US" sz="2800" dirty="0"/>
              <a:t>To increase the safety of road users this proposal would extend the fitment of parking lamps to vehicles which exceed 2 m in width. 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199752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eate a new document." ma:contentTypeScope="" ma:versionID="957983f112ff70deb4ba3514eaba81b6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226e8c697896011a9f0e61e90df53f9c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061C7A-3D4F-45E1-86A4-406062AF926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8A6048-F703-47E9-938B-1EA73E02FC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2</TotalTime>
  <Words>462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Audi Type</vt:lpstr>
      <vt:lpstr>Arial</vt:lpstr>
      <vt:lpstr>Calibri</vt:lpstr>
      <vt:lpstr>Courier New</vt:lpstr>
      <vt:lpstr>Times New Roman</vt:lpstr>
      <vt:lpstr>Wingdings</vt:lpstr>
      <vt:lpstr>Masque présentation OICA</vt:lpstr>
      <vt:lpstr>Parking Lamp discussion document</vt:lpstr>
      <vt:lpstr>Problem Statement</vt:lpstr>
      <vt:lpstr>Background Information</vt:lpstr>
      <vt:lpstr>Background Information</vt:lpstr>
      <vt:lpstr>Proposed Solution</vt:lpstr>
      <vt:lpstr>Justification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Vehicle headlamp levelling</dc:title>
  <dc:creator>BERTHEL Aurelie</dc:creator>
  <cp:lastModifiedBy>Secretariat editorial modifications</cp:lastModifiedBy>
  <cp:revision>58</cp:revision>
  <dcterms:created xsi:type="dcterms:W3CDTF">2022-05-12T08:43:11Z</dcterms:created>
  <dcterms:modified xsi:type="dcterms:W3CDTF">2024-04-26T17:46:04Z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30fc12-c89a-4829-a476-5bf9e2086332_Enabled">
    <vt:lpwstr>true</vt:lpwstr>
  </property>
  <property fmtid="{D5CDD505-2E9C-101B-9397-08002B2CF9AE}" pid="3" name="MSIP_Label_7f30fc12-c89a-4829-a476-5bf9e2086332_SetDate">
    <vt:lpwstr>2022-05-12T08:51:36Z</vt:lpwstr>
  </property>
  <property fmtid="{D5CDD505-2E9C-101B-9397-08002B2CF9AE}" pid="4" name="MSIP_Label_7f30fc12-c89a-4829-a476-5bf9e2086332_Method">
    <vt:lpwstr>Privileged</vt:lpwstr>
  </property>
  <property fmtid="{D5CDD505-2E9C-101B-9397-08002B2CF9AE}" pid="5" name="MSIP_Label_7f30fc12-c89a-4829-a476-5bf9e2086332_Name">
    <vt:lpwstr>Not protected (Anyone)_0</vt:lpwstr>
  </property>
  <property fmtid="{D5CDD505-2E9C-101B-9397-08002B2CF9AE}" pid="6" name="MSIP_Label_7f30fc12-c89a-4829-a476-5bf9e2086332_SiteId">
    <vt:lpwstr>d6b0bbee-7cd9-4d60-bce6-4a67b543e2ae</vt:lpwstr>
  </property>
  <property fmtid="{D5CDD505-2E9C-101B-9397-08002B2CF9AE}" pid="7" name="MSIP_Label_7f30fc12-c89a-4829-a476-5bf9e2086332_ActionId">
    <vt:lpwstr>7757fd74-168e-4355-ba4f-b6ae70db7165</vt:lpwstr>
  </property>
  <property fmtid="{D5CDD505-2E9C-101B-9397-08002B2CF9AE}" pid="8" name="MSIP_Label_7f30fc12-c89a-4829-a476-5bf9e2086332_ContentBits">
    <vt:lpwstr>0</vt:lpwstr>
  </property>
  <property fmtid="{D5CDD505-2E9C-101B-9397-08002B2CF9AE}" pid="9" name="MSIP_Label_b1c9b508-7c6e-42bd-bedf-808292653d6c_Enabled">
    <vt:lpwstr>true</vt:lpwstr>
  </property>
  <property fmtid="{D5CDD505-2E9C-101B-9397-08002B2CF9AE}" pid="10" name="MSIP_Label_b1c9b508-7c6e-42bd-bedf-808292653d6c_SetDate">
    <vt:lpwstr>2022-09-07T06:51:57Z</vt:lpwstr>
  </property>
  <property fmtid="{D5CDD505-2E9C-101B-9397-08002B2CF9AE}" pid="11" name="MSIP_Label_b1c9b508-7c6e-42bd-bedf-808292653d6c_Method">
    <vt:lpwstr>Standard</vt:lpwstr>
  </property>
  <property fmtid="{D5CDD505-2E9C-101B-9397-08002B2CF9AE}" pid="12" name="MSIP_Label_b1c9b508-7c6e-42bd-bedf-808292653d6c_Name">
    <vt:lpwstr>b1c9b508-7c6e-42bd-bedf-808292653d6c</vt:lpwstr>
  </property>
  <property fmtid="{D5CDD505-2E9C-101B-9397-08002B2CF9AE}" pid="13" name="MSIP_Label_b1c9b508-7c6e-42bd-bedf-808292653d6c_SiteId">
    <vt:lpwstr>2882be50-2012-4d88-ac86-544124e120c8</vt:lpwstr>
  </property>
  <property fmtid="{D5CDD505-2E9C-101B-9397-08002B2CF9AE}" pid="14" name="MSIP_Label_b1c9b508-7c6e-42bd-bedf-808292653d6c_ActionId">
    <vt:lpwstr>7f01d9ae-7824-454d-b8a2-777f9e5e5f8e</vt:lpwstr>
  </property>
  <property fmtid="{D5CDD505-2E9C-101B-9397-08002B2CF9AE}" pid="15" name="MSIP_Label_b1c9b508-7c6e-42bd-bedf-808292653d6c_ContentBits">
    <vt:lpwstr>3</vt:lpwstr>
  </property>
</Properties>
</file>