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7" r:id="rId2"/>
    <p:sldId id="279" r:id="rId3"/>
    <p:sldId id="299" r:id="rId4"/>
    <p:sldId id="301" r:id="rId5"/>
    <p:sldId id="302" r:id="rId6"/>
    <p:sldId id="317" r:id="rId7"/>
    <p:sldId id="297" r:id="rId8"/>
  </p:sldIdLst>
  <p:sldSz cx="12188825" cy="6858000"/>
  <p:notesSz cx="6797675" cy="9926638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98428" autoAdjust="0"/>
  </p:normalViewPr>
  <p:slideViewPr>
    <p:cSldViewPr>
      <p:cViewPr>
        <p:scale>
          <a:sx n="70" d="100"/>
          <a:sy n="70" d="100"/>
        </p:scale>
        <p:origin x="-1210" y="-442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2371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BA1B9A01-734B-41F8-8D80-C03B2F11EDD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72CB47A-6D78-4C6E-BED0-BD3B28B38B1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6FA231-EB6A-4355-8166-B7869CFF0AF7}" type="datetimeFigureOut">
              <a:rPr lang="en-IN" smtClean="0"/>
              <a:t>04-04-2024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EE91286-728A-4D66-9910-C2BCEE7D1FF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B583FB0-AAA9-4D74-9AE8-C60ACA8361B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45725-B8A2-40B6-BDE4-85ED9AE71A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30531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69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39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727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648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39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>
            <a:extLst>
              <a:ext uri="{FF2B5EF4-FFF2-40B4-BE49-F238E27FC236}">
                <a16:creationId xmlns:a16="http://schemas.microsoft.com/office/drawing/2014/main" xmlns="" id="{DC9E62CF-6DD2-4A85-97F9-2080869EA801}"/>
              </a:ext>
            </a:extLst>
          </p:cNvPr>
          <p:cNvSpPr>
            <a:spLocks/>
          </p:cNvSpPr>
          <p:nvPr userDrawn="1"/>
        </p:nvSpPr>
        <p:spPr bwMode="auto">
          <a:xfrm>
            <a:off x="604546" y="5877272"/>
            <a:ext cx="422442" cy="474322"/>
          </a:xfrm>
          <a:custGeom>
            <a:avLst/>
            <a:gdLst>
              <a:gd name="T0" fmla="*/ 0 w 884"/>
              <a:gd name="T1" fmla="*/ 302 h 993"/>
              <a:gd name="T2" fmla="*/ 52 w 884"/>
              <a:gd name="T3" fmla="*/ 212 h 993"/>
              <a:gd name="T4" fmla="*/ 390 w 884"/>
              <a:gd name="T5" fmla="*/ 17 h 993"/>
              <a:gd name="T6" fmla="*/ 494 w 884"/>
              <a:gd name="T7" fmla="*/ 17 h 993"/>
              <a:gd name="T8" fmla="*/ 832 w 884"/>
              <a:gd name="T9" fmla="*/ 212 h 993"/>
              <a:gd name="T10" fmla="*/ 884 w 884"/>
              <a:gd name="T11" fmla="*/ 302 h 993"/>
              <a:gd name="T12" fmla="*/ 884 w 884"/>
              <a:gd name="T13" fmla="*/ 692 h 993"/>
              <a:gd name="T14" fmla="*/ 832 w 884"/>
              <a:gd name="T15" fmla="*/ 782 h 993"/>
              <a:gd name="T16" fmla="*/ 494 w 884"/>
              <a:gd name="T17" fmla="*/ 977 h 993"/>
              <a:gd name="T18" fmla="*/ 390 w 884"/>
              <a:gd name="T19" fmla="*/ 977 h 993"/>
              <a:gd name="T20" fmla="*/ 52 w 884"/>
              <a:gd name="T21" fmla="*/ 782 h 993"/>
              <a:gd name="T22" fmla="*/ 0 w 884"/>
              <a:gd name="T23" fmla="*/ 692 h 993"/>
              <a:gd name="T24" fmla="*/ 0 w 884"/>
              <a:gd name="T25" fmla="*/ 302 h 9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84" h="993">
                <a:moveTo>
                  <a:pt x="0" y="302"/>
                </a:moveTo>
                <a:cubicBezTo>
                  <a:pt x="0" y="269"/>
                  <a:pt x="24" y="228"/>
                  <a:pt x="52" y="212"/>
                </a:cubicBezTo>
                <a:cubicBezTo>
                  <a:pt x="390" y="17"/>
                  <a:pt x="390" y="17"/>
                  <a:pt x="390" y="17"/>
                </a:cubicBezTo>
                <a:cubicBezTo>
                  <a:pt x="419" y="0"/>
                  <a:pt x="465" y="0"/>
                  <a:pt x="494" y="17"/>
                </a:cubicBezTo>
                <a:cubicBezTo>
                  <a:pt x="832" y="212"/>
                  <a:pt x="832" y="212"/>
                  <a:pt x="832" y="212"/>
                </a:cubicBezTo>
                <a:cubicBezTo>
                  <a:pt x="860" y="228"/>
                  <a:pt x="884" y="269"/>
                  <a:pt x="884" y="302"/>
                </a:cubicBezTo>
                <a:cubicBezTo>
                  <a:pt x="884" y="692"/>
                  <a:pt x="884" y="692"/>
                  <a:pt x="884" y="692"/>
                </a:cubicBezTo>
                <a:cubicBezTo>
                  <a:pt x="884" y="725"/>
                  <a:pt x="860" y="765"/>
                  <a:pt x="832" y="782"/>
                </a:cubicBezTo>
                <a:cubicBezTo>
                  <a:pt x="494" y="977"/>
                  <a:pt x="494" y="977"/>
                  <a:pt x="494" y="977"/>
                </a:cubicBezTo>
                <a:cubicBezTo>
                  <a:pt x="465" y="993"/>
                  <a:pt x="419" y="993"/>
                  <a:pt x="390" y="977"/>
                </a:cubicBezTo>
                <a:cubicBezTo>
                  <a:pt x="52" y="782"/>
                  <a:pt x="52" y="782"/>
                  <a:pt x="52" y="782"/>
                </a:cubicBezTo>
                <a:cubicBezTo>
                  <a:pt x="24" y="765"/>
                  <a:pt x="0" y="725"/>
                  <a:pt x="0" y="692"/>
                </a:cubicBezTo>
                <a:lnTo>
                  <a:pt x="0" y="30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97179C98-250B-48B8-90ED-4A27E77043CC}"/>
              </a:ext>
            </a:extLst>
          </p:cNvPr>
          <p:cNvCxnSpPr>
            <a:cxnSpLocks/>
          </p:cNvCxnSpPr>
          <p:nvPr userDrawn="1"/>
        </p:nvCxnSpPr>
        <p:spPr>
          <a:xfrm>
            <a:off x="1197868" y="6021288"/>
            <a:ext cx="100811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4322" y="5931870"/>
            <a:ext cx="375722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24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xmlns="" id="{30DAAFE8-A56A-413F-B838-9210B479946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82444" y="980727"/>
            <a:ext cx="4473824" cy="4473824"/>
          </a:xfrm>
          <a:custGeom>
            <a:avLst/>
            <a:gdLst>
              <a:gd name="connsiteX0" fmla="*/ 2236912 w 4473824"/>
              <a:gd name="connsiteY0" fmla="*/ 0 h 4473824"/>
              <a:gd name="connsiteX1" fmla="*/ 4473824 w 4473824"/>
              <a:gd name="connsiteY1" fmla="*/ 2236912 h 4473824"/>
              <a:gd name="connsiteX2" fmla="*/ 2236912 w 4473824"/>
              <a:gd name="connsiteY2" fmla="*/ 4473824 h 4473824"/>
              <a:gd name="connsiteX3" fmla="*/ 0 w 4473824"/>
              <a:gd name="connsiteY3" fmla="*/ 2236912 h 4473824"/>
              <a:gd name="connsiteX4" fmla="*/ 2236912 w 4473824"/>
              <a:gd name="connsiteY4" fmla="*/ 0 h 4473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3824" h="4473824">
                <a:moveTo>
                  <a:pt x="2236912" y="0"/>
                </a:moveTo>
                <a:cubicBezTo>
                  <a:pt x="3472324" y="0"/>
                  <a:pt x="4473824" y="1001500"/>
                  <a:pt x="4473824" y="2236912"/>
                </a:cubicBezTo>
                <a:cubicBezTo>
                  <a:pt x="4473824" y="3472324"/>
                  <a:pt x="3472324" y="4473824"/>
                  <a:pt x="2236912" y="4473824"/>
                </a:cubicBezTo>
                <a:cubicBezTo>
                  <a:pt x="1001500" y="4473824"/>
                  <a:pt x="0" y="3472324"/>
                  <a:pt x="0" y="2236912"/>
                </a:cubicBezTo>
                <a:cubicBezTo>
                  <a:pt x="0" y="1001500"/>
                  <a:pt x="1001500" y="0"/>
                  <a:pt x="2236912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/>
            </a:lvl1pPr>
          </a:lstStyle>
          <a:p>
            <a:endParaRPr lang="en-IN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xmlns="" id="{DC9E62CF-6DD2-4A85-97F9-2080869EA801}"/>
              </a:ext>
            </a:extLst>
          </p:cNvPr>
          <p:cNvSpPr>
            <a:spLocks/>
          </p:cNvSpPr>
          <p:nvPr userDrawn="1"/>
        </p:nvSpPr>
        <p:spPr bwMode="auto">
          <a:xfrm>
            <a:off x="604546" y="5877272"/>
            <a:ext cx="422442" cy="474322"/>
          </a:xfrm>
          <a:custGeom>
            <a:avLst/>
            <a:gdLst>
              <a:gd name="T0" fmla="*/ 0 w 884"/>
              <a:gd name="T1" fmla="*/ 302 h 993"/>
              <a:gd name="T2" fmla="*/ 52 w 884"/>
              <a:gd name="T3" fmla="*/ 212 h 993"/>
              <a:gd name="T4" fmla="*/ 390 w 884"/>
              <a:gd name="T5" fmla="*/ 17 h 993"/>
              <a:gd name="T6" fmla="*/ 494 w 884"/>
              <a:gd name="T7" fmla="*/ 17 h 993"/>
              <a:gd name="T8" fmla="*/ 832 w 884"/>
              <a:gd name="T9" fmla="*/ 212 h 993"/>
              <a:gd name="T10" fmla="*/ 884 w 884"/>
              <a:gd name="T11" fmla="*/ 302 h 993"/>
              <a:gd name="T12" fmla="*/ 884 w 884"/>
              <a:gd name="T13" fmla="*/ 692 h 993"/>
              <a:gd name="T14" fmla="*/ 832 w 884"/>
              <a:gd name="T15" fmla="*/ 782 h 993"/>
              <a:gd name="T16" fmla="*/ 494 w 884"/>
              <a:gd name="T17" fmla="*/ 977 h 993"/>
              <a:gd name="T18" fmla="*/ 390 w 884"/>
              <a:gd name="T19" fmla="*/ 977 h 993"/>
              <a:gd name="T20" fmla="*/ 52 w 884"/>
              <a:gd name="T21" fmla="*/ 782 h 993"/>
              <a:gd name="T22" fmla="*/ 0 w 884"/>
              <a:gd name="T23" fmla="*/ 692 h 993"/>
              <a:gd name="T24" fmla="*/ 0 w 884"/>
              <a:gd name="T25" fmla="*/ 302 h 9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84" h="993">
                <a:moveTo>
                  <a:pt x="0" y="302"/>
                </a:moveTo>
                <a:cubicBezTo>
                  <a:pt x="0" y="269"/>
                  <a:pt x="24" y="228"/>
                  <a:pt x="52" y="212"/>
                </a:cubicBezTo>
                <a:cubicBezTo>
                  <a:pt x="390" y="17"/>
                  <a:pt x="390" y="17"/>
                  <a:pt x="390" y="17"/>
                </a:cubicBezTo>
                <a:cubicBezTo>
                  <a:pt x="419" y="0"/>
                  <a:pt x="465" y="0"/>
                  <a:pt x="494" y="17"/>
                </a:cubicBezTo>
                <a:cubicBezTo>
                  <a:pt x="832" y="212"/>
                  <a:pt x="832" y="212"/>
                  <a:pt x="832" y="212"/>
                </a:cubicBezTo>
                <a:cubicBezTo>
                  <a:pt x="860" y="228"/>
                  <a:pt x="884" y="269"/>
                  <a:pt x="884" y="302"/>
                </a:cubicBezTo>
                <a:cubicBezTo>
                  <a:pt x="884" y="692"/>
                  <a:pt x="884" y="692"/>
                  <a:pt x="884" y="692"/>
                </a:cubicBezTo>
                <a:cubicBezTo>
                  <a:pt x="884" y="725"/>
                  <a:pt x="860" y="765"/>
                  <a:pt x="832" y="782"/>
                </a:cubicBezTo>
                <a:cubicBezTo>
                  <a:pt x="494" y="977"/>
                  <a:pt x="494" y="977"/>
                  <a:pt x="494" y="977"/>
                </a:cubicBezTo>
                <a:cubicBezTo>
                  <a:pt x="465" y="993"/>
                  <a:pt x="419" y="993"/>
                  <a:pt x="390" y="977"/>
                </a:cubicBezTo>
                <a:cubicBezTo>
                  <a:pt x="52" y="782"/>
                  <a:pt x="52" y="782"/>
                  <a:pt x="52" y="782"/>
                </a:cubicBezTo>
                <a:cubicBezTo>
                  <a:pt x="24" y="765"/>
                  <a:pt x="0" y="725"/>
                  <a:pt x="0" y="692"/>
                </a:cubicBezTo>
                <a:lnTo>
                  <a:pt x="0" y="30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97179C98-250B-48B8-90ED-4A27E77043CC}"/>
              </a:ext>
            </a:extLst>
          </p:cNvPr>
          <p:cNvCxnSpPr>
            <a:cxnSpLocks/>
          </p:cNvCxnSpPr>
          <p:nvPr userDrawn="1"/>
        </p:nvCxnSpPr>
        <p:spPr>
          <a:xfrm>
            <a:off x="1197868" y="6021288"/>
            <a:ext cx="100811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4322" y="5931870"/>
            <a:ext cx="375722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Podium_Instat_logo_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08" t="24513" r="17961" b="29248"/>
          <a:stretch>
            <a:fillRect/>
          </a:stretch>
        </p:blipFill>
        <p:spPr bwMode="auto">
          <a:xfrm>
            <a:off x="10484306" y="6119735"/>
            <a:ext cx="794682" cy="435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3770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488AF23-63A8-4416-A310-E8F7809364A8}"/>
              </a:ext>
            </a:extLst>
          </p:cNvPr>
          <p:cNvSpPr/>
          <p:nvPr userDrawn="1"/>
        </p:nvSpPr>
        <p:spPr>
          <a:xfrm>
            <a:off x="3430117" y="1940932"/>
            <a:ext cx="8758708" cy="34160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xmlns="" id="{356A9886-F4DE-4CA0-9EAA-32417FA1C3B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9382" y="1066644"/>
            <a:ext cx="4243174" cy="4724711"/>
          </a:xfrm>
          <a:custGeom>
            <a:avLst/>
            <a:gdLst>
              <a:gd name="connsiteX0" fmla="*/ 2121587 w 4243174"/>
              <a:gd name="connsiteY0" fmla="*/ 0 h 4724711"/>
              <a:gd name="connsiteX1" fmla="*/ 2371185 w 4243174"/>
              <a:gd name="connsiteY1" fmla="*/ 61173 h 4724711"/>
              <a:gd name="connsiteX2" fmla="*/ 3993575 w 4243174"/>
              <a:gd name="connsiteY2" fmla="*/ 996759 h 4724711"/>
              <a:gd name="connsiteX3" fmla="*/ 4243174 w 4243174"/>
              <a:gd name="connsiteY3" fmla="*/ 1428569 h 4724711"/>
              <a:gd name="connsiteX4" fmla="*/ 4243174 w 4243174"/>
              <a:gd name="connsiteY4" fmla="*/ 3299741 h 4724711"/>
              <a:gd name="connsiteX5" fmla="*/ 3993575 w 4243174"/>
              <a:gd name="connsiteY5" fmla="*/ 3731551 h 4724711"/>
              <a:gd name="connsiteX6" fmla="*/ 2371185 w 4243174"/>
              <a:gd name="connsiteY6" fmla="*/ 4667137 h 4724711"/>
              <a:gd name="connsiteX7" fmla="*/ 1871989 w 4243174"/>
              <a:gd name="connsiteY7" fmla="*/ 4667137 h 4724711"/>
              <a:gd name="connsiteX8" fmla="*/ 249599 w 4243174"/>
              <a:gd name="connsiteY8" fmla="*/ 3731551 h 4724711"/>
              <a:gd name="connsiteX9" fmla="*/ 0 w 4243174"/>
              <a:gd name="connsiteY9" fmla="*/ 3299741 h 4724711"/>
              <a:gd name="connsiteX10" fmla="*/ 0 w 4243174"/>
              <a:gd name="connsiteY10" fmla="*/ 1428569 h 4724711"/>
              <a:gd name="connsiteX11" fmla="*/ 249599 w 4243174"/>
              <a:gd name="connsiteY11" fmla="*/ 996759 h 4724711"/>
              <a:gd name="connsiteX12" fmla="*/ 1871989 w 4243174"/>
              <a:gd name="connsiteY12" fmla="*/ 61173 h 4724711"/>
              <a:gd name="connsiteX13" fmla="*/ 2121587 w 4243174"/>
              <a:gd name="connsiteY13" fmla="*/ 0 h 4724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243174" h="4724711">
                <a:moveTo>
                  <a:pt x="2121587" y="0"/>
                </a:moveTo>
                <a:cubicBezTo>
                  <a:pt x="2211586" y="0"/>
                  <a:pt x="2301586" y="20391"/>
                  <a:pt x="2371185" y="61173"/>
                </a:cubicBezTo>
                <a:cubicBezTo>
                  <a:pt x="3993575" y="996759"/>
                  <a:pt x="3993575" y="996759"/>
                  <a:pt x="3993575" y="996759"/>
                </a:cubicBezTo>
                <a:cubicBezTo>
                  <a:pt x="4127975" y="1073526"/>
                  <a:pt x="4243174" y="1270239"/>
                  <a:pt x="4243174" y="1428569"/>
                </a:cubicBezTo>
                <a:cubicBezTo>
                  <a:pt x="4243174" y="3299741"/>
                  <a:pt x="4243174" y="3299741"/>
                  <a:pt x="4243174" y="3299741"/>
                </a:cubicBezTo>
                <a:cubicBezTo>
                  <a:pt x="4243174" y="3458072"/>
                  <a:pt x="4127975" y="3649987"/>
                  <a:pt x="3993575" y="3731551"/>
                </a:cubicBezTo>
                <a:cubicBezTo>
                  <a:pt x="2371185" y="4667137"/>
                  <a:pt x="2371185" y="4667137"/>
                  <a:pt x="2371185" y="4667137"/>
                </a:cubicBezTo>
                <a:cubicBezTo>
                  <a:pt x="2231986" y="4743903"/>
                  <a:pt x="2011188" y="4743903"/>
                  <a:pt x="1871989" y="4667137"/>
                </a:cubicBezTo>
                <a:cubicBezTo>
                  <a:pt x="249599" y="3731551"/>
                  <a:pt x="249599" y="3731551"/>
                  <a:pt x="249599" y="3731551"/>
                </a:cubicBezTo>
                <a:cubicBezTo>
                  <a:pt x="115200" y="3649987"/>
                  <a:pt x="0" y="3458072"/>
                  <a:pt x="0" y="3299741"/>
                </a:cubicBezTo>
                <a:lnTo>
                  <a:pt x="0" y="1428569"/>
                </a:lnTo>
                <a:cubicBezTo>
                  <a:pt x="0" y="1270239"/>
                  <a:pt x="115200" y="1073526"/>
                  <a:pt x="249599" y="996759"/>
                </a:cubicBezTo>
                <a:cubicBezTo>
                  <a:pt x="1871989" y="61173"/>
                  <a:pt x="1871989" y="61173"/>
                  <a:pt x="1871989" y="61173"/>
                </a:cubicBezTo>
                <a:cubicBezTo>
                  <a:pt x="1941589" y="20391"/>
                  <a:pt x="2031588" y="0"/>
                  <a:pt x="2121587" y="0"/>
                </a:cubicBezTo>
                <a:close/>
              </a:path>
            </a:pathLst>
          </a:custGeom>
          <a:solidFill>
            <a:schemeClr val="bg1"/>
          </a:solidFill>
          <a:effectLst>
            <a:outerShdw blurRad="762000" dist="571500" dir="960000" algn="tl" rotWithShape="0">
              <a:prstClr val="black">
                <a:alpha val="3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/>
            </a:lvl1pPr>
          </a:lstStyle>
          <a:p>
            <a:endParaRPr lang="en-IN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xmlns="" id="{DC9E62CF-6DD2-4A85-97F9-2080869EA801}"/>
              </a:ext>
            </a:extLst>
          </p:cNvPr>
          <p:cNvSpPr>
            <a:spLocks/>
          </p:cNvSpPr>
          <p:nvPr userDrawn="1"/>
        </p:nvSpPr>
        <p:spPr bwMode="auto">
          <a:xfrm>
            <a:off x="604546" y="5877272"/>
            <a:ext cx="422442" cy="474322"/>
          </a:xfrm>
          <a:custGeom>
            <a:avLst/>
            <a:gdLst>
              <a:gd name="T0" fmla="*/ 0 w 884"/>
              <a:gd name="T1" fmla="*/ 302 h 993"/>
              <a:gd name="T2" fmla="*/ 52 w 884"/>
              <a:gd name="T3" fmla="*/ 212 h 993"/>
              <a:gd name="T4" fmla="*/ 390 w 884"/>
              <a:gd name="T5" fmla="*/ 17 h 993"/>
              <a:gd name="T6" fmla="*/ 494 w 884"/>
              <a:gd name="T7" fmla="*/ 17 h 993"/>
              <a:gd name="T8" fmla="*/ 832 w 884"/>
              <a:gd name="T9" fmla="*/ 212 h 993"/>
              <a:gd name="T10" fmla="*/ 884 w 884"/>
              <a:gd name="T11" fmla="*/ 302 h 993"/>
              <a:gd name="T12" fmla="*/ 884 w 884"/>
              <a:gd name="T13" fmla="*/ 692 h 993"/>
              <a:gd name="T14" fmla="*/ 832 w 884"/>
              <a:gd name="T15" fmla="*/ 782 h 993"/>
              <a:gd name="T16" fmla="*/ 494 w 884"/>
              <a:gd name="T17" fmla="*/ 977 h 993"/>
              <a:gd name="T18" fmla="*/ 390 w 884"/>
              <a:gd name="T19" fmla="*/ 977 h 993"/>
              <a:gd name="T20" fmla="*/ 52 w 884"/>
              <a:gd name="T21" fmla="*/ 782 h 993"/>
              <a:gd name="T22" fmla="*/ 0 w 884"/>
              <a:gd name="T23" fmla="*/ 692 h 993"/>
              <a:gd name="T24" fmla="*/ 0 w 884"/>
              <a:gd name="T25" fmla="*/ 302 h 9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84" h="993">
                <a:moveTo>
                  <a:pt x="0" y="302"/>
                </a:moveTo>
                <a:cubicBezTo>
                  <a:pt x="0" y="269"/>
                  <a:pt x="24" y="228"/>
                  <a:pt x="52" y="212"/>
                </a:cubicBezTo>
                <a:cubicBezTo>
                  <a:pt x="390" y="17"/>
                  <a:pt x="390" y="17"/>
                  <a:pt x="390" y="17"/>
                </a:cubicBezTo>
                <a:cubicBezTo>
                  <a:pt x="419" y="0"/>
                  <a:pt x="465" y="0"/>
                  <a:pt x="494" y="17"/>
                </a:cubicBezTo>
                <a:cubicBezTo>
                  <a:pt x="832" y="212"/>
                  <a:pt x="832" y="212"/>
                  <a:pt x="832" y="212"/>
                </a:cubicBezTo>
                <a:cubicBezTo>
                  <a:pt x="860" y="228"/>
                  <a:pt x="884" y="269"/>
                  <a:pt x="884" y="302"/>
                </a:cubicBezTo>
                <a:cubicBezTo>
                  <a:pt x="884" y="692"/>
                  <a:pt x="884" y="692"/>
                  <a:pt x="884" y="692"/>
                </a:cubicBezTo>
                <a:cubicBezTo>
                  <a:pt x="884" y="725"/>
                  <a:pt x="860" y="765"/>
                  <a:pt x="832" y="782"/>
                </a:cubicBezTo>
                <a:cubicBezTo>
                  <a:pt x="494" y="977"/>
                  <a:pt x="494" y="977"/>
                  <a:pt x="494" y="977"/>
                </a:cubicBezTo>
                <a:cubicBezTo>
                  <a:pt x="465" y="993"/>
                  <a:pt x="419" y="993"/>
                  <a:pt x="390" y="977"/>
                </a:cubicBezTo>
                <a:cubicBezTo>
                  <a:pt x="52" y="782"/>
                  <a:pt x="52" y="782"/>
                  <a:pt x="52" y="782"/>
                </a:cubicBezTo>
                <a:cubicBezTo>
                  <a:pt x="24" y="765"/>
                  <a:pt x="0" y="725"/>
                  <a:pt x="0" y="692"/>
                </a:cubicBezTo>
                <a:lnTo>
                  <a:pt x="0" y="30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97179C98-250B-48B8-90ED-4A27E77043CC}"/>
              </a:ext>
            </a:extLst>
          </p:cNvPr>
          <p:cNvCxnSpPr>
            <a:cxnSpLocks/>
          </p:cNvCxnSpPr>
          <p:nvPr userDrawn="1"/>
        </p:nvCxnSpPr>
        <p:spPr>
          <a:xfrm>
            <a:off x="1197868" y="6021288"/>
            <a:ext cx="100811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4322" y="5931870"/>
            <a:ext cx="375722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Podium_Instat_logo_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08" t="24513" r="17961" b="29248"/>
          <a:stretch>
            <a:fillRect/>
          </a:stretch>
        </p:blipFill>
        <p:spPr bwMode="auto">
          <a:xfrm>
            <a:off x="10484306" y="6119735"/>
            <a:ext cx="794682" cy="435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1244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:a16="http://schemas.microsoft.com/office/drawing/2014/main" xmlns="" id="{DC9E62CF-6DD2-4A85-97F9-2080869EA801}"/>
              </a:ext>
            </a:extLst>
          </p:cNvPr>
          <p:cNvSpPr>
            <a:spLocks/>
          </p:cNvSpPr>
          <p:nvPr userDrawn="1"/>
        </p:nvSpPr>
        <p:spPr bwMode="auto">
          <a:xfrm>
            <a:off x="604546" y="5877272"/>
            <a:ext cx="422442" cy="474322"/>
          </a:xfrm>
          <a:custGeom>
            <a:avLst/>
            <a:gdLst>
              <a:gd name="T0" fmla="*/ 0 w 884"/>
              <a:gd name="T1" fmla="*/ 302 h 993"/>
              <a:gd name="T2" fmla="*/ 52 w 884"/>
              <a:gd name="T3" fmla="*/ 212 h 993"/>
              <a:gd name="T4" fmla="*/ 390 w 884"/>
              <a:gd name="T5" fmla="*/ 17 h 993"/>
              <a:gd name="T6" fmla="*/ 494 w 884"/>
              <a:gd name="T7" fmla="*/ 17 h 993"/>
              <a:gd name="T8" fmla="*/ 832 w 884"/>
              <a:gd name="T9" fmla="*/ 212 h 993"/>
              <a:gd name="T10" fmla="*/ 884 w 884"/>
              <a:gd name="T11" fmla="*/ 302 h 993"/>
              <a:gd name="T12" fmla="*/ 884 w 884"/>
              <a:gd name="T13" fmla="*/ 692 h 993"/>
              <a:gd name="T14" fmla="*/ 832 w 884"/>
              <a:gd name="T15" fmla="*/ 782 h 993"/>
              <a:gd name="T16" fmla="*/ 494 w 884"/>
              <a:gd name="T17" fmla="*/ 977 h 993"/>
              <a:gd name="T18" fmla="*/ 390 w 884"/>
              <a:gd name="T19" fmla="*/ 977 h 993"/>
              <a:gd name="T20" fmla="*/ 52 w 884"/>
              <a:gd name="T21" fmla="*/ 782 h 993"/>
              <a:gd name="T22" fmla="*/ 0 w 884"/>
              <a:gd name="T23" fmla="*/ 692 h 993"/>
              <a:gd name="T24" fmla="*/ 0 w 884"/>
              <a:gd name="T25" fmla="*/ 302 h 9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84" h="993">
                <a:moveTo>
                  <a:pt x="0" y="302"/>
                </a:moveTo>
                <a:cubicBezTo>
                  <a:pt x="0" y="269"/>
                  <a:pt x="24" y="228"/>
                  <a:pt x="52" y="212"/>
                </a:cubicBezTo>
                <a:cubicBezTo>
                  <a:pt x="390" y="17"/>
                  <a:pt x="390" y="17"/>
                  <a:pt x="390" y="17"/>
                </a:cubicBezTo>
                <a:cubicBezTo>
                  <a:pt x="419" y="0"/>
                  <a:pt x="465" y="0"/>
                  <a:pt x="494" y="17"/>
                </a:cubicBezTo>
                <a:cubicBezTo>
                  <a:pt x="832" y="212"/>
                  <a:pt x="832" y="212"/>
                  <a:pt x="832" y="212"/>
                </a:cubicBezTo>
                <a:cubicBezTo>
                  <a:pt x="860" y="228"/>
                  <a:pt x="884" y="269"/>
                  <a:pt x="884" y="302"/>
                </a:cubicBezTo>
                <a:cubicBezTo>
                  <a:pt x="884" y="692"/>
                  <a:pt x="884" y="692"/>
                  <a:pt x="884" y="692"/>
                </a:cubicBezTo>
                <a:cubicBezTo>
                  <a:pt x="884" y="725"/>
                  <a:pt x="860" y="765"/>
                  <a:pt x="832" y="782"/>
                </a:cubicBezTo>
                <a:cubicBezTo>
                  <a:pt x="494" y="977"/>
                  <a:pt x="494" y="977"/>
                  <a:pt x="494" y="977"/>
                </a:cubicBezTo>
                <a:cubicBezTo>
                  <a:pt x="465" y="993"/>
                  <a:pt x="419" y="993"/>
                  <a:pt x="390" y="977"/>
                </a:cubicBezTo>
                <a:cubicBezTo>
                  <a:pt x="52" y="782"/>
                  <a:pt x="52" y="782"/>
                  <a:pt x="52" y="782"/>
                </a:cubicBezTo>
                <a:cubicBezTo>
                  <a:pt x="24" y="765"/>
                  <a:pt x="0" y="725"/>
                  <a:pt x="0" y="692"/>
                </a:cubicBezTo>
                <a:lnTo>
                  <a:pt x="0" y="30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97179C98-250B-48B8-90ED-4A27E77043CC}"/>
              </a:ext>
            </a:extLst>
          </p:cNvPr>
          <p:cNvCxnSpPr>
            <a:cxnSpLocks/>
          </p:cNvCxnSpPr>
          <p:nvPr userDrawn="1"/>
        </p:nvCxnSpPr>
        <p:spPr>
          <a:xfrm>
            <a:off x="1197868" y="6021288"/>
            <a:ext cx="100811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4322" y="5931870"/>
            <a:ext cx="375722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Podium_Instat_logo_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08" t="24513" r="17961" b="29248"/>
          <a:stretch>
            <a:fillRect/>
          </a:stretch>
        </p:blipFill>
        <p:spPr bwMode="auto">
          <a:xfrm>
            <a:off x="10484306" y="6119735"/>
            <a:ext cx="794682" cy="435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766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xmlns="" id="{DAE2FB39-989B-4230-9574-581A3A2844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886499" y="-1"/>
            <a:ext cx="5302324" cy="5693474"/>
          </a:xfrm>
          <a:custGeom>
            <a:avLst/>
            <a:gdLst>
              <a:gd name="connsiteX0" fmla="*/ 146360 w 5302324"/>
              <a:gd name="connsiteY0" fmla="*/ 0 h 5693474"/>
              <a:gd name="connsiteX1" fmla="*/ 5302324 w 5302324"/>
              <a:gd name="connsiteY1" fmla="*/ 0 h 5693474"/>
              <a:gd name="connsiteX2" fmla="*/ 5302324 w 5302324"/>
              <a:gd name="connsiteY2" fmla="*/ 4725214 h 5693474"/>
              <a:gd name="connsiteX3" fmla="*/ 5170709 w 5302324"/>
              <a:gd name="connsiteY3" fmla="*/ 4801111 h 5693474"/>
              <a:gd name="connsiteX4" fmla="*/ 3782538 w 5302324"/>
              <a:gd name="connsiteY4" fmla="*/ 5601631 h 5693474"/>
              <a:gd name="connsiteX5" fmla="*/ 2986214 w 5302324"/>
              <a:gd name="connsiteY5" fmla="*/ 5601631 h 5693474"/>
              <a:gd name="connsiteX6" fmla="*/ 398163 w 5302324"/>
              <a:gd name="connsiteY6" fmla="*/ 4109174 h 5693474"/>
              <a:gd name="connsiteX7" fmla="*/ 0 w 5302324"/>
              <a:gd name="connsiteY7" fmla="*/ 3420349 h 5693474"/>
              <a:gd name="connsiteX8" fmla="*/ 0 w 5302324"/>
              <a:gd name="connsiteY8" fmla="*/ 435435 h 5693474"/>
              <a:gd name="connsiteX9" fmla="*/ 118683 w 5302324"/>
              <a:gd name="connsiteY9" fmla="*/ 42230 h 5693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02324" h="5693474">
                <a:moveTo>
                  <a:pt x="146360" y="0"/>
                </a:moveTo>
                <a:lnTo>
                  <a:pt x="5302324" y="0"/>
                </a:lnTo>
                <a:lnTo>
                  <a:pt x="5302324" y="4725214"/>
                </a:lnTo>
                <a:lnTo>
                  <a:pt x="5170709" y="4801111"/>
                </a:lnTo>
                <a:cubicBezTo>
                  <a:pt x="3782538" y="5601631"/>
                  <a:pt x="3782538" y="5601631"/>
                  <a:pt x="3782538" y="5601631"/>
                </a:cubicBezTo>
                <a:cubicBezTo>
                  <a:pt x="3560487" y="5724089"/>
                  <a:pt x="3208267" y="5724089"/>
                  <a:pt x="2986214" y="5601631"/>
                </a:cubicBezTo>
                <a:cubicBezTo>
                  <a:pt x="398163" y="4109174"/>
                  <a:pt x="398163" y="4109174"/>
                  <a:pt x="398163" y="4109174"/>
                </a:cubicBezTo>
                <a:cubicBezTo>
                  <a:pt x="183767" y="3979063"/>
                  <a:pt x="0" y="3672918"/>
                  <a:pt x="0" y="3420349"/>
                </a:cubicBezTo>
                <a:lnTo>
                  <a:pt x="0" y="435435"/>
                </a:lnTo>
                <a:cubicBezTo>
                  <a:pt x="0" y="309151"/>
                  <a:pt x="45942" y="167558"/>
                  <a:pt x="118683" y="42230"/>
                </a:cubicBezTo>
                <a:close/>
              </a:path>
            </a:pathLst>
          </a:custGeom>
          <a:solidFill>
            <a:schemeClr val="accent1"/>
          </a:solidFill>
          <a:effectLst>
            <a:outerShdw blurRad="622300" dist="444500" dir="8100000" algn="tr" rotWithShape="0">
              <a:prstClr val="black">
                <a:alpha val="2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/>
            </a:lvl1pPr>
          </a:lstStyle>
          <a:p>
            <a:endParaRPr lang="en-IN"/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xmlns="" id="{DC9E62CF-6DD2-4A85-97F9-2080869EA801}"/>
              </a:ext>
            </a:extLst>
          </p:cNvPr>
          <p:cNvSpPr>
            <a:spLocks/>
          </p:cNvSpPr>
          <p:nvPr userDrawn="1"/>
        </p:nvSpPr>
        <p:spPr bwMode="auto">
          <a:xfrm>
            <a:off x="604546" y="5877272"/>
            <a:ext cx="422442" cy="474322"/>
          </a:xfrm>
          <a:custGeom>
            <a:avLst/>
            <a:gdLst>
              <a:gd name="T0" fmla="*/ 0 w 884"/>
              <a:gd name="T1" fmla="*/ 302 h 993"/>
              <a:gd name="T2" fmla="*/ 52 w 884"/>
              <a:gd name="T3" fmla="*/ 212 h 993"/>
              <a:gd name="T4" fmla="*/ 390 w 884"/>
              <a:gd name="T5" fmla="*/ 17 h 993"/>
              <a:gd name="T6" fmla="*/ 494 w 884"/>
              <a:gd name="T7" fmla="*/ 17 h 993"/>
              <a:gd name="T8" fmla="*/ 832 w 884"/>
              <a:gd name="T9" fmla="*/ 212 h 993"/>
              <a:gd name="T10" fmla="*/ 884 w 884"/>
              <a:gd name="T11" fmla="*/ 302 h 993"/>
              <a:gd name="T12" fmla="*/ 884 w 884"/>
              <a:gd name="T13" fmla="*/ 692 h 993"/>
              <a:gd name="T14" fmla="*/ 832 w 884"/>
              <a:gd name="T15" fmla="*/ 782 h 993"/>
              <a:gd name="T16" fmla="*/ 494 w 884"/>
              <a:gd name="T17" fmla="*/ 977 h 993"/>
              <a:gd name="T18" fmla="*/ 390 w 884"/>
              <a:gd name="T19" fmla="*/ 977 h 993"/>
              <a:gd name="T20" fmla="*/ 52 w 884"/>
              <a:gd name="T21" fmla="*/ 782 h 993"/>
              <a:gd name="T22" fmla="*/ 0 w 884"/>
              <a:gd name="T23" fmla="*/ 692 h 993"/>
              <a:gd name="T24" fmla="*/ 0 w 884"/>
              <a:gd name="T25" fmla="*/ 302 h 9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84" h="993">
                <a:moveTo>
                  <a:pt x="0" y="302"/>
                </a:moveTo>
                <a:cubicBezTo>
                  <a:pt x="0" y="269"/>
                  <a:pt x="24" y="228"/>
                  <a:pt x="52" y="212"/>
                </a:cubicBezTo>
                <a:cubicBezTo>
                  <a:pt x="390" y="17"/>
                  <a:pt x="390" y="17"/>
                  <a:pt x="390" y="17"/>
                </a:cubicBezTo>
                <a:cubicBezTo>
                  <a:pt x="419" y="0"/>
                  <a:pt x="465" y="0"/>
                  <a:pt x="494" y="17"/>
                </a:cubicBezTo>
                <a:cubicBezTo>
                  <a:pt x="832" y="212"/>
                  <a:pt x="832" y="212"/>
                  <a:pt x="832" y="212"/>
                </a:cubicBezTo>
                <a:cubicBezTo>
                  <a:pt x="860" y="228"/>
                  <a:pt x="884" y="269"/>
                  <a:pt x="884" y="302"/>
                </a:cubicBezTo>
                <a:cubicBezTo>
                  <a:pt x="884" y="692"/>
                  <a:pt x="884" y="692"/>
                  <a:pt x="884" y="692"/>
                </a:cubicBezTo>
                <a:cubicBezTo>
                  <a:pt x="884" y="725"/>
                  <a:pt x="860" y="765"/>
                  <a:pt x="832" y="782"/>
                </a:cubicBezTo>
                <a:cubicBezTo>
                  <a:pt x="494" y="977"/>
                  <a:pt x="494" y="977"/>
                  <a:pt x="494" y="977"/>
                </a:cubicBezTo>
                <a:cubicBezTo>
                  <a:pt x="465" y="993"/>
                  <a:pt x="419" y="993"/>
                  <a:pt x="390" y="977"/>
                </a:cubicBezTo>
                <a:cubicBezTo>
                  <a:pt x="52" y="782"/>
                  <a:pt x="52" y="782"/>
                  <a:pt x="52" y="782"/>
                </a:cubicBezTo>
                <a:cubicBezTo>
                  <a:pt x="24" y="765"/>
                  <a:pt x="0" y="725"/>
                  <a:pt x="0" y="692"/>
                </a:cubicBezTo>
                <a:lnTo>
                  <a:pt x="0" y="30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97179C98-250B-48B8-90ED-4A27E77043CC}"/>
              </a:ext>
            </a:extLst>
          </p:cNvPr>
          <p:cNvCxnSpPr>
            <a:cxnSpLocks/>
          </p:cNvCxnSpPr>
          <p:nvPr userDrawn="1"/>
        </p:nvCxnSpPr>
        <p:spPr>
          <a:xfrm>
            <a:off x="1197868" y="6021288"/>
            <a:ext cx="100811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4322" y="5931870"/>
            <a:ext cx="375722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Podium_Instat_logo_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08" t="24513" r="17961" b="29248"/>
          <a:stretch>
            <a:fillRect/>
          </a:stretch>
        </p:blipFill>
        <p:spPr bwMode="auto">
          <a:xfrm>
            <a:off x="10484306" y="6119735"/>
            <a:ext cx="794682" cy="435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8037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</p:spPr>
        <p:txBody>
          <a:bodyPr vert="horz" lIns="0" tIns="60949" rIns="0" bIns="60949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138425"/>
            <a:ext cx="10969943" cy="4987739"/>
          </a:xfrm>
          <a:prstGeom prst="rect">
            <a:avLst/>
          </a:prstGeom>
        </p:spPr>
        <p:txBody>
          <a:bodyPr vert="horz" lIns="0" tIns="60949" rIns="0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0" tIns="60949" rIns="0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0" tIns="60949" rIns="0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0" tIns="60949" rIns="0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5" r:id="rId3"/>
    <p:sldLayoutId id="2147483666" r:id="rId4"/>
    <p:sldLayoutId id="2147483667" r:id="rId5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tat.gov.al/al/sdgs/" TargetMode="External"/><Relationship Id="rId2" Type="http://schemas.openxmlformats.org/officeDocument/2006/relationships/hyperlink" Target="chrome-extension://efaidnbmnnnibpcajpcglclefindmkaj/https:/www.instat.gov.al/media/5709/sdg-publikimi.pdf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pd-initiative.ch/event/unlocking-the-power-of-data-initiative-sdgs-with-a-focus-on-data-literacy-in-tirana-albania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0">
            <a:extLst>
              <a:ext uri="{FF2B5EF4-FFF2-40B4-BE49-F238E27FC236}">
                <a16:creationId xmlns:a16="http://schemas.microsoft.com/office/drawing/2014/main" xmlns="" id="{7B7D16B8-A574-4CA0-BB12-C049E2C9C150}"/>
              </a:ext>
            </a:extLst>
          </p:cNvPr>
          <p:cNvSpPr txBox="1">
            <a:spLocks/>
          </p:cNvSpPr>
          <p:nvPr/>
        </p:nvSpPr>
        <p:spPr>
          <a:xfrm>
            <a:off x="2061965" y="2420888"/>
            <a:ext cx="8420978" cy="1247598"/>
          </a:xfrm>
          <a:prstGeom prst="rect">
            <a:avLst/>
          </a:prstGeom>
        </p:spPr>
        <p:txBody>
          <a:bodyPr/>
          <a:lstStyle>
            <a:lvl1pPr marL="457120" indent="-457120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427" indent="-380933" algn="l" defTabSz="1218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73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22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72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21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70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20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69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INSTAT experience on the SDG platform and way forward</a:t>
            </a:r>
          </a:p>
          <a:p>
            <a:pPr marL="0" indent="0" algn="ctr">
              <a:lnSpc>
                <a:spcPct val="80000"/>
              </a:lnSpc>
              <a:buNone/>
            </a:pPr>
            <a:endParaRPr lang="en-US" sz="1800" b="1" dirty="0" smtClean="0">
              <a:solidFill>
                <a:schemeClr val="accent1"/>
              </a:solidFill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en-US" sz="2400" b="1" dirty="0">
              <a:solidFill>
                <a:schemeClr val="accent1"/>
              </a:solidFill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TTCOM Fortnight, April 2024</a:t>
            </a:r>
            <a:endParaRPr lang="en-US" sz="2400" dirty="0">
              <a:solidFill>
                <a:schemeClr val="accent1"/>
              </a:solidFill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en-IN" sz="2400" b="1" dirty="0">
              <a:solidFill>
                <a:schemeClr val="accent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205BAEE-DEDF-420B-9C60-4ED438DEF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1" name="Picture 10" descr="Podium_Instat_logo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08" t="24513" r="17961" b="29248"/>
          <a:stretch>
            <a:fillRect/>
          </a:stretch>
        </p:blipFill>
        <p:spPr bwMode="auto">
          <a:xfrm>
            <a:off x="1287082" y="764704"/>
            <a:ext cx="1222706" cy="670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10">
            <a:extLst>
              <a:ext uri="{FF2B5EF4-FFF2-40B4-BE49-F238E27FC236}">
                <a16:creationId xmlns:a16="http://schemas.microsoft.com/office/drawing/2014/main" xmlns="" id="{7B7D16B8-A574-4CA0-BB12-C049E2C9C150}"/>
              </a:ext>
            </a:extLst>
          </p:cNvPr>
          <p:cNvSpPr txBox="1">
            <a:spLocks/>
          </p:cNvSpPr>
          <p:nvPr/>
        </p:nvSpPr>
        <p:spPr>
          <a:xfrm>
            <a:off x="5734372" y="5175517"/>
            <a:ext cx="5467238" cy="749658"/>
          </a:xfrm>
          <a:prstGeom prst="rect">
            <a:avLst/>
          </a:prstGeom>
        </p:spPr>
        <p:txBody>
          <a:bodyPr/>
          <a:lstStyle>
            <a:lvl1pPr marL="457120" indent="-457120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427" indent="-380933" algn="l" defTabSz="1218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73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22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72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21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70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20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69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Vjollca Simoni, Head of International Relations and European Integration Sector</a:t>
            </a:r>
          </a:p>
          <a:p>
            <a:pPr marL="0" indent="0" algn="ctr">
              <a:lnSpc>
                <a:spcPct val="80000"/>
              </a:lnSpc>
              <a:buNone/>
            </a:pPr>
            <a:endParaRPr lang="en-US" sz="1200" b="1" dirty="0" smtClean="0">
              <a:solidFill>
                <a:schemeClr val="accent1"/>
              </a:solidFill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en-US" sz="2400" b="1" dirty="0">
              <a:solidFill>
                <a:schemeClr val="accent1"/>
              </a:solidFill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en-IN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94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: Shape 25">
            <a:extLst>
              <a:ext uri="{FF2B5EF4-FFF2-40B4-BE49-F238E27FC236}">
                <a16:creationId xmlns:a16="http://schemas.microsoft.com/office/drawing/2014/main" xmlns="" id="{EBEB2518-699C-4988-8C66-E5755E7AE298}"/>
              </a:ext>
            </a:extLst>
          </p:cNvPr>
          <p:cNvSpPr/>
          <p:nvPr/>
        </p:nvSpPr>
        <p:spPr>
          <a:xfrm>
            <a:off x="0" y="0"/>
            <a:ext cx="1649729" cy="2476500"/>
          </a:xfrm>
          <a:custGeom>
            <a:avLst/>
            <a:gdLst>
              <a:gd name="connsiteX0" fmla="*/ 0 w 2111882"/>
              <a:gd name="connsiteY0" fmla="*/ 0 h 3170264"/>
              <a:gd name="connsiteX1" fmla="*/ 2111882 w 2111882"/>
              <a:gd name="connsiteY1" fmla="*/ 0 h 3170264"/>
              <a:gd name="connsiteX2" fmla="*/ 2111882 w 2111882"/>
              <a:gd name="connsiteY2" fmla="*/ 83018 h 3170264"/>
              <a:gd name="connsiteX3" fmla="*/ 2111882 w 2111882"/>
              <a:gd name="connsiteY3" fmla="*/ 1763025 h 3170264"/>
              <a:gd name="connsiteX4" fmla="*/ 1865389 w 2111882"/>
              <a:gd name="connsiteY4" fmla="*/ 2189462 h 3170264"/>
              <a:gd name="connsiteX5" fmla="*/ 263187 w 2111882"/>
              <a:gd name="connsiteY5" fmla="*/ 3113406 h 3170264"/>
              <a:gd name="connsiteX6" fmla="*/ 16695 w 2111882"/>
              <a:gd name="connsiteY6" fmla="*/ 3170264 h 3170264"/>
              <a:gd name="connsiteX7" fmla="*/ 0 w 2111882"/>
              <a:gd name="connsiteY7" fmla="*/ 3168450 h 3170264"/>
              <a:gd name="connsiteX8" fmla="*/ 0 w 2111882"/>
              <a:gd name="connsiteY8" fmla="*/ 0 h 317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11882" h="3170264">
                <a:moveTo>
                  <a:pt x="0" y="0"/>
                </a:moveTo>
                <a:lnTo>
                  <a:pt x="2111882" y="0"/>
                </a:lnTo>
                <a:lnTo>
                  <a:pt x="2111882" y="83018"/>
                </a:lnTo>
                <a:cubicBezTo>
                  <a:pt x="2111882" y="1763025"/>
                  <a:pt x="2111882" y="1763025"/>
                  <a:pt x="2111882" y="1763025"/>
                </a:cubicBezTo>
                <a:cubicBezTo>
                  <a:pt x="2111882" y="1919385"/>
                  <a:pt x="1998116" y="2108912"/>
                  <a:pt x="1865389" y="2189462"/>
                </a:cubicBezTo>
                <a:cubicBezTo>
                  <a:pt x="263187" y="3113406"/>
                  <a:pt x="263187" y="3113406"/>
                  <a:pt x="263187" y="3113406"/>
                </a:cubicBezTo>
                <a:cubicBezTo>
                  <a:pt x="194454" y="3151312"/>
                  <a:pt x="105574" y="3170264"/>
                  <a:pt x="16695" y="3170264"/>
                </a:cubicBezTo>
                <a:lnTo>
                  <a:pt x="0" y="316845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205BAEE-DEDF-420B-9C60-4ED438DEF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14322" y="5949280"/>
            <a:ext cx="375722" cy="365125"/>
          </a:xfrm>
        </p:spPr>
        <p:txBody>
          <a:bodyPr/>
          <a:lstStyle/>
          <a:p>
            <a:fld id="{96E69268-9C8B-4EBF-A9EE-DC5DC2D48DC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7DA09995-CA0F-45A2-8532-C19BDBE8B486}"/>
              </a:ext>
            </a:extLst>
          </p:cNvPr>
          <p:cNvSpPr txBox="1"/>
          <p:nvPr/>
        </p:nvSpPr>
        <p:spPr>
          <a:xfrm>
            <a:off x="1576669" y="2376783"/>
            <a:ext cx="8262159" cy="199439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342900" indent="-342900">
              <a:lnSpc>
                <a:spcPct val="120000"/>
              </a:lnSpc>
              <a:buFont typeface="Courier New" pitchFamily="49" charset="0"/>
              <a:buChar char="o"/>
            </a:pPr>
            <a:r>
              <a:rPr lang="en-GB" kern="0" dirty="0" smtClean="0"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Background information – SDG structures in Albania</a:t>
            </a:r>
          </a:p>
          <a:p>
            <a:pPr marL="342900" indent="-342900">
              <a:lnSpc>
                <a:spcPct val="120000"/>
              </a:lnSpc>
              <a:buFont typeface="Courier New" pitchFamily="49" charset="0"/>
              <a:buChar char="o"/>
            </a:pPr>
            <a:r>
              <a:rPr lang="en-GB" kern="0" dirty="0" smtClean="0"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INSTAT contribution to the Agenda 2030 for the SDGs</a:t>
            </a:r>
            <a:endParaRPr lang="en-GB" kern="0" dirty="0">
              <a:latin typeface="Segoe UI" panose="020B0502040204020203" pitchFamily="34" charset="0"/>
              <a:ea typeface="Calibri Light" charset="0"/>
              <a:cs typeface="Segoe UI" panose="020B0502040204020203" pitchFamily="34" charset="0"/>
            </a:endParaRPr>
          </a:p>
          <a:p>
            <a:pPr marL="342900" indent="-342900">
              <a:lnSpc>
                <a:spcPct val="150000"/>
              </a:lnSpc>
              <a:buFont typeface="Courier New" pitchFamily="49" charset="0"/>
              <a:buChar char="o"/>
            </a:pPr>
            <a:r>
              <a:rPr lang="en-GB" kern="0" dirty="0" smtClean="0"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Future plans</a:t>
            </a:r>
          </a:p>
          <a:p>
            <a:pPr marL="342900" indent="-34290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kern="0" dirty="0" smtClean="0"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International engagement</a:t>
            </a:r>
            <a:endParaRPr lang="en-IN" kern="0" dirty="0">
              <a:latin typeface="Segoe UI" panose="020B0502040204020203" pitchFamily="34" charset="0"/>
              <a:ea typeface="Calibri Light" charset="0"/>
              <a:cs typeface="Segoe UI" panose="020B0502040204020203" pitchFamily="34" charset="0"/>
            </a:endParaRPr>
          </a:p>
        </p:txBody>
      </p:sp>
      <p:sp>
        <p:nvSpPr>
          <p:cNvPr id="17" name="Freeform 5">
            <a:extLst>
              <a:ext uri="{FF2B5EF4-FFF2-40B4-BE49-F238E27FC236}">
                <a16:creationId xmlns:a16="http://schemas.microsoft.com/office/drawing/2014/main" xmlns="" id="{DCE30EB8-9C1E-4414-8C0C-2612F5ADC492}"/>
              </a:ext>
            </a:extLst>
          </p:cNvPr>
          <p:cNvSpPr>
            <a:spLocks/>
          </p:cNvSpPr>
          <p:nvPr/>
        </p:nvSpPr>
        <p:spPr bwMode="auto">
          <a:xfrm>
            <a:off x="10281502" y="1403449"/>
            <a:ext cx="574766" cy="645355"/>
          </a:xfrm>
          <a:custGeom>
            <a:avLst/>
            <a:gdLst>
              <a:gd name="T0" fmla="*/ 0 w 884"/>
              <a:gd name="T1" fmla="*/ 302 h 993"/>
              <a:gd name="T2" fmla="*/ 52 w 884"/>
              <a:gd name="T3" fmla="*/ 212 h 993"/>
              <a:gd name="T4" fmla="*/ 390 w 884"/>
              <a:gd name="T5" fmla="*/ 17 h 993"/>
              <a:gd name="T6" fmla="*/ 494 w 884"/>
              <a:gd name="T7" fmla="*/ 17 h 993"/>
              <a:gd name="T8" fmla="*/ 832 w 884"/>
              <a:gd name="T9" fmla="*/ 212 h 993"/>
              <a:gd name="T10" fmla="*/ 884 w 884"/>
              <a:gd name="T11" fmla="*/ 302 h 993"/>
              <a:gd name="T12" fmla="*/ 884 w 884"/>
              <a:gd name="T13" fmla="*/ 692 h 993"/>
              <a:gd name="T14" fmla="*/ 832 w 884"/>
              <a:gd name="T15" fmla="*/ 782 h 993"/>
              <a:gd name="T16" fmla="*/ 494 w 884"/>
              <a:gd name="T17" fmla="*/ 977 h 993"/>
              <a:gd name="T18" fmla="*/ 390 w 884"/>
              <a:gd name="T19" fmla="*/ 977 h 993"/>
              <a:gd name="T20" fmla="*/ 52 w 884"/>
              <a:gd name="T21" fmla="*/ 782 h 993"/>
              <a:gd name="T22" fmla="*/ 0 w 884"/>
              <a:gd name="T23" fmla="*/ 692 h 993"/>
              <a:gd name="T24" fmla="*/ 0 w 884"/>
              <a:gd name="T25" fmla="*/ 302 h 9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84" h="993">
                <a:moveTo>
                  <a:pt x="0" y="302"/>
                </a:moveTo>
                <a:cubicBezTo>
                  <a:pt x="0" y="269"/>
                  <a:pt x="24" y="228"/>
                  <a:pt x="52" y="212"/>
                </a:cubicBezTo>
                <a:cubicBezTo>
                  <a:pt x="390" y="17"/>
                  <a:pt x="390" y="17"/>
                  <a:pt x="390" y="17"/>
                </a:cubicBezTo>
                <a:cubicBezTo>
                  <a:pt x="419" y="0"/>
                  <a:pt x="465" y="0"/>
                  <a:pt x="494" y="17"/>
                </a:cubicBezTo>
                <a:cubicBezTo>
                  <a:pt x="832" y="212"/>
                  <a:pt x="832" y="212"/>
                  <a:pt x="832" y="212"/>
                </a:cubicBezTo>
                <a:cubicBezTo>
                  <a:pt x="860" y="228"/>
                  <a:pt x="884" y="269"/>
                  <a:pt x="884" y="302"/>
                </a:cubicBezTo>
                <a:cubicBezTo>
                  <a:pt x="884" y="692"/>
                  <a:pt x="884" y="692"/>
                  <a:pt x="884" y="692"/>
                </a:cubicBezTo>
                <a:cubicBezTo>
                  <a:pt x="884" y="725"/>
                  <a:pt x="860" y="765"/>
                  <a:pt x="832" y="782"/>
                </a:cubicBezTo>
                <a:cubicBezTo>
                  <a:pt x="494" y="977"/>
                  <a:pt x="494" y="977"/>
                  <a:pt x="494" y="977"/>
                </a:cubicBezTo>
                <a:cubicBezTo>
                  <a:pt x="465" y="993"/>
                  <a:pt x="419" y="993"/>
                  <a:pt x="390" y="977"/>
                </a:cubicBezTo>
                <a:cubicBezTo>
                  <a:pt x="52" y="782"/>
                  <a:pt x="52" y="782"/>
                  <a:pt x="52" y="782"/>
                </a:cubicBezTo>
                <a:cubicBezTo>
                  <a:pt x="24" y="765"/>
                  <a:pt x="0" y="725"/>
                  <a:pt x="0" y="692"/>
                </a:cubicBezTo>
                <a:lnTo>
                  <a:pt x="0" y="30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8" name="Freeform 5">
            <a:extLst>
              <a:ext uri="{FF2B5EF4-FFF2-40B4-BE49-F238E27FC236}">
                <a16:creationId xmlns:a16="http://schemas.microsoft.com/office/drawing/2014/main" xmlns="" id="{41E8F017-6BF6-4688-B880-E21DEAE410EC}"/>
              </a:ext>
            </a:extLst>
          </p:cNvPr>
          <p:cNvSpPr>
            <a:spLocks/>
          </p:cNvSpPr>
          <p:nvPr/>
        </p:nvSpPr>
        <p:spPr bwMode="auto">
          <a:xfrm>
            <a:off x="8398668" y="4653136"/>
            <a:ext cx="445027" cy="499682"/>
          </a:xfrm>
          <a:custGeom>
            <a:avLst/>
            <a:gdLst>
              <a:gd name="T0" fmla="*/ 0 w 884"/>
              <a:gd name="T1" fmla="*/ 302 h 993"/>
              <a:gd name="T2" fmla="*/ 52 w 884"/>
              <a:gd name="T3" fmla="*/ 212 h 993"/>
              <a:gd name="T4" fmla="*/ 390 w 884"/>
              <a:gd name="T5" fmla="*/ 17 h 993"/>
              <a:gd name="T6" fmla="*/ 494 w 884"/>
              <a:gd name="T7" fmla="*/ 17 h 993"/>
              <a:gd name="T8" fmla="*/ 832 w 884"/>
              <a:gd name="T9" fmla="*/ 212 h 993"/>
              <a:gd name="T10" fmla="*/ 884 w 884"/>
              <a:gd name="T11" fmla="*/ 302 h 993"/>
              <a:gd name="T12" fmla="*/ 884 w 884"/>
              <a:gd name="T13" fmla="*/ 692 h 993"/>
              <a:gd name="T14" fmla="*/ 832 w 884"/>
              <a:gd name="T15" fmla="*/ 782 h 993"/>
              <a:gd name="T16" fmla="*/ 494 w 884"/>
              <a:gd name="T17" fmla="*/ 977 h 993"/>
              <a:gd name="T18" fmla="*/ 390 w 884"/>
              <a:gd name="T19" fmla="*/ 977 h 993"/>
              <a:gd name="T20" fmla="*/ 52 w 884"/>
              <a:gd name="T21" fmla="*/ 782 h 993"/>
              <a:gd name="T22" fmla="*/ 0 w 884"/>
              <a:gd name="T23" fmla="*/ 692 h 993"/>
              <a:gd name="T24" fmla="*/ 0 w 884"/>
              <a:gd name="T25" fmla="*/ 302 h 9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84" h="993">
                <a:moveTo>
                  <a:pt x="0" y="302"/>
                </a:moveTo>
                <a:cubicBezTo>
                  <a:pt x="0" y="269"/>
                  <a:pt x="24" y="228"/>
                  <a:pt x="52" y="212"/>
                </a:cubicBezTo>
                <a:cubicBezTo>
                  <a:pt x="390" y="17"/>
                  <a:pt x="390" y="17"/>
                  <a:pt x="390" y="17"/>
                </a:cubicBezTo>
                <a:cubicBezTo>
                  <a:pt x="419" y="0"/>
                  <a:pt x="465" y="0"/>
                  <a:pt x="494" y="17"/>
                </a:cubicBezTo>
                <a:cubicBezTo>
                  <a:pt x="832" y="212"/>
                  <a:pt x="832" y="212"/>
                  <a:pt x="832" y="212"/>
                </a:cubicBezTo>
                <a:cubicBezTo>
                  <a:pt x="860" y="228"/>
                  <a:pt x="884" y="269"/>
                  <a:pt x="884" y="302"/>
                </a:cubicBezTo>
                <a:cubicBezTo>
                  <a:pt x="884" y="692"/>
                  <a:pt x="884" y="692"/>
                  <a:pt x="884" y="692"/>
                </a:cubicBezTo>
                <a:cubicBezTo>
                  <a:pt x="884" y="725"/>
                  <a:pt x="860" y="765"/>
                  <a:pt x="832" y="782"/>
                </a:cubicBezTo>
                <a:cubicBezTo>
                  <a:pt x="494" y="977"/>
                  <a:pt x="494" y="977"/>
                  <a:pt x="494" y="977"/>
                </a:cubicBezTo>
                <a:cubicBezTo>
                  <a:pt x="465" y="993"/>
                  <a:pt x="419" y="993"/>
                  <a:pt x="390" y="977"/>
                </a:cubicBezTo>
                <a:cubicBezTo>
                  <a:pt x="52" y="782"/>
                  <a:pt x="52" y="782"/>
                  <a:pt x="52" y="782"/>
                </a:cubicBezTo>
                <a:cubicBezTo>
                  <a:pt x="24" y="765"/>
                  <a:pt x="0" y="725"/>
                  <a:pt x="0" y="692"/>
                </a:cubicBezTo>
                <a:lnTo>
                  <a:pt x="0" y="30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xmlns="" id="{CA78C570-96E9-4BCD-A737-7440538B440C}"/>
              </a:ext>
            </a:extLst>
          </p:cNvPr>
          <p:cNvSpPr txBox="1">
            <a:spLocks/>
          </p:cNvSpPr>
          <p:nvPr/>
        </p:nvSpPr>
        <p:spPr>
          <a:xfrm>
            <a:off x="5614298" y="1258271"/>
            <a:ext cx="1653530" cy="1356334"/>
          </a:xfrm>
          <a:prstGeom prst="rect">
            <a:avLst/>
          </a:prstGeom>
        </p:spPr>
        <p:txBody>
          <a:bodyPr lIns="0" tIns="0" rIns="0" bIns="0" anchor="ctr"/>
          <a:lstStyle>
            <a:lvl1pPr marL="457120" indent="-457120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427" indent="-380933" algn="l" defTabSz="1218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73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22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72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21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70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20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69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en-IN" sz="2400" dirty="0">
                <a:solidFill>
                  <a:schemeClr val="bg1"/>
                </a:solidFill>
              </a:rPr>
              <a:t>Meet Our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IN" sz="5400" b="1" dirty="0">
                <a:solidFill>
                  <a:schemeClr val="bg1"/>
                </a:solidFill>
              </a:rPr>
              <a:t>CEO</a:t>
            </a:r>
          </a:p>
        </p:txBody>
      </p:sp>
      <p:sp>
        <p:nvSpPr>
          <p:cNvPr id="3" name="Rectangle 2"/>
          <p:cNvSpPr/>
          <p:nvPr/>
        </p:nvSpPr>
        <p:spPr>
          <a:xfrm>
            <a:off x="1413892" y="1659357"/>
            <a:ext cx="15969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3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Outline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3810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36">
            <a:extLst>
              <a:ext uri="{FF2B5EF4-FFF2-40B4-BE49-F238E27FC236}">
                <a16:creationId xmlns:a16="http://schemas.microsoft.com/office/drawing/2014/main" xmlns="" id="{E087B330-BD7F-4540-AD51-273F183C7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14322" y="5949280"/>
            <a:ext cx="375722" cy="365125"/>
          </a:xfrm>
        </p:spPr>
        <p:txBody>
          <a:bodyPr/>
          <a:lstStyle/>
          <a:p>
            <a:fld id="{96E69268-9C8B-4EBF-A9EE-DC5DC2D48DC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xmlns="" id="{BC0E0A11-EEF0-4225-8F20-0D289EB8B4BB}"/>
              </a:ext>
            </a:extLst>
          </p:cNvPr>
          <p:cNvSpPr txBox="1">
            <a:spLocks/>
          </p:cNvSpPr>
          <p:nvPr/>
        </p:nvSpPr>
        <p:spPr>
          <a:xfrm>
            <a:off x="560040" y="571073"/>
            <a:ext cx="6398468" cy="553672"/>
          </a:xfrm>
          <a:prstGeom prst="rect">
            <a:avLst/>
          </a:prstGeom>
        </p:spPr>
        <p:txBody>
          <a:bodyPr lIns="0" tIns="0" rIns="0" bIns="0" anchor="t"/>
          <a:lstStyle>
            <a:lvl1pPr marL="457120" indent="-457120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427" indent="-380933" algn="l" defTabSz="1218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73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22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72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21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70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20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69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GB" sz="4000" b="1" dirty="0" smtClean="0">
                <a:solidFill>
                  <a:schemeClr val="accent1"/>
                </a:solidFill>
              </a:rPr>
              <a:t>SDG Structures </a:t>
            </a:r>
            <a:r>
              <a:rPr lang="en-GB" sz="4000" b="1" dirty="0" smtClean="0"/>
              <a:t>in Albania</a:t>
            </a:r>
            <a:endParaRPr lang="en-IN" sz="5400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6102F17A-0722-48E5-AFFC-1EBB6D56FB61}"/>
              </a:ext>
            </a:extLst>
          </p:cNvPr>
          <p:cNvSpPr txBox="1"/>
          <p:nvPr/>
        </p:nvSpPr>
        <p:spPr>
          <a:xfrm>
            <a:off x="3148453" y="1102297"/>
            <a:ext cx="8175431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Interministerial</a:t>
            </a:r>
            <a:r>
              <a:rPr lang="en-GB" dirty="0" smtClean="0"/>
              <a:t> Committee for SDGs – Chaired by Deputy PM in the role of National Coordinator; </a:t>
            </a:r>
          </a:p>
          <a:p>
            <a:endParaRPr lang="en-GB" dirty="0"/>
          </a:p>
          <a:p>
            <a:r>
              <a:rPr lang="en-GB" dirty="0" smtClean="0"/>
              <a:t>Interinstitutional Working Group for SDGs- chaired by the </a:t>
            </a:r>
            <a:r>
              <a:rPr lang="en-GB" dirty="0"/>
              <a:t>State Agency for Strategic Programming and Aid Coordination </a:t>
            </a:r>
            <a:r>
              <a:rPr lang="en-GB" dirty="0" smtClean="0"/>
              <a:t>(SASPAC);</a:t>
            </a:r>
          </a:p>
          <a:p>
            <a:endParaRPr lang="en-GB" dirty="0" smtClean="0"/>
          </a:p>
          <a:p>
            <a:r>
              <a:rPr lang="en-GB" dirty="0" smtClean="0"/>
              <a:t>Parliamentary </a:t>
            </a:r>
            <a:r>
              <a:rPr lang="en-GB" dirty="0"/>
              <a:t>subcommittee for </a:t>
            </a:r>
            <a:r>
              <a:rPr lang="en-GB" dirty="0" smtClean="0"/>
              <a:t>Sustainable Development where INSTAT reports twice per year;</a:t>
            </a:r>
          </a:p>
          <a:p>
            <a:endParaRPr lang="en-GB" dirty="0"/>
          </a:p>
          <a:p>
            <a:r>
              <a:rPr lang="en-GB" dirty="0"/>
              <a:t>The National Council on Civil </a:t>
            </a:r>
            <a:r>
              <a:rPr lang="en-GB" dirty="0" smtClean="0"/>
              <a:t>Society;</a:t>
            </a:r>
          </a:p>
          <a:p>
            <a:endParaRPr lang="en-GB" dirty="0" smtClean="0"/>
          </a:p>
          <a:p>
            <a:r>
              <a:rPr lang="en-GB" dirty="0" smtClean="0"/>
              <a:t>INSTAT – Internal group for SDGs.</a:t>
            </a:r>
            <a:endParaRPr lang="en-GB" dirty="0"/>
          </a:p>
          <a:p>
            <a:endParaRPr lang="en-GB" sz="1900" dirty="0"/>
          </a:p>
        </p:txBody>
      </p:sp>
    </p:spTree>
    <p:extLst>
      <p:ext uri="{BB962C8B-B14F-4D97-AF65-F5344CB8AC3E}">
        <p14:creationId xmlns:p14="http://schemas.microsoft.com/office/powerpoint/2010/main" val="416614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36">
            <a:extLst>
              <a:ext uri="{FF2B5EF4-FFF2-40B4-BE49-F238E27FC236}">
                <a16:creationId xmlns:a16="http://schemas.microsoft.com/office/drawing/2014/main" xmlns="" id="{E087B330-BD7F-4540-AD51-273F183C7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14322" y="5949280"/>
            <a:ext cx="375722" cy="365125"/>
          </a:xfrm>
        </p:spPr>
        <p:txBody>
          <a:bodyPr/>
          <a:lstStyle/>
          <a:p>
            <a:fld id="{96E69268-9C8B-4EBF-A9EE-DC5DC2D48DC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xmlns="" id="{BC0E0A11-EEF0-4225-8F20-0D289EB8B4BB}"/>
              </a:ext>
            </a:extLst>
          </p:cNvPr>
          <p:cNvSpPr txBox="1">
            <a:spLocks/>
          </p:cNvSpPr>
          <p:nvPr/>
        </p:nvSpPr>
        <p:spPr>
          <a:xfrm>
            <a:off x="560040" y="260648"/>
            <a:ext cx="5750396" cy="1401223"/>
          </a:xfrm>
          <a:prstGeom prst="rect">
            <a:avLst/>
          </a:prstGeom>
        </p:spPr>
        <p:txBody>
          <a:bodyPr lIns="0" tIns="0" rIns="0" bIns="0" anchor="t"/>
          <a:lstStyle>
            <a:lvl1pPr marL="457120" indent="-457120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427" indent="-380933" algn="l" defTabSz="1218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73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22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72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21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70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20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69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GB" sz="3200" b="1" dirty="0" smtClean="0">
                <a:solidFill>
                  <a:schemeClr val="accent1"/>
                </a:solidFill>
              </a:rPr>
              <a:t>What INSTAT </a:t>
            </a:r>
            <a:r>
              <a:rPr lang="en-GB" sz="3200" b="1" dirty="0" smtClean="0"/>
              <a:t>have done for the Agenda 2030 for SDGs</a:t>
            </a:r>
            <a:endParaRPr lang="en-IN" sz="4400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6102F17A-0722-48E5-AFFC-1EBB6D56FB61}"/>
              </a:ext>
            </a:extLst>
          </p:cNvPr>
          <p:cNvSpPr txBox="1"/>
          <p:nvPr/>
        </p:nvSpPr>
        <p:spPr>
          <a:xfrm>
            <a:off x="3243505" y="1124744"/>
            <a:ext cx="8175431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GB" sz="2000" dirty="0"/>
              <a:t>INSTAT prepared a statistical annex to accompany the National Voluntary Review presented at the </a:t>
            </a:r>
            <a:r>
              <a:rPr lang="en-GB" sz="2000" dirty="0" smtClean="0"/>
              <a:t>HLPF in </a:t>
            </a:r>
            <a:r>
              <a:rPr lang="en-GB" sz="2000" dirty="0"/>
              <a:t>July </a:t>
            </a:r>
            <a:r>
              <a:rPr lang="en-GB" sz="2000" dirty="0" smtClean="0"/>
              <a:t>2018;</a:t>
            </a:r>
          </a:p>
          <a:p>
            <a:pPr lvl="0"/>
            <a:endParaRPr lang="en-GB" sz="2000" dirty="0" smtClean="0"/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GB" sz="2000" dirty="0" smtClean="0"/>
              <a:t>In 2019 we published the first </a:t>
            </a:r>
            <a:r>
              <a:rPr lang="en-GB" sz="2000" dirty="0" smtClean="0">
                <a:hlinkClick r:id="rId2"/>
              </a:rPr>
              <a:t>SDG report </a:t>
            </a:r>
            <a:r>
              <a:rPr lang="en-GB" sz="2000" dirty="0"/>
              <a:t> </a:t>
            </a:r>
            <a:r>
              <a:rPr lang="en-GB" sz="2000" dirty="0" smtClean="0"/>
              <a:t>featuring selected indicators and launched the </a:t>
            </a:r>
            <a:r>
              <a:rPr lang="en-GB" sz="2000" dirty="0" smtClean="0">
                <a:hlinkClick r:id="rId3"/>
              </a:rPr>
              <a:t>SDG Platform </a:t>
            </a:r>
            <a:r>
              <a:rPr lang="en-GB" sz="2000" dirty="0" smtClean="0"/>
              <a:t>;</a:t>
            </a:r>
            <a:endParaRPr lang="en-GB" sz="2000" dirty="0"/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dirty="0"/>
              <a:t>Providing training sessions for municipalities and newly hired </a:t>
            </a:r>
            <a:r>
              <a:rPr lang="en-GB" sz="2000" dirty="0" smtClean="0"/>
              <a:t>staff;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GB" sz="2000" dirty="0"/>
              <a:t>Conducting open </a:t>
            </a:r>
            <a:r>
              <a:rPr lang="en-GB" sz="2000" dirty="0" smtClean="0"/>
              <a:t>lectures elementary</a:t>
            </a:r>
            <a:r>
              <a:rPr lang="en-GB" sz="2000" dirty="0"/>
              <a:t>, middle, and high school </a:t>
            </a:r>
            <a:r>
              <a:rPr lang="en-GB" sz="2000" dirty="0" smtClean="0"/>
              <a:t>students;</a:t>
            </a:r>
          </a:p>
          <a:p>
            <a:pPr lvl="0"/>
            <a:endParaRPr lang="en-GB" sz="2000" dirty="0"/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GB" sz="2000" dirty="0" smtClean="0"/>
              <a:t>Meetings with members of Parliament Commission and representatives of UN agencies in Albania;</a:t>
            </a:r>
          </a:p>
          <a:p>
            <a:pPr lvl="0"/>
            <a:endParaRPr lang="en-GB" sz="2000" dirty="0"/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GB" sz="2000" dirty="0"/>
              <a:t>I</a:t>
            </a:r>
            <a:r>
              <a:rPr lang="en-GB" sz="2000" dirty="0" smtClean="0"/>
              <a:t>nternational level – Members and co-chairs of </a:t>
            </a:r>
            <a:r>
              <a:rPr lang="en-GB" sz="2000" dirty="0"/>
              <a:t>High-level Group for Partnership, Coordination and Capacity-Building for statistics for the 2030 Agenda for Sustainable Development </a:t>
            </a:r>
            <a:r>
              <a:rPr lang="en-GB" sz="2000" dirty="0" smtClean="0"/>
              <a:t>since 2019.</a:t>
            </a:r>
            <a:endParaRPr lang="en-GB" sz="2000" b="1" dirty="0">
              <a:solidFill>
                <a:schemeClr val="accent2"/>
              </a:solidFill>
            </a:endParaRPr>
          </a:p>
          <a:p>
            <a:pPr lvl="0"/>
            <a:endParaRPr lang="en-US" sz="2200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3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36">
            <a:extLst>
              <a:ext uri="{FF2B5EF4-FFF2-40B4-BE49-F238E27FC236}">
                <a16:creationId xmlns:a16="http://schemas.microsoft.com/office/drawing/2014/main" xmlns="" id="{E087B330-BD7F-4540-AD51-273F183C7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14322" y="5949280"/>
            <a:ext cx="375722" cy="365125"/>
          </a:xfrm>
        </p:spPr>
        <p:txBody>
          <a:bodyPr/>
          <a:lstStyle/>
          <a:p>
            <a:fld id="{96E69268-9C8B-4EBF-A9EE-DC5DC2D48DC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xmlns="" id="{BC0E0A11-EEF0-4225-8F20-0D289EB8B4BB}"/>
              </a:ext>
            </a:extLst>
          </p:cNvPr>
          <p:cNvSpPr txBox="1">
            <a:spLocks/>
          </p:cNvSpPr>
          <p:nvPr/>
        </p:nvSpPr>
        <p:spPr>
          <a:xfrm>
            <a:off x="560040" y="571072"/>
            <a:ext cx="5390356" cy="700611"/>
          </a:xfrm>
          <a:prstGeom prst="rect">
            <a:avLst/>
          </a:prstGeom>
        </p:spPr>
        <p:txBody>
          <a:bodyPr lIns="0" tIns="0" rIns="0" bIns="0" anchor="t"/>
          <a:lstStyle>
            <a:lvl1pPr marL="457120" indent="-457120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427" indent="-380933" algn="l" defTabSz="1218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73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22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72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21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70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20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69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3200" b="1" dirty="0" smtClean="0">
                <a:solidFill>
                  <a:schemeClr val="accent1"/>
                </a:solidFill>
              </a:rPr>
              <a:t>The way forward </a:t>
            </a:r>
            <a:r>
              <a:rPr lang="en-US" sz="3200" b="1" dirty="0" smtClean="0"/>
              <a:t>with SDG</a:t>
            </a:r>
            <a:endParaRPr lang="en-IN" sz="4400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6102F17A-0722-48E5-AFFC-1EBB6D56FB61}"/>
              </a:ext>
            </a:extLst>
          </p:cNvPr>
          <p:cNvSpPr txBox="1"/>
          <p:nvPr/>
        </p:nvSpPr>
        <p:spPr>
          <a:xfrm>
            <a:off x="3443866" y="1323452"/>
            <a:ext cx="8175431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200" dirty="0" smtClean="0"/>
              <a:t>INSTAT is implementing a statistical project under the GRANT of IPA MBP 2022 which is focused;</a:t>
            </a:r>
          </a:p>
          <a:p>
            <a:pPr lvl="0"/>
            <a:endParaRPr lang="en-GB" sz="2200" dirty="0" smtClean="0"/>
          </a:p>
          <a:p>
            <a:pPr lvl="0"/>
            <a:r>
              <a:rPr lang="en-GB" sz="2200" dirty="0"/>
              <a:t>Enhancing the visualization of the SDG platform, with a specific emphasis on the EU SDG indicator </a:t>
            </a:r>
            <a:r>
              <a:rPr lang="en-GB" sz="2200" dirty="0" smtClean="0"/>
              <a:t>set;</a:t>
            </a:r>
          </a:p>
          <a:p>
            <a:pPr lvl="0"/>
            <a:endParaRPr lang="en-GB" sz="2200" dirty="0" smtClean="0"/>
          </a:p>
          <a:p>
            <a:pPr lvl="0"/>
            <a:r>
              <a:rPr lang="en-GB" sz="2200" dirty="0" smtClean="0"/>
              <a:t>Communicating </a:t>
            </a:r>
            <a:r>
              <a:rPr lang="en-GB" sz="2200" dirty="0"/>
              <a:t>and promoting the SDG indicators and communication tools through press releases, etc</a:t>
            </a:r>
            <a:r>
              <a:rPr lang="en-GB" sz="2200" dirty="0" smtClean="0"/>
              <a:t>.;</a:t>
            </a:r>
            <a:endParaRPr lang="en-GB" sz="2200" dirty="0"/>
          </a:p>
          <a:p>
            <a:pPr lvl="0"/>
            <a:endParaRPr lang="en-GB" sz="2200" dirty="0" smtClean="0"/>
          </a:p>
          <a:p>
            <a:pPr lvl="0"/>
            <a:r>
              <a:rPr lang="en-GB" sz="2200" dirty="0" smtClean="0"/>
              <a:t>Contribution on preparing the SDG Roadmap 2030 (SASPAC)</a:t>
            </a:r>
            <a:endParaRPr lang="en-GB" sz="2200" dirty="0"/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9394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36">
            <a:extLst>
              <a:ext uri="{FF2B5EF4-FFF2-40B4-BE49-F238E27FC236}">
                <a16:creationId xmlns:a16="http://schemas.microsoft.com/office/drawing/2014/main" xmlns="" id="{E087B330-BD7F-4540-AD51-273F183C7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14322" y="5949280"/>
            <a:ext cx="375722" cy="365125"/>
          </a:xfrm>
        </p:spPr>
        <p:txBody>
          <a:bodyPr/>
          <a:lstStyle/>
          <a:p>
            <a:fld id="{96E69268-9C8B-4EBF-A9EE-DC5DC2D48DC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xmlns="" id="{BC0E0A11-EEF0-4225-8F20-0D289EB8B4BB}"/>
              </a:ext>
            </a:extLst>
          </p:cNvPr>
          <p:cNvSpPr txBox="1">
            <a:spLocks/>
          </p:cNvSpPr>
          <p:nvPr/>
        </p:nvSpPr>
        <p:spPr>
          <a:xfrm>
            <a:off x="558852" y="332656"/>
            <a:ext cx="5222056" cy="1401223"/>
          </a:xfrm>
          <a:prstGeom prst="rect">
            <a:avLst/>
          </a:prstGeom>
        </p:spPr>
        <p:txBody>
          <a:bodyPr lIns="0" tIns="0" rIns="0" bIns="0" anchor="t"/>
          <a:lstStyle>
            <a:lvl1pPr marL="457120" indent="-457120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427" indent="-380933" algn="l" defTabSz="1218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73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22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72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21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70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20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69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3200" b="1" dirty="0" smtClean="0">
                <a:solidFill>
                  <a:schemeClr val="accent1"/>
                </a:solidFill>
              </a:rPr>
              <a:t>International events carried out </a:t>
            </a:r>
            <a:r>
              <a:rPr lang="en-US" sz="3200" b="1" dirty="0" smtClean="0"/>
              <a:t>and planned for 2024</a:t>
            </a:r>
            <a:endParaRPr lang="en-IN" sz="4400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6102F17A-0722-48E5-AFFC-1EBB6D56FB61}"/>
              </a:ext>
            </a:extLst>
          </p:cNvPr>
          <p:cNvSpPr txBox="1"/>
          <p:nvPr/>
        </p:nvSpPr>
        <p:spPr>
          <a:xfrm>
            <a:off x="2835045" y="1484784"/>
            <a:ext cx="862354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200" dirty="0" smtClean="0">
                <a:hlinkClick r:id="rId3"/>
              </a:rPr>
              <a:t>An SDG event focusing on data literacy </a:t>
            </a:r>
            <a:r>
              <a:rPr lang="en-US" sz="2200" dirty="0" smtClean="0"/>
              <a:t>organized in cooperation with FSO, held in April 2023;</a:t>
            </a:r>
          </a:p>
          <a:p>
            <a:endParaRPr lang="en-US" sz="22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200" dirty="0" smtClean="0"/>
              <a:t>Next meeting of the </a:t>
            </a:r>
            <a:r>
              <a:rPr lang="en-GB" sz="2200" dirty="0"/>
              <a:t>High-level Group for Partnership, Coordination and Capacity-Building for statistics for the 2030 Agenda for Sustainable </a:t>
            </a:r>
            <a:r>
              <a:rPr lang="en-GB" sz="2200" dirty="0" smtClean="0"/>
              <a:t>Development (TBC);</a:t>
            </a:r>
          </a:p>
          <a:p>
            <a:endParaRPr lang="en-GB" sz="22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2200" dirty="0" smtClean="0"/>
              <a:t>UNECE </a:t>
            </a:r>
            <a:r>
              <a:rPr lang="en-GB" sz="2200" dirty="0"/>
              <a:t>Workshop and Expert Meeting on </a:t>
            </a:r>
            <a:r>
              <a:rPr lang="en-GB" sz="2200" dirty="0" smtClean="0"/>
              <a:t>SDGs, 15-17 </a:t>
            </a:r>
            <a:r>
              <a:rPr lang="en-GB" sz="2200" dirty="0"/>
              <a:t>October 2024 in </a:t>
            </a:r>
            <a:r>
              <a:rPr lang="en-GB" sz="2200" dirty="0" smtClean="0"/>
              <a:t>Tirana.</a:t>
            </a:r>
            <a:endParaRPr lang="en-CA" dirty="0"/>
          </a:p>
          <a:p>
            <a:endParaRPr lang="en-CA" dirty="0"/>
          </a:p>
          <a:p>
            <a:endParaRPr lang="en-US" sz="20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84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: Shape 25">
            <a:extLst>
              <a:ext uri="{FF2B5EF4-FFF2-40B4-BE49-F238E27FC236}">
                <a16:creationId xmlns:a16="http://schemas.microsoft.com/office/drawing/2014/main" xmlns="" id="{EBEB2518-699C-4988-8C66-E5755E7AE298}"/>
              </a:ext>
            </a:extLst>
          </p:cNvPr>
          <p:cNvSpPr/>
          <p:nvPr/>
        </p:nvSpPr>
        <p:spPr>
          <a:xfrm>
            <a:off x="0" y="0"/>
            <a:ext cx="1649729" cy="2476500"/>
          </a:xfrm>
          <a:custGeom>
            <a:avLst/>
            <a:gdLst>
              <a:gd name="connsiteX0" fmla="*/ 0 w 2111882"/>
              <a:gd name="connsiteY0" fmla="*/ 0 h 3170264"/>
              <a:gd name="connsiteX1" fmla="*/ 2111882 w 2111882"/>
              <a:gd name="connsiteY1" fmla="*/ 0 h 3170264"/>
              <a:gd name="connsiteX2" fmla="*/ 2111882 w 2111882"/>
              <a:gd name="connsiteY2" fmla="*/ 83018 h 3170264"/>
              <a:gd name="connsiteX3" fmla="*/ 2111882 w 2111882"/>
              <a:gd name="connsiteY3" fmla="*/ 1763025 h 3170264"/>
              <a:gd name="connsiteX4" fmla="*/ 1865389 w 2111882"/>
              <a:gd name="connsiteY4" fmla="*/ 2189462 h 3170264"/>
              <a:gd name="connsiteX5" fmla="*/ 263187 w 2111882"/>
              <a:gd name="connsiteY5" fmla="*/ 3113406 h 3170264"/>
              <a:gd name="connsiteX6" fmla="*/ 16695 w 2111882"/>
              <a:gd name="connsiteY6" fmla="*/ 3170264 h 3170264"/>
              <a:gd name="connsiteX7" fmla="*/ 0 w 2111882"/>
              <a:gd name="connsiteY7" fmla="*/ 3168450 h 3170264"/>
              <a:gd name="connsiteX8" fmla="*/ 0 w 2111882"/>
              <a:gd name="connsiteY8" fmla="*/ 0 h 317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11882" h="3170264">
                <a:moveTo>
                  <a:pt x="0" y="0"/>
                </a:moveTo>
                <a:lnTo>
                  <a:pt x="2111882" y="0"/>
                </a:lnTo>
                <a:lnTo>
                  <a:pt x="2111882" y="83018"/>
                </a:lnTo>
                <a:cubicBezTo>
                  <a:pt x="2111882" y="1763025"/>
                  <a:pt x="2111882" y="1763025"/>
                  <a:pt x="2111882" y="1763025"/>
                </a:cubicBezTo>
                <a:cubicBezTo>
                  <a:pt x="2111882" y="1919385"/>
                  <a:pt x="1998116" y="2108912"/>
                  <a:pt x="1865389" y="2189462"/>
                </a:cubicBezTo>
                <a:cubicBezTo>
                  <a:pt x="263187" y="3113406"/>
                  <a:pt x="263187" y="3113406"/>
                  <a:pt x="263187" y="3113406"/>
                </a:cubicBezTo>
                <a:cubicBezTo>
                  <a:pt x="194454" y="3151312"/>
                  <a:pt x="105574" y="3170264"/>
                  <a:pt x="16695" y="3170264"/>
                </a:cubicBezTo>
                <a:lnTo>
                  <a:pt x="0" y="316845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205BAEE-DEDF-420B-9C60-4ED438DEF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14322" y="5949280"/>
            <a:ext cx="375722" cy="365125"/>
          </a:xfrm>
        </p:spPr>
        <p:txBody>
          <a:bodyPr/>
          <a:lstStyle/>
          <a:p>
            <a:fld id="{96E69268-9C8B-4EBF-A9EE-DC5DC2D48DC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7" name="Freeform 5">
            <a:extLst>
              <a:ext uri="{FF2B5EF4-FFF2-40B4-BE49-F238E27FC236}">
                <a16:creationId xmlns:a16="http://schemas.microsoft.com/office/drawing/2014/main" xmlns="" id="{DCE30EB8-9C1E-4414-8C0C-2612F5ADC492}"/>
              </a:ext>
            </a:extLst>
          </p:cNvPr>
          <p:cNvSpPr>
            <a:spLocks/>
          </p:cNvSpPr>
          <p:nvPr/>
        </p:nvSpPr>
        <p:spPr bwMode="auto">
          <a:xfrm>
            <a:off x="10281502" y="1403449"/>
            <a:ext cx="574766" cy="645355"/>
          </a:xfrm>
          <a:custGeom>
            <a:avLst/>
            <a:gdLst>
              <a:gd name="T0" fmla="*/ 0 w 884"/>
              <a:gd name="T1" fmla="*/ 302 h 993"/>
              <a:gd name="T2" fmla="*/ 52 w 884"/>
              <a:gd name="T3" fmla="*/ 212 h 993"/>
              <a:gd name="T4" fmla="*/ 390 w 884"/>
              <a:gd name="T5" fmla="*/ 17 h 993"/>
              <a:gd name="T6" fmla="*/ 494 w 884"/>
              <a:gd name="T7" fmla="*/ 17 h 993"/>
              <a:gd name="T8" fmla="*/ 832 w 884"/>
              <a:gd name="T9" fmla="*/ 212 h 993"/>
              <a:gd name="T10" fmla="*/ 884 w 884"/>
              <a:gd name="T11" fmla="*/ 302 h 993"/>
              <a:gd name="T12" fmla="*/ 884 w 884"/>
              <a:gd name="T13" fmla="*/ 692 h 993"/>
              <a:gd name="T14" fmla="*/ 832 w 884"/>
              <a:gd name="T15" fmla="*/ 782 h 993"/>
              <a:gd name="T16" fmla="*/ 494 w 884"/>
              <a:gd name="T17" fmla="*/ 977 h 993"/>
              <a:gd name="T18" fmla="*/ 390 w 884"/>
              <a:gd name="T19" fmla="*/ 977 h 993"/>
              <a:gd name="T20" fmla="*/ 52 w 884"/>
              <a:gd name="T21" fmla="*/ 782 h 993"/>
              <a:gd name="T22" fmla="*/ 0 w 884"/>
              <a:gd name="T23" fmla="*/ 692 h 993"/>
              <a:gd name="T24" fmla="*/ 0 w 884"/>
              <a:gd name="T25" fmla="*/ 302 h 9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84" h="993">
                <a:moveTo>
                  <a:pt x="0" y="302"/>
                </a:moveTo>
                <a:cubicBezTo>
                  <a:pt x="0" y="269"/>
                  <a:pt x="24" y="228"/>
                  <a:pt x="52" y="212"/>
                </a:cubicBezTo>
                <a:cubicBezTo>
                  <a:pt x="390" y="17"/>
                  <a:pt x="390" y="17"/>
                  <a:pt x="390" y="17"/>
                </a:cubicBezTo>
                <a:cubicBezTo>
                  <a:pt x="419" y="0"/>
                  <a:pt x="465" y="0"/>
                  <a:pt x="494" y="17"/>
                </a:cubicBezTo>
                <a:cubicBezTo>
                  <a:pt x="832" y="212"/>
                  <a:pt x="832" y="212"/>
                  <a:pt x="832" y="212"/>
                </a:cubicBezTo>
                <a:cubicBezTo>
                  <a:pt x="860" y="228"/>
                  <a:pt x="884" y="269"/>
                  <a:pt x="884" y="302"/>
                </a:cubicBezTo>
                <a:cubicBezTo>
                  <a:pt x="884" y="692"/>
                  <a:pt x="884" y="692"/>
                  <a:pt x="884" y="692"/>
                </a:cubicBezTo>
                <a:cubicBezTo>
                  <a:pt x="884" y="725"/>
                  <a:pt x="860" y="765"/>
                  <a:pt x="832" y="782"/>
                </a:cubicBezTo>
                <a:cubicBezTo>
                  <a:pt x="494" y="977"/>
                  <a:pt x="494" y="977"/>
                  <a:pt x="494" y="977"/>
                </a:cubicBezTo>
                <a:cubicBezTo>
                  <a:pt x="465" y="993"/>
                  <a:pt x="419" y="993"/>
                  <a:pt x="390" y="977"/>
                </a:cubicBezTo>
                <a:cubicBezTo>
                  <a:pt x="52" y="782"/>
                  <a:pt x="52" y="782"/>
                  <a:pt x="52" y="782"/>
                </a:cubicBezTo>
                <a:cubicBezTo>
                  <a:pt x="24" y="765"/>
                  <a:pt x="0" y="725"/>
                  <a:pt x="0" y="692"/>
                </a:cubicBezTo>
                <a:lnTo>
                  <a:pt x="0" y="30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8" name="Freeform 5">
            <a:extLst>
              <a:ext uri="{FF2B5EF4-FFF2-40B4-BE49-F238E27FC236}">
                <a16:creationId xmlns:a16="http://schemas.microsoft.com/office/drawing/2014/main" xmlns="" id="{41E8F017-6BF6-4688-B880-E21DEAE410EC}"/>
              </a:ext>
            </a:extLst>
          </p:cNvPr>
          <p:cNvSpPr>
            <a:spLocks/>
          </p:cNvSpPr>
          <p:nvPr/>
        </p:nvSpPr>
        <p:spPr bwMode="auto">
          <a:xfrm>
            <a:off x="8398668" y="4653136"/>
            <a:ext cx="445027" cy="499682"/>
          </a:xfrm>
          <a:custGeom>
            <a:avLst/>
            <a:gdLst>
              <a:gd name="T0" fmla="*/ 0 w 884"/>
              <a:gd name="T1" fmla="*/ 302 h 993"/>
              <a:gd name="T2" fmla="*/ 52 w 884"/>
              <a:gd name="T3" fmla="*/ 212 h 993"/>
              <a:gd name="T4" fmla="*/ 390 w 884"/>
              <a:gd name="T5" fmla="*/ 17 h 993"/>
              <a:gd name="T6" fmla="*/ 494 w 884"/>
              <a:gd name="T7" fmla="*/ 17 h 993"/>
              <a:gd name="T8" fmla="*/ 832 w 884"/>
              <a:gd name="T9" fmla="*/ 212 h 993"/>
              <a:gd name="T10" fmla="*/ 884 w 884"/>
              <a:gd name="T11" fmla="*/ 302 h 993"/>
              <a:gd name="T12" fmla="*/ 884 w 884"/>
              <a:gd name="T13" fmla="*/ 692 h 993"/>
              <a:gd name="T14" fmla="*/ 832 w 884"/>
              <a:gd name="T15" fmla="*/ 782 h 993"/>
              <a:gd name="T16" fmla="*/ 494 w 884"/>
              <a:gd name="T17" fmla="*/ 977 h 993"/>
              <a:gd name="T18" fmla="*/ 390 w 884"/>
              <a:gd name="T19" fmla="*/ 977 h 993"/>
              <a:gd name="T20" fmla="*/ 52 w 884"/>
              <a:gd name="T21" fmla="*/ 782 h 993"/>
              <a:gd name="T22" fmla="*/ 0 w 884"/>
              <a:gd name="T23" fmla="*/ 692 h 993"/>
              <a:gd name="T24" fmla="*/ 0 w 884"/>
              <a:gd name="T25" fmla="*/ 302 h 9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84" h="993">
                <a:moveTo>
                  <a:pt x="0" y="302"/>
                </a:moveTo>
                <a:cubicBezTo>
                  <a:pt x="0" y="269"/>
                  <a:pt x="24" y="228"/>
                  <a:pt x="52" y="212"/>
                </a:cubicBezTo>
                <a:cubicBezTo>
                  <a:pt x="390" y="17"/>
                  <a:pt x="390" y="17"/>
                  <a:pt x="390" y="17"/>
                </a:cubicBezTo>
                <a:cubicBezTo>
                  <a:pt x="419" y="0"/>
                  <a:pt x="465" y="0"/>
                  <a:pt x="494" y="17"/>
                </a:cubicBezTo>
                <a:cubicBezTo>
                  <a:pt x="832" y="212"/>
                  <a:pt x="832" y="212"/>
                  <a:pt x="832" y="212"/>
                </a:cubicBezTo>
                <a:cubicBezTo>
                  <a:pt x="860" y="228"/>
                  <a:pt x="884" y="269"/>
                  <a:pt x="884" y="302"/>
                </a:cubicBezTo>
                <a:cubicBezTo>
                  <a:pt x="884" y="692"/>
                  <a:pt x="884" y="692"/>
                  <a:pt x="884" y="692"/>
                </a:cubicBezTo>
                <a:cubicBezTo>
                  <a:pt x="884" y="725"/>
                  <a:pt x="860" y="765"/>
                  <a:pt x="832" y="782"/>
                </a:cubicBezTo>
                <a:cubicBezTo>
                  <a:pt x="494" y="977"/>
                  <a:pt x="494" y="977"/>
                  <a:pt x="494" y="977"/>
                </a:cubicBezTo>
                <a:cubicBezTo>
                  <a:pt x="465" y="993"/>
                  <a:pt x="419" y="993"/>
                  <a:pt x="390" y="977"/>
                </a:cubicBezTo>
                <a:cubicBezTo>
                  <a:pt x="52" y="782"/>
                  <a:pt x="52" y="782"/>
                  <a:pt x="52" y="782"/>
                </a:cubicBezTo>
                <a:cubicBezTo>
                  <a:pt x="24" y="765"/>
                  <a:pt x="0" y="725"/>
                  <a:pt x="0" y="692"/>
                </a:cubicBezTo>
                <a:lnTo>
                  <a:pt x="0" y="30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xmlns="" id="{CA78C570-96E9-4BCD-A737-7440538B440C}"/>
              </a:ext>
            </a:extLst>
          </p:cNvPr>
          <p:cNvSpPr txBox="1">
            <a:spLocks/>
          </p:cNvSpPr>
          <p:nvPr/>
        </p:nvSpPr>
        <p:spPr>
          <a:xfrm>
            <a:off x="5614298" y="1258271"/>
            <a:ext cx="1653530" cy="1356334"/>
          </a:xfrm>
          <a:prstGeom prst="rect">
            <a:avLst/>
          </a:prstGeom>
        </p:spPr>
        <p:txBody>
          <a:bodyPr lIns="0" tIns="0" rIns="0" bIns="0" anchor="ctr"/>
          <a:lstStyle>
            <a:lvl1pPr marL="457120" indent="-457120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427" indent="-380933" algn="l" defTabSz="1218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73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22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72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21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70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20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69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en-IN" sz="2400" dirty="0">
                <a:solidFill>
                  <a:schemeClr val="bg1"/>
                </a:solidFill>
              </a:rPr>
              <a:t>Meet Our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IN" sz="5400" b="1" dirty="0">
                <a:solidFill>
                  <a:schemeClr val="bg1"/>
                </a:solidFill>
              </a:rPr>
              <a:t>CEO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xmlns="" id="{D7C23AFD-7370-43DF-8B3C-8DF266B67C75}"/>
              </a:ext>
            </a:extLst>
          </p:cNvPr>
          <p:cNvSpPr txBox="1">
            <a:spLocks/>
          </p:cNvSpPr>
          <p:nvPr/>
        </p:nvSpPr>
        <p:spPr>
          <a:xfrm>
            <a:off x="3430116" y="3356992"/>
            <a:ext cx="5222056" cy="1401223"/>
          </a:xfrm>
          <a:prstGeom prst="rect">
            <a:avLst/>
          </a:prstGeom>
        </p:spPr>
        <p:txBody>
          <a:bodyPr lIns="0" tIns="0" rIns="0" bIns="0" anchor="t"/>
          <a:lstStyle>
            <a:lvl1pPr marL="457120" indent="-457120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427" indent="-380933" algn="l" defTabSz="1218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73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22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72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21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70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20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69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IN" sz="5400" b="1" dirty="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THANK YOU</a:t>
            </a:r>
            <a:r>
              <a:rPr lang="en-IN" sz="5400" b="1" dirty="0" smtClean="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!</a:t>
            </a:r>
            <a:endParaRPr lang="en-IN" sz="5400" b="1" dirty="0">
              <a:solidFill>
                <a:schemeClr val="accent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IN" sz="5400" b="1" dirty="0"/>
          </a:p>
        </p:txBody>
      </p:sp>
    </p:spTree>
    <p:extLst>
      <p:ext uri="{BB962C8B-B14F-4D97-AF65-F5344CB8AC3E}">
        <p14:creationId xmlns:p14="http://schemas.microsoft.com/office/powerpoint/2010/main" val="356898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1B1ED"/>
      </a:accent1>
      <a:accent2>
        <a:srgbClr val="FF9119"/>
      </a:accent2>
      <a:accent3>
        <a:srgbClr val="252A2D"/>
      </a:accent3>
      <a:accent4>
        <a:srgbClr val="5FB7A2"/>
      </a:accent4>
      <a:accent5>
        <a:srgbClr val="3081AC"/>
      </a:accent5>
      <a:accent6>
        <a:srgbClr val="A5A5A5"/>
      </a:accent6>
      <a:hlink>
        <a:srgbClr val="0000FF"/>
      </a:hlink>
      <a:folHlink>
        <a:srgbClr val="800080"/>
      </a:folHlink>
    </a:clrScheme>
    <a:fontScheme name="Custom 2">
      <a:majorFont>
        <a:latin typeface="Calibr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10579</TotalTime>
  <Words>371</Words>
  <Application>Microsoft Office PowerPoint</Application>
  <PresentationFormat>Custom</PresentationFormat>
  <Paragraphs>63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cp:lastModifiedBy>User</cp:lastModifiedBy>
  <cp:revision>252</cp:revision>
  <cp:lastPrinted>2023-05-08T10:37:08Z</cp:lastPrinted>
  <dcterms:created xsi:type="dcterms:W3CDTF">2013-09-12T13:05:01Z</dcterms:created>
  <dcterms:modified xsi:type="dcterms:W3CDTF">2024-04-04T19:51:21Z</dcterms:modified>
</cp:coreProperties>
</file>