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75" r:id="rId6"/>
    <p:sldId id="308" r:id="rId7"/>
    <p:sldId id="288" r:id="rId8"/>
    <p:sldId id="292" r:id="rId9"/>
    <p:sldId id="293" r:id="rId10"/>
    <p:sldId id="298" r:id="rId11"/>
    <p:sldId id="283" r:id="rId12"/>
    <p:sldId id="284" r:id="rId13"/>
    <p:sldId id="294" r:id="rId14"/>
    <p:sldId id="299" r:id="rId15"/>
    <p:sldId id="309" r:id="rId16"/>
    <p:sldId id="300" r:id="rId17"/>
    <p:sldId id="301" r:id="rId18"/>
    <p:sldId id="302" r:id="rId19"/>
    <p:sldId id="304" r:id="rId20"/>
    <p:sldId id="306" r:id="rId21"/>
    <p:sldId id="307" r:id="rId22"/>
    <p:sldId id="2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1DBC76-4080-2A3D-822A-E66EE5064DD4}" name="Francois Cuenot" initials="FC" userId="S::francois.cuenot@un.org::9928dff3-8fa4-42b5-9d6e-cd4dcb89281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389C8"/>
    <a:srgbClr val="EC5214"/>
    <a:srgbClr val="EA8516"/>
    <a:srgbClr val="CCE6FD"/>
    <a:srgbClr val="60B3F5"/>
    <a:srgbClr val="4E9EE5"/>
    <a:srgbClr val="595959"/>
    <a:srgbClr val="074C84"/>
    <a:srgbClr val="B2DC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78" autoAdjust="0"/>
  </p:normalViewPr>
  <p:slideViewPr>
    <p:cSldViewPr snapToGrid="0">
      <p:cViewPr varScale="1">
        <p:scale>
          <a:sx n="63" d="100"/>
          <a:sy n="63" d="100"/>
        </p:scale>
        <p:origin x="1310"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23099-D0AB-4227-8ACE-495009AD265B}" type="datetimeFigureOut">
              <a:rPr lang="en-GB" smtClean="0"/>
              <a:t>29/02/2024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2A6348-C0C6-4EF6-9661-AB1F1C180AAF}" type="slidenum">
              <a:rPr lang="en-GB" smtClean="0"/>
              <a:t>‹#›</a:t>
            </a:fld>
            <a:endParaRPr lang="en-GB"/>
          </a:p>
        </p:txBody>
      </p:sp>
    </p:spTree>
    <p:extLst>
      <p:ext uri="{BB962C8B-B14F-4D97-AF65-F5344CB8AC3E}">
        <p14:creationId xmlns:p14="http://schemas.microsoft.com/office/powerpoint/2010/main" val="3689561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F22A6348-C0C6-4EF6-9661-AB1F1C180AAF}" type="slidenum">
              <a:rPr lang="en-GB" smtClean="0"/>
              <a:t>1</a:t>
            </a:fld>
            <a:endParaRPr lang="en-GB"/>
          </a:p>
        </p:txBody>
      </p:sp>
    </p:spTree>
    <p:extLst>
      <p:ext uri="{BB962C8B-B14F-4D97-AF65-F5344CB8AC3E}">
        <p14:creationId xmlns:p14="http://schemas.microsoft.com/office/powerpoint/2010/main" val="3026976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2A6348-C0C6-4EF6-9661-AB1F1C180AAF}" type="slidenum">
              <a:rPr lang="en-GB" smtClean="0"/>
              <a:t>10</a:t>
            </a:fld>
            <a:endParaRPr lang="en-GB"/>
          </a:p>
        </p:txBody>
      </p:sp>
    </p:spTree>
    <p:extLst>
      <p:ext uri="{BB962C8B-B14F-4D97-AF65-F5344CB8AC3E}">
        <p14:creationId xmlns:p14="http://schemas.microsoft.com/office/powerpoint/2010/main" val="388998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5"/>
          </p:nvPr>
        </p:nvSpPr>
        <p:spPr/>
        <p:txBody>
          <a:bodyPr/>
          <a:lstStyle/>
          <a:p>
            <a:fld id="{F22A6348-C0C6-4EF6-9661-AB1F1C180AAF}" type="slidenum">
              <a:rPr lang="en-GB" smtClean="0"/>
              <a:t>11</a:t>
            </a:fld>
            <a:endParaRPr lang="en-GB"/>
          </a:p>
        </p:txBody>
      </p:sp>
    </p:spTree>
    <p:extLst>
      <p:ext uri="{BB962C8B-B14F-4D97-AF65-F5344CB8AC3E}">
        <p14:creationId xmlns:p14="http://schemas.microsoft.com/office/powerpoint/2010/main" val="3145637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5"/>
          </p:nvPr>
        </p:nvSpPr>
        <p:spPr/>
        <p:txBody>
          <a:bodyPr/>
          <a:lstStyle/>
          <a:p>
            <a:fld id="{F22A6348-C0C6-4EF6-9661-AB1F1C180AAF}" type="slidenum">
              <a:rPr lang="en-GB" smtClean="0"/>
              <a:t>12</a:t>
            </a:fld>
            <a:endParaRPr lang="en-GB"/>
          </a:p>
        </p:txBody>
      </p:sp>
    </p:spTree>
    <p:extLst>
      <p:ext uri="{BB962C8B-B14F-4D97-AF65-F5344CB8AC3E}">
        <p14:creationId xmlns:p14="http://schemas.microsoft.com/office/powerpoint/2010/main" val="4228719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F22A6348-C0C6-4EF6-9661-AB1F1C180AAF}" type="slidenum">
              <a:rPr lang="en-GB" smtClean="0"/>
              <a:t>13</a:t>
            </a:fld>
            <a:endParaRPr lang="en-GB"/>
          </a:p>
        </p:txBody>
      </p:sp>
    </p:spTree>
    <p:extLst>
      <p:ext uri="{BB962C8B-B14F-4D97-AF65-F5344CB8AC3E}">
        <p14:creationId xmlns:p14="http://schemas.microsoft.com/office/powerpoint/2010/main" val="1988588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F22A6348-C0C6-4EF6-9661-AB1F1C180AAF}" type="slidenum">
              <a:rPr lang="en-GB" smtClean="0"/>
              <a:t>14</a:t>
            </a:fld>
            <a:endParaRPr lang="en-GB"/>
          </a:p>
        </p:txBody>
      </p:sp>
    </p:spTree>
    <p:extLst>
      <p:ext uri="{BB962C8B-B14F-4D97-AF65-F5344CB8AC3E}">
        <p14:creationId xmlns:p14="http://schemas.microsoft.com/office/powerpoint/2010/main" val="1646548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F22A6348-C0C6-4EF6-9661-AB1F1C180AAF}" type="slidenum">
              <a:rPr lang="en-GB" smtClean="0"/>
              <a:t>16</a:t>
            </a:fld>
            <a:endParaRPr lang="en-GB"/>
          </a:p>
        </p:txBody>
      </p:sp>
    </p:spTree>
    <p:extLst>
      <p:ext uri="{BB962C8B-B14F-4D97-AF65-F5344CB8AC3E}">
        <p14:creationId xmlns:p14="http://schemas.microsoft.com/office/powerpoint/2010/main" val="4184537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22A6348-C0C6-4EF6-9661-AB1F1C180AAF}" type="slidenum">
              <a:rPr lang="en-GB" smtClean="0"/>
              <a:t>17</a:t>
            </a:fld>
            <a:endParaRPr lang="en-GB"/>
          </a:p>
        </p:txBody>
      </p:sp>
    </p:spTree>
    <p:extLst>
      <p:ext uri="{BB962C8B-B14F-4D97-AF65-F5344CB8AC3E}">
        <p14:creationId xmlns:p14="http://schemas.microsoft.com/office/powerpoint/2010/main" val="2153409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22A6348-C0C6-4EF6-9661-AB1F1C180AAF}" type="slidenum">
              <a:rPr lang="en-GB" smtClean="0"/>
              <a:t>18</a:t>
            </a:fld>
            <a:endParaRPr lang="en-GB"/>
          </a:p>
        </p:txBody>
      </p:sp>
    </p:spTree>
    <p:extLst>
      <p:ext uri="{BB962C8B-B14F-4D97-AF65-F5344CB8AC3E}">
        <p14:creationId xmlns:p14="http://schemas.microsoft.com/office/powerpoint/2010/main" val="234261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2A6348-C0C6-4EF6-9661-AB1F1C180AAF}" type="slidenum">
              <a:rPr lang="en-GB" smtClean="0"/>
              <a:t>2</a:t>
            </a:fld>
            <a:endParaRPr lang="en-GB"/>
          </a:p>
        </p:txBody>
      </p:sp>
    </p:spTree>
    <p:extLst>
      <p:ext uri="{BB962C8B-B14F-4D97-AF65-F5344CB8AC3E}">
        <p14:creationId xmlns:p14="http://schemas.microsoft.com/office/powerpoint/2010/main" val="1784678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F22A6348-C0C6-4EF6-9661-AB1F1C180AAF}" type="slidenum">
              <a:rPr lang="en-GB" smtClean="0"/>
              <a:t>3</a:t>
            </a:fld>
            <a:endParaRPr lang="en-GB"/>
          </a:p>
        </p:txBody>
      </p:sp>
    </p:spTree>
    <p:extLst>
      <p:ext uri="{BB962C8B-B14F-4D97-AF65-F5344CB8AC3E}">
        <p14:creationId xmlns:p14="http://schemas.microsoft.com/office/powerpoint/2010/main" val="1528977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22A6348-C0C6-4EF6-9661-AB1F1C180AAF}" type="slidenum">
              <a:rPr lang="en-GB" smtClean="0"/>
              <a:t>4</a:t>
            </a:fld>
            <a:endParaRPr lang="en-GB"/>
          </a:p>
        </p:txBody>
      </p:sp>
    </p:spTree>
    <p:extLst>
      <p:ext uri="{BB962C8B-B14F-4D97-AF65-F5344CB8AC3E}">
        <p14:creationId xmlns:p14="http://schemas.microsoft.com/office/powerpoint/2010/main" val="4064938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F22A6348-C0C6-4EF6-9661-AB1F1C180AAF}" type="slidenum">
              <a:rPr lang="en-GB" smtClean="0"/>
              <a:t>5</a:t>
            </a:fld>
            <a:endParaRPr lang="en-GB"/>
          </a:p>
        </p:txBody>
      </p:sp>
    </p:spTree>
    <p:extLst>
      <p:ext uri="{BB962C8B-B14F-4D97-AF65-F5344CB8AC3E}">
        <p14:creationId xmlns:p14="http://schemas.microsoft.com/office/powerpoint/2010/main" val="64238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22A6348-C0C6-4EF6-9661-AB1F1C180AAF}" type="slidenum">
              <a:rPr lang="en-GB" smtClean="0"/>
              <a:t>6</a:t>
            </a:fld>
            <a:endParaRPr lang="en-GB"/>
          </a:p>
        </p:txBody>
      </p:sp>
    </p:spTree>
    <p:extLst>
      <p:ext uri="{BB962C8B-B14F-4D97-AF65-F5344CB8AC3E}">
        <p14:creationId xmlns:p14="http://schemas.microsoft.com/office/powerpoint/2010/main" val="4293925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22A6348-C0C6-4EF6-9661-AB1F1C180AAF}" type="slidenum">
              <a:rPr lang="en-GB" smtClean="0"/>
              <a:t>7</a:t>
            </a:fld>
            <a:endParaRPr lang="en-GB"/>
          </a:p>
        </p:txBody>
      </p:sp>
    </p:spTree>
    <p:extLst>
      <p:ext uri="{BB962C8B-B14F-4D97-AF65-F5344CB8AC3E}">
        <p14:creationId xmlns:p14="http://schemas.microsoft.com/office/powerpoint/2010/main" val="470295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22A6348-C0C6-4EF6-9661-AB1F1C180AAF}" type="slidenum">
              <a:rPr lang="en-GB" smtClean="0"/>
              <a:t>8</a:t>
            </a:fld>
            <a:endParaRPr lang="en-GB"/>
          </a:p>
        </p:txBody>
      </p:sp>
    </p:spTree>
    <p:extLst>
      <p:ext uri="{BB962C8B-B14F-4D97-AF65-F5344CB8AC3E}">
        <p14:creationId xmlns:p14="http://schemas.microsoft.com/office/powerpoint/2010/main" val="3042818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2A6348-C0C6-4EF6-9661-AB1F1C180AAF}" type="slidenum">
              <a:rPr lang="en-GB" smtClean="0"/>
              <a:t>9</a:t>
            </a:fld>
            <a:endParaRPr lang="en-GB"/>
          </a:p>
        </p:txBody>
      </p:sp>
    </p:spTree>
    <p:extLst>
      <p:ext uri="{BB962C8B-B14F-4D97-AF65-F5344CB8AC3E}">
        <p14:creationId xmlns:p14="http://schemas.microsoft.com/office/powerpoint/2010/main" val="1355601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C72F9-254E-4527-8A5A-BC4A8589A6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BDD7AA-223E-4438-BF10-BFD2B04EFB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9DEDBC-94C0-4621-8E86-E04224A55457}"/>
              </a:ext>
            </a:extLst>
          </p:cNvPr>
          <p:cNvSpPr>
            <a:spLocks noGrp="1"/>
          </p:cNvSpPr>
          <p:nvPr>
            <p:ph type="dt" sz="half" idx="10"/>
          </p:nvPr>
        </p:nvSpPr>
        <p:spPr/>
        <p:txBody>
          <a:bodyPr/>
          <a:lstStyle/>
          <a:p>
            <a:fld id="{105D5000-DC31-4129-B81A-C1C9E9F0B764}" type="datetimeFigureOut">
              <a:rPr lang="en-US" smtClean="0"/>
              <a:t>2/29/2024</a:t>
            </a:fld>
            <a:endParaRPr lang="en-US"/>
          </a:p>
        </p:txBody>
      </p:sp>
      <p:sp>
        <p:nvSpPr>
          <p:cNvPr id="5" name="Footer Placeholder 4">
            <a:extLst>
              <a:ext uri="{FF2B5EF4-FFF2-40B4-BE49-F238E27FC236}">
                <a16:creationId xmlns:a16="http://schemas.microsoft.com/office/drawing/2014/main" id="{D9324762-9DC1-429B-9071-AC50268BA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632AF-F230-4510-8127-1EC76B6906FC}"/>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51987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BE588-DBA2-40FF-9918-EC1ABBF9CA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935038-A4B7-41E6-B15A-221F284029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82AB3B-9672-40E7-8F5A-4EC97680FB49}"/>
              </a:ext>
            </a:extLst>
          </p:cNvPr>
          <p:cNvSpPr>
            <a:spLocks noGrp="1"/>
          </p:cNvSpPr>
          <p:nvPr>
            <p:ph type="dt" sz="half" idx="10"/>
          </p:nvPr>
        </p:nvSpPr>
        <p:spPr/>
        <p:txBody>
          <a:bodyPr/>
          <a:lstStyle/>
          <a:p>
            <a:fld id="{105D5000-DC31-4129-B81A-C1C9E9F0B764}" type="datetimeFigureOut">
              <a:rPr lang="en-US" smtClean="0"/>
              <a:t>2/29/2024</a:t>
            </a:fld>
            <a:endParaRPr lang="en-US"/>
          </a:p>
        </p:txBody>
      </p:sp>
      <p:sp>
        <p:nvSpPr>
          <p:cNvPr id="5" name="Footer Placeholder 4">
            <a:extLst>
              <a:ext uri="{FF2B5EF4-FFF2-40B4-BE49-F238E27FC236}">
                <a16:creationId xmlns:a16="http://schemas.microsoft.com/office/drawing/2014/main" id="{5974C5AF-8FA7-42FD-A9D8-BF8CA2CEE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5ADCD6-BDE1-422F-AF9D-6048E5B016AD}"/>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279400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D7471F-0F8D-4DA9-8784-9E61C8415A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E458C0-66A4-4560-9FF8-BDDBB4A905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08940-130A-4279-8170-3A910F566707}"/>
              </a:ext>
            </a:extLst>
          </p:cNvPr>
          <p:cNvSpPr>
            <a:spLocks noGrp="1"/>
          </p:cNvSpPr>
          <p:nvPr>
            <p:ph type="dt" sz="half" idx="10"/>
          </p:nvPr>
        </p:nvSpPr>
        <p:spPr/>
        <p:txBody>
          <a:bodyPr/>
          <a:lstStyle/>
          <a:p>
            <a:fld id="{105D5000-DC31-4129-B81A-C1C9E9F0B764}" type="datetimeFigureOut">
              <a:rPr lang="en-US" smtClean="0"/>
              <a:t>2/29/2024</a:t>
            </a:fld>
            <a:endParaRPr lang="en-US"/>
          </a:p>
        </p:txBody>
      </p:sp>
      <p:sp>
        <p:nvSpPr>
          <p:cNvPr id="5" name="Footer Placeholder 4">
            <a:extLst>
              <a:ext uri="{FF2B5EF4-FFF2-40B4-BE49-F238E27FC236}">
                <a16:creationId xmlns:a16="http://schemas.microsoft.com/office/drawing/2014/main" id="{75509EF1-EE62-4BC4-96C9-F21B4AA90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3AAED0-B513-4EFC-9E92-E5C1017C0933}"/>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926824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A676-9B0D-47B4-AAA9-9D94ADA6F3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C897BC-8C22-47E7-A937-800B3718D4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B9E07-D9FD-41E8-958E-D82B7A6C78D5}"/>
              </a:ext>
            </a:extLst>
          </p:cNvPr>
          <p:cNvSpPr>
            <a:spLocks noGrp="1"/>
          </p:cNvSpPr>
          <p:nvPr>
            <p:ph type="dt" sz="half" idx="10"/>
          </p:nvPr>
        </p:nvSpPr>
        <p:spPr/>
        <p:txBody>
          <a:bodyPr/>
          <a:lstStyle/>
          <a:p>
            <a:fld id="{105D5000-DC31-4129-B81A-C1C9E9F0B764}" type="datetimeFigureOut">
              <a:rPr lang="en-US" smtClean="0"/>
              <a:t>2/29/2024</a:t>
            </a:fld>
            <a:endParaRPr lang="en-US"/>
          </a:p>
        </p:txBody>
      </p:sp>
      <p:sp>
        <p:nvSpPr>
          <p:cNvPr id="5" name="Footer Placeholder 4">
            <a:extLst>
              <a:ext uri="{FF2B5EF4-FFF2-40B4-BE49-F238E27FC236}">
                <a16:creationId xmlns:a16="http://schemas.microsoft.com/office/drawing/2014/main" id="{1AB55A85-C93B-4390-9553-7E0096C50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3120D-27BC-43DC-883B-9742126CBA83}"/>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40743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B41D-6EBF-4B11-9506-9DF05E9EA3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BF6722-202F-4C9C-B5E3-D64B3EE9AB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2EFD8A-6710-43F2-B4B5-AAA125421E85}"/>
              </a:ext>
            </a:extLst>
          </p:cNvPr>
          <p:cNvSpPr>
            <a:spLocks noGrp="1"/>
          </p:cNvSpPr>
          <p:nvPr>
            <p:ph type="dt" sz="half" idx="10"/>
          </p:nvPr>
        </p:nvSpPr>
        <p:spPr/>
        <p:txBody>
          <a:bodyPr/>
          <a:lstStyle/>
          <a:p>
            <a:fld id="{105D5000-DC31-4129-B81A-C1C9E9F0B764}" type="datetimeFigureOut">
              <a:rPr lang="en-US" smtClean="0"/>
              <a:t>2/29/2024</a:t>
            </a:fld>
            <a:endParaRPr lang="en-US"/>
          </a:p>
        </p:txBody>
      </p:sp>
      <p:sp>
        <p:nvSpPr>
          <p:cNvPr id="5" name="Footer Placeholder 4">
            <a:extLst>
              <a:ext uri="{FF2B5EF4-FFF2-40B4-BE49-F238E27FC236}">
                <a16:creationId xmlns:a16="http://schemas.microsoft.com/office/drawing/2014/main" id="{B0CE5800-6840-4EBE-9E51-6A4A44453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38E03-0413-4D9C-B5D0-E47820DC29D4}"/>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149004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A9909-FEC9-4D30-B681-53A6D7071D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1E3121-AC23-478B-8436-73C5A262A8D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72ACCB-B490-4A32-991B-9C4BAAABD6D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7A5211-9435-4A33-82AB-5773E37DA168}"/>
              </a:ext>
            </a:extLst>
          </p:cNvPr>
          <p:cNvSpPr>
            <a:spLocks noGrp="1"/>
          </p:cNvSpPr>
          <p:nvPr>
            <p:ph type="dt" sz="half" idx="10"/>
          </p:nvPr>
        </p:nvSpPr>
        <p:spPr/>
        <p:txBody>
          <a:bodyPr/>
          <a:lstStyle/>
          <a:p>
            <a:fld id="{105D5000-DC31-4129-B81A-C1C9E9F0B764}" type="datetimeFigureOut">
              <a:rPr lang="en-US" smtClean="0"/>
              <a:t>2/29/2024</a:t>
            </a:fld>
            <a:endParaRPr lang="en-US"/>
          </a:p>
        </p:txBody>
      </p:sp>
      <p:sp>
        <p:nvSpPr>
          <p:cNvPr id="6" name="Footer Placeholder 5">
            <a:extLst>
              <a:ext uri="{FF2B5EF4-FFF2-40B4-BE49-F238E27FC236}">
                <a16:creationId xmlns:a16="http://schemas.microsoft.com/office/drawing/2014/main" id="{53F42E3E-9D5F-4001-B198-5D8BA32FC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E6D70A-1BC2-49C4-83C9-DFA47978695A}"/>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27114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7C813-C83F-4359-B93B-45BBE325B7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B88E3A-BAAA-47B2-AD17-11B64BE5A6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713CE0-3CF7-4417-9888-8F03F05748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D6B742-1C6D-4C43-9B66-0BF3526E91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0A2E07A-3E3B-4C15-B3F6-211B8CAA6F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0CF602-1E56-49FC-B200-DB942405EF87}"/>
              </a:ext>
            </a:extLst>
          </p:cNvPr>
          <p:cNvSpPr>
            <a:spLocks noGrp="1"/>
          </p:cNvSpPr>
          <p:nvPr>
            <p:ph type="dt" sz="half" idx="10"/>
          </p:nvPr>
        </p:nvSpPr>
        <p:spPr/>
        <p:txBody>
          <a:bodyPr/>
          <a:lstStyle/>
          <a:p>
            <a:fld id="{105D5000-DC31-4129-B81A-C1C9E9F0B764}" type="datetimeFigureOut">
              <a:rPr lang="en-US" smtClean="0"/>
              <a:t>2/29/2024</a:t>
            </a:fld>
            <a:endParaRPr lang="en-US"/>
          </a:p>
        </p:txBody>
      </p:sp>
      <p:sp>
        <p:nvSpPr>
          <p:cNvPr id="8" name="Footer Placeholder 7">
            <a:extLst>
              <a:ext uri="{FF2B5EF4-FFF2-40B4-BE49-F238E27FC236}">
                <a16:creationId xmlns:a16="http://schemas.microsoft.com/office/drawing/2014/main" id="{A5DC3092-6AA4-4130-BB36-EE548A7860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2D3A93-FAD1-4E7C-AC89-E8D7DE1BBB13}"/>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860017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4F15-C967-4F25-A5D2-F85503D376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59EFC3-CD75-49B8-A4B1-8AEF9A845BB0}"/>
              </a:ext>
            </a:extLst>
          </p:cNvPr>
          <p:cNvSpPr>
            <a:spLocks noGrp="1"/>
          </p:cNvSpPr>
          <p:nvPr>
            <p:ph type="dt" sz="half" idx="10"/>
          </p:nvPr>
        </p:nvSpPr>
        <p:spPr/>
        <p:txBody>
          <a:bodyPr/>
          <a:lstStyle/>
          <a:p>
            <a:fld id="{105D5000-DC31-4129-B81A-C1C9E9F0B764}" type="datetimeFigureOut">
              <a:rPr lang="en-US" smtClean="0"/>
              <a:t>2/29/2024</a:t>
            </a:fld>
            <a:endParaRPr lang="en-US"/>
          </a:p>
        </p:txBody>
      </p:sp>
      <p:sp>
        <p:nvSpPr>
          <p:cNvPr id="4" name="Footer Placeholder 3">
            <a:extLst>
              <a:ext uri="{FF2B5EF4-FFF2-40B4-BE49-F238E27FC236}">
                <a16:creationId xmlns:a16="http://schemas.microsoft.com/office/drawing/2014/main" id="{C6A1AEC7-AF55-4112-A2C8-F48EB3B0BA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DCBC90-2ABE-402C-ACFF-84DF4F451AF9}"/>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78083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473783-005A-4583-B283-C31762AB7E6D}"/>
              </a:ext>
            </a:extLst>
          </p:cNvPr>
          <p:cNvSpPr>
            <a:spLocks noGrp="1"/>
          </p:cNvSpPr>
          <p:nvPr>
            <p:ph type="dt" sz="half" idx="10"/>
          </p:nvPr>
        </p:nvSpPr>
        <p:spPr/>
        <p:txBody>
          <a:bodyPr/>
          <a:lstStyle/>
          <a:p>
            <a:fld id="{105D5000-DC31-4129-B81A-C1C9E9F0B764}" type="datetimeFigureOut">
              <a:rPr lang="en-US" smtClean="0"/>
              <a:t>2/29/2024</a:t>
            </a:fld>
            <a:endParaRPr lang="en-US"/>
          </a:p>
        </p:txBody>
      </p:sp>
      <p:sp>
        <p:nvSpPr>
          <p:cNvPr id="3" name="Footer Placeholder 2">
            <a:extLst>
              <a:ext uri="{FF2B5EF4-FFF2-40B4-BE49-F238E27FC236}">
                <a16:creationId xmlns:a16="http://schemas.microsoft.com/office/drawing/2014/main" id="{67FA077B-6445-4656-BB61-638E6E26AB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7822E1-8242-4B1E-B2F7-3DF85914C159}"/>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500864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F42A-EC83-403D-A1AD-81251D206A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1A0711-1A0D-4890-8B2F-87C6E71748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2E2141-F115-49F0-9A81-5282819EB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33A0CF-AF3A-4D11-A8FF-DC559EDCD2E2}"/>
              </a:ext>
            </a:extLst>
          </p:cNvPr>
          <p:cNvSpPr>
            <a:spLocks noGrp="1"/>
          </p:cNvSpPr>
          <p:nvPr>
            <p:ph type="dt" sz="half" idx="10"/>
          </p:nvPr>
        </p:nvSpPr>
        <p:spPr/>
        <p:txBody>
          <a:bodyPr/>
          <a:lstStyle/>
          <a:p>
            <a:fld id="{105D5000-DC31-4129-B81A-C1C9E9F0B764}" type="datetimeFigureOut">
              <a:rPr lang="en-US" smtClean="0"/>
              <a:t>2/29/2024</a:t>
            </a:fld>
            <a:endParaRPr lang="en-US"/>
          </a:p>
        </p:txBody>
      </p:sp>
      <p:sp>
        <p:nvSpPr>
          <p:cNvPr id="6" name="Footer Placeholder 5">
            <a:extLst>
              <a:ext uri="{FF2B5EF4-FFF2-40B4-BE49-F238E27FC236}">
                <a16:creationId xmlns:a16="http://schemas.microsoft.com/office/drawing/2014/main" id="{E7570B8A-5C82-48A3-9DA2-912C421893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518541-8B31-4B56-A390-83B31AAFD5E9}"/>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366852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FED7-C7F9-45DF-87E2-7D9747B2E5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C6C56A-49BF-4A72-9D96-5F7C606648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2EACD0-BEEA-422C-9085-4C30D77127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9B6E80-89DF-4C28-B824-6AED5B49DDF3}"/>
              </a:ext>
            </a:extLst>
          </p:cNvPr>
          <p:cNvSpPr>
            <a:spLocks noGrp="1"/>
          </p:cNvSpPr>
          <p:nvPr>
            <p:ph type="dt" sz="half" idx="10"/>
          </p:nvPr>
        </p:nvSpPr>
        <p:spPr/>
        <p:txBody>
          <a:bodyPr/>
          <a:lstStyle/>
          <a:p>
            <a:fld id="{105D5000-DC31-4129-B81A-C1C9E9F0B764}" type="datetimeFigureOut">
              <a:rPr lang="en-US" smtClean="0"/>
              <a:t>2/29/2024</a:t>
            </a:fld>
            <a:endParaRPr lang="en-US"/>
          </a:p>
        </p:txBody>
      </p:sp>
      <p:sp>
        <p:nvSpPr>
          <p:cNvPr id="6" name="Footer Placeholder 5">
            <a:extLst>
              <a:ext uri="{FF2B5EF4-FFF2-40B4-BE49-F238E27FC236}">
                <a16:creationId xmlns:a16="http://schemas.microsoft.com/office/drawing/2014/main" id="{2B85D408-9FD6-4D8A-8B7C-20E559566C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274C9-36BE-498E-AB21-1680CB2C127D}"/>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87800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67486E-ABB4-4586-84E5-DB98B4FEAD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E8945A-D010-429F-918C-DD75A14D00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02D49-AA57-4AEE-BC17-2BB32DAF80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D5000-DC31-4129-B81A-C1C9E9F0B764}" type="datetimeFigureOut">
              <a:rPr lang="en-US" smtClean="0"/>
              <a:t>2/29/2024</a:t>
            </a:fld>
            <a:endParaRPr lang="en-US"/>
          </a:p>
        </p:txBody>
      </p:sp>
      <p:sp>
        <p:nvSpPr>
          <p:cNvPr id="5" name="Footer Placeholder 4">
            <a:extLst>
              <a:ext uri="{FF2B5EF4-FFF2-40B4-BE49-F238E27FC236}">
                <a16:creationId xmlns:a16="http://schemas.microsoft.com/office/drawing/2014/main" id="{AC859B97-9596-4BC1-BD60-C8A809078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279608-17F4-4C01-B4F4-6EE5B3CE0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F315C-77BC-49F6-86CA-06F2BE8CA9F0}" type="slidenum">
              <a:rPr lang="en-US" smtClean="0"/>
              <a:t>‹#›</a:t>
            </a:fld>
            <a:endParaRPr lang="en-US"/>
          </a:p>
        </p:txBody>
      </p:sp>
    </p:spTree>
    <p:extLst>
      <p:ext uri="{BB962C8B-B14F-4D97-AF65-F5344CB8AC3E}">
        <p14:creationId xmlns:p14="http://schemas.microsoft.com/office/powerpoint/2010/main" val="2311107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D7922FD7-529F-94A0-E572-BCF864059F9E}"/>
              </a:ext>
            </a:extLst>
          </p:cNvPr>
          <p:cNvSpPr txBox="1">
            <a:spLocks/>
          </p:cNvSpPr>
          <p:nvPr/>
        </p:nvSpPr>
        <p:spPr>
          <a:xfrm>
            <a:off x="5433771" y="1210357"/>
            <a:ext cx="7169289" cy="902312"/>
          </a:xfrm>
          <a:prstGeom prst="rect">
            <a:avLst/>
          </a:prstGeom>
        </p:spPr>
        <p:txBody>
          <a:bodyP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14400" spc="50" dirty="0">
              <a:highlight>
                <a:srgbClr val="FFFF00"/>
              </a:highlight>
              <a:latin typeface="Arial Black" panose="020B0A04020102020204" pitchFamily="34" charset="0"/>
            </a:endParaRPr>
          </a:p>
          <a:p>
            <a:pPr algn="l">
              <a:spcBef>
                <a:spcPts val="300"/>
              </a:spcBef>
              <a:spcAft>
                <a:spcPts val="600"/>
              </a:spcAft>
            </a:pPr>
            <a:endParaRPr lang="en-US" sz="9600" spc="50" dirty="0">
              <a:solidFill>
                <a:srgbClr val="3E8EDE"/>
              </a:solidFill>
              <a:latin typeface="Arial" panose="020B0604020202020204" pitchFamily="34" charset="0"/>
              <a:cs typeface="Arial" panose="020B0604020202020204" pitchFamily="34" charset="0"/>
            </a:endParaRPr>
          </a:p>
        </p:txBody>
      </p:sp>
      <p:sp>
        <p:nvSpPr>
          <p:cNvPr id="4" name="Subtitle 5">
            <a:extLst>
              <a:ext uri="{FF2B5EF4-FFF2-40B4-BE49-F238E27FC236}">
                <a16:creationId xmlns:a16="http://schemas.microsoft.com/office/drawing/2014/main" id="{F9EABE14-9C7B-FA2C-928A-BA0F2CDAF943}"/>
              </a:ext>
            </a:extLst>
          </p:cNvPr>
          <p:cNvSpPr txBox="1">
            <a:spLocks/>
          </p:cNvSpPr>
          <p:nvPr/>
        </p:nvSpPr>
        <p:spPr>
          <a:xfrm>
            <a:off x="5667153" y="326972"/>
            <a:ext cx="6039294" cy="198029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0" fontAlgn="base">
              <a:buNone/>
            </a:pPr>
            <a:r>
              <a:rPr lang="en-US" sz="1400" i="0" u="none" strike="noStrike" dirty="0">
                <a:effectLst/>
                <a:latin typeface="Arial Black" panose="020B0A04020102020204" pitchFamily="34" charset="0"/>
              </a:rPr>
              <a:t>Informal Document WP.29-192-06</a:t>
            </a:r>
          </a:p>
          <a:p>
            <a:pPr marL="0" indent="0" algn="r" fontAlgn="base">
              <a:buNone/>
            </a:pPr>
            <a:r>
              <a:rPr lang="en-US" sz="1400" i="0" u="none" strike="noStrike" dirty="0">
                <a:effectLst/>
                <a:latin typeface="Arial Black" panose="020B0A04020102020204" pitchFamily="34" charset="0"/>
              </a:rPr>
              <a:t>192nd session of WP.29, </a:t>
            </a:r>
            <a:r>
              <a:rPr lang="en-US" sz="1400" dirty="0">
                <a:latin typeface="Arial Black" panose="020B0A04020102020204" pitchFamily="34" charset="0"/>
              </a:rPr>
              <a:t>5 – 8 March</a:t>
            </a:r>
            <a:r>
              <a:rPr lang="en-US" sz="1400" i="0" u="none" strike="noStrike" dirty="0">
                <a:effectLst/>
                <a:latin typeface="Arial Black" panose="020B0A04020102020204" pitchFamily="34" charset="0"/>
              </a:rPr>
              <a:t> 2024</a:t>
            </a:r>
            <a:endParaRPr lang="en-US" sz="1400" i="0" dirty="0">
              <a:effectLst/>
              <a:latin typeface="Arial Black" panose="020B0A04020102020204" pitchFamily="34" charset="0"/>
            </a:endParaRPr>
          </a:p>
          <a:p>
            <a:pPr marL="0" indent="0" algn="r" rtl="0" fontAlgn="base">
              <a:buNone/>
            </a:pPr>
            <a:r>
              <a:rPr lang="en-US" sz="1400" dirty="0">
                <a:latin typeface="Arial Black" panose="020B0A04020102020204" pitchFamily="34" charset="0"/>
              </a:rPr>
              <a:t>Agenda item 2.4</a:t>
            </a:r>
          </a:p>
          <a:p>
            <a:pPr marL="0" indent="0" algn="r" rtl="0" fontAlgn="base">
              <a:buNone/>
            </a:pPr>
            <a:endParaRPr lang="en-US" sz="1200" b="0" i="0" dirty="0">
              <a:solidFill>
                <a:srgbClr val="000000"/>
              </a:solidFill>
              <a:effectLst/>
              <a:latin typeface="Segoe UI" panose="020B0502040204020203" pitchFamily="34" charset="0"/>
            </a:endParaRPr>
          </a:p>
        </p:txBody>
      </p:sp>
      <p:grpSp>
        <p:nvGrpSpPr>
          <p:cNvPr id="5" name="Group 4">
            <a:extLst>
              <a:ext uri="{FF2B5EF4-FFF2-40B4-BE49-F238E27FC236}">
                <a16:creationId xmlns:a16="http://schemas.microsoft.com/office/drawing/2014/main" id="{79BA0836-A10B-F807-BFD6-439D9A4B8098}"/>
              </a:ext>
            </a:extLst>
          </p:cNvPr>
          <p:cNvGrpSpPr/>
          <p:nvPr/>
        </p:nvGrpSpPr>
        <p:grpSpPr>
          <a:xfrm>
            <a:off x="-1068" y="-8413"/>
            <a:ext cx="5178016" cy="6866413"/>
            <a:chOff x="-1068" y="-8413"/>
            <a:chExt cx="5178016" cy="6866413"/>
          </a:xfrm>
        </p:grpSpPr>
        <p:pic>
          <p:nvPicPr>
            <p:cNvPr id="7" name="Picture 6" descr="A close up of a logo&#10;&#10;Description automatically generated">
              <a:extLst>
                <a:ext uri="{FF2B5EF4-FFF2-40B4-BE49-F238E27FC236}">
                  <a16:creationId xmlns:a16="http://schemas.microsoft.com/office/drawing/2014/main" id="{85AA4708-C721-B72E-7FED-29E52F525606}"/>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5470124"/>
              <a:ext cx="5175880" cy="1387876"/>
            </a:xfrm>
            <a:prstGeom prst="rect">
              <a:avLst/>
            </a:prstGeom>
          </p:spPr>
        </p:pic>
        <p:pic>
          <p:nvPicPr>
            <p:cNvPr id="10" name="Picture 9" descr="A close up of a logo&#10;&#10;Description automatically generated">
              <a:extLst>
                <a:ext uri="{FF2B5EF4-FFF2-40B4-BE49-F238E27FC236}">
                  <a16:creationId xmlns:a16="http://schemas.microsoft.com/office/drawing/2014/main" id="{91B0D3EE-1764-90FA-88B2-81070689858E}"/>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8413"/>
              <a:ext cx="5176948" cy="4585303"/>
            </a:xfrm>
            <a:prstGeom prst="rect">
              <a:avLst/>
            </a:prstGeom>
          </p:spPr>
        </p:pic>
        <p:pic>
          <p:nvPicPr>
            <p:cNvPr id="11" name="Picture 10">
              <a:extLst>
                <a:ext uri="{FF2B5EF4-FFF2-40B4-BE49-F238E27FC236}">
                  <a16:creationId xmlns:a16="http://schemas.microsoft.com/office/drawing/2014/main" id="{68E2900B-068E-8C42-84C3-7C6EB54808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0850" y="5773423"/>
              <a:ext cx="2544734" cy="781277"/>
            </a:xfrm>
            <a:prstGeom prst="rect">
              <a:avLst/>
            </a:prstGeom>
          </p:spPr>
        </p:pic>
        <p:grpSp>
          <p:nvGrpSpPr>
            <p:cNvPr id="12" name="Group 11">
              <a:extLst>
                <a:ext uri="{FF2B5EF4-FFF2-40B4-BE49-F238E27FC236}">
                  <a16:creationId xmlns:a16="http://schemas.microsoft.com/office/drawing/2014/main" id="{E692931C-4535-24E9-DB9D-0E9FF0AA7204}"/>
                </a:ext>
              </a:extLst>
            </p:cNvPr>
            <p:cNvGrpSpPr/>
            <p:nvPr/>
          </p:nvGrpSpPr>
          <p:grpSpPr>
            <a:xfrm>
              <a:off x="-1068" y="4587337"/>
              <a:ext cx="5176948" cy="869533"/>
              <a:chOff x="-1068" y="4587337"/>
              <a:chExt cx="4571999" cy="869533"/>
            </a:xfrm>
          </p:grpSpPr>
          <p:grpSp>
            <p:nvGrpSpPr>
              <p:cNvPr id="58" name="Group 57">
                <a:extLst>
                  <a:ext uri="{FF2B5EF4-FFF2-40B4-BE49-F238E27FC236}">
                    <a16:creationId xmlns:a16="http://schemas.microsoft.com/office/drawing/2014/main" id="{46C0B489-1C18-B6A9-40B5-80A6637DB5E5}"/>
                  </a:ext>
                </a:extLst>
              </p:cNvPr>
              <p:cNvGrpSpPr/>
              <p:nvPr/>
            </p:nvGrpSpPr>
            <p:grpSpPr>
              <a:xfrm flipV="1">
                <a:off x="-1068" y="5359240"/>
                <a:ext cx="4571999" cy="97630"/>
                <a:chOff x="0" y="1472508"/>
                <a:chExt cx="9601200" cy="257953"/>
              </a:xfrm>
            </p:grpSpPr>
            <p:sp>
              <p:nvSpPr>
                <p:cNvPr id="115" name="Rectangle 114">
                  <a:extLst>
                    <a:ext uri="{FF2B5EF4-FFF2-40B4-BE49-F238E27FC236}">
                      <a16:creationId xmlns:a16="http://schemas.microsoft.com/office/drawing/2014/main" id="{54CD6BC2-7F2F-9DCB-BB2F-9B2EBF72BA49}"/>
                    </a:ext>
                  </a:extLst>
                </p:cNvPr>
                <p:cNvSpPr/>
                <p:nvPr/>
              </p:nvSpPr>
              <p:spPr>
                <a:xfrm>
                  <a:off x="0" y="1472508"/>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6" name="Group 115">
                  <a:extLst>
                    <a:ext uri="{FF2B5EF4-FFF2-40B4-BE49-F238E27FC236}">
                      <a16:creationId xmlns:a16="http://schemas.microsoft.com/office/drawing/2014/main" id="{316C3BF1-D89C-B0C0-1E10-96A8B41FE7DB}"/>
                    </a:ext>
                  </a:extLst>
                </p:cNvPr>
                <p:cNvGrpSpPr/>
                <p:nvPr/>
              </p:nvGrpSpPr>
              <p:grpSpPr>
                <a:xfrm>
                  <a:off x="0" y="1533803"/>
                  <a:ext cx="9601200" cy="142344"/>
                  <a:chOff x="-10048" y="1395274"/>
                  <a:chExt cx="9611247" cy="142344"/>
                </a:xfrm>
              </p:grpSpPr>
              <p:sp>
                <p:nvSpPr>
                  <p:cNvPr id="117" name="Rectangle 116">
                    <a:extLst>
                      <a:ext uri="{FF2B5EF4-FFF2-40B4-BE49-F238E27FC236}">
                        <a16:creationId xmlns:a16="http://schemas.microsoft.com/office/drawing/2014/main" id="{8CA8B4B0-93BE-8218-160F-B5C2DB27C0D7}"/>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37792961-E532-EC80-B156-1BE364BA9E0A}"/>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A96B1F7A-E320-1F22-1146-D9E0F831F390}"/>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12CD3CCD-3805-5F2B-3729-7F5EF4A79A33}"/>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F75B7B21-0C0A-EBB7-A1F3-B2D01DA5B277}"/>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4F84673B-3CE4-6DB5-8F7A-78BBF778379E}"/>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8A930703-DF07-DCC8-BD11-E546AAA23F78}"/>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442031F1-C611-D35C-1C20-B74098258FB5}"/>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1B8BF91A-5FEB-DDD8-0246-B5DE0FE85E6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0E2FF07D-85BC-D303-2552-59D9E7F4A900}"/>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1A9196BA-D02B-7865-41CB-AB7E067ACB56}"/>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23A6BC8D-8C33-9B61-0B1A-8C54911B7465}"/>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D4609EE8-6D6C-18F9-DCA3-1170F3723F8C}"/>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E2DA69DC-A466-CDC8-C438-646FC4FF368D}"/>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87AF557C-EA0F-4FF3-F831-7E76A086F16E}"/>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538AD9B3-5CFD-0F32-A696-16554A0D7DA2}"/>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9BC32348-3F4E-0693-84FF-A36993E8A6A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3550EA17-58B7-C258-D538-7594AACAE295}"/>
                  </a:ext>
                </a:extLst>
              </p:cNvPr>
              <p:cNvGrpSpPr/>
              <p:nvPr/>
            </p:nvGrpSpPr>
            <p:grpSpPr>
              <a:xfrm flipV="1">
                <a:off x="-1068" y="4587337"/>
                <a:ext cx="4571999" cy="97630"/>
                <a:chOff x="0" y="1472506"/>
                <a:chExt cx="9601200" cy="257953"/>
              </a:xfrm>
            </p:grpSpPr>
            <p:sp>
              <p:nvSpPr>
                <p:cNvPr id="60" name="Rectangle 59">
                  <a:extLst>
                    <a:ext uri="{FF2B5EF4-FFF2-40B4-BE49-F238E27FC236}">
                      <a16:creationId xmlns:a16="http://schemas.microsoft.com/office/drawing/2014/main" id="{1068BF6E-E26D-4C31-81CE-5C9D0F3592A3}"/>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6" name="Group 95">
                  <a:extLst>
                    <a:ext uri="{FF2B5EF4-FFF2-40B4-BE49-F238E27FC236}">
                      <a16:creationId xmlns:a16="http://schemas.microsoft.com/office/drawing/2014/main" id="{19D1E369-52D7-B4F2-C0B4-9B5E7D31FE6F}"/>
                    </a:ext>
                  </a:extLst>
                </p:cNvPr>
                <p:cNvGrpSpPr/>
                <p:nvPr/>
              </p:nvGrpSpPr>
              <p:grpSpPr>
                <a:xfrm>
                  <a:off x="0" y="1533803"/>
                  <a:ext cx="9601200" cy="142344"/>
                  <a:chOff x="-10048" y="1395274"/>
                  <a:chExt cx="9611247" cy="142344"/>
                </a:xfrm>
              </p:grpSpPr>
              <p:sp>
                <p:nvSpPr>
                  <p:cNvPr id="97" name="Rectangle 96">
                    <a:extLst>
                      <a:ext uri="{FF2B5EF4-FFF2-40B4-BE49-F238E27FC236}">
                        <a16:creationId xmlns:a16="http://schemas.microsoft.com/office/drawing/2014/main" id="{CCA33F8E-627D-5514-D890-406AC878EC35}"/>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C5017BA6-E1A0-0242-8B8D-AAEA81F7AB30}"/>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883BDD75-93AF-AB5F-BD86-676B026C91B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C2E40E07-4F70-3574-0604-6B46B84AA8CC}"/>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FCA99018-26C5-F55B-2667-FC3C1A93E57B}"/>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24E8D642-4FFA-B032-A691-DBFC3E5CE4B1}"/>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944F87B3-7F13-3EAC-B7C7-E5E600565A4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5DDBEE36-A29C-1AA2-4794-96EC10C669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E5CA70CF-56C5-0C4E-4F1D-C0E81F2D2A4A}"/>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73942658-44BA-0EE4-8A08-AE593634FFC3}"/>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B83C2487-BEE1-F9B6-9CA6-7212FF98B3AF}"/>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693F092F-1AB5-E327-0EE4-ABEA2DE07B86}"/>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F5FF5617-6668-BD40-FB67-B2CB111161FB}"/>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E39DC257-B69B-9502-2221-8F2C39B896F7}"/>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880D679E-353B-4F5E-1418-F44CE6438483}"/>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39C8290E-E064-0E44-CCD4-B54AAF665488}"/>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71F396B2-68CD-7DB0-C997-D26C463E15E9}"/>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6" name="TextBox 55">
              <a:extLst>
                <a:ext uri="{FF2B5EF4-FFF2-40B4-BE49-F238E27FC236}">
                  <a16:creationId xmlns:a16="http://schemas.microsoft.com/office/drawing/2014/main" id="{BDC32655-BD13-E676-52C4-7DEA22914191}"/>
                </a:ext>
              </a:extLst>
            </p:cNvPr>
            <p:cNvSpPr txBox="1"/>
            <p:nvPr/>
          </p:nvSpPr>
          <p:spPr>
            <a:xfrm>
              <a:off x="336408" y="4789498"/>
              <a:ext cx="4571999" cy="461665"/>
            </a:xfrm>
            <a:prstGeom prst="rect">
              <a:avLst/>
            </a:prstGeom>
            <a:noFill/>
          </p:spPr>
          <p:txBody>
            <a:bodyPr wrap="square" rtlCol="0">
              <a:spAutoFit/>
            </a:bodyPr>
            <a:lstStyle/>
            <a:p>
              <a:pPr algn="ctr"/>
              <a:r>
                <a:rPr lang="en-US" sz="2400" b="1" spc="70">
                  <a:solidFill>
                    <a:srgbClr val="4E9EE5"/>
                  </a:solidFill>
                  <a:latin typeface="Arial Narrow" panose="020B0606020202030204" pitchFamily="34" charset="0"/>
                </a:rPr>
                <a:t>INLAND TRANSPORT COMMITTEE</a:t>
              </a:r>
            </a:p>
          </p:txBody>
        </p:sp>
      </p:grpSp>
      <p:sp>
        <p:nvSpPr>
          <p:cNvPr id="2" name="TextBox 1">
            <a:extLst>
              <a:ext uri="{FF2B5EF4-FFF2-40B4-BE49-F238E27FC236}">
                <a16:creationId xmlns:a16="http://schemas.microsoft.com/office/drawing/2014/main" id="{442001FA-7092-D7FB-12AD-260BB0098B17}"/>
              </a:ext>
            </a:extLst>
          </p:cNvPr>
          <p:cNvSpPr txBox="1"/>
          <p:nvPr/>
        </p:nvSpPr>
        <p:spPr>
          <a:xfrm>
            <a:off x="5473057" y="2397948"/>
            <a:ext cx="6462120" cy="2062103"/>
          </a:xfrm>
          <a:prstGeom prst="rect">
            <a:avLst/>
          </a:prstGeom>
          <a:noFill/>
        </p:spPr>
        <p:txBody>
          <a:bodyPr wrap="square" rtlCol="0">
            <a:spAutoFit/>
          </a:bodyPr>
          <a:lstStyle/>
          <a:p>
            <a:r>
              <a:rPr lang="en-US" sz="3200" dirty="0">
                <a:latin typeface="Arial Black" panose="020B0A04020102020204" pitchFamily="34" charset="0"/>
              </a:rPr>
              <a:t>ITC Strategy on Reducing Greenhouse Gas Emissions from Inland Transport</a:t>
            </a:r>
          </a:p>
          <a:p>
            <a:r>
              <a:rPr lang="en-US" sz="3200" dirty="0">
                <a:latin typeface="Arial Black" panose="020B0A04020102020204" pitchFamily="34" charset="0"/>
              </a:rPr>
              <a:t>ECE/TRANS/2024/3</a:t>
            </a:r>
            <a:endParaRPr lang="fr-CH" sz="3200" dirty="0">
              <a:latin typeface="Arial Black" panose="020B0A04020102020204" pitchFamily="34" charset="0"/>
            </a:endParaRPr>
          </a:p>
        </p:txBody>
      </p:sp>
      <p:pic>
        <p:nvPicPr>
          <p:cNvPr id="9" name="Picture 8" descr="A close-up of a computer screen&#10;&#10;Description automatically generated">
            <a:extLst>
              <a:ext uri="{FF2B5EF4-FFF2-40B4-BE49-F238E27FC236}">
                <a16:creationId xmlns:a16="http://schemas.microsoft.com/office/drawing/2014/main" id="{DEACA833-A5F3-2C0E-32E1-749A1C7467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127" y="326972"/>
            <a:ext cx="2347276" cy="3738033"/>
          </a:xfrm>
          <a:prstGeom prst="rect">
            <a:avLst/>
          </a:prstGeom>
        </p:spPr>
      </p:pic>
      <p:sp>
        <p:nvSpPr>
          <p:cNvPr id="14" name="TextBox 13">
            <a:extLst>
              <a:ext uri="{FF2B5EF4-FFF2-40B4-BE49-F238E27FC236}">
                <a16:creationId xmlns:a16="http://schemas.microsoft.com/office/drawing/2014/main" id="{E4BA6922-EBE2-CBF9-0626-9C3EFADBE72B}"/>
              </a:ext>
            </a:extLst>
          </p:cNvPr>
          <p:cNvSpPr txBox="1"/>
          <p:nvPr/>
        </p:nvSpPr>
        <p:spPr>
          <a:xfrm>
            <a:off x="2732958" y="1126660"/>
            <a:ext cx="1545206" cy="2132763"/>
          </a:xfrm>
          <a:prstGeom prst="rect">
            <a:avLst/>
          </a:prstGeom>
          <a:noFill/>
        </p:spPr>
        <p:txBody>
          <a:bodyPr wrap="square" rtlCol="0">
            <a:spAutoFit/>
          </a:bodyPr>
          <a:lstStyle/>
          <a:p>
            <a:pPr marR="0">
              <a:lnSpc>
                <a:spcPct val="107000"/>
              </a:lnSpc>
              <a:spcBef>
                <a:spcPts val="600"/>
              </a:spcBef>
              <a:spcAft>
                <a:spcPts val="0"/>
              </a:spcAft>
              <a:tabLst>
                <a:tab pos="6466840" algn="l"/>
              </a:tabLst>
            </a:pPr>
            <a:r>
              <a:rPr lang="en-GB" sz="1800" b="1" spc="120" dirty="0">
                <a:solidFill>
                  <a:srgbClr val="000000"/>
                </a:solidFill>
                <a:effectLst/>
                <a:latin typeface="Roboto Condensed" pitchFamily="2" charset="0"/>
                <a:ea typeface="DengXian" panose="02010600030101010101" pitchFamily="2" charset="-122"/>
                <a:cs typeface="Arial" panose="020B0604020202020204" pitchFamily="34" charset="0"/>
              </a:rPr>
              <a:t>TAKING AMBITIOUS CLIMATE ACTION</a:t>
            </a:r>
            <a:endParaRPr lang="en-GB" sz="1800" dirty="0">
              <a:effectLst/>
              <a:latin typeface="Calibri" panose="020F0502020204030204" pitchFamily="34" charset="0"/>
              <a:ea typeface="DengXian" panose="02010600030101010101" pitchFamily="2" charset="-122"/>
              <a:cs typeface="Arial" panose="020B0604020202020204" pitchFamily="34" charset="0"/>
            </a:endParaRPr>
          </a:p>
          <a:p>
            <a:pPr marR="0">
              <a:lnSpc>
                <a:spcPct val="107000"/>
              </a:lnSpc>
              <a:spcBef>
                <a:spcPts val="600"/>
              </a:spcBef>
              <a:spcAft>
                <a:spcPts val="0"/>
              </a:spcAft>
              <a:tabLst>
                <a:tab pos="6466840" algn="l"/>
              </a:tabLst>
            </a:pPr>
            <a:r>
              <a:rPr lang="en-US" sz="1600" dirty="0" err="1">
                <a:solidFill>
                  <a:srgbClr val="000000"/>
                </a:solidFill>
                <a:effectLst/>
                <a:latin typeface="Roboto Condensed" pitchFamily="2" charset="0"/>
                <a:ea typeface="DengXian" panose="02010600030101010101" pitchFamily="2" charset="-122"/>
                <a:cs typeface="Arial" panose="020B0604020202020204" pitchFamily="34" charset="0"/>
              </a:rPr>
              <a:t>Decarbonising</a:t>
            </a:r>
            <a:r>
              <a:rPr lang="en-US" sz="1600" dirty="0">
                <a:solidFill>
                  <a:srgbClr val="000000"/>
                </a:solidFill>
                <a:effectLst/>
                <a:latin typeface="Roboto Condensed" pitchFamily="2" charset="0"/>
                <a:ea typeface="DengXian" panose="02010600030101010101" pitchFamily="2" charset="-122"/>
                <a:cs typeface="Arial" panose="020B0604020202020204" pitchFamily="34" charset="0"/>
              </a:rPr>
              <a:t> inland transport by 2050</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615290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87D05B2-97A7-5C23-D03D-02B9BADF213A}"/>
              </a:ext>
            </a:extLst>
          </p:cNvPr>
          <p:cNvPicPr>
            <a:picLocks noChangeAspect="1"/>
          </p:cNvPicPr>
          <p:nvPr/>
        </p:nvPicPr>
        <p:blipFill>
          <a:blip r:embed="rId3"/>
          <a:stretch>
            <a:fillRect/>
          </a:stretch>
        </p:blipFill>
        <p:spPr>
          <a:xfrm>
            <a:off x="774031" y="1847911"/>
            <a:ext cx="10809708" cy="4598353"/>
          </a:xfrm>
          <a:prstGeom prst="rect">
            <a:avLst/>
          </a:prstGeom>
        </p:spPr>
      </p:pic>
      <p:grpSp>
        <p:nvGrpSpPr>
          <p:cNvPr id="5" name="Group 4">
            <a:extLst>
              <a:ext uri="{FF2B5EF4-FFF2-40B4-BE49-F238E27FC236}">
                <a16:creationId xmlns:a16="http://schemas.microsoft.com/office/drawing/2014/main" id="{D47EDB1E-1F14-420A-BF82-AAF29868FDEF}"/>
              </a:ext>
            </a:extLst>
          </p:cNvPr>
          <p:cNvGrpSpPr/>
          <p:nvPr/>
        </p:nvGrpSpPr>
        <p:grpSpPr>
          <a:xfrm>
            <a:off x="661287" y="1419528"/>
            <a:ext cx="10934082" cy="5366478"/>
            <a:chOff x="669983" y="1412560"/>
            <a:chExt cx="10837834" cy="5366478"/>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816819" y="6502039"/>
              <a:ext cx="10377896" cy="276999"/>
            </a:xfrm>
            <a:prstGeom prst="rect">
              <a:avLst/>
            </a:prstGeom>
            <a:noFill/>
          </p:spPr>
          <p:txBody>
            <a:bodyPr wrap="square" rtlCol="0">
              <a:spAutoFit/>
            </a:bodyPr>
            <a:lstStyle/>
            <a:p>
              <a:r>
                <a:rPr lang="en-US" sz="1200" b="1">
                  <a:solidFill>
                    <a:schemeClr val="tx1">
                      <a:lumMod val="50000"/>
                      <a:lumOff val="50000"/>
                    </a:schemeClr>
                  </a:solidFill>
                  <a:latin typeface="Arial Narrow" panose="020B0606020202030204" pitchFamily="34" charset="0"/>
                </a:rPr>
                <a:t>ITC Bureau</a:t>
              </a:r>
              <a:r>
                <a:rPr lang="en-US" sz="1200">
                  <a:solidFill>
                    <a:schemeClr val="tx1">
                      <a:lumMod val="50000"/>
                      <a:lumOff val="50000"/>
                    </a:schemeClr>
                  </a:solidFill>
                  <a:latin typeface="Arial Narrow" panose="020B0606020202030204" pitchFamily="34" charset="0"/>
                </a:rPr>
                <a:t>  </a:t>
              </a:r>
              <a:r>
                <a:rPr lang="en-US" sz="1200">
                  <a:solidFill>
                    <a:srgbClr val="0070C0"/>
                  </a:solidFill>
                  <a:latin typeface="Arial Narrow" panose="020B0606020202030204" pitchFamily="34" charset="0"/>
                </a:rPr>
                <a:t>|</a:t>
              </a:r>
              <a:r>
                <a:rPr lang="en-US" sz="1200" b="1">
                  <a:solidFill>
                    <a:srgbClr val="0070C0"/>
                  </a:solidFill>
                  <a:latin typeface="Arial Narrow" panose="020B0606020202030204" pitchFamily="34" charset="0"/>
                </a:rPr>
                <a:t>  </a:t>
              </a:r>
              <a:r>
                <a:rPr lang="en-US" sz="1200">
                  <a:solidFill>
                    <a:schemeClr val="bg1">
                      <a:lumMod val="50000"/>
                    </a:schemeClr>
                  </a:solidFill>
                  <a:latin typeface="Arial Narrow" panose="020B0606020202030204" pitchFamily="34" charset="0"/>
                </a:rPr>
                <a:t>November 2023</a:t>
              </a:r>
              <a:r>
                <a:rPr lang="en-US" sz="1200">
                  <a:solidFill>
                    <a:srgbClr val="0070C0"/>
                  </a:solidFill>
                  <a:latin typeface="Arial Narrow" panose="020B0606020202030204" pitchFamily="34" charset="0"/>
                </a:rPr>
                <a:t>  |</a:t>
              </a:r>
              <a:r>
                <a:rPr lang="en-US" sz="1200" b="1">
                  <a:solidFill>
                    <a:srgbClr val="0070C0"/>
                  </a:solidFill>
                  <a:latin typeface="Arial Narrow" panose="020B0606020202030204" pitchFamily="34" charset="0"/>
                </a:rPr>
                <a:t>  </a:t>
              </a:r>
              <a:r>
                <a:rPr lang="en-US" sz="1200">
                  <a:solidFill>
                    <a:schemeClr val="bg1">
                      <a:lumMod val="50000"/>
                    </a:schemeClr>
                  </a:solidFill>
                  <a:latin typeface="Arial Narrow" panose="020B0606020202030204" pitchFamily="34" charset="0"/>
                </a:rPr>
                <a:t>Geneva</a:t>
              </a:r>
            </a:p>
          </p:txBody>
        </p:sp>
      </p:gr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400" spc="50">
              <a:solidFill>
                <a:srgbClr val="4389C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10</a:t>
            </a:fld>
            <a:endParaRPr lang="en-US"/>
          </a:p>
        </p:txBody>
      </p:sp>
      <p:sp>
        <p:nvSpPr>
          <p:cNvPr id="4" name="TextBox 3">
            <a:extLst>
              <a:ext uri="{FF2B5EF4-FFF2-40B4-BE49-F238E27FC236}">
                <a16:creationId xmlns:a16="http://schemas.microsoft.com/office/drawing/2014/main" id="{B178F872-F926-99BE-5752-819A11BC65E8}"/>
              </a:ext>
            </a:extLst>
          </p:cNvPr>
          <p:cNvSpPr txBox="1"/>
          <p:nvPr/>
        </p:nvSpPr>
        <p:spPr>
          <a:xfrm>
            <a:off x="2305962" y="-8544"/>
            <a:ext cx="8828900" cy="1077218"/>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50" normalizeH="0" baseline="0" noProof="0">
                <a:ln>
                  <a:noFill/>
                </a:ln>
                <a:solidFill>
                  <a:prstClr val="black"/>
                </a:solidFill>
                <a:effectLst/>
                <a:uLnTx/>
                <a:uFillTx/>
                <a:latin typeface="Arial Black"/>
                <a:cs typeface="Arial"/>
              </a:rPr>
              <a:t>IV. ITC-administered </a:t>
            </a:r>
            <a:r>
              <a:rPr lang="en-US" sz="3200" b="1" spc="50">
                <a:solidFill>
                  <a:prstClr val="black"/>
                </a:solidFill>
                <a:latin typeface="Arial Black"/>
                <a:cs typeface="Arial"/>
              </a:rPr>
              <a:t>in</a:t>
            </a:r>
            <a:r>
              <a:rPr kumimoji="0" lang="en-US" sz="3200" b="1" i="0" u="none" strike="noStrike" kern="1200" cap="none" spc="50" normalizeH="0" baseline="0" noProof="0" err="1">
                <a:ln>
                  <a:noFill/>
                </a:ln>
                <a:solidFill>
                  <a:prstClr val="black"/>
                </a:solidFill>
                <a:effectLst/>
                <a:uLnTx/>
                <a:uFillTx/>
                <a:latin typeface="Arial Black"/>
                <a:cs typeface="Arial"/>
              </a:rPr>
              <a:t>struments</a:t>
            </a:r>
            <a:r>
              <a:rPr kumimoji="0" lang="en-US" sz="3200" b="1" i="0" u="none" strike="noStrike" kern="1200" cap="none" spc="50" normalizeH="0" baseline="0" noProof="0">
                <a:ln>
                  <a:noFill/>
                </a:ln>
                <a:solidFill>
                  <a:prstClr val="black"/>
                </a:solidFill>
                <a:effectLst/>
                <a:uLnTx/>
                <a:uFillTx/>
                <a:latin typeface="Arial Black"/>
                <a:cs typeface="Arial"/>
              </a:rPr>
              <a:t> to </a:t>
            </a:r>
            <a:r>
              <a:rPr lang="en-US" sz="3200" b="1" spc="50">
                <a:solidFill>
                  <a:prstClr val="black"/>
                </a:solidFill>
                <a:latin typeface="Arial Black"/>
                <a:cs typeface="Arial"/>
              </a:rPr>
              <a:t>assist in mitigating c</a:t>
            </a:r>
            <a:r>
              <a:rPr kumimoji="0" lang="en-US" sz="3200" b="1" i="0" u="none" strike="noStrike" kern="1200" cap="none" spc="50" normalizeH="0" baseline="0" noProof="0" err="1">
                <a:ln>
                  <a:noFill/>
                </a:ln>
                <a:solidFill>
                  <a:prstClr val="black"/>
                </a:solidFill>
                <a:effectLst/>
                <a:uLnTx/>
                <a:uFillTx/>
                <a:latin typeface="Arial Black"/>
                <a:cs typeface="Arial"/>
              </a:rPr>
              <a:t>limate</a:t>
            </a:r>
            <a:r>
              <a:rPr kumimoji="0" lang="en-US" sz="3200" b="1" i="0" u="none" strike="noStrike" kern="1200" cap="none" spc="50" normalizeH="0" baseline="0" noProof="0">
                <a:ln>
                  <a:noFill/>
                </a:ln>
                <a:solidFill>
                  <a:prstClr val="black"/>
                </a:solidFill>
                <a:effectLst/>
                <a:uLnTx/>
                <a:uFillTx/>
                <a:latin typeface="Arial Black"/>
                <a:cs typeface="Arial"/>
              </a:rPr>
              <a:t> Change</a:t>
            </a:r>
            <a:endParaRPr lang="en-US" sz="3200" b="0" i="0" u="none" strike="noStrike" kern="1200" cap="none" spc="50" normalizeH="0" baseline="0" noProof="0">
              <a:ln>
                <a:noFill/>
              </a:ln>
              <a:solidFill>
                <a:prstClr val="black"/>
              </a:solidFill>
              <a:effectLst/>
              <a:uLnTx/>
              <a:uFillTx/>
              <a:latin typeface="Arial Black"/>
              <a:cs typeface="Arial"/>
            </a:endParaRPr>
          </a:p>
        </p:txBody>
      </p:sp>
      <p:sp>
        <p:nvSpPr>
          <p:cNvPr id="8" name="Content Placeholder 10">
            <a:extLst>
              <a:ext uri="{FF2B5EF4-FFF2-40B4-BE49-F238E27FC236}">
                <a16:creationId xmlns:a16="http://schemas.microsoft.com/office/drawing/2014/main" id="{ABFF51D0-2600-AED7-A149-ECA0A11B2A8E}"/>
              </a:ext>
            </a:extLst>
          </p:cNvPr>
          <p:cNvSpPr txBox="1">
            <a:spLocks noGrp="1"/>
          </p:cNvSpPr>
          <p:nvPr>
            <p:ph idx="1"/>
          </p:nvPr>
        </p:nvSpPr>
        <p:spPr>
          <a:xfrm>
            <a:off x="857773" y="1713005"/>
            <a:ext cx="10641489" cy="4737550"/>
          </a:xfrm>
          <a:prstGeom prst="rect">
            <a:avLst/>
          </a:prstGeom>
          <a:noFill/>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60000"/>
              </a:lnSpc>
              <a:spcBef>
                <a:spcPts val="1000"/>
              </a:spcBef>
              <a:spcAft>
                <a:spcPts val="0"/>
              </a:spcAft>
              <a:buClrTx/>
              <a:buSzTx/>
              <a:buNone/>
              <a:tabLst/>
              <a:defRPr/>
            </a:pPr>
            <a:r>
              <a:rPr kumimoji="0" lang="en-US" sz="1900" b="1"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ITC subsidiary bodies should</a:t>
            </a:r>
          </a:p>
          <a:p>
            <a:pPr marR="0" lvl="0" algn="l" defTabSz="914400" rtl="0" eaLnBrk="1" fontAlgn="auto" latinLnBrk="0" hangingPunct="1">
              <a:lnSpc>
                <a:spcPct val="80000"/>
              </a:lnSpc>
              <a:spcBef>
                <a:spcPts val="1000"/>
              </a:spcBef>
              <a:spcAft>
                <a:spcPts val="0"/>
              </a:spcAft>
              <a:buClr>
                <a:srgbClr val="0070C0"/>
              </a:buClr>
              <a:buSzTx/>
              <a:buFont typeface="Wingdings" panose="05000000000000000000" pitchFamily="2" charset="2"/>
              <a:buChar char="§"/>
              <a:tabLst/>
              <a:defRPr/>
            </a:pPr>
            <a:r>
              <a:rPr lang="en-US" sz="1700" dirty="0">
                <a:solidFill>
                  <a:prstClr val="black"/>
                </a:solidFill>
                <a:latin typeface="Arial" panose="020B0604020202020204" pitchFamily="34" charset="0"/>
                <a:cs typeface="Arial" panose="020B0604020202020204" pitchFamily="34" charset="0"/>
              </a:rPr>
              <a:t>Request contracting parties to apply </a:t>
            </a:r>
            <a:r>
              <a:rPr lang="en-US" sz="1700" b="1" dirty="0">
                <a:solidFill>
                  <a:prstClr val="black"/>
                </a:solidFill>
                <a:latin typeface="Arial" panose="020B0604020202020204" pitchFamily="34" charset="0"/>
                <a:cs typeface="Arial" panose="020B0604020202020204" pitchFamily="34" charset="0"/>
              </a:rPr>
              <a:t>climate considerations </a:t>
            </a:r>
            <a:r>
              <a:rPr lang="en-US" sz="1700" dirty="0">
                <a:solidFill>
                  <a:prstClr val="black"/>
                </a:solidFill>
                <a:latin typeface="Arial" panose="020B0604020202020204" pitchFamily="34" charset="0"/>
                <a:cs typeface="Arial" panose="020B0604020202020204" pitchFamily="34" charset="0"/>
              </a:rPr>
              <a:t>for </a:t>
            </a:r>
            <a:r>
              <a:rPr lang="en-US" sz="1700" b="1" dirty="0">
                <a:solidFill>
                  <a:prstClr val="black"/>
                </a:solidFill>
                <a:latin typeface="Arial" panose="020B0604020202020204" pitchFamily="34" charset="0"/>
                <a:cs typeface="Arial" panose="020B0604020202020204" pitchFamily="34" charset="0"/>
              </a:rPr>
              <a:t>amendments to the legal instruments</a:t>
            </a:r>
            <a:r>
              <a:rPr lang="en-US" sz="1700" dirty="0">
                <a:solidFill>
                  <a:prstClr val="black"/>
                </a:solidFill>
                <a:latin typeface="Arial" panose="020B0604020202020204" pitchFamily="34" charset="0"/>
                <a:cs typeface="Arial" panose="020B0604020202020204" pitchFamily="34" charset="0"/>
              </a:rPr>
              <a:t>.</a:t>
            </a:r>
          </a:p>
          <a:p>
            <a:pPr>
              <a:lnSpc>
                <a:spcPct val="120000"/>
              </a:lnSpc>
              <a:buClr>
                <a:srgbClr val="0070C0"/>
              </a:buClr>
              <a:buFont typeface="Wingdings" panose="05000000000000000000" pitchFamily="2" charset="2"/>
              <a:buChar char="§"/>
              <a:defRPr/>
            </a:pPr>
            <a:r>
              <a:rPr lang="en-US" sz="1700" dirty="0">
                <a:solidFill>
                  <a:prstClr val="black"/>
                </a:solidFill>
                <a:latin typeface="Arial" panose="020B0604020202020204" pitchFamily="34" charset="0"/>
                <a:cs typeface="Arial" panose="020B0604020202020204" pitchFamily="34" charset="0"/>
              </a:rPr>
              <a:t>For example by: </a:t>
            </a:r>
            <a:br>
              <a:rPr lang="en-US" sz="1700" dirty="0">
                <a:solidFill>
                  <a:prstClr val="black"/>
                </a:solidFill>
                <a:latin typeface="Arial" panose="020B0604020202020204" pitchFamily="34" charset="0"/>
                <a:cs typeface="Arial" panose="020B0604020202020204" pitchFamily="34" charset="0"/>
              </a:rPr>
            </a:br>
            <a:r>
              <a:rPr lang="en-US" sz="1700" dirty="0">
                <a:solidFill>
                  <a:prstClr val="black"/>
                </a:solidFill>
                <a:latin typeface="Arial" panose="020B0604020202020204" pitchFamily="34" charset="0"/>
                <a:cs typeface="Arial" panose="020B0604020202020204" pitchFamily="34" charset="0"/>
              </a:rPr>
              <a:t>	</a:t>
            </a:r>
            <a:r>
              <a:rPr lang="en-US" sz="1700">
                <a:solidFill>
                  <a:prstClr val="black"/>
                </a:solidFill>
                <a:latin typeface="Arial" panose="020B0604020202020204" pitchFamily="34" charset="0"/>
                <a:cs typeface="Arial" panose="020B0604020202020204" pitchFamily="34" charset="0"/>
              </a:rPr>
              <a:t>- including </a:t>
            </a:r>
            <a:r>
              <a:rPr lang="en-US" sz="1700" b="1">
                <a:solidFill>
                  <a:prstClr val="black"/>
                </a:solidFill>
                <a:latin typeface="Arial" panose="020B0604020202020204" pitchFamily="34" charset="0"/>
                <a:cs typeface="Arial" panose="020B0604020202020204" pitchFamily="34" charset="0"/>
              </a:rPr>
              <a:t>a </a:t>
            </a:r>
            <a:r>
              <a:rPr lang="en-US" sz="1700" b="1" dirty="0">
                <a:solidFill>
                  <a:prstClr val="black"/>
                </a:solidFill>
                <a:latin typeface="Arial" panose="020B0604020202020204" pitchFamily="34" charset="0"/>
                <a:cs typeface="Arial" panose="020B0604020202020204" pitchFamily="34" charset="0"/>
              </a:rPr>
              <a:t>standing agenda item </a:t>
            </a:r>
            <a:r>
              <a:rPr lang="en-US" sz="1700" dirty="0">
                <a:solidFill>
                  <a:prstClr val="black"/>
                </a:solidFill>
                <a:latin typeface="Arial" panose="020B0604020202020204" pitchFamily="34" charset="0"/>
                <a:cs typeface="Arial" panose="020B0604020202020204" pitchFamily="34" charset="0"/>
              </a:rPr>
              <a:t>for subjective </a:t>
            </a:r>
            <a:r>
              <a:rPr lang="en-US" sz="1700" b="1" dirty="0">
                <a:solidFill>
                  <a:prstClr val="black"/>
                </a:solidFill>
                <a:latin typeface="Arial" panose="020B0604020202020204" pitchFamily="34" charset="0"/>
                <a:cs typeface="Arial" panose="020B0604020202020204" pitchFamily="34" charset="0"/>
              </a:rPr>
              <a:t>climate impact assessment 	</a:t>
            </a:r>
            <a:r>
              <a:rPr lang="en-US" sz="1700" dirty="0">
                <a:solidFill>
                  <a:prstClr val="black"/>
                </a:solidFill>
                <a:latin typeface="Arial" panose="020B0604020202020204" pitchFamily="34" charset="0"/>
                <a:cs typeface="Arial" panose="020B0604020202020204" pitchFamily="34" charset="0"/>
              </a:rPr>
              <a:t>of WPs’ decisions.</a:t>
            </a:r>
            <a:br>
              <a:rPr lang="en-US" sz="1700" dirty="0">
                <a:solidFill>
                  <a:prstClr val="black"/>
                </a:solidFill>
                <a:latin typeface="Arial" panose="020B0604020202020204" pitchFamily="34" charset="0"/>
                <a:cs typeface="Arial" panose="020B0604020202020204" pitchFamily="34" charset="0"/>
              </a:rPr>
            </a:br>
            <a:r>
              <a:rPr lang="en-US" sz="1700" dirty="0">
                <a:solidFill>
                  <a:prstClr val="black"/>
                </a:solidFill>
                <a:latin typeface="Arial" panose="020B0604020202020204" pitchFamily="34" charset="0"/>
                <a:cs typeface="Arial" panose="020B0604020202020204" pitchFamily="34" charset="0"/>
              </a:rPr>
              <a:t>	- Each WP is </a:t>
            </a:r>
            <a:r>
              <a:rPr lang="en-US" sz="1700" b="1" dirty="0">
                <a:solidFill>
                  <a:prstClr val="black"/>
                </a:solidFill>
                <a:latin typeface="Arial" panose="020B0604020202020204" pitchFamily="34" charset="0"/>
                <a:cs typeface="Arial" panose="020B0604020202020204" pitchFamily="34" charset="0"/>
              </a:rPr>
              <a:t>fit for remote/hybrid decision taking</a:t>
            </a:r>
          </a:p>
          <a:p>
            <a:pPr marL="0" marR="0" lvl="0" indent="0" algn="l" defTabSz="914400">
              <a:lnSpc>
                <a:spcPct val="110000"/>
              </a:lnSpc>
              <a:spcBef>
                <a:spcPts val="1000"/>
              </a:spcBef>
              <a:spcAft>
                <a:spcPts val="0"/>
              </a:spcAft>
              <a:buClr>
                <a:srgbClr val="0070C0"/>
              </a:buClr>
              <a:buSzTx/>
              <a:buNone/>
              <a:tabLst/>
              <a:defRPr/>
            </a:pPr>
            <a:r>
              <a:rPr lang="en-US" sz="1900" b="1" dirty="0">
                <a:solidFill>
                  <a:srgbClr val="0070C0"/>
                </a:solidFill>
                <a:latin typeface="Arial" panose="020B0604020202020204" pitchFamily="34" charset="0"/>
                <a:cs typeface="Arial" panose="020B0604020202020204" pitchFamily="34" charset="0"/>
              </a:rPr>
              <a:t>Legal instruments can be updated by WPs</a:t>
            </a:r>
            <a:endParaRPr lang="en-US" sz="1800" dirty="0">
              <a:latin typeface="Arial" panose="020B0604020202020204" pitchFamily="34" charset="0"/>
              <a:cs typeface="Arial" panose="020B0604020202020204" pitchFamily="34" charset="0"/>
            </a:endParaRPr>
          </a:p>
          <a:p>
            <a:pPr>
              <a:lnSpc>
                <a:spcPct val="80000"/>
              </a:lnSpc>
              <a:buClr>
                <a:srgbClr val="0070C0"/>
              </a:buClr>
              <a:buFont typeface="Wingdings" panose="05000000000000000000" pitchFamily="2" charset="2"/>
              <a:buChar char="§"/>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By adding </a:t>
            </a:r>
            <a:r>
              <a:rPr kumimoji="0" lang="en-US" sz="17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clauses and/or Protocols</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a:lnSpc>
                <a:spcPct val="80000"/>
              </a:lnSpc>
              <a:buClr>
                <a:srgbClr val="0070C0"/>
              </a:buClr>
              <a:buFont typeface="Wingdings" panose="05000000000000000000" pitchFamily="2" charset="2"/>
              <a:buChar char="§"/>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Develop </a:t>
            </a:r>
            <a:r>
              <a:rPr kumimoji="0" lang="en-US" sz="17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additional legal instruments </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 the inland transport sector’s decarbonization.</a:t>
            </a:r>
          </a:p>
          <a:p>
            <a:pPr marL="0" marR="0" lvl="0" indent="0" algn="l" defTabSz="914400" rtl="0" eaLnBrk="1" fontAlgn="auto" latinLnBrk="0" hangingPunct="1">
              <a:lnSpc>
                <a:spcPct val="110000"/>
              </a:lnSpc>
              <a:spcBef>
                <a:spcPts val="1000"/>
              </a:spcBef>
              <a:spcAft>
                <a:spcPts val="0"/>
              </a:spcAft>
              <a:buClr>
                <a:srgbClr val="0070C0"/>
              </a:buClr>
              <a:buSzTx/>
              <a:buNone/>
              <a:tabLst/>
              <a:defRPr/>
            </a:pPr>
            <a:r>
              <a:rPr lang="en-US" sz="1900" b="1" dirty="0">
                <a:solidFill>
                  <a:srgbClr val="0070C0"/>
                </a:solidFill>
                <a:latin typeface="Arial" panose="020B0604020202020204" pitchFamily="34" charset="0"/>
                <a:cs typeface="Arial" panose="020B0604020202020204" pitchFamily="34" charset="0"/>
              </a:rPr>
              <a:t>Accelerated accessions beyond the ECE region</a:t>
            </a:r>
            <a:endParaRPr lang="en-US" sz="1900" dirty="0">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10000"/>
              </a:lnSpc>
              <a:spcBef>
                <a:spcPts val="1000"/>
              </a:spcBef>
              <a:spcAft>
                <a:spcPts val="0"/>
              </a:spcAft>
              <a:buClr>
                <a:srgbClr val="0070C0"/>
              </a:buClr>
              <a:buSzTx/>
              <a:buFont typeface="Wingdings" panose="05000000000000000000" pitchFamily="2" charset="2"/>
              <a:buChar char="§"/>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Open legal instruments </a:t>
            </a:r>
            <a:r>
              <a:rPr kumimoji="0" lang="en-US" sz="17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 all UN Member States' accession/ratification </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 carrying further their contribution to climate change abatement.</a:t>
            </a:r>
          </a:p>
          <a:p>
            <a:pPr marL="0" marR="0" lvl="0" indent="0" algn="l" defTabSz="914400" rtl="0" eaLnBrk="1" fontAlgn="auto" latinLnBrk="0" hangingPunct="1">
              <a:lnSpc>
                <a:spcPct val="110000"/>
              </a:lnSpc>
              <a:spcBef>
                <a:spcPts val="1000"/>
              </a:spcBef>
              <a:spcAft>
                <a:spcPts val="0"/>
              </a:spcAft>
              <a:buClr>
                <a:srgbClr val="0070C0"/>
              </a:buClr>
              <a:buSzTx/>
              <a:buNone/>
              <a:tabLst/>
              <a:defRPr/>
            </a:pPr>
            <a:r>
              <a:rPr kumimoji="0" lang="en-US" sz="19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Support and implementation </a:t>
            </a:r>
          </a:p>
          <a:p>
            <a:pPr marR="0" lvl="0" algn="l" defTabSz="914400" rtl="0" eaLnBrk="1" fontAlgn="auto" latinLnBrk="0" hangingPunct="1">
              <a:lnSpc>
                <a:spcPct val="80000"/>
              </a:lnSpc>
              <a:spcBef>
                <a:spcPts val="1000"/>
              </a:spcBef>
              <a:spcAft>
                <a:spcPts val="0"/>
              </a:spcAft>
              <a:buClr>
                <a:srgbClr val="0070C0"/>
              </a:buClr>
              <a:buSzTx/>
              <a:buFont typeface="Wingdings" panose="05000000000000000000" pitchFamily="2" charset="2"/>
              <a:buChar char="§"/>
              <a:tabLst/>
              <a:defRPr/>
            </a:pPr>
            <a:r>
              <a:rPr lang="en-US" sz="1700" dirty="0">
                <a:latin typeface="Arial" panose="020B0604020202020204" pitchFamily="34" charset="0"/>
                <a:cs typeface="Arial" panose="020B0604020202020204" pitchFamily="34" charset="0"/>
              </a:rPr>
              <a:t>Provide </a:t>
            </a:r>
            <a:r>
              <a:rPr lang="en-US" sz="1700" b="1" dirty="0">
                <a:latin typeface="Arial" panose="020B0604020202020204" pitchFamily="34" charset="0"/>
                <a:cs typeface="Arial" panose="020B0604020202020204" pitchFamily="34" charset="0"/>
              </a:rPr>
              <a:t>capacity development </a:t>
            </a:r>
            <a:r>
              <a:rPr lang="en-US" sz="1700" dirty="0">
                <a:latin typeface="Arial" panose="020B0604020202020204" pitchFamily="34" charset="0"/>
                <a:cs typeface="Arial" panose="020B0604020202020204" pitchFamily="34" charset="0"/>
              </a:rPr>
              <a:t>and </a:t>
            </a:r>
            <a:r>
              <a:rPr lang="en-US" sz="1700" b="1" dirty="0">
                <a:latin typeface="Arial" panose="020B0604020202020204" pitchFamily="34" charset="0"/>
                <a:cs typeface="Arial" panose="020B0604020202020204" pitchFamily="34" charset="0"/>
              </a:rPr>
              <a:t>policy advice </a:t>
            </a:r>
            <a:r>
              <a:rPr lang="en-US" sz="1700" dirty="0">
                <a:latin typeface="Arial" panose="020B0604020202020204" pitchFamily="34" charset="0"/>
                <a:cs typeface="Arial" panose="020B0604020202020204" pitchFamily="34" charset="0"/>
              </a:rPr>
              <a:t>u</a:t>
            </a:r>
            <a:r>
              <a:rPr kumimoji="0" lang="en-US" sz="17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nde</a:t>
            </a:r>
            <a:r>
              <a:rPr lang="en-US" sz="1700" dirty="0">
                <a:latin typeface="Arial" panose="020B0604020202020204" pitchFamily="34" charset="0"/>
                <a:cs typeface="Arial" panose="020B0604020202020204" pitchFamily="34" charset="0"/>
              </a:rPr>
              <a:t>r ITC’s framework.</a:t>
            </a:r>
          </a:p>
          <a:p>
            <a:pPr marR="0" lvl="0" algn="l" defTabSz="914400" rtl="0" eaLnBrk="1" fontAlgn="auto" latinLnBrk="0" hangingPunct="1">
              <a:lnSpc>
                <a:spcPct val="80000"/>
              </a:lnSpc>
              <a:spcBef>
                <a:spcPts val="1000"/>
              </a:spcBef>
              <a:spcAft>
                <a:spcPts val="0"/>
              </a:spcAft>
              <a:buClr>
                <a:srgbClr val="0070C0"/>
              </a:buClr>
              <a:buSzTx/>
              <a:buFont typeface="Wingdings" panose="05000000000000000000" pitchFamily="2" charset="2"/>
              <a:buChar char="§"/>
              <a:tabLst/>
              <a:defRPr/>
            </a:pPr>
            <a:r>
              <a:rPr kumimoji="0" lang="en-US" sz="1700" i="0" u="none" strike="noStrike" kern="1200" cap="none" spc="0" normalizeH="0" baseline="0" noProof="0" dirty="0">
                <a:ln>
                  <a:noFill/>
                </a:ln>
                <a:effectLst/>
                <a:uLnTx/>
                <a:uFillTx/>
                <a:latin typeface="Arial" panose="020B0604020202020204" pitchFamily="34" charset="0"/>
                <a:cs typeface="Arial" panose="020B0604020202020204" pitchFamily="34" charset="0"/>
              </a:rPr>
              <a:t>Develop </a:t>
            </a:r>
            <a:r>
              <a:rPr kumimoji="0" lang="en-US" sz="17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analytical</a:t>
            </a:r>
            <a:r>
              <a:rPr kumimoji="0" lang="en-US" sz="1700" i="0" u="none" strike="noStrike" kern="1200" cap="none" spc="0" normalizeH="0" baseline="0" noProof="0" dirty="0">
                <a:ln>
                  <a:noFill/>
                </a:ln>
                <a:effectLst/>
                <a:uLnTx/>
                <a:uFillTx/>
                <a:latin typeface="Arial" panose="020B0604020202020204" pitchFamily="34" charset="0"/>
                <a:cs typeface="Arial" panose="020B0604020202020204" pitchFamily="34" charset="0"/>
              </a:rPr>
              <a:t> and </a:t>
            </a:r>
            <a:r>
              <a:rPr kumimoji="0" lang="en-US" sz="1700" b="1" i="0" u="none" strike="noStrike" kern="1200" cap="none" spc="0" normalizeH="0" baseline="0" noProof="0" dirty="0">
                <a:ln>
                  <a:noFill/>
                </a:ln>
                <a:effectLst/>
                <a:uLnTx/>
                <a:uFillTx/>
                <a:latin typeface="Arial" panose="020B0604020202020204" pitchFamily="34" charset="0"/>
                <a:cs typeface="Arial" panose="020B0604020202020204" pitchFamily="34" charset="0"/>
              </a:rPr>
              <a:t>technical guidance </a:t>
            </a:r>
            <a:r>
              <a:rPr kumimoji="0" lang="en-US" sz="1700" i="0" u="none" strike="noStrike" kern="1200" cap="none" spc="0" normalizeH="0" baseline="0" noProof="0" dirty="0">
                <a:ln>
                  <a:noFill/>
                </a:ln>
                <a:effectLst/>
                <a:uLnTx/>
                <a:uFillTx/>
                <a:latin typeface="Arial" panose="020B0604020202020204" pitchFamily="34" charset="0"/>
                <a:cs typeface="Arial" panose="020B0604020202020204" pitchFamily="34" charset="0"/>
              </a:rPr>
              <a:t>materials.</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sz="19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a:p>
            <a:pPr marL="0" indent="0">
              <a:buClr>
                <a:srgbClr val="0070C0"/>
              </a:buClr>
              <a:buNone/>
            </a:pPr>
            <a:endParaRPr lang="en-US" sz="1800" dirty="0">
              <a:latin typeface="Söhne"/>
            </a:endParaRPr>
          </a:p>
        </p:txBody>
      </p:sp>
      <p:sp>
        <p:nvSpPr>
          <p:cNvPr id="2" name="TextBox 1">
            <a:extLst>
              <a:ext uri="{FF2B5EF4-FFF2-40B4-BE49-F238E27FC236}">
                <a16:creationId xmlns:a16="http://schemas.microsoft.com/office/drawing/2014/main" id="{57D9EEE2-A0EE-FD13-0CF2-06A34344E29E}"/>
              </a:ext>
            </a:extLst>
          </p:cNvPr>
          <p:cNvSpPr txBox="1"/>
          <p:nvPr/>
        </p:nvSpPr>
        <p:spPr>
          <a:xfrm>
            <a:off x="1534736" y="1056477"/>
            <a:ext cx="10259567" cy="369332"/>
          </a:xfrm>
          <a:prstGeom prst="rect">
            <a:avLst/>
          </a:prstGeom>
          <a:noFill/>
        </p:spPr>
        <p:txBody>
          <a:bodyPr wrap="square" rtlCol="0">
            <a:spAutoFit/>
          </a:bodyPr>
          <a:lstStyle/>
          <a:p>
            <a:pPr algn="ctr"/>
            <a:r>
              <a:rPr lang="en-US" b="1" i="1" u="sng">
                <a:solidFill>
                  <a:srgbClr val="0070C0"/>
                </a:solidFill>
                <a:latin typeface="Arial" panose="020B0604020202020204" pitchFamily="34" charset="0"/>
                <a:cs typeface="Arial" panose="020B0604020202020204" pitchFamily="34" charset="0"/>
              </a:rPr>
              <a:t>WAY AHEAD IN CLIMATE CHANGE MITIGATION</a:t>
            </a:r>
            <a:endParaRPr lang="fr-CH" b="1" i="1" u="sng">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399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A4CB3B0-C573-394F-12D6-6B4B5B71C546}"/>
              </a:ext>
            </a:extLst>
          </p:cNvPr>
          <p:cNvGrpSpPr/>
          <p:nvPr/>
        </p:nvGrpSpPr>
        <p:grpSpPr>
          <a:xfrm>
            <a:off x="915147" y="1270571"/>
            <a:ext cx="10837834" cy="5365111"/>
            <a:chOff x="669983" y="1412560"/>
            <a:chExt cx="10837834" cy="5365111"/>
          </a:xfrm>
        </p:grpSpPr>
        <p:grpSp>
          <p:nvGrpSpPr>
            <p:cNvPr id="7" name="Group 6">
              <a:extLst>
                <a:ext uri="{FF2B5EF4-FFF2-40B4-BE49-F238E27FC236}">
                  <a16:creationId xmlns:a16="http://schemas.microsoft.com/office/drawing/2014/main" id="{BD96C257-6A7C-0207-85A7-69147112E4BF}"/>
                </a:ext>
              </a:extLst>
            </p:cNvPr>
            <p:cNvGrpSpPr/>
            <p:nvPr/>
          </p:nvGrpSpPr>
          <p:grpSpPr>
            <a:xfrm rot="10800000" flipV="1">
              <a:off x="1843722" y="1468498"/>
              <a:ext cx="9664095" cy="224269"/>
              <a:chOff x="0" y="1472506"/>
              <a:chExt cx="9601206" cy="257953"/>
            </a:xfrm>
          </p:grpSpPr>
          <p:sp>
            <p:nvSpPr>
              <p:cNvPr id="10" name="Rectangle 9">
                <a:extLst>
                  <a:ext uri="{FF2B5EF4-FFF2-40B4-BE49-F238E27FC236}">
                    <a16:creationId xmlns:a16="http://schemas.microsoft.com/office/drawing/2014/main" id="{851CC222-33CA-7884-BAB9-0292032B09A2}"/>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556481F-7FC7-8E03-E431-226D16064B37}"/>
                  </a:ext>
                </a:extLst>
              </p:cNvPr>
              <p:cNvGrpSpPr/>
              <p:nvPr/>
            </p:nvGrpSpPr>
            <p:grpSpPr>
              <a:xfrm>
                <a:off x="0" y="1533803"/>
                <a:ext cx="9601206" cy="142344"/>
                <a:chOff x="-10048" y="1395274"/>
                <a:chExt cx="9611247" cy="142344"/>
              </a:xfrm>
            </p:grpSpPr>
            <p:sp>
              <p:nvSpPr>
                <p:cNvPr id="12" name="Rectangle 11">
                  <a:extLst>
                    <a:ext uri="{FF2B5EF4-FFF2-40B4-BE49-F238E27FC236}">
                      <a16:creationId xmlns:a16="http://schemas.microsoft.com/office/drawing/2014/main" id="{0F006282-9E9A-FA43-86D3-0EEE647E0F26}"/>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B873CB0-9907-BE6C-861C-ECB4492673E2}"/>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A6E33EC-EF01-52E4-49C1-93030D3E9AA0}"/>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A78A7E1-813F-234B-FC6E-525015162341}"/>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FEAC203-D07C-74B7-FADD-D48303DB231F}"/>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01BACD7-378F-CAB9-78DE-BFD4CCD82027}"/>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A46D9A-AC4B-3CE2-DD81-EDF34D9FC13C}"/>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1769393-DE9C-BC96-E6DD-107E12C2D8A6}"/>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A529CAC-1207-7CA2-0ED9-11417233614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0841DB8-EA87-3ED1-3085-6C4DD49B8217}"/>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BFB6367-87E1-5CBC-26BE-DC82C009B29D}"/>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28DE3DD-6401-8AF3-BA11-A8881DF9D456}"/>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F9844EF-2631-0286-0344-70D72BE5FA81}"/>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4589357-3E08-934F-C520-FC69C3D15B40}"/>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B4D0BA5-E60B-624E-082A-4747D06DA41D}"/>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7A62BC7-1E8F-E64F-46A4-8BB6D6D8EDA0}"/>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838AD4C-F25D-76C5-D890-82A2D78B5638}"/>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8" name="Picture 7">
              <a:extLst>
                <a:ext uri="{FF2B5EF4-FFF2-40B4-BE49-F238E27FC236}">
                  <a16:creationId xmlns:a16="http://schemas.microsoft.com/office/drawing/2014/main" id="{13F6829D-FB53-9F8C-A230-B40AA73BB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9" name="TextBox 8">
              <a:extLst>
                <a:ext uri="{FF2B5EF4-FFF2-40B4-BE49-F238E27FC236}">
                  <a16:creationId xmlns:a16="http://schemas.microsoft.com/office/drawing/2014/main" id="{DBBE7151-78F0-4AE5-ECD3-190AF0145F7B}"/>
                </a:ext>
              </a:extLst>
            </p:cNvPr>
            <p:cNvSpPr txBox="1"/>
            <p:nvPr/>
          </p:nvSpPr>
          <p:spPr>
            <a:xfrm>
              <a:off x="955053" y="6516061"/>
              <a:ext cx="10377896" cy="261610"/>
            </a:xfrm>
            <a:prstGeom prst="rect">
              <a:avLst/>
            </a:prstGeom>
            <a:noFill/>
          </p:spPr>
          <p:txBody>
            <a:bodyPr wrap="square" rtlCol="0">
              <a:spAutoFit/>
            </a:bodyPr>
            <a:lstStyle/>
            <a:p>
              <a:r>
                <a:rPr lang="en-US" sz="1100" b="1">
                  <a:solidFill>
                    <a:schemeClr val="tx1">
                      <a:lumMod val="50000"/>
                      <a:lumOff val="50000"/>
                    </a:schemeClr>
                  </a:solidFill>
                  <a:latin typeface="Arial Narrow" panose="020B0606020202030204" pitchFamily="34" charset="0"/>
                </a:rPr>
                <a:t>ITC Bureau</a:t>
              </a:r>
              <a:r>
                <a:rPr lang="en-US" sz="1100">
                  <a:solidFill>
                    <a:schemeClr val="tx1">
                      <a:lumMod val="50000"/>
                      <a:lumOff val="50000"/>
                    </a:schemeClr>
                  </a:solidFill>
                  <a:latin typeface="Arial Narrow" panose="020B0606020202030204" pitchFamily="34" charset="0"/>
                </a:rPr>
                <a:t>  </a:t>
              </a:r>
              <a:r>
                <a:rPr lang="en-US" sz="1100">
                  <a:solidFill>
                    <a:srgbClr val="0070C0"/>
                  </a:solidFill>
                  <a:latin typeface="Arial Narrow" panose="020B0606020202030204" pitchFamily="34" charset="0"/>
                </a:rPr>
                <a:t>|</a:t>
              </a:r>
              <a:r>
                <a:rPr lang="en-US" sz="1100" b="1">
                  <a:solidFill>
                    <a:srgbClr val="0070C0"/>
                  </a:solidFill>
                  <a:latin typeface="Arial Narrow" panose="020B0606020202030204" pitchFamily="34" charset="0"/>
                </a:rPr>
                <a:t>  </a:t>
              </a:r>
              <a:r>
                <a:rPr lang="en-US" sz="1100">
                  <a:solidFill>
                    <a:schemeClr val="bg1">
                      <a:lumMod val="50000"/>
                    </a:schemeClr>
                  </a:solidFill>
                  <a:latin typeface="Arial Narrow" panose="020B0606020202030204" pitchFamily="34" charset="0"/>
                </a:rPr>
                <a:t>November 2023</a:t>
              </a:r>
              <a:r>
                <a:rPr lang="en-US" sz="1100">
                  <a:solidFill>
                    <a:srgbClr val="0070C0"/>
                  </a:solidFill>
                  <a:latin typeface="Arial Narrow" panose="020B0606020202030204" pitchFamily="34" charset="0"/>
                </a:rPr>
                <a:t>  |</a:t>
              </a:r>
              <a:r>
                <a:rPr lang="en-US" sz="1100" b="1">
                  <a:solidFill>
                    <a:srgbClr val="0070C0"/>
                  </a:solidFill>
                  <a:latin typeface="Arial Narrow" panose="020B0606020202030204" pitchFamily="34" charset="0"/>
                </a:rPr>
                <a:t>  </a:t>
              </a:r>
              <a:r>
                <a:rPr lang="en-US" sz="1100">
                  <a:solidFill>
                    <a:schemeClr val="bg1">
                      <a:lumMod val="50000"/>
                    </a:schemeClr>
                  </a:solidFill>
                  <a:latin typeface="Arial Narrow" panose="020B0606020202030204" pitchFamily="34" charset="0"/>
                </a:rPr>
                <a:t>Geneva</a:t>
              </a:r>
            </a:p>
          </p:txBody>
        </p:sp>
      </p:grpSp>
      <p:sp>
        <p:nvSpPr>
          <p:cNvPr id="29" name="Title 4">
            <a:extLst>
              <a:ext uri="{FF2B5EF4-FFF2-40B4-BE49-F238E27FC236}">
                <a16:creationId xmlns:a16="http://schemas.microsoft.com/office/drawing/2014/main" id="{2870455A-B0F8-F6BF-7845-E02C34225EE7}"/>
              </a:ext>
            </a:extLst>
          </p:cNvPr>
          <p:cNvSpPr txBox="1">
            <a:spLocks/>
          </p:cNvSpPr>
          <p:nvPr/>
        </p:nvSpPr>
        <p:spPr>
          <a:xfrm>
            <a:off x="635777" y="228878"/>
            <a:ext cx="11144879" cy="992195"/>
          </a:xfrm>
          <a:prstGeom prst="rect">
            <a:avLst/>
          </a:prstGeom>
        </p:spPr>
        <p:txBody>
          <a:bodyPr lIns="91440" tIns="45720" rIns="91440" bIns="4572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b="1" spc="50" dirty="0">
                <a:latin typeface="Arial Black"/>
                <a:cs typeface="Arial"/>
              </a:rPr>
              <a:t>V. Initial ITC Climate Action Plan with milestones– ITC to help deliver on climate goals and priorities </a:t>
            </a:r>
            <a:endParaRPr lang="en-US" sz="2800" spc="50" dirty="0">
              <a:solidFill>
                <a:srgbClr val="4389C8"/>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F29EF9E-2AE3-221E-6F29-7E209DF90D31}"/>
              </a:ext>
            </a:extLst>
          </p:cNvPr>
          <p:cNvSpPr>
            <a:spLocks noGrp="1"/>
          </p:cNvSpPr>
          <p:nvPr>
            <p:ph idx="1"/>
          </p:nvPr>
        </p:nvSpPr>
        <p:spPr>
          <a:xfrm>
            <a:off x="318977" y="1825625"/>
            <a:ext cx="11546958" cy="4548446"/>
          </a:xfrm>
        </p:spPr>
        <p:txBody>
          <a:bodyPr>
            <a:normAutofit fontScale="92500" lnSpcReduction="20000"/>
          </a:bodyPr>
          <a:lstStyle/>
          <a:p>
            <a:r>
              <a:rPr lang="en-US" dirty="0"/>
              <a:t>Initial actions for ITC and its subsidiary bodies to drive the change towards achieving the vision, mission and strategic objectives for curbing GHG emissions from inland transport.</a:t>
            </a:r>
          </a:p>
          <a:p>
            <a:r>
              <a:rPr lang="en-US" dirty="0"/>
              <a:t>It comprises actions for specific ITC bodies, including joint and coordinated action among them. Indicative target years for implementation of each action are provided, which ITC can adjust depending on progress achieved.</a:t>
            </a:r>
          </a:p>
          <a:p>
            <a:r>
              <a:rPr lang="en-US" dirty="0"/>
              <a:t>The action plan should serve as a living document. ITC will adjust and/or include therein additional actions during the plan’s biennial review based on proposals made by its subsidiary bodies while completed actions will no longer be reflected in it. </a:t>
            </a:r>
          </a:p>
          <a:p>
            <a:r>
              <a:rPr lang="en-US" dirty="0"/>
              <a:t>Actions targeting feasibility assessments will be considered by ITC or its subsidiary bodies based on the results stemming from these assessments so that follow-up actions are either implemented or terminated. In this way, ITC will manage this action plan.</a:t>
            </a:r>
            <a:endParaRPr lang="fr-CH" dirty="0"/>
          </a:p>
        </p:txBody>
      </p:sp>
    </p:spTree>
    <p:extLst>
      <p:ext uri="{BB962C8B-B14F-4D97-AF65-F5344CB8AC3E}">
        <p14:creationId xmlns:p14="http://schemas.microsoft.com/office/powerpoint/2010/main" val="866006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A59E4DC-8641-6162-7305-BB941C34BCBD}"/>
              </a:ext>
            </a:extLst>
          </p:cNvPr>
          <p:cNvSpPr/>
          <p:nvPr/>
        </p:nvSpPr>
        <p:spPr>
          <a:xfrm>
            <a:off x="313518" y="4274287"/>
            <a:ext cx="11878482" cy="1687663"/>
          </a:xfrm>
          <a:prstGeom prst="rect">
            <a:avLst/>
          </a:prstGeom>
          <a:solidFill>
            <a:srgbClr val="FFFF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30" name="Picture 29">
            <a:extLst>
              <a:ext uri="{FF2B5EF4-FFF2-40B4-BE49-F238E27FC236}">
                <a16:creationId xmlns:a16="http://schemas.microsoft.com/office/drawing/2014/main" id="{3481D89C-1538-A288-3160-98C09A42AF0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13518" y="1661176"/>
            <a:ext cx="11564964" cy="4953691"/>
          </a:xfrm>
          <a:prstGeom prst="rect">
            <a:avLst/>
          </a:prstGeom>
        </p:spPr>
      </p:pic>
      <p:grpSp>
        <p:nvGrpSpPr>
          <p:cNvPr id="5" name="Group 4">
            <a:extLst>
              <a:ext uri="{FF2B5EF4-FFF2-40B4-BE49-F238E27FC236}">
                <a16:creationId xmlns:a16="http://schemas.microsoft.com/office/drawing/2014/main" id="{A3649E55-24E7-FC7D-9D19-8D5B32FD22DF}"/>
              </a:ext>
            </a:extLst>
          </p:cNvPr>
          <p:cNvGrpSpPr/>
          <p:nvPr/>
        </p:nvGrpSpPr>
        <p:grpSpPr>
          <a:xfrm>
            <a:off x="718389" y="1221073"/>
            <a:ext cx="10858572" cy="5486046"/>
            <a:chOff x="669983" y="1412560"/>
            <a:chExt cx="10858572" cy="5486046"/>
          </a:xfrm>
        </p:grpSpPr>
        <p:grpSp>
          <p:nvGrpSpPr>
            <p:cNvPr id="6" name="Group 5">
              <a:extLst>
                <a:ext uri="{FF2B5EF4-FFF2-40B4-BE49-F238E27FC236}">
                  <a16:creationId xmlns:a16="http://schemas.microsoft.com/office/drawing/2014/main" id="{C1211471-746D-6F54-F1F5-174955DB9876}"/>
                </a:ext>
              </a:extLst>
            </p:cNvPr>
            <p:cNvGrpSpPr/>
            <p:nvPr/>
          </p:nvGrpSpPr>
          <p:grpSpPr>
            <a:xfrm rot="10800000" flipV="1">
              <a:off x="1843722" y="1468498"/>
              <a:ext cx="9664095" cy="224269"/>
              <a:chOff x="0" y="1472506"/>
              <a:chExt cx="9601206" cy="257953"/>
            </a:xfrm>
          </p:grpSpPr>
          <p:sp>
            <p:nvSpPr>
              <p:cNvPr id="9" name="Rectangle 8">
                <a:extLst>
                  <a:ext uri="{FF2B5EF4-FFF2-40B4-BE49-F238E27FC236}">
                    <a16:creationId xmlns:a16="http://schemas.microsoft.com/office/drawing/2014/main" id="{BFFCC467-D8DE-EE1C-8415-F7921ACE47BF}"/>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0" name="Group 9">
                <a:extLst>
                  <a:ext uri="{FF2B5EF4-FFF2-40B4-BE49-F238E27FC236}">
                    <a16:creationId xmlns:a16="http://schemas.microsoft.com/office/drawing/2014/main" id="{3B30CA64-C168-A8BA-0EE8-69E687FB045C}"/>
                  </a:ext>
                </a:extLst>
              </p:cNvPr>
              <p:cNvGrpSpPr/>
              <p:nvPr/>
            </p:nvGrpSpPr>
            <p:grpSpPr>
              <a:xfrm>
                <a:off x="0" y="1533803"/>
                <a:ext cx="9601206" cy="142344"/>
                <a:chOff x="-10048" y="1395274"/>
                <a:chExt cx="9611247" cy="142344"/>
              </a:xfrm>
            </p:grpSpPr>
            <p:sp>
              <p:nvSpPr>
                <p:cNvPr id="11" name="Rectangle 10">
                  <a:extLst>
                    <a:ext uri="{FF2B5EF4-FFF2-40B4-BE49-F238E27FC236}">
                      <a16:creationId xmlns:a16="http://schemas.microsoft.com/office/drawing/2014/main" id="{61C2B99B-57CC-0A6A-B316-A33291CCB806}"/>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F081E2-2D9A-47F4-AB19-B1B4ADE408DB}"/>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219A3E-9467-D5F0-DA4D-2CFFD671535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2686924-B6A0-5B86-B05F-18BB910E0DEE}"/>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88396-B560-3500-97F7-1FF06823FF3E}"/>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60C624E-2098-02C9-2461-311D09304B49}"/>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3A1960-E75A-F3A4-C6AD-C264AD6F256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A5216FD-1300-0AD8-B140-2E337869117F}"/>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950A522-71BD-AFE8-E338-9F700B37B36B}"/>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DBFAF5F-ADC0-C337-B8E4-B03307AA905E}"/>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F4FCFDA-66C4-C614-FEBE-700FCF08B64E}"/>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0268B8A-9C06-B46C-A9BB-85586A0D596E}"/>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55E33F2-E462-33C3-3451-D559DD5E619F}"/>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C3A8B1-CC7D-998F-EB7D-D11300B1B5AD}"/>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CDEAB53-679A-235A-475A-F610310D888C}"/>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02971EE-6722-5065-372A-6C8416402444}"/>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BF99CB5-2F8C-1C6A-9E43-A9DA2E81718F}"/>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 name="Picture 6">
              <a:extLst>
                <a:ext uri="{FF2B5EF4-FFF2-40B4-BE49-F238E27FC236}">
                  <a16:creationId xmlns:a16="http://schemas.microsoft.com/office/drawing/2014/main" id="{6CB1BD62-ED98-954C-4334-471A420288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8" name="TextBox 7">
              <a:extLst>
                <a:ext uri="{FF2B5EF4-FFF2-40B4-BE49-F238E27FC236}">
                  <a16:creationId xmlns:a16="http://schemas.microsoft.com/office/drawing/2014/main" id="{B17B6B23-59F8-ABD8-3622-23C55B56CA55}"/>
                </a:ext>
              </a:extLst>
            </p:cNvPr>
            <p:cNvSpPr txBox="1"/>
            <p:nvPr/>
          </p:nvSpPr>
          <p:spPr>
            <a:xfrm>
              <a:off x="1219511" y="6636996"/>
              <a:ext cx="10309044" cy="261610"/>
            </a:xfrm>
            <a:prstGeom prst="rect">
              <a:avLst/>
            </a:prstGeom>
            <a:noFill/>
          </p:spPr>
          <p:txBody>
            <a:bodyPr wrap="square" rtlCol="0">
              <a:spAutoFit/>
            </a:bodyPr>
            <a:lstStyle/>
            <a:p>
              <a:r>
                <a:rPr lang="en-US" sz="1100" b="1">
                  <a:solidFill>
                    <a:schemeClr val="tx1">
                      <a:lumMod val="50000"/>
                      <a:lumOff val="50000"/>
                    </a:schemeClr>
                  </a:solidFill>
                  <a:latin typeface="Arial Narrow" panose="020B0606020202030204" pitchFamily="34" charset="0"/>
                </a:rPr>
                <a:t>ITC Bureau</a:t>
              </a:r>
              <a:r>
                <a:rPr lang="en-US" sz="1100">
                  <a:solidFill>
                    <a:schemeClr val="tx1">
                      <a:lumMod val="50000"/>
                      <a:lumOff val="50000"/>
                    </a:schemeClr>
                  </a:solidFill>
                  <a:latin typeface="Arial Narrow" panose="020B0606020202030204" pitchFamily="34" charset="0"/>
                </a:rPr>
                <a:t>  </a:t>
              </a:r>
              <a:r>
                <a:rPr lang="en-US" sz="1100">
                  <a:solidFill>
                    <a:srgbClr val="0070C0"/>
                  </a:solidFill>
                  <a:latin typeface="Arial Narrow" panose="020B0606020202030204" pitchFamily="34" charset="0"/>
                </a:rPr>
                <a:t>|</a:t>
              </a:r>
              <a:r>
                <a:rPr lang="en-US" sz="1100" b="1">
                  <a:solidFill>
                    <a:srgbClr val="0070C0"/>
                  </a:solidFill>
                  <a:latin typeface="Arial Narrow" panose="020B0606020202030204" pitchFamily="34" charset="0"/>
                </a:rPr>
                <a:t>  </a:t>
              </a:r>
              <a:r>
                <a:rPr lang="en-US" sz="1100">
                  <a:solidFill>
                    <a:schemeClr val="bg1">
                      <a:lumMod val="50000"/>
                    </a:schemeClr>
                  </a:solidFill>
                  <a:latin typeface="Arial Narrow" panose="020B0606020202030204" pitchFamily="34" charset="0"/>
                </a:rPr>
                <a:t>November 2023</a:t>
              </a:r>
              <a:r>
                <a:rPr lang="en-US" sz="1100">
                  <a:solidFill>
                    <a:srgbClr val="0070C0"/>
                  </a:solidFill>
                  <a:latin typeface="Arial Narrow" panose="020B0606020202030204" pitchFamily="34" charset="0"/>
                </a:rPr>
                <a:t>  |</a:t>
              </a:r>
              <a:r>
                <a:rPr lang="en-US" sz="1100" b="1">
                  <a:solidFill>
                    <a:srgbClr val="0070C0"/>
                  </a:solidFill>
                  <a:latin typeface="Arial Narrow" panose="020B0606020202030204" pitchFamily="34" charset="0"/>
                </a:rPr>
                <a:t>  </a:t>
              </a:r>
              <a:r>
                <a:rPr lang="en-US" sz="1100">
                  <a:solidFill>
                    <a:schemeClr val="bg1">
                      <a:lumMod val="50000"/>
                    </a:schemeClr>
                  </a:solidFill>
                  <a:latin typeface="Arial Narrow" panose="020B0606020202030204" pitchFamily="34" charset="0"/>
                </a:rPr>
                <a:t>Geneva</a:t>
              </a:r>
            </a:p>
          </p:txBody>
        </p:sp>
      </p:grpSp>
      <p:sp>
        <p:nvSpPr>
          <p:cNvPr id="2" name="Title 4">
            <a:extLst>
              <a:ext uri="{FF2B5EF4-FFF2-40B4-BE49-F238E27FC236}">
                <a16:creationId xmlns:a16="http://schemas.microsoft.com/office/drawing/2014/main" id="{7C2AD465-2DDA-11C9-BEFB-73E267E14005}"/>
              </a:ext>
            </a:extLst>
          </p:cNvPr>
          <p:cNvSpPr txBox="1">
            <a:spLocks/>
          </p:cNvSpPr>
          <p:nvPr/>
        </p:nvSpPr>
        <p:spPr>
          <a:xfrm>
            <a:off x="635777" y="228878"/>
            <a:ext cx="11144879" cy="992195"/>
          </a:xfrm>
          <a:prstGeom prst="rect">
            <a:avLst/>
          </a:prstGeom>
        </p:spPr>
        <p:txBody>
          <a:bodyPr lIns="91440" tIns="45720" rIns="91440" bIns="4572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b="1" spc="50">
                <a:latin typeface="Arial Black"/>
                <a:cs typeface="Arial"/>
              </a:rPr>
              <a:t>V. ITC Climate Action Plan with milestones– ITC to help deliver on climate goals and priorities </a:t>
            </a:r>
            <a:endParaRPr lang="en-US" sz="2800" spc="50">
              <a:solidFill>
                <a:srgbClr val="4389C8"/>
              </a:solidFill>
              <a:latin typeface="Arial" panose="020B0604020202020204" pitchFamily="34" charset="0"/>
              <a:cs typeface="Arial" panose="020B0604020202020204" pitchFamily="34" charset="0"/>
            </a:endParaRPr>
          </a:p>
        </p:txBody>
      </p:sp>
      <p:sp>
        <p:nvSpPr>
          <p:cNvPr id="3" name="Speech Bubble: Rectangle 2">
            <a:extLst>
              <a:ext uri="{FF2B5EF4-FFF2-40B4-BE49-F238E27FC236}">
                <a16:creationId xmlns:a16="http://schemas.microsoft.com/office/drawing/2014/main" id="{A2166C8D-157E-DA1F-A2AB-577C6EF89189}"/>
              </a:ext>
            </a:extLst>
          </p:cNvPr>
          <p:cNvSpPr/>
          <p:nvPr/>
        </p:nvSpPr>
        <p:spPr>
          <a:xfrm>
            <a:off x="7525758" y="3429000"/>
            <a:ext cx="2881423" cy="685392"/>
          </a:xfrm>
          <a:prstGeom prst="wedgeRectCallout">
            <a:avLst>
              <a:gd name="adj1" fmla="val -56995"/>
              <a:gd name="adj2" fmla="val 96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err="1"/>
              <a:t>Similar</a:t>
            </a:r>
            <a:r>
              <a:rPr lang="fr-CH" dirty="0"/>
              <a:t> topic </a:t>
            </a:r>
            <a:r>
              <a:rPr lang="fr-CH" dirty="0" err="1"/>
              <a:t>already</a:t>
            </a:r>
            <a:r>
              <a:rPr lang="fr-CH" dirty="0"/>
              <a:t> in GRPE </a:t>
            </a:r>
            <a:r>
              <a:rPr lang="fr-CH" dirty="0" err="1"/>
              <a:t>list</a:t>
            </a:r>
            <a:r>
              <a:rPr lang="fr-CH" dirty="0"/>
              <a:t> of </a:t>
            </a:r>
            <a:r>
              <a:rPr lang="fr-CH" dirty="0" err="1"/>
              <a:t>emission</a:t>
            </a:r>
            <a:r>
              <a:rPr lang="fr-CH" dirty="0"/>
              <a:t> topics </a:t>
            </a:r>
          </a:p>
        </p:txBody>
      </p:sp>
    </p:spTree>
    <p:extLst>
      <p:ext uri="{BB962C8B-B14F-4D97-AF65-F5344CB8AC3E}">
        <p14:creationId xmlns:p14="http://schemas.microsoft.com/office/powerpoint/2010/main" val="4038142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1136016-DF76-F182-6505-F5D741E64786}"/>
              </a:ext>
            </a:extLst>
          </p:cNvPr>
          <p:cNvSpPr/>
          <p:nvPr/>
        </p:nvSpPr>
        <p:spPr>
          <a:xfrm>
            <a:off x="313518" y="5580990"/>
            <a:ext cx="11878482" cy="730246"/>
          </a:xfrm>
          <a:prstGeom prst="rect">
            <a:avLst/>
          </a:prstGeom>
          <a:solidFill>
            <a:srgbClr val="FFFF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30" name="Picture 29">
            <a:extLst>
              <a:ext uri="{FF2B5EF4-FFF2-40B4-BE49-F238E27FC236}">
                <a16:creationId xmlns:a16="http://schemas.microsoft.com/office/drawing/2014/main" id="{5CD4C0AB-777B-DDA0-0075-3932FC250D0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13518" y="147179"/>
            <a:ext cx="11755491" cy="6563641"/>
          </a:xfrm>
          <a:prstGeom prst="rect">
            <a:avLst/>
          </a:prstGeom>
        </p:spPr>
      </p:pic>
      <p:sp>
        <p:nvSpPr>
          <p:cNvPr id="2" name="Speech Bubble: Rectangle 1">
            <a:extLst>
              <a:ext uri="{FF2B5EF4-FFF2-40B4-BE49-F238E27FC236}">
                <a16:creationId xmlns:a16="http://schemas.microsoft.com/office/drawing/2014/main" id="{FC1624F3-F890-6B10-F36A-9A92870C543A}"/>
              </a:ext>
            </a:extLst>
          </p:cNvPr>
          <p:cNvSpPr/>
          <p:nvPr/>
        </p:nvSpPr>
        <p:spPr>
          <a:xfrm>
            <a:off x="8591106" y="4082903"/>
            <a:ext cx="2881423" cy="1338599"/>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err="1"/>
              <a:t>ToRs</a:t>
            </a:r>
            <a:r>
              <a:rPr lang="fr-CH" dirty="0"/>
              <a:t> for WP.5 </a:t>
            </a:r>
            <a:r>
              <a:rPr lang="fr-CH" dirty="0" err="1"/>
              <a:t>informal</a:t>
            </a:r>
            <a:r>
              <a:rPr lang="fr-CH" dirty="0"/>
              <a:t> TF on e-mobility </a:t>
            </a:r>
            <a:r>
              <a:rPr lang="fr-CH" dirty="0" err="1"/>
              <a:t>adopted</a:t>
            </a:r>
            <a:r>
              <a:rPr lang="fr-CH" dirty="0"/>
              <a:t>, as </a:t>
            </a:r>
            <a:r>
              <a:rPr lang="fr-CH" dirty="0" err="1"/>
              <a:t>introduced</a:t>
            </a:r>
            <a:r>
              <a:rPr lang="fr-CH" dirty="0"/>
              <a:t> </a:t>
            </a:r>
            <a:r>
              <a:rPr lang="fr-CH" dirty="0" err="1"/>
              <a:t>Nov</a:t>
            </a:r>
            <a:r>
              <a:rPr lang="fr-CH" dirty="0"/>
              <a:t> 2023 WP.29</a:t>
            </a:r>
          </a:p>
        </p:txBody>
      </p:sp>
    </p:spTree>
    <p:extLst>
      <p:ext uri="{BB962C8B-B14F-4D97-AF65-F5344CB8AC3E}">
        <p14:creationId xmlns:p14="http://schemas.microsoft.com/office/powerpoint/2010/main" val="4022890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49A9B1B-3411-2748-FA1E-3F3BA0F76E22}"/>
              </a:ext>
            </a:extLst>
          </p:cNvPr>
          <p:cNvSpPr/>
          <p:nvPr/>
        </p:nvSpPr>
        <p:spPr>
          <a:xfrm>
            <a:off x="268975" y="5851994"/>
            <a:ext cx="11878482" cy="992195"/>
          </a:xfrm>
          <a:prstGeom prst="rect">
            <a:avLst/>
          </a:prstGeom>
          <a:solidFill>
            <a:srgbClr val="FFFF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30" name="Picture 29">
            <a:extLst>
              <a:ext uri="{FF2B5EF4-FFF2-40B4-BE49-F238E27FC236}">
                <a16:creationId xmlns:a16="http://schemas.microsoft.com/office/drawing/2014/main" id="{07E3B832-5685-FFA7-7418-5731E767926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39008" y="0"/>
            <a:ext cx="11584017" cy="6830378"/>
          </a:xfrm>
          <a:prstGeom prst="rect">
            <a:avLst/>
          </a:prstGeom>
        </p:spPr>
      </p:pic>
      <p:sp>
        <p:nvSpPr>
          <p:cNvPr id="2" name="Speech Bubble: Rectangle 1">
            <a:extLst>
              <a:ext uri="{FF2B5EF4-FFF2-40B4-BE49-F238E27FC236}">
                <a16:creationId xmlns:a16="http://schemas.microsoft.com/office/drawing/2014/main" id="{AB7FE361-231B-90B1-6786-513D9D9A6218}"/>
              </a:ext>
            </a:extLst>
          </p:cNvPr>
          <p:cNvSpPr/>
          <p:nvPr/>
        </p:nvSpPr>
        <p:spPr>
          <a:xfrm>
            <a:off x="7804297" y="5220586"/>
            <a:ext cx="2477387" cy="487995"/>
          </a:xfrm>
          <a:prstGeom prst="wedgeRectCallout">
            <a:avLst>
              <a:gd name="adj1" fmla="val -20833"/>
              <a:gd name="adj2" fmla="val 799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All </a:t>
            </a:r>
            <a:r>
              <a:rPr lang="fr-CH" dirty="0" err="1"/>
              <a:t>GRs</a:t>
            </a:r>
            <a:r>
              <a:rPr lang="fr-CH" dirty="0"/>
              <a:t> to </a:t>
            </a:r>
            <a:r>
              <a:rPr lang="fr-CH" dirty="0" err="1"/>
              <a:t>contribute</a:t>
            </a:r>
            <a:endParaRPr lang="fr-CH" dirty="0"/>
          </a:p>
        </p:txBody>
      </p:sp>
    </p:spTree>
    <p:extLst>
      <p:ext uri="{BB962C8B-B14F-4D97-AF65-F5344CB8AC3E}">
        <p14:creationId xmlns:p14="http://schemas.microsoft.com/office/powerpoint/2010/main" val="799636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74065DF-FB40-455E-527A-9E7EF85AC410}"/>
              </a:ext>
            </a:extLst>
          </p:cNvPr>
          <p:cNvSpPr/>
          <p:nvPr/>
        </p:nvSpPr>
        <p:spPr>
          <a:xfrm>
            <a:off x="313518" y="2167136"/>
            <a:ext cx="11878482" cy="1687663"/>
          </a:xfrm>
          <a:prstGeom prst="rect">
            <a:avLst/>
          </a:prstGeom>
          <a:solidFill>
            <a:srgbClr val="FFFF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nvGrpSpPr>
          <p:cNvPr id="5" name="Group 4">
            <a:extLst>
              <a:ext uri="{FF2B5EF4-FFF2-40B4-BE49-F238E27FC236}">
                <a16:creationId xmlns:a16="http://schemas.microsoft.com/office/drawing/2014/main" id="{E0B28395-0E5F-0B64-B45F-C02D74594832}"/>
              </a:ext>
            </a:extLst>
          </p:cNvPr>
          <p:cNvGrpSpPr/>
          <p:nvPr/>
        </p:nvGrpSpPr>
        <p:grpSpPr>
          <a:xfrm>
            <a:off x="890089" y="1293830"/>
            <a:ext cx="10916745" cy="5441700"/>
            <a:chOff x="669983" y="1412560"/>
            <a:chExt cx="10916745" cy="5441700"/>
          </a:xfrm>
        </p:grpSpPr>
        <p:grpSp>
          <p:nvGrpSpPr>
            <p:cNvPr id="6" name="Group 5">
              <a:extLst>
                <a:ext uri="{FF2B5EF4-FFF2-40B4-BE49-F238E27FC236}">
                  <a16:creationId xmlns:a16="http://schemas.microsoft.com/office/drawing/2014/main" id="{9C9FAB0D-FA01-5B08-4A84-0447ECC489F0}"/>
                </a:ext>
              </a:extLst>
            </p:cNvPr>
            <p:cNvGrpSpPr/>
            <p:nvPr/>
          </p:nvGrpSpPr>
          <p:grpSpPr>
            <a:xfrm rot="10800000" flipV="1">
              <a:off x="1843722" y="1468498"/>
              <a:ext cx="9664095" cy="224269"/>
              <a:chOff x="0" y="1472506"/>
              <a:chExt cx="9601206" cy="257953"/>
            </a:xfrm>
          </p:grpSpPr>
          <p:sp>
            <p:nvSpPr>
              <p:cNvPr id="9" name="Rectangle 8">
                <a:extLst>
                  <a:ext uri="{FF2B5EF4-FFF2-40B4-BE49-F238E27FC236}">
                    <a16:creationId xmlns:a16="http://schemas.microsoft.com/office/drawing/2014/main" id="{01B7ED67-89CC-2BA2-314F-C02841590D21}"/>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0" name="Group 9">
                <a:extLst>
                  <a:ext uri="{FF2B5EF4-FFF2-40B4-BE49-F238E27FC236}">
                    <a16:creationId xmlns:a16="http://schemas.microsoft.com/office/drawing/2014/main" id="{5BB52F7E-58EC-6E94-0A38-31A0893570E2}"/>
                  </a:ext>
                </a:extLst>
              </p:cNvPr>
              <p:cNvGrpSpPr/>
              <p:nvPr/>
            </p:nvGrpSpPr>
            <p:grpSpPr>
              <a:xfrm>
                <a:off x="0" y="1533803"/>
                <a:ext cx="9601206" cy="142344"/>
                <a:chOff x="-10048" y="1395274"/>
                <a:chExt cx="9611247" cy="142344"/>
              </a:xfrm>
            </p:grpSpPr>
            <p:sp>
              <p:nvSpPr>
                <p:cNvPr id="11" name="Rectangle 10">
                  <a:extLst>
                    <a:ext uri="{FF2B5EF4-FFF2-40B4-BE49-F238E27FC236}">
                      <a16:creationId xmlns:a16="http://schemas.microsoft.com/office/drawing/2014/main" id="{01D52577-E071-1304-506F-AD2C981C012E}"/>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E62BCA-397C-C0A8-D8DF-19B7B71705D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EFB6061-B327-C012-1610-78A892547007}"/>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56C7ACA-62B3-6316-B65B-956A6C50EC47}"/>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0470FF7-FE73-0BFD-F859-15B3497A45B1}"/>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C18421-B69C-1BB8-AA6E-CD05BE53ADB3}"/>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EBEF75F-72F7-2EA4-2BFC-56CCC8BC69C7}"/>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EC0070-5DB3-15A3-0AB4-02159033B7AF}"/>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2AA1305-87E9-E82B-73C3-18CD7A8D966F}"/>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385C0A-E570-9BAF-95AE-F3E9BD55605B}"/>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179A30E-C0D9-A98E-4B17-DD8AB157710A}"/>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14FFC2C-689C-7CCF-0CC8-04F0EA569246}"/>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FEB2319-91AB-6B64-B431-257F361842BF}"/>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3D8536B-C88D-0FC2-9090-E5D4710A834D}"/>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277F4FD-FB11-4E49-2425-1F8008636368}"/>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B14D051-A76B-279E-72D1-8F052DF21F8D}"/>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D7E4271-AB98-6E73-6BAF-A63C3274D49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 name="Picture 6">
              <a:extLst>
                <a:ext uri="{FF2B5EF4-FFF2-40B4-BE49-F238E27FC236}">
                  <a16:creationId xmlns:a16="http://schemas.microsoft.com/office/drawing/2014/main" id="{118798DE-1095-3210-68A2-765D57D2A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8" name="TextBox 7">
              <a:extLst>
                <a:ext uri="{FF2B5EF4-FFF2-40B4-BE49-F238E27FC236}">
                  <a16:creationId xmlns:a16="http://schemas.microsoft.com/office/drawing/2014/main" id="{01161BD5-1105-9A7D-B920-3115F64F91CB}"/>
                </a:ext>
              </a:extLst>
            </p:cNvPr>
            <p:cNvSpPr txBox="1"/>
            <p:nvPr/>
          </p:nvSpPr>
          <p:spPr>
            <a:xfrm>
              <a:off x="1208832" y="6592650"/>
              <a:ext cx="10377896" cy="261610"/>
            </a:xfrm>
            <a:prstGeom prst="rect">
              <a:avLst/>
            </a:prstGeom>
            <a:noFill/>
          </p:spPr>
          <p:txBody>
            <a:bodyPr wrap="square" rtlCol="0">
              <a:spAutoFit/>
            </a:bodyPr>
            <a:lstStyle/>
            <a:p>
              <a:r>
                <a:rPr lang="en-US" sz="1100" b="1">
                  <a:solidFill>
                    <a:schemeClr val="tx1">
                      <a:lumMod val="50000"/>
                      <a:lumOff val="50000"/>
                    </a:schemeClr>
                  </a:solidFill>
                  <a:latin typeface="Arial Narrow" panose="020B0606020202030204" pitchFamily="34" charset="0"/>
                </a:rPr>
                <a:t>ITC Bureau</a:t>
              </a:r>
              <a:r>
                <a:rPr lang="en-US" sz="1100">
                  <a:solidFill>
                    <a:schemeClr val="tx1">
                      <a:lumMod val="50000"/>
                      <a:lumOff val="50000"/>
                    </a:schemeClr>
                  </a:solidFill>
                  <a:latin typeface="Arial Narrow" panose="020B0606020202030204" pitchFamily="34" charset="0"/>
                </a:rPr>
                <a:t>  </a:t>
              </a:r>
              <a:r>
                <a:rPr lang="en-US" sz="1100">
                  <a:solidFill>
                    <a:srgbClr val="0070C0"/>
                  </a:solidFill>
                  <a:latin typeface="Arial Narrow" panose="020B0606020202030204" pitchFamily="34" charset="0"/>
                </a:rPr>
                <a:t>|</a:t>
              </a:r>
              <a:r>
                <a:rPr lang="en-US" sz="1100" b="1">
                  <a:solidFill>
                    <a:srgbClr val="0070C0"/>
                  </a:solidFill>
                  <a:latin typeface="Arial Narrow" panose="020B0606020202030204" pitchFamily="34" charset="0"/>
                </a:rPr>
                <a:t>  </a:t>
              </a:r>
              <a:r>
                <a:rPr lang="en-US" sz="1100">
                  <a:solidFill>
                    <a:schemeClr val="bg1">
                      <a:lumMod val="50000"/>
                    </a:schemeClr>
                  </a:solidFill>
                  <a:latin typeface="Arial Narrow" panose="020B0606020202030204" pitchFamily="34" charset="0"/>
                </a:rPr>
                <a:t>November 2023</a:t>
              </a:r>
              <a:r>
                <a:rPr lang="en-US" sz="1100">
                  <a:solidFill>
                    <a:srgbClr val="0070C0"/>
                  </a:solidFill>
                  <a:latin typeface="Arial Narrow" panose="020B0606020202030204" pitchFamily="34" charset="0"/>
                </a:rPr>
                <a:t>  |</a:t>
              </a:r>
              <a:r>
                <a:rPr lang="en-US" sz="1100" b="1">
                  <a:solidFill>
                    <a:srgbClr val="0070C0"/>
                  </a:solidFill>
                  <a:latin typeface="Arial Narrow" panose="020B0606020202030204" pitchFamily="34" charset="0"/>
                </a:rPr>
                <a:t>  </a:t>
              </a:r>
              <a:r>
                <a:rPr lang="en-US" sz="1100">
                  <a:solidFill>
                    <a:schemeClr val="bg1">
                      <a:lumMod val="50000"/>
                    </a:schemeClr>
                  </a:solidFill>
                  <a:latin typeface="Arial Narrow" panose="020B0606020202030204" pitchFamily="34" charset="0"/>
                </a:rPr>
                <a:t>Geneva</a:t>
              </a:r>
            </a:p>
          </p:txBody>
        </p:sp>
      </p:grpSp>
      <p:sp>
        <p:nvSpPr>
          <p:cNvPr id="2" name="Title 4">
            <a:extLst>
              <a:ext uri="{FF2B5EF4-FFF2-40B4-BE49-F238E27FC236}">
                <a16:creationId xmlns:a16="http://schemas.microsoft.com/office/drawing/2014/main" id="{B83217C7-9ACE-911E-6B99-8FF120E1D8C0}"/>
              </a:ext>
            </a:extLst>
          </p:cNvPr>
          <p:cNvSpPr txBox="1">
            <a:spLocks/>
          </p:cNvSpPr>
          <p:nvPr/>
        </p:nvSpPr>
        <p:spPr>
          <a:xfrm>
            <a:off x="635777" y="228878"/>
            <a:ext cx="11144879" cy="992195"/>
          </a:xfrm>
          <a:prstGeom prst="rect">
            <a:avLst/>
          </a:prstGeom>
        </p:spPr>
        <p:txBody>
          <a:bodyPr lIns="91440" tIns="45720" rIns="91440" bIns="4572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b="1" spc="50">
                <a:latin typeface="Arial Black"/>
                <a:cs typeface="Arial"/>
              </a:rPr>
              <a:t>V. ITC Climate Action Plan with milestones– ITC to help deliver on climate goals and priorities </a:t>
            </a:r>
            <a:endParaRPr lang="en-US" sz="2800" spc="50">
              <a:solidFill>
                <a:srgbClr val="4389C8"/>
              </a:solidFill>
              <a:latin typeface="Arial" panose="020B060402020202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id="{8A126FD7-CC33-1997-B090-6E9D3527B2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18281" y="1633180"/>
            <a:ext cx="11555438" cy="2162477"/>
          </a:xfrm>
          <a:prstGeom prst="rect">
            <a:avLst/>
          </a:prstGeom>
        </p:spPr>
      </p:pic>
      <p:sp>
        <p:nvSpPr>
          <p:cNvPr id="28" name="Speech Bubble: Rectangle 27">
            <a:extLst>
              <a:ext uri="{FF2B5EF4-FFF2-40B4-BE49-F238E27FC236}">
                <a16:creationId xmlns:a16="http://schemas.microsoft.com/office/drawing/2014/main" id="{39395D14-9BA5-5138-A98E-6E445C90550C}"/>
              </a:ext>
            </a:extLst>
          </p:cNvPr>
          <p:cNvSpPr/>
          <p:nvPr/>
        </p:nvSpPr>
        <p:spPr>
          <a:xfrm>
            <a:off x="5856656" y="1581098"/>
            <a:ext cx="2232557" cy="775971"/>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IWG on A-LCA</a:t>
            </a:r>
          </a:p>
        </p:txBody>
      </p:sp>
    </p:spTree>
    <p:extLst>
      <p:ext uri="{BB962C8B-B14F-4D97-AF65-F5344CB8AC3E}">
        <p14:creationId xmlns:p14="http://schemas.microsoft.com/office/powerpoint/2010/main" val="3060701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Content Placeholder 27">
            <a:extLst>
              <a:ext uri="{FF2B5EF4-FFF2-40B4-BE49-F238E27FC236}">
                <a16:creationId xmlns:a16="http://schemas.microsoft.com/office/drawing/2014/main" id="{285773DF-3900-0C7A-3AC5-7DBEAF10CD41}"/>
              </a:ext>
            </a:extLst>
          </p:cNvPr>
          <p:cNvPicPr>
            <a:picLocks noGrp="1" noChangeAspect="1"/>
          </p:cNvPicPr>
          <p:nvPr>
            <p:ph idx="1"/>
          </p:nvPr>
        </p:nvPicPr>
        <p:blipFill>
          <a:blip r:embed="rId3"/>
          <a:stretch>
            <a:fillRect/>
          </a:stretch>
        </p:blipFill>
        <p:spPr>
          <a:xfrm>
            <a:off x="843416" y="1806218"/>
            <a:ext cx="10655846" cy="4389179"/>
          </a:xfrm>
          <a:prstGeom prst="rect">
            <a:avLst/>
          </a:prstGeom>
        </p:spPr>
      </p:pic>
      <p:grpSp>
        <p:nvGrpSpPr>
          <p:cNvPr id="4" name="Group 3">
            <a:extLst>
              <a:ext uri="{FF2B5EF4-FFF2-40B4-BE49-F238E27FC236}">
                <a16:creationId xmlns:a16="http://schemas.microsoft.com/office/drawing/2014/main" id="{B695F7AB-9955-4DF0-3543-1207FC4B2D57}"/>
              </a:ext>
            </a:extLst>
          </p:cNvPr>
          <p:cNvGrpSpPr/>
          <p:nvPr/>
        </p:nvGrpSpPr>
        <p:grpSpPr>
          <a:xfrm>
            <a:off x="661428" y="1312712"/>
            <a:ext cx="10837834" cy="5379589"/>
            <a:chOff x="669983" y="1412560"/>
            <a:chExt cx="10837834" cy="5379589"/>
          </a:xfrm>
        </p:grpSpPr>
        <p:grpSp>
          <p:nvGrpSpPr>
            <p:cNvPr id="5" name="Group 4">
              <a:extLst>
                <a:ext uri="{FF2B5EF4-FFF2-40B4-BE49-F238E27FC236}">
                  <a16:creationId xmlns:a16="http://schemas.microsoft.com/office/drawing/2014/main" id="{C6D5BD78-092B-2ECB-6F37-EBD99723A882}"/>
                </a:ext>
              </a:extLst>
            </p:cNvPr>
            <p:cNvGrpSpPr/>
            <p:nvPr/>
          </p:nvGrpSpPr>
          <p:grpSpPr>
            <a:xfrm rot="10800000" flipV="1">
              <a:off x="1843728" y="1468498"/>
              <a:ext cx="9664089" cy="224269"/>
              <a:chOff x="0" y="1472506"/>
              <a:chExt cx="9601200" cy="257953"/>
            </a:xfrm>
          </p:grpSpPr>
          <p:sp>
            <p:nvSpPr>
              <p:cNvPr id="8" name="Rectangle 7">
                <a:extLst>
                  <a:ext uri="{FF2B5EF4-FFF2-40B4-BE49-F238E27FC236}">
                    <a16:creationId xmlns:a16="http://schemas.microsoft.com/office/drawing/2014/main" id="{CC32DB5C-99F9-205A-77EE-0C4B6EF7D07C}"/>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 name="Group 8">
                <a:extLst>
                  <a:ext uri="{FF2B5EF4-FFF2-40B4-BE49-F238E27FC236}">
                    <a16:creationId xmlns:a16="http://schemas.microsoft.com/office/drawing/2014/main" id="{7FA46939-00AD-995B-723E-6FDE93BD8808}"/>
                  </a:ext>
                </a:extLst>
              </p:cNvPr>
              <p:cNvGrpSpPr/>
              <p:nvPr/>
            </p:nvGrpSpPr>
            <p:grpSpPr>
              <a:xfrm>
                <a:off x="0" y="1533803"/>
                <a:ext cx="9601200" cy="142344"/>
                <a:chOff x="-10048" y="1395274"/>
                <a:chExt cx="9611247" cy="142344"/>
              </a:xfrm>
            </p:grpSpPr>
            <p:sp>
              <p:nvSpPr>
                <p:cNvPr id="10" name="Rectangle 9">
                  <a:extLst>
                    <a:ext uri="{FF2B5EF4-FFF2-40B4-BE49-F238E27FC236}">
                      <a16:creationId xmlns:a16="http://schemas.microsoft.com/office/drawing/2014/main" id="{B1BE167F-62C7-40DD-9AFB-88BC2DB1B228}"/>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01C9A4E-8036-5EA0-CDC9-EF4CDA2A9088}"/>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4F7A7C-6E13-0169-0122-348FD59114D1}"/>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37552D-D7DF-F4A4-730D-BCD432D33F1E}"/>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1802C61-0F53-9D7C-592C-B41367920DF6}"/>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7E19E7E-7696-D5A8-FB4A-E5FA60D8F2E0}"/>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F96A34-2C6B-DF69-FC43-8715F0016EA5}"/>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C2B34AD-9FEE-7B1F-8C91-BA478A50A74A}"/>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455BE93-AF67-28DC-6478-504C48C516F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16498C5-CB83-3C6D-A3A6-58E7D4F65222}"/>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1163E1D-FBD7-A989-8458-CBB33C13A11A}"/>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FE341C-4AEF-2964-7CD9-3CB8E7D1A9AD}"/>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22C57E9-6F99-6041-462F-844A2FAB56BA}"/>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2EB531B-084F-7258-C020-6F441F6F932F}"/>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16871D7-6591-0ECE-5C05-16FB18F6CBA6}"/>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0B97E15-4D65-6526-1BF0-3BB8EE04C6F9}"/>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308CAC7-FEF7-BAB4-911C-0403FE0F1671}"/>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 name="Picture 5">
              <a:extLst>
                <a:ext uri="{FF2B5EF4-FFF2-40B4-BE49-F238E27FC236}">
                  <a16:creationId xmlns:a16="http://schemas.microsoft.com/office/drawing/2014/main" id="{BB87BB58-EBCC-34DB-4A28-2A2131B787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7" name="TextBox 6">
              <a:extLst>
                <a:ext uri="{FF2B5EF4-FFF2-40B4-BE49-F238E27FC236}">
                  <a16:creationId xmlns:a16="http://schemas.microsoft.com/office/drawing/2014/main" id="{553A9749-4FE9-3B54-C59E-2774A634A478}"/>
                </a:ext>
              </a:extLst>
            </p:cNvPr>
            <p:cNvSpPr txBox="1"/>
            <p:nvPr/>
          </p:nvSpPr>
          <p:spPr>
            <a:xfrm>
              <a:off x="869993" y="6515150"/>
              <a:ext cx="10377896" cy="276999"/>
            </a:xfrm>
            <a:prstGeom prst="rect">
              <a:avLst/>
            </a:prstGeom>
            <a:noFill/>
          </p:spPr>
          <p:txBody>
            <a:bodyPr wrap="square" rtlCol="0">
              <a:spAutoFit/>
            </a:bodyPr>
            <a:lstStyle/>
            <a:p>
              <a:r>
                <a:rPr lang="en-US" sz="1200" b="1">
                  <a:solidFill>
                    <a:schemeClr val="tx1">
                      <a:lumMod val="50000"/>
                      <a:lumOff val="50000"/>
                    </a:schemeClr>
                  </a:solidFill>
                  <a:latin typeface="Arial Narrow" panose="020B0606020202030204" pitchFamily="34" charset="0"/>
                </a:rPr>
                <a:t>ITC Bureau</a:t>
              </a:r>
              <a:r>
                <a:rPr lang="en-US" sz="1200">
                  <a:solidFill>
                    <a:schemeClr val="tx1">
                      <a:lumMod val="50000"/>
                      <a:lumOff val="50000"/>
                    </a:schemeClr>
                  </a:solidFill>
                  <a:latin typeface="Arial Narrow" panose="020B0606020202030204" pitchFamily="34" charset="0"/>
                </a:rPr>
                <a:t>  </a:t>
              </a:r>
              <a:r>
                <a:rPr lang="en-US" sz="1200">
                  <a:solidFill>
                    <a:srgbClr val="0070C0"/>
                  </a:solidFill>
                  <a:latin typeface="Arial Narrow" panose="020B0606020202030204" pitchFamily="34" charset="0"/>
                </a:rPr>
                <a:t>|</a:t>
              </a:r>
              <a:r>
                <a:rPr lang="en-US" sz="1200" b="1">
                  <a:solidFill>
                    <a:srgbClr val="0070C0"/>
                  </a:solidFill>
                  <a:latin typeface="Arial Narrow" panose="020B0606020202030204" pitchFamily="34" charset="0"/>
                </a:rPr>
                <a:t>  </a:t>
              </a:r>
              <a:r>
                <a:rPr lang="en-US" sz="1200">
                  <a:solidFill>
                    <a:schemeClr val="bg1">
                      <a:lumMod val="50000"/>
                    </a:schemeClr>
                  </a:solidFill>
                  <a:latin typeface="Arial Narrow" panose="020B0606020202030204" pitchFamily="34" charset="0"/>
                </a:rPr>
                <a:t>November 2023</a:t>
              </a:r>
              <a:r>
                <a:rPr lang="en-US" sz="1200">
                  <a:solidFill>
                    <a:srgbClr val="0070C0"/>
                  </a:solidFill>
                  <a:latin typeface="Arial Narrow" panose="020B0606020202030204" pitchFamily="34" charset="0"/>
                </a:rPr>
                <a:t>  |</a:t>
              </a:r>
              <a:r>
                <a:rPr lang="en-US" sz="1200" b="1">
                  <a:solidFill>
                    <a:srgbClr val="0070C0"/>
                  </a:solidFill>
                  <a:latin typeface="Arial Narrow" panose="020B0606020202030204" pitchFamily="34" charset="0"/>
                </a:rPr>
                <a:t>  </a:t>
              </a:r>
              <a:r>
                <a:rPr lang="en-US" sz="1200">
                  <a:solidFill>
                    <a:schemeClr val="bg1">
                      <a:lumMod val="50000"/>
                    </a:schemeClr>
                  </a:solidFill>
                  <a:latin typeface="Arial Narrow" panose="020B0606020202030204" pitchFamily="34" charset="0"/>
                </a:rPr>
                <a:t>Geneva</a:t>
              </a:r>
            </a:p>
          </p:txBody>
        </p:sp>
      </p:grpSp>
      <p:sp>
        <p:nvSpPr>
          <p:cNvPr id="27" name="Title 4">
            <a:extLst>
              <a:ext uri="{FF2B5EF4-FFF2-40B4-BE49-F238E27FC236}">
                <a16:creationId xmlns:a16="http://schemas.microsoft.com/office/drawing/2014/main" id="{14572C9A-EC26-3804-5F0E-408EB78EA1C5}"/>
              </a:ext>
            </a:extLst>
          </p:cNvPr>
          <p:cNvSpPr txBox="1">
            <a:spLocks/>
          </p:cNvSpPr>
          <p:nvPr/>
        </p:nvSpPr>
        <p:spPr>
          <a:xfrm>
            <a:off x="2847264" y="250872"/>
            <a:ext cx="8805091" cy="992195"/>
          </a:xfrm>
          <a:prstGeom prst="rect">
            <a:avLst/>
          </a:prstGeom>
        </p:spPr>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a:latin typeface="Arial Black" panose="020B0A04020102020204" pitchFamily="34" charset="0"/>
                <a:cs typeface="Arial" panose="020B0604020202020204" pitchFamily="34" charset="0"/>
              </a:rPr>
              <a:t>VI. Resource mobilization for the delivery of this Strategy</a:t>
            </a:r>
            <a:endParaRPr lang="en-US" sz="2400" spc="50">
              <a:solidFill>
                <a:srgbClr val="4389C8"/>
              </a:solidFill>
              <a:latin typeface="Arial" panose="020B0604020202020204" pitchFamily="34" charset="0"/>
              <a:cs typeface="Arial" panose="020B0604020202020204" pitchFamily="34" charset="0"/>
            </a:endParaRPr>
          </a:p>
        </p:txBody>
      </p:sp>
      <p:sp>
        <p:nvSpPr>
          <p:cNvPr id="29" name="Content Placeholder 10">
            <a:extLst>
              <a:ext uri="{FF2B5EF4-FFF2-40B4-BE49-F238E27FC236}">
                <a16:creationId xmlns:a16="http://schemas.microsoft.com/office/drawing/2014/main" id="{64946C31-7C87-9CA1-9288-644F7050DED2}"/>
              </a:ext>
              <a:ext uri="{C183D7F6-B498-43B3-948B-1728B52AA6E4}">
                <adec:decorative xmlns:adec="http://schemas.microsoft.com/office/drawing/2017/decorative" val="0"/>
              </a:ext>
            </a:extLst>
          </p:cNvPr>
          <p:cNvSpPr txBox="1">
            <a:spLocks/>
          </p:cNvSpPr>
          <p:nvPr/>
        </p:nvSpPr>
        <p:spPr>
          <a:xfrm>
            <a:off x="843416" y="1904104"/>
            <a:ext cx="10869051" cy="4340331"/>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buClr>
                <a:srgbClr val="3E8EDE"/>
              </a:buClr>
            </a:pPr>
            <a:r>
              <a:rPr lang="en-US" sz="2600" b="1" dirty="0"/>
              <a:t>Regular budget resources </a:t>
            </a:r>
            <a:r>
              <a:rPr lang="en-US" sz="2600" dirty="0"/>
              <a:t>provided by member States to the ECE Transport subprogramme </a:t>
            </a:r>
            <a:r>
              <a:rPr lang="en-US" sz="2600" b="1" dirty="0"/>
              <a:t>will continue to fund staff to service and update the existing legal instruments </a:t>
            </a:r>
            <a:r>
              <a:rPr lang="en-US" sz="2600" dirty="0"/>
              <a:t>under the ITC’s purview and develop new ones. </a:t>
            </a:r>
          </a:p>
          <a:p>
            <a:pPr>
              <a:lnSpc>
                <a:spcPct val="70000"/>
              </a:lnSpc>
              <a:buClr>
                <a:srgbClr val="3E8EDE"/>
              </a:buClr>
            </a:pPr>
            <a:r>
              <a:rPr lang="en-US" sz="2600" dirty="0"/>
              <a:t>The Working Parties and the secretariat will schedule their activities to evenly distribute the workload according to the initial ITC Climate Action Plan as well as resources available.</a:t>
            </a:r>
          </a:p>
          <a:p>
            <a:pPr>
              <a:lnSpc>
                <a:spcPct val="70000"/>
              </a:lnSpc>
              <a:buClr>
                <a:srgbClr val="3E8EDE"/>
              </a:buClr>
            </a:pPr>
            <a:r>
              <a:rPr lang="en-US" sz="2600" dirty="0"/>
              <a:t>…</a:t>
            </a:r>
            <a:r>
              <a:rPr lang="en-US" sz="2600" b="1" dirty="0"/>
              <a:t>implementation action</a:t>
            </a:r>
            <a:r>
              <a:rPr lang="en-US" sz="2600" dirty="0"/>
              <a:t>, in particular relevant research activities, </a:t>
            </a:r>
            <a:r>
              <a:rPr lang="en-US" sz="2600" b="1" dirty="0"/>
              <a:t>could be accelerated through additional extrabudgetary resources </a:t>
            </a:r>
            <a:r>
              <a:rPr lang="en-US" sz="2600" dirty="0"/>
              <a:t>to be raised, among others, from developed countries.</a:t>
            </a:r>
          </a:p>
          <a:p>
            <a:pPr>
              <a:lnSpc>
                <a:spcPct val="70000"/>
              </a:lnSpc>
              <a:buClr>
                <a:srgbClr val="3E8EDE"/>
              </a:buClr>
            </a:pPr>
            <a:endParaRPr lang="en-US" sz="2600" dirty="0"/>
          </a:p>
        </p:txBody>
      </p:sp>
    </p:spTree>
    <p:extLst>
      <p:ext uri="{BB962C8B-B14F-4D97-AF65-F5344CB8AC3E}">
        <p14:creationId xmlns:p14="http://schemas.microsoft.com/office/powerpoint/2010/main" val="40112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B6C880FA-DC07-D0E4-7B06-BD3DBDA61F6A}"/>
              </a:ext>
            </a:extLst>
          </p:cNvPr>
          <p:cNvSpPr txBox="1">
            <a:spLocks noGrp="1"/>
          </p:cNvSpPr>
          <p:nvPr>
            <p:ph type="title"/>
          </p:nvPr>
        </p:nvSpPr>
        <p:spPr>
          <a:xfrm>
            <a:off x="1048220" y="92820"/>
            <a:ext cx="10515600" cy="1325563"/>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a:latin typeface="Arial Black" panose="020B0A04020102020204" pitchFamily="34" charset="0"/>
                <a:cs typeface="Arial" panose="020B0604020202020204" pitchFamily="34" charset="0"/>
              </a:rPr>
              <a:t>VII. Partnerships</a:t>
            </a:r>
            <a:endParaRPr lang="en-US" sz="2400" spc="50">
              <a:solidFill>
                <a:srgbClr val="4389C8"/>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EAA78FB9-AA8B-95A6-2A86-EB4974B8BEDD}"/>
              </a:ext>
            </a:extLst>
          </p:cNvPr>
          <p:cNvGrpSpPr/>
          <p:nvPr/>
        </p:nvGrpSpPr>
        <p:grpSpPr>
          <a:xfrm>
            <a:off x="725986" y="1252947"/>
            <a:ext cx="10837834" cy="5438543"/>
            <a:chOff x="669983" y="1412560"/>
            <a:chExt cx="10837834" cy="5438543"/>
          </a:xfrm>
        </p:grpSpPr>
        <p:grpSp>
          <p:nvGrpSpPr>
            <p:cNvPr id="6" name="Group 5">
              <a:extLst>
                <a:ext uri="{FF2B5EF4-FFF2-40B4-BE49-F238E27FC236}">
                  <a16:creationId xmlns:a16="http://schemas.microsoft.com/office/drawing/2014/main" id="{516CC82D-89A2-991B-F47A-30D35B529EBC}"/>
                </a:ext>
              </a:extLst>
            </p:cNvPr>
            <p:cNvGrpSpPr/>
            <p:nvPr/>
          </p:nvGrpSpPr>
          <p:grpSpPr>
            <a:xfrm rot="10800000" flipV="1">
              <a:off x="1843728" y="1468498"/>
              <a:ext cx="9664089" cy="224269"/>
              <a:chOff x="0" y="1472506"/>
              <a:chExt cx="9601200" cy="257953"/>
            </a:xfrm>
          </p:grpSpPr>
          <p:sp>
            <p:nvSpPr>
              <p:cNvPr id="9" name="Rectangle 8">
                <a:extLst>
                  <a:ext uri="{FF2B5EF4-FFF2-40B4-BE49-F238E27FC236}">
                    <a16:creationId xmlns:a16="http://schemas.microsoft.com/office/drawing/2014/main" id="{7FEA8F8C-AF1F-D5C5-C442-F05413F2CA5B}"/>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0" name="Group 9">
                <a:extLst>
                  <a:ext uri="{FF2B5EF4-FFF2-40B4-BE49-F238E27FC236}">
                    <a16:creationId xmlns:a16="http://schemas.microsoft.com/office/drawing/2014/main" id="{6D8059F6-34B8-F9E4-BFF9-8D25CB283C18}"/>
                  </a:ext>
                </a:extLst>
              </p:cNvPr>
              <p:cNvGrpSpPr/>
              <p:nvPr/>
            </p:nvGrpSpPr>
            <p:grpSpPr>
              <a:xfrm>
                <a:off x="0" y="1533803"/>
                <a:ext cx="9601200" cy="142344"/>
                <a:chOff x="-10048" y="1395274"/>
                <a:chExt cx="9611247" cy="142344"/>
              </a:xfrm>
            </p:grpSpPr>
            <p:sp>
              <p:nvSpPr>
                <p:cNvPr id="11" name="Rectangle 10">
                  <a:extLst>
                    <a:ext uri="{FF2B5EF4-FFF2-40B4-BE49-F238E27FC236}">
                      <a16:creationId xmlns:a16="http://schemas.microsoft.com/office/drawing/2014/main" id="{4F030A8C-9128-E658-5B44-3AF9EE7ED23E}"/>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AB0B39-349C-F3E3-4AD9-959F79C8BB56}"/>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A6CC164-0440-8B2A-1340-05F39AD05AF7}"/>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E495C-17FB-3855-F195-D885A9AA6AF3}"/>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C2891A7-80B9-BCF5-76F2-0A3C9F348B15}"/>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5C903F4-F774-2750-56AB-AFE4F0B3CCF2}"/>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573202-9F06-37AE-FEB0-057BE665F0E9}"/>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F9E091-5181-356D-415B-3122D987ECF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9F5EF90-A2D8-39B2-D46B-103818D39281}"/>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30BBE0D-9FCF-51A5-BBA9-FE6C6F4C0BBC}"/>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0F11-EAE1-DFB5-C6C7-346A2B037799}"/>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7D257A5-7AB8-ADD8-F798-24B9422B0338}"/>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6D229A6-DED5-DAC7-1ABA-472051CCBA85}"/>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51E9E44-FE11-4F10-55EF-CE5F6F2A2B02}"/>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5F6F3D-D0BF-354B-4326-81234B4E4A28}"/>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3A65DFE-767D-30EC-3AD0-F7584DF129A4}"/>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EB4984E-0AB3-8BB4-275F-EB4D788EF5DE}"/>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 name="Picture 6">
              <a:extLst>
                <a:ext uri="{FF2B5EF4-FFF2-40B4-BE49-F238E27FC236}">
                  <a16:creationId xmlns:a16="http://schemas.microsoft.com/office/drawing/2014/main" id="{29FD71A6-2457-B5EE-FD50-71D07BD574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8" name="TextBox 7">
              <a:extLst>
                <a:ext uri="{FF2B5EF4-FFF2-40B4-BE49-F238E27FC236}">
                  <a16:creationId xmlns:a16="http://schemas.microsoft.com/office/drawing/2014/main" id="{06425851-1C6A-6D43-0DE2-91ECDDC94ACC}"/>
                </a:ext>
              </a:extLst>
            </p:cNvPr>
            <p:cNvSpPr txBox="1"/>
            <p:nvPr/>
          </p:nvSpPr>
          <p:spPr>
            <a:xfrm>
              <a:off x="883238" y="6574104"/>
              <a:ext cx="10377896" cy="276999"/>
            </a:xfrm>
            <a:prstGeom prst="rect">
              <a:avLst/>
            </a:prstGeom>
            <a:noFill/>
          </p:spPr>
          <p:txBody>
            <a:bodyPr wrap="square" rtlCol="0">
              <a:spAutoFit/>
            </a:bodyPr>
            <a:lstStyle/>
            <a:p>
              <a:r>
                <a:rPr lang="en-US" sz="1200" b="1">
                  <a:solidFill>
                    <a:schemeClr val="tx1">
                      <a:lumMod val="50000"/>
                      <a:lumOff val="50000"/>
                    </a:schemeClr>
                  </a:solidFill>
                  <a:latin typeface="Arial Narrow" panose="020B0606020202030204" pitchFamily="34" charset="0"/>
                </a:rPr>
                <a:t>ITC Bureau</a:t>
              </a:r>
              <a:r>
                <a:rPr lang="en-US" sz="1200">
                  <a:solidFill>
                    <a:schemeClr val="tx1">
                      <a:lumMod val="50000"/>
                      <a:lumOff val="50000"/>
                    </a:schemeClr>
                  </a:solidFill>
                  <a:latin typeface="Arial Narrow" panose="020B0606020202030204" pitchFamily="34" charset="0"/>
                </a:rPr>
                <a:t>  </a:t>
              </a:r>
              <a:r>
                <a:rPr lang="en-US" sz="1200">
                  <a:solidFill>
                    <a:srgbClr val="0070C0"/>
                  </a:solidFill>
                  <a:latin typeface="Arial Narrow" panose="020B0606020202030204" pitchFamily="34" charset="0"/>
                </a:rPr>
                <a:t>|</a:t>
              </a:r>
              <a:r>
                <a:rPr lang="en-US" sz="1200" b="1">
                  <a:solidFill>
                    <a:srgbClr val="0070C0"/>
                  </a:solidFill>
                  <a:latin typeface="Arial Narrow" panose="020B0606020202030204" pitchFamily="34" charset="0"/>
                </a:rPr>
                <a:t>  </a:t>
              </a:r>
              <a:r>
                <a:rPr lang="en-US" sz="1200">
                  <a:solidFill>
                    <a:schemeClr val="bg1">
                      <a:lumMod val="50000"/>
                    </a:schemeClr>
                  </a:solidFill>
                  <a:latin typeface="Arial Narrow" panose="020B0606020202030204" pitchFamily="34" charset="0"/>
                </a:rPr>
                <a:t>November 2023</a:t>
              </a:r>
              <a:r>
                <a:rPr lang="en-US" sz="1200">
                  <a:solidFill>
                    <a:srgbClr val="0070C0"/>
                  </a:solidFill>
                  <a:latin typeface="Arial Narrow" panose="020B0606020202030204" pitchFamily="34" charset="0"/>
                </a:rPr>
                <a:t>  |</a:t>
              </a:r>
              <a:r>
                <a:rPr lang="en-US" sz="1200" b="1">
                  <a:solidFill>
                    <a:srgbClr val="0070C0"/>
                  </a:solidFill>
                  <a:latin typeface="Arial Narrow" panose="020B0606020202030204" pitchFamily="34" charset="0"/>
                </a:rPr>
                <a:t>  </a:t>
              </a:r>
              <a:r>
                <a:rPr lang="en-US" sz="1200">
                  <a:solidFill>
                    <a:schemeClr val="bg1">
                      <a:lumMod val="50000"/>
                    </a:schemeClr>
                  </a:solidFill>
                  <a:latin typeface="Arial Narrow" panose="020B0606020202030204" pitchFamily="34" charset="0"/>
                </a:rPr>
                <a:t>Geneva</a:t>
              </a:r>
            </a:p>
          </p:txBody>
        </p:sp>
      </p:grpSp>
      <p:pic>
        <p:nvPicPr>
          <p:cNvPr id="28" name="Content Placeholder 8">
            <a:extLst>
              <a:ext uri="{FF2B5EF4-FFF2-40B4-BE49-F238E27FC236}">
                <a16:creationId xmlns:a16="http://schemas.microsoft.com/office/drawing/2014/main" id="{1C13AA0A-6CE5-D5E5-AF75-D357F0009846}"/>
              </a:ext>
            </a:extLst>
          </p:cNvPr>
          <p:cNvPicPr>
            <a:picLocks noChangeAspect="1"/>
          </p:cNvPicPr>
          <p:nvPr/>
        </p:nvPicPr>
        <p:blipFill>
          <a:blip r:embed="rId4"/>
          <a:stretch>
            <a:fillRect/>
          </a:stretch>
        </p:blipFill>
        <p:spPr>
          <a:xfrm>
            <a:off x="866219" y="1655352"/>
            <a:ext cx="10697601" cy="4673645"/>
          </a:xfrm>
          <a:prstGeom prst="rect">
            <a:avLst/>
          </a:prstGeom>
        </p:spPr>
      </p:pic>
      <p:sp>
        <p:nvSpPr>
          <p:cNvPr id="3" name="Content Placeholder 2">
            <a:extLst>
              <a:ext uri="{FF2B5EF4-FFF2-40B4-BE49-F238E27FC236}">
                <a16:creationId xmlns:a16="http://schemas.microsoft.com/office/drawing/2014/main" id="{46D49ACD-6BDA-8AC0-C2BA-C1E268B3C9E3}"/>
              </a:ext>
            </a:extLst>
          </p:cNvPr>
          <p:cNvSpPr>
            <a:spLocks noGrp="1"/>
          </p:cNvSpPr>
          <p:nvPr>
            <p:ph idx="1"/>
          </p:nvPr>
        </p:nvSpPr>
        <p:spPr>
          <a:xfrm>
            <a:off x="973773" y="1868442"/>
            <a:ext cx="8491124" cy="4351338"/>
          </a:xfrm>
        </p:spPr>
        <p:txBody>
          <a:bodyPr>
            <a:normAutofit/>
          </a:bodyPr>
          <a:lstStyle/>
          <a:p>
            <a:pPr marL="0" indent="0" algn="ctr">
              <a:buClr>
                <a:srgbClr val="0070C0"/>
              </a:buClr>
              <a:buNone/>
            </a:pPr>
            <a:endParaRPr lang="fr-CH" sz="1800" i="1">
              <a:solidFill>
                <a:srgbClr val="0070C0"/>
              </a:solidFill>
              <a:latin typeface="Arial" panose="020B0604020202020204" pitchFamily="34" charset="0"/>
              <a:cs typeface="Arial" panose="020B0604020202020204" pitchFamily="34" charset="0"/>
            </a:endParaRPr>
          </a:p>
          <a:p>
            <a:pPr>
              <a:lnSpc>
                <a:spcPct val="100000"/>
              </a:lnSpc>
              <a:buClr>
                <a:srgbClr val="0070C0"/>
              </a:buClr>
              <a:buFont typeface="Wingdings" panose="05000000000000000000" pitchFamily="2" charset="2"/>
              <a:buChar char="§"/>
            </a:pPr>
            <a:r>
              <a:rPr lang="fr-CH" sz="1600">
                <a:latin typeface="Arial" panose="020B0604020202020204" pitchFamily="34" charset="0"/>
                <a:cs typeface="Arial" panose="020B0604020202020204" pitchFamily="34" charset="0"/>
              </a:rPr>
              <a:t>Global partnerships: </a:t>
            </a:r>
            <a:r>
              <a:rPr lang="fr-CH" sz="1600" b="1">
                <a:latin typeface="Arial" panose="020B0604020202020204" pitchFamily="34" charset="0"/>
                <a:cs typeface="Arial" panose="020B0604020202020204" pitchFamily="34" charset="0"/>
              </a:rPr>
              <a:t>UN </a:t>
            </a:r>
            <a:r>
              <a:rPr lang="fr-CH" sz="1600" b="1" err="1">
                <a:latin typeface="Arial" panose="020B0604020202020204" pitchFamily="34" charset="0"/>
                <a:cs typeface="Arial" panose="020B0604020202020204" pitchFamily="34" charset="0"/>
              </a:rPr>
              <a:t>organizations</a:t>
            </a:r>
            <a:r>
              <a:rPr lang="fr-CH" sz="1600" b="1">
                <a:latin typeface="Arial" panose="020B0604020202020204" pitchFamily="34" charset="0"/>
                <a:cs typeface="Arial" panose="020B0604020202020204" pitchFamily="34" charset="0"/>
              </a:rPr>
              <a:t> </a:t>
            </a:r>
            <a:r>
              <a:rPr lang="fr-CH" sz="1600">
                <a:latin typeface="Arial" panose="020B0604020202020204" pitchFamily="34" charset="0"/>
                <a:cs typeface="Arial" panose="020B0604020202020204" pitchFamily="34" charset="0"/>
              </a:rPr>
              <a:t>(UNFCCC, UNEP, WHO, the PEP, WMO, ITU), </a:t>
            </a:r>
            <a:r>
              <a:rPr lang="fr-CH" sz="1600" b="1">
                <a:latin typeface="Arial" panose="020B0604020202020204" pitchFamily="34" charset="0"/>
                <a:cs typeface="Arial" panose="020B0604020202020204" pitchFamily="34" charset="0"/>
              </a:rPr>
              <a:t>inter-</a:t>
            </a:r>
            <a:r>
              <a:rPr lang="fr-CH" sz="1600" b="1" err="1">
                <a:latin typeface="Arial" panose="020B0604020202020204" pitchFamily="34" charset="0"/>
                <a:cs typeface="Arial" panose="020B0604020202020204" pitchFamily="34" charset="0"/>
              </a:rPr>
              <a:t>sectoral</a:t>
            </a:r>
            <a:r>
              <a:rPr lang="fr-CH" sz="1600">
                <a:latin typeface="Arial" panose="020B0604020202020204" pitchFamily="34" charset="0"/>
                <a:cs typeface="Arial" panose="020B0604020202020204" pitchFamily="34" charset="0"/>
              </a:rPr>
              <a:t> (ICAO, IMO).</a:t>
            </a:r>
          </a:p>
          <a:p>
            <a:pPr>
              <a:buClr>
                <a:srgbClr val="0070C0"/>
              </a:buClr>
              <a:buFont typeface="Wingdings" panose="05000000000000000000" pitchFamily="2" charset="2"/>
              <a:buChar char="§"/>
            </a:pPr>
            <a:r>
              <a:rPr lang="fr-CH" sz="1600">
                <a:latin typeface="Arial" panose="020B0604020202020204" pitchFamily="34" charset="0"/>
                <a:cs typeface="Arial" panose="020B0604020202020204" pitchFamily="34" charset="0"/>
              </a:rPr>
              <a:t>UNFCCC &amp; ITC: information exchange, transport </a:t>
            </a:r>
            <a:r>
              <a:rPr lang="fr-CH" sz="1600" err="1">
                <a:latin typeface="Arial" panose="020B0604020202020204" pitchFamily="34" charset="0"/>
                <a:cs typeface="Arial" panose="020B0604020202020204" pitchFamily="34" charset="0"/>
              </a:rPr>
              <a:t>decarbonization</a:t>
            </a:r>
            <a:r>
              <a:rPr lang="fr-CH" sz="1600">
                <a:latin typeface="Arial" panose="020B0604020202020204" pitchFamily="34" charset="0"/>
                <a:cs typeface="Arial" panose="020B0604020202020204" pitchFamily="34" charset="0"/>
              </a:rPr>
              <a:t>, </a:t>
            </a:r>
            <a:r>
              <a:rPr lang="fr-CH" sz="1600" b="1">
                <a:latin typeface="Arial" panose="020B0604020202020204" pitchFamily="34" charset="0"/>
                <a:cs typeface="Arial" panose="020B0604020202020204" pitchFamily="34" charset="0"/>
              </a:rPr>
              <a:t>UN GHG guidance</a:t>
            </a:r>
            <a:r>
              <a:rPr lang="fr-CH" sz="1600">
                <a:latin typeface="Arial" panose="020B0604020202020204" pitchFamily="34" charset="0"/>
                <a:cs typeface="Arial" panose="020B0604020202020204" pitchFamily="34" charset="0"/>
              </a:rPr>
              <a:t>, </a:t>
            </a:r>
            <a:r>
              <a:rPr lang="fr-CH" sz="1600" err="1">
                <a:latin typeface="Arial" panose="020B0604020202020204" pitchFamily="34" charset="0"/>
                <a:cs typeface="Arial" panose="020B0604020202020204" pitchFamily="34" charset="0"/>
              </a:rPr>
              <a:t>align</a:t>
            </a:r>
            <a:r>
              <a:rPr lang="fr-CH" sz="1600">
                <a:latin typeface="Arial" panose="020B0604020202020204" pitchFamily="34" charset="0"/>
                <a:cs typeface="Arial" panose="020B0604020202020204" pitchFamily="34" charset="0"/>
              </a:rPr>
              <a:t> </a:t>
            </a:r>
            <a:r>
              <a:rPr lang="fr-CH" sz="1600" b="1">
                <a:latin typeface="Arial" panose="020B0604020202020204" pitchFamily="34" charset="0"/>
                <a:cs typeface="Arial" panose="020B0604020202020204" pitchFamily="34" charset="0"/>
              </a:rPr>
              <a:t>ITC &amp; UNFCCC discussions.</a:t>
            </a:r>
          </a:p>
          <a:p>
            <a:pPr>
              <a:buClr>
                <a:srgbClr val="0070C0"/>
              </a:buClr>
              <a:buFont typeface="Wingdings" panose="05000000000000000000" pitchFamily="2" charset="2"/>
              <a:buChar char="§"/>
            </a:pPr>
            <a:r>
              <a:rPr lang="fr-CH" sz="1600">
                <a:latin typeface="Arial" panose="020B0604020202020204" pitchFamily="34" charset="0"/>
                <a:cs typeface="Arial" panose="020B0604020202020204" pitchFamily="34" charset="0"/>
              </a:rPr>
              <a:t>UN </a:t>
            </a:r>
            <a:r>
              <a:rPr lang="fr-CH" sz="1600" err="1">
                <a:latin typeface="Arial" panose="020B0604020202020204" pitchFamily="34" charset="0"/>
                <a:cs typeface="Arial" panose="020B0604020202020204" pitchFamily="34" charset="0"/>
              </a:rPr>
              <a:t>Secretariat</a:t>
            </a:r>
            <a:r>
              <a:rPr lang="fr-CH" sz="1600">
                <a:latin typeface="Arial" panose="020B0604020202020204" pitchFamily="34" charset="0"/>
                <a:cs typeface="Arial" panose="020B0604020202020204" pitchFamily="34" charset="0"/>
              </a:rPr>
              <a:t>: partnerships </a:t>
            </a:r>
            <a:r>
              <a:rPr lang="fr-CH" sz="1600" err="1">
                <a:latin typeface="Arial" panose="020B0604020202020204" pitchFamily="34" charset="0"/>
                <a:cs typeface="Arial" panose="020B0604020202020204" pitchFamily="34" charset="0"/>
              </a:rPr>
              <a:t>with</a:t>
            </a:r>
            <a:r>
              <a:rPr lang="fr-CH" sz="1600">
                <a:latin typeface="Arial" panose="020B0604020202020204" pitchFamily="34" charset="0"/>
                <a:cs typeface="Arial" panose="020B0604020202020204" pitchFamily="34" charset="0"/>
              </a:rPr>
              <a:t> </a:t>
            </a:r>
            <a:r>
              <a:rPr lang="fr-CH" sz="1600" b="1">
                <a:latin typeface="Arial" panose="020B0604020202020204" pitchFamily="34" charset="0"/>
                <a:cs typeface="Arial" panose="020B0604020202020204" pitchFamily="34" charset="0"/>
              </a:rPr>
              <a:t>DESA</a:t>
            </a:r>
            <a:r>
              <a:rPr lang="fr-CH" sz="1600">
                <a:latin typeface="Arial" panose="020B0604020202020204" pitchFamily="34" charset="0"/>
                <a:cs typeface="Arial" panose="020B0604020202020204" pitchFamily="34" charset="0"/>
              </a:rPr>
              <a:t>, </a:t>
            </a:r>
            <a:r>
              <a:rPr lang="fr-CH" sz="1600" b="1">
                <a:latin typeface="Arial" panose="020B0604020202020204" pitchFamily="34" charset="0"/>
                <a:cs typeface="Arial" panose="020B0604020202020204" pitchFamily="34" charset="0"/>
              </a:rPr>
              <a:t>UN </a:t>
            </a:r>
            <a:r>
              <a:rPr lang="fr-CH" sz="1600" b="1" err="1">
                <a:latin typeface="Arial" panose="020B0604020202020204" pitchFamily="34" charset="0"/>
                <a:cs typeface="Arial" panose="020B0604020202020204" pitchFamily="34" charset="0"/>
              </a:rPr>
              <a:t>regional</a:t>
            </a:r>
            <a:r>
              <a:rPr lang="fr-CH" sz="1600" b="1">
                <a:latin typeface="Arial" panose="020B0604020202020204" pitchFamily="34" charset="0"/>
                <a:cs typeface="Arial" panose="020B0604020202020204" pitchFamily="34" charset="0"/>
              </a:rPr>
              <a:t> commissions</a:t>
            </a:r>
            <a:r>
              <a:rPr lang="fr-CH" sz="1600">
                <a:latin typeface="Arial" panose="020B0604020202020204" pitchFamily="34" charset="0"/>
                <a:cs typeface="Arial" panose="020B0604020202020204" pitchFamily="34" charset="0"/>
              </a:rPr>
              <a:t>; </a:t>
            </a:r>
            <a:r>
              <a:rPr lang="fr-CH" sz="1600" b="1">
                <a:latin typeface="Arial" panose="020B0604020202020204" pitchFamily="34" charset="0"/>
                <a:cs typeface="Arial" panose="020B0604020202020204" pitchFamily="34" charset="0"/>
              </a:rPr>
              <a:t>ITC &amp; ECE </a:t>
            </a:r>
            <a:r>
              <a:rPr lang="fr-CH" sz="1600" b="1" err="1">
                <a:latin typeface="Arial" panose="020B0604020202020204" pitchFamily="34" charset="0"/>
                <a:cs typeface="Arial" panose="020B0604020202020204" pitchFamily="34" charset="0"/>
              </a:rPr>
              <a:t>Committees</a:t>
            </a:r>
            <a:r>
              <a:rPr lang="fr-CH" sz="1600" b="1">
                <a:latin typeface="Arial" panose="020B0604020202020204" pitchFamily="34" charset="0"/>
                <a:cs typeface="Arial" panose="020B0604020202020204" pitchFamily="34" charset="0"/>
              </a:rPr>
              <a:t> </a:t>
            </a:r>
            <a:r>
              <a:rPr lang="fr-CH" sz="1600">
                <a:latin typeface="Arial" panose="020B0604020202020204" pitchFamily="34" charset="0"/>
                <a:cs typeface="Arial" panose="020B0604020202020204" pitchFamily="34" charset="0"/>
              </a:rPr>
              <a:t>collaboration (e.g., GHG </a:t>
            </a:r>
            <a:r>
              <a:rPr lang="fr-CH" sz="1600" err="1">
                <a:latin typeface="Arial" panose="020B0604020202020204" pitchFamily="34" charset="0"/>
                <a:cs typeface="Arial" panose="020B0604020202020204" pitchFamily="34" charset="0"/>
              </a:rPr>
              <a:t>reduction</a:t>
            </a:r>
            <a:r>
              <a:rPr lang="fr-CH" sz="1600">
                <a:latin typeface="Arial" panose="020B0604020202020204" pitchFamily="34" charset="0"/>
                <a:cs typeface="Arial" panose="020B0604020202020204" pitchFamily="34" charset="0"/>
              </a:rPr>
              <a:t> via UNECE Forum of </a:t>
            </a:r>
            <a:r>
              <a:rPr lang="fr-CH" sz="1600" err="1">
                <a:latin typeface="Arial" panose="020B0604020202020204" pitchFamily="34" charset="0"/>
                <a:cs typeface="Arial" panose="020B0604020202020204" pitchFamily="34" charset="0"/>
              </a:rPr>
              <a:t>Mayors</a:t>
            </a:r>
            <a:r>
              <a:rPr lang="fr-CH" sz="1600">
                <a:latin typeface="Arial" panose="020B0604020202020204" pitchFamily="34" charset="0"/>
                <a:cs typeface="Arial" panose="020B0604020202020204" pitchFamily="34" charset="0"/>
              </a:rPr>
              <a:t>) &amp; </a:t>
            </a:r>
            <a:r>
              <a:rPr lang="fr-CH" sz="1600" err="1">
                <a:latin typeface="Arial" panose="020B0604020202020204" pitchFamily="34" charset="0"/>
                <a:cs typeface="Arial" panose="020B0604020202020204" pitchFamily="34" charset="0"/>
              </a:rPr>
              <a:t>energy</a:t>
            </a:r>
            <a:r>
              <a:rPr lang="fr-CH" sz="1600">
                <a:latin typeface="Arial" panose="020B0604020202020204" pitchFamily="34" charset="0"/>
                <a:cs typeface="Arial" panose="020B0604020202020204" pitchFamily="34" charset="0"/>
              </a:rPr>
              <a:t> experts (</a:t>
            </a:r>
            <a:r>
              <a:rPr lang="fr-CH" sz="1600" b="1">
                <a:latin typeface="Arial" panose="020B0604020202020204" pitchFamily="34" charset="0"/>
                <a:cs typeface="Arial" panose="020B0604020202020204" pitchFamily="34" charset="0"/>
              </a:rPr>
              <a:t>WP.5</a:t>
            </a:r>
            <a:r>
              <a:rPr lang="fr-CH" sz="1600">
                <a:latin typeface="Arial" panose="020B0604020202020204" pitchFamily="34" charset="0"/>
                <a:cs typeface="Arial" panose="020B0604020202020204" pitchFamily="34" charset="0"/>
              </a:rPr>
              <a:t>).</a:t>
            </a:r>
          </a:p>
          <a:p>
            <a:pPr>
              <a:buClr>
                <a:srgbClr val="0070C0"/>
              </a:buClr>
              <a:buFont typeface="Wingdings" panose="05000000000000000000" pitchFamily="2" charset="2"/>
              <a:buChar char="§"/>
            </a:pPr>
            <a:r>
              <a:rPr lang="fr-CH" sz="1600" err="1">
                <a:latin typeface="Arial" panose="020B0604020202020204" pitchFamily="34" charset="0"/>
                <a:cs typeface="Arial" panose="020B0604020202020204" pitchFamily="34" charset="0"/>
              </a:rPr>
              <a:t>Cooperation</a:t>
            </a:r>
            <a:r>
              <a:rPr lang="fr-CH" sz="1600">
                <a:latin typeface="Arial" panose="020B0604020202020204" pitchFamily="34" charset="0"/>
                <a:cs typeface="Arial" panose="020B0604020202020204" pitchFamily="34" charset="0"/>
              </a:rPr>
              <a:t>: </a:t>
            </a:r>
            <a:r>
              <a:rPr lang="fr-CH" sz="1600" b="1">
                <a:latin typeface="Arial" panose="020B0604020202020204" pitchFamily="34" charset="0"/>
                <a:cs typeface="Arial" panose="020B0604020202020204" pitchFamily="34" charset="0"/>
              </a:rPr>
              <a:t>ICAO </a:t>
            </a:r>
            <a:r>
              <a:rPr lang="fr-CH" sz="1600">
                <a:latin typeface="Arial" panose="020B0604020202020204" pitchFamily="34" charset="0"/>
                <a:cs typeface="Arial" panose="020B0604020202020204" pitchFamily="34" charset="0"/>
              </a:rPr>
              <a:t>&amp;</a:t>
            </a:r>
            <a:r>
              <a:rPr lang="fr-CH" sz="1600" b="1">
                <a:latin typeface="Arial" panose="020B0604020202020204" pitchFamily="34" charset="0"/>
                <a:cs typeface="Arial" panose="020B0604020202020204" pitchFamily="34" charset="0"/>
              </a:rPr>
              <a:t> IMO.</a:t>
            </a:r>
          </a:p>
          <a:p>
            <a:pPr>
              <a:buClr>
                <a:srgbClr val="0070C0"/>
              </a:buClr>
              <a:buFont typeface="Wingdings" panose="05000000000000000000" pitchFamily="2" charset="2"/>
              <a:buChar char="§"/>
            </a:pPr>
            <a:r>
              <a:rPr lang="fr-CH" sz="1600">
                <a:latin typeface="Arial" panose="020B0604020202020204" pitchFamily="34" charset="0"/>
                <a:cs typeface="Arial" panose="020B0604020202020204" pitchFamily="34" charset="0"/>
              </a:rPr>
              <a:t>Partnerships</a:t>
            </a:r>
            <a:r>
              <a:rPr lang="fr-CH" sz="1600" b="1">
                <a:latin typeface="Arial" panose="020B0604020202020204" pitchFamily="34" charset="0"/>
                <a:cs typeface="Arial" panose="020B0604020202020204" pitchFamily="34" charset="0"/>
              </a:rPr>
              <a:t>: </a:t>
            </a:r>
            <a:r>
              <a:rPr lang="fr-CH" sz="1600" b="1" err="1">
                <a:latin typeface="Arial" panose="020B0604020202020204" pitchFamily="34" charset="0"/>
                <a:cs typeface="Arial" panose="020B0604020202020204" pitchFamily="34" charset="0"/>
              </a:rPr>
              <a:t>financial</a:t>
            </a:r>
            <a:r>
              <a:rPr lang="fr-CH" sz="1600" b="1">
                <a:latin typeface="Arial" panose="020B0604020202020204" pitchFamily="34" charset="0"/>
                <a:cs typeface="Arial" panose="020B0604020202020204" pitchFamily="34" charset="0"/>
              </a:rPr>
              <a:t> institutions </a:t>
            </a:r>
            <a:r>
              <a:rPr lang="fr-CH" sz="1600">
                <a:latin typeface="Arial" panose="020B0604020202020204" pitchFamily="34" charset="0"/>
                <a:cs typeface="Arial" panose="020B0604020202020204" pitchFamily="34" charset="0"/>
              </a:rPr>
              <a:t>(GEF, GCF, World Bank Group), </a:t>
            </a:r>
            <a:r>
              <a:rPr lang="fr-CH" sz="1600" b="1" err="1">
                <a:latin typeface="Arial" panose="020B0604020202020204" pitchFamily="34" charset="0"/>
                <a:cs typeface="Arial" panose="020B0604020202020204" pitchFamily="34" charset="0"/>
              </a:rPr>
              <a:t>regional</a:t>
            </a:r>
            <a:r>
              <a:rPr lang="fr-CH" sz="1600" b="1">
                <a:latin typeface="Arial" panose="020B0604020202020204" pitchFamily="34" charset="0"/>
                <a:cs typeface="Arial" panose="020B0604020202020204" pitchFamily="34" charset="0"/>
              </a:rPr>
              <a:t> </a:t>
            </a:r>
            <a:r>
              <a:rPr lang="fr-CH" sz="1600" b="1" err="1">
                <a:latin typeface="Arial" panose="020B0604020202020204" pitchFamily="34" charset="0"/>
                <a:cs typeface="Arial" panose="020B0604020202020204" pitchFamily="34" charset="0"/>
              </a:rPr>
              <a:t>organizations</a:t>
            </a:r>
            <a:r>
              <a:rPr lang="fr-CH" sz="1600" b="1">
                <a:latin typeface="Arial" panose="020B0604020202020204" pitchFamily="34" charset="0"/>
                <a:cs typeface="Arial" panose="020B0604020202020204" pitchFamily="34" charset="0"/>
              </a:rPr>
              <a:t> </a:t>
            </a:r>
            <a:r>
              <a:rPr lang="fr-CH" sz="1600">
                <a:latin typeface="Arial" panose="020B0604020202020204" pitchFamily="34" charset="0"/>
                <a:cs typeface="Arial" panose="020B0604020202020204" pitchFamily="34" charset="0"/>
              </a:rPr>
              <a:t>(EU, EAEU).</a:t>
            </a:r>
          </a:p>
          <a:p>
            <a:pPr>
              <a:buClr>
                <a:srgbClr val="0070C0"/>
              </a:buClr>
              <a:buFont typeface="Wingdings" panose="05000000000000000000" pitchFamily="2" charset="2"/>
              <a:buChar char="§"/>
            </a:pPr>
            <a:r>
              <a:rPr lang="fr-CH" sz="1600">
                <a:latin typeface="Arial" panose="020B0604020202020204" pitchFamily="34" charset="0"/>
                <a:cs typeface="Arial" panose="020B0604020202020204" pitchFamily="34" charset="0"/>
              </a:rPr>
              <a:t>ITC: collaboration </a:t>
            </a:r>
            <a:r>
              <a:rPr lang="fr-CH" sz="1600" err="1">
                <a:latin typeface="Arial" panose="020B0604020202020204" pitchFamily="34" charset="0"/>
                <a:cs typeface="Arial" panose="020B0604020202020204" pitchFamily="34" charset="0"/>
              </a:rPr>
              <a:t>with</a:t>
            </a:r>
            <a:r>
              <a:rPr lang="fr-CH" sz="1600">
                <a:latin typeface="Arial" panose="020B0604020202020204" pitchFamily="34" charset="0"/>
                <a:cs typeface="Arial" panose="020B0604020202020204" pitchFamily="34" charset="0"/>
              </a:rPr>
              <a:t> </a:t>
            </a:r>
            <a:r>
              <a:rPr lang="fr-CH" sz="1600" b="1">
                <a:latin typeface="Arial" panose="020B0604020202020204" pitchFamily="34" charset="0"/>
                <a:cs typeface="Arial" panose="020B0604020202020204" pitchFamily="34" charset="0"/>
              </a:rPr>
              <a:t>transport </a:t>
            </a:r>
            <a:r>
              <a:rPr lang="fr-CH" sz="1600" b="1" err="1">
                <a:latin typeface="Arial" panose="020B0604020202020204" pitchFamily="34" charset="0"/>
                <a:cs typeface="Arial" panose="020B0604020202020204" pitchFamily="34" charset="0"/>
              </a:rPr>
              <a:t>organizations</a:t>
            </a:r>
            <a:r>
              <a:rPr lang="fr-CH" sz="1600" b="1">
                <a:latin typeface="Arial" panose="020B0604020202020204" pitchFamily="34" charset="0"/>
                <a:cs typeface="Arial" panose="020B0604020202020204" pitchFamily="34" charset="0"/>
              </a:rPr>
              <a:t> </a:t>
            </a:r>
            <a:r>
              <a:rPr lang="fr-CH" sz="1600">
                <a:latin typeface="Arial" panose="020B0604020202020204" pitchFamily="34" charset="0"/>
                <a:cs typeface="Arial" panose="020B0604020202020204" pitchFamily="34" charset="0"/>
              </a:rPr>
              <a:t>(ITF, IRU, OTIF, UIC) &amp; </a:t>
            </a:r>
            <a:r>
              <a:rPr lang="fr-CH" sz="1600" b="1" err="1">
                <a:latin typeface="Arial" panose="020B0604020202020204" pitchFamily="34" charset="0"/>
                <a:cs typeface="Arial" panose="020B0604020202020204" pitchFamily="34" charset="0"/>
              </a:rPr>
              <a:t>NGOs</a:t>
            </a:r>
            <a:r>
              <a:rPr lang="fr-CH" sz="1600" b="1">
                <a:latin typeface="Arial" panose="020B0604020202020204" pitchFamily="34" charset="0"/>
                <a:cs typeface="Arial" panose="020B0604020202020204" pitchFamily="34" charset="0"/>
              </a:rPr>
              <a:t>/civil </a:t>
            </a:r>
            <a:r>
              <a:rPr lang="fr-CH" sz="1600" b="1" err="1">
                <a:latin typeface="Arial" panose="020B0604020202020204" pitchFamily="34" charset="0"/>
                <a:cs typeface="Arial" panose="020B0604020202020204" pitchFamily="34" charset="0"/>
              </a:rPr>
              <a:t>societies</a:t>
            </a:r>
            <a:r>
              <a:rPr lang="fr-CH" sz="1600">
                <a:latin typeface="Arial" panose="020B0604020202020204" pitchFamily="34" charset="0"/>
                <a:cs typeface="Arial" panose="020B0604020202020204" pitchFamily="34" charset="0"/>
              </a:rPr>
              <a:t>.</a:t>
            </a:r>
          </a:p>
          <a:p>
            <a:pPr>
              <a:buClr>
                <a:srgbClr val="0070C0"/>
              </a:buClr>
              <a:buFont typeface="Wingdings" panose="05000000000000000000" pitchFamily="2" charset="2"/>
              <a:buChar char="§"/>
            </a:pPr>
            <a:r>
              <a:rPr lang="fr-CH" sz="1600" err="1">
                <a:latin typeface="Arial" panose="020B0604020202020204" pitchFamily="34" charset="0"/>
                <a:cs typeface="Arial" panose="020B0604020202020204" pitchFamily="34" charset="0"/>
              </a:rPr>
              <a:t>Collaborate</a:t>
            </a:r>
            <a:r>
              <a:rPr lang="fr-CH" sz="1600">
                <a:latin typeface="Arial" panose="020B0604020202020204" pitchFamily="34" charset="0"/>
                <a:cs typeface="Arial" panose="020B0604020202020204" pitchFamily="34" charset="0"/>
              </a:rPr>
              <a:t>: </a:t>
            </a:r>
            <a:r>
              <a:rPr lang="fr-CH" sz="1600" err="1">
                <a:latin typeface="Arial" panose="020B0604020202020204" pitchFamily="34" charset="0"/>
                <a:cs typeface="Arial" panose="020B0604020202020204" pitchFamily="34" charset="0"/>
              </a:rPr>
              <a:t>decarbonization</a:t>
            </a:r>
            <a:r>
              <a:rPr lang="fr-CH" sz="1600">
                <a:latin typeface="Arial" panose="020B0604020202020204" pitchFamily="34" charset="0"/>
                <a:cs typeface="Arial" panose="020B0604020202020204" pitchFamily="34" charset="0"/>
              </a:rPr>
              <a:t> initiatives (</a:t>
            </a:r>
            <a:r>
              <a:rPr lang="fr-CH" sz="1600" b="1" err="1">
                <a:latin typeface="Arial" panose="020B0604020202020204" pitchFamily="34" charset="0"/>
                <a:cs typeface="Arial" panose="020B0604020202020204" pitchFamily="34" charset="0"/>
              </a:rPr>
              <a:t>Breakthrough</a:t>
            </a:r>
            <a:r>
              <a:rPr lang="fr-CH" sz="1600" b="1">
                <a:latin typeface="Arial" panose="020B0604020202020204" pitchFamily="34" charset="0"/>
                <a:cs typeface="Arial" panose="020B0604020202020204" pitchFamily="34" charset="0"/>
              </a:rPr>
              <a:t> Agenda, Net </a:t>
            </a:r>
            <a:r>
              <a:rPr lang="fr-CH" sz="1600" b="1" err="1">
                <a:latin typeface="Arial" panose="020B0604020202020204" pitchFamily="34" charset="0"/>
                <a:cs typeface="Arial" panose="020B0604020202020204" pitchFamily="34" charset="0"/>
              </a:rPr>
              <a:t>Zero</a:t>
            </a:r>
            <a:r>
              <a:rPr lang="fr-CH" sz="1600" b="1">
                <a:latin typeface="Arial" panose="020B0604020202020204" pitchFamily="34" charset="0"/>
                <a:cs typeface="Arial" panose="020B0604020202020204" pitchFamily="34" charset="0"/>
              </a:rPr>
              <a:t> Coalition</a:t>
            </a:r>
            <a:r>
              <a:rPr lang="fr-CH" sz="1600">
                <a:latin typeface="Arial" panose="020B0604020202020204" pitchFamily="34" charset="0"/>
                <a:cs typeface="Arial" panose="020B0604020202020204" pitchFamily="34" charset="0"/>
              </a:rPr>
              <a:t>), </a:t>
            </a:r>
            <a:r>
              <a:rPr lang="fr-CH" sz="1600" b="1">
                <a:latin typeface="Arial" panose="020B0604020202020204" pitchFamily="34" charset="0"/>
                <a:cs typeface="Arial" panose="020B0604020202020204" pitchFamily="34" charset="0"/>
              </a:rPr>
              <a:t>transport &amp; EV </a:t>
            </a:r>
            <a:r>
              <a:rPr lang="fr-CH" sz="1600" b="1" err="1">
                <a:latin typeface="Arial" panose="020B0604020202020204" pitchFamily="34" charset="0"/>
                <a:cs typeface="Arial" panose="020B0604020202020204" pitchFamily="34" charset="0"/>
              </a:rPr>
              <a:t>manufacturers</a:t>
            </a:r>
            <a:r>
              <a:rPr lang="fr-CH" sz="1600">
                <a:latin typeface="Arial" panose="020B0604020202020204" pitchFamily="34" charset="0"/>
                <a:cs typeface="Arial" panose="020B0604020202020204" pitchFamily="34" charset="0"/>
              </a:rPr>
              <a:t>, </a:t>
            </a:r>
            <a:r>
              <a:rPr lang="fr-CH" sz="1600" b="1" err="1">
                <a:latin typeface="Arial" panose="020B0604020202020204" pitchFamily="34" charset="0"/>
                <a:cs typeface="Arial" panose="020B0604020202020204" pitchFamily="34" charset="0"/>
              </a:rPr>
              <a:t>academic</a:t>
            </a:r>
            <a:r>
              <a:rPr lang="fr-CH" sz="1600" b="1">
                <a:latin typeface="Arial" panose="020B0604020202020204" pitchFamily="34" charset="0"/>
                <a:cs typeface="Arial" panose="020B0604020202020204" pitchFamily="34" charset="0"/>
              </a:rPr>
              <a:t> </a:t>
            </a:r>
            <a:r>
              <a:rPr lang="fr-CH" sz="1600" b="1" err="1">
                <a:latin typeface="Arial" panose="020B0604020202020204" pitchFamily="34" charset="0"/>
                <a:cs typeface="Arial" panose="020B0604020202020204" pitchFamily="34" charset="0"/>
              </a:rPr>
              <a:t>researchers</a:t>
            </a:r>
            <a:r>
              <a:rPr lang="fr-CH" sz="1600" b="1">
                <a:latin typeface="Arial" panose="020B0604020202020204" pitchFamily="34" charset="0"/>
                <a:cs typeface="Arial" panose="020B0604020202020204" pitchFamily="34" charset="0"/>
              </a:rPr>
              <a:t> </a:t>
            </a:r>
            <a:r>
              <a:rPr lang="fr-CH" sz="1600">
                <a:latin typeface="Arial" panose="020B0604020202020204" pitchFamily="34" charset="0"/>
                <a:cs typeface="Arial" panose="020B0604020202020204" pitchFamily="34" charset="0"/>
              </a:rPr>
              <a:t>for </a:t>
            </a:r>
            <a:r>
              <a:rPr lang="fr-CH" sz="1600" err="1">
                <a:latin typeface="Arial" panose="020B0604020202020204" pitchFamily="34" charset="0"/>
                <a:cs typeface="Arial" panose="020B0604020202020204" pitchFamily="34" charset="0"/>
              </a:rPr>
              <a:t>climate</a:t>
            </a:r>
            <a:r>
              <a:rPr lang="fr-CH" sz="1600">
                <a:latin typeface="Arial" panose="020B0604020202020204" pitchFamily="34" charset="0"/>
                <a:cs typeface="Arial" panose="020B0604020202020204" pitchFamily="34" charset="0"/>
              </a:rPr>
              <a:t> innovations.</a:t>
            </a:r>
          </a:p>
        </p:txBody>
      </p:sp>
      <p:sp>
        <p:nvSpPr>
          <p:cNvPr id="30" name="TextBox 29">
            <a:extLst>
              <a:ext uri="{FF2B5EF4-FFF2-40B4-BE49-F238E27FC236}">
                <a16:creationId xmlns:a16="http://schemas.microsoft.com/office/drawing/2014/main" id="{CCDD4460-56E5-AFD7-8515-BBEEB888113F}"/>
              </a:ext>
            </a:extLst>
          </p:cNvPr>
          <p:cNvSpPr txBox="1"/>
          <p:nvPr/>
        </p:nvSpPr>
        <p:spPr>
          <a:xfrm>
            <a:off x="2416203" y="1741291"/>
            <a:ext cx="8520346" cy="369332"/>
          </a:xfrm>
          <a:prstGeom prst="rect">
            <a:avLst/>
          </a:prstGeom>
          <a:noFill/>
        </p:spPr>
        <p:txBody>
          <a:bodyPr wrap="none" rtlCol="0">
            <a:spAutoFit/>
          </a:bodyPr>
          <a:lstStyle/>
          <a:p>
            <a:pPr algn="ctr"/>
            <a:r>
              <a:rPr lang="fr-CH" b="1" i="1" u="sng">
                <a:solidFill>
                  <a:srgbClr val="0070C0"/>
                </a:solidFill>
                <a:latin typeface="Arial" panose="020B0604020202020204" pitchFamily="34" charset="0"/>
                <a:cs typeface="Arial" panose="020B0604020202020204" pitchFamily="34" charset="0"/>
              </a:rPr>
              <a:t>ITC: A CENTRAL PLATFORM FOR KEY STAKEHOLDER COLLABORATIONS </a:t>
            </a:r>
          </a:p>
        </p:txBody>
      </p:sp>
    </p:spTree>
    <p:extLst>
      <p:ext uri="{BB962C8B-B14F-4D97-AF65-F5344CB8AC3E}">
        <p14:creationId xmlns:p14="http://schemas.microsoft.com/office/powerpoint/2010/main" val="16407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D7587359-390F-70B9-FF43-47E852C99531}"/>
              </a:ext>
            </a:extLst>
          </p:cNvPr>
          <p:cNvSpPr txBox="1">
            <a:spLocks noGrp="1"/>
          </p:cNvSpPr>
          <p:nvPr>
            <p:ph type="title"/>
          </p:nvPr>
        </p:nvSpPr>
        <p:spPr>
          <a:xfrm>
            <a:off x="1101178" y="57679"/>
            <a:ext cx="10515600" cy="1325563"/>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a:latin typeface="Arial Black" panose="020B0A04020102020204" pitchFamily="34" charset="0"/>
                <a:cs typeface="Arial" panose="020B0604020202020204" pitchFamily="34" charset="0"/>
              </a:rPr>
              <a:t>VIII. Periodic review</a:t>
            </a:r>
            <a:endParaRPr lang="en-US" sz="2400" spc="50">
              <a:solidFill>
                <a:srgbClr val="4389C8"/>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05BBCF7C-1AAD-E054-D3BB-5F006C7525A5}"/>
              </a:ext>
            </a:extLst>
          </p:cNvPr>
          <p:cNvGrpSpPr/>
          <p:nvPr/>
        </p:nvGrpSpPr>
        <p:grpSpPr>
          <a:xfrm>
            <a:off x="677083" y="1125258"/>
            <a:ext cx="10837834" cy="5641631"/>
            <a:chOff x="669983" y="1412560"/>
            <a:chExt cx="10837834" cy="5641631"/>
          </a:xfrm>
        </p:grpSpPr>
        <p:grpSp>
          <p:nvGrpSpPr>
            <p:cNvPr id="6" name="Group 5">
              <a:extLst>
                <a:ext uri="{FF2B5EF4-FFF2-40B4-BE49-F238E27FC236}">
                  <a16:creationId xmlns:a16="http://schemas.microsoft.com/office/drawing/2014/main" id="{A10865C4-C813-A0A5-864F-5C0827848A01}"/>
                </a:ext>
              </a:extLst>
            </p:cNvPr>
            <p:cNvGrpSpPr/>
            <p:nvPr/>
          </p:nvGrpSpPr>
          <p:grpSpPr>
            <a:xfrm rot="10800000" flipV="1">
              <a:off x="1843728" y="1468498"/>
              <a:ext cx="9664089" cy="224269"/>
              <a:chOff x="0" y="1472506"/>
              <a:chExt cx="9601200" cy="257953"/>
            </a:xfrm>
          </p:grpSpPr>
          <p:sp>
            <p:nvSpPr>
              <p:cNvPr id="9" name="Rectangle 8">
                <a:extLst>
                  <a:ext uri="{FF2B5EF4-FFF2-40B4-BE49-F238E27FC236}">
                    <a16:creationId xmlns:a16="http://schemas.microsoft.com/office/drawing/2014/main" id="{04C14C03-7AFA-B346-1CC2-43D5C33A37D9}"/>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0" name="Group 9">
                <a:extLst>
                  <a:ext uri="{FF2B5EF4-FFF2-40B4-BE49-F238E27FC236}">
                    <a16:creationId xmlns:a16="http://schemas.microsoft.com/office/drawing/2014/main" id="{EC8622AD-80F9-CE30-DE62-9AD3A450E23B}"/>
                  </a:ext>
                </a:extLst>
              </p:cNvPr>
              <p:cNvGrpSpPr/>
              <p:nvPr/>
            </p:nvGrpSpPr>
            <p:grpSpPr>
              <a:xfrm>
                <a:off x="0" y="1533803"/>
                <a:ext cx="9601200" cy="142344"/>
                <a:chOff x="-10048" y="1395274"/>
                <a:chExt cx="9611247" cy="142344"/>
              </a:xfrm>
            </p:grpSpPr>
            <p:sp>
              <p:nvSpPr>
                <p:cNvPr id="11" name="Rectangle 10">
                  <a:extLst>
                    <a:ext uri="{FF2B5EF4-FFF2-40B4-BE49-F238E27FC236}">
                      <a16:creationId xmlns:a16="http://schemas.microsoft.com/office/drawing/2014/main" id="{1C18691F-8C57-2707-BA28-C2F6A9A040DB}"/>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D78F2B-14D6-FDD3-75EF-81096FFB3213}"/>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D8100A6-61A6-BBD0-6EA6-31A2036C45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713F551-18BB-37B9-258A-867F3E973803}"/>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4E6149E-405E-40B8-9133-809D5382B388}"/>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744C12-B990-60BE-4F58-0E1120642EB7}"/>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BEB707C-8141-837F-9A21-0E568B7D3D9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F29F629-9D23-398F-0DFD-4F5735B0B839}"/>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60FC387-4733-3DFA-8200-E6307DABCEFA}"/>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7AF7696-DEF8-6A1E-87A7-313A97A0C24B}"/>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97D3784-23E9-3DA3-85A0-43F6AE606F68}"/>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0D6498D-7727-F1B3-0CCD-17699CBAAA9D}"/>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1CB0BF8-8E02-6604-A438-3D495C92B548}"/>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B68D3F8-BFA1-140C-5135-54AD49FBCC8C}"/>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2B3DFEB-9E27-740E-5601-6EE53A0C735C}"/>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1E2CBFC-2DD3-A756-E1A9-DD24F334787D}"/>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E32FF98-5728-9B82-621C-DA6D246EAA7E}"/>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 name="Picture 6">
              <a:extLst>
                <a:ext uri="{FF2B5EF4-FFF2-40B4-BE49-F238E27FC236}">
                  <a16:creationId xmlns:a16="http://schemas.microsoft.com/office/drawing/2014/main" id="{5E4F3D7D-F860-0C7C-E9F3-A3D085B32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8" name="TextBox 7">
              <a:extLst>
                <a:ext uri="{FF2B5EF4-FFF2-40B4-BE49-F238E27FC236}">
                  <a16:creationId xmlns:a16="http://schemas.microsoft.com/office/drawing/2014/main" id="{047B4864-0324-7901-25C6-B9662FF1211F}"/>
                </a:ext>
              </a:extLst>
            </p:cNvPr>
            <p:cNvSpPr txBox="1"/>
            <p:nvPr/>
          </p:nvSpPr>
          <p:spPr>
            <a:xfrm>
              <a:off x="926255" y="6777192"/>
              <a:ext cx="10377896" cy="276999"/>
            </a:xfrm>
            <a:prstGeom prst="rect">
              <a:avLst/>
            </a:prstGeom>
            <a:noFill/>
          </p:spPr>
          <p:txBody>
            <a:bodyPr wrap="square" rtlCol="0">
              <a:spAutoFit/>
            </a:bodyPr>
            <a:lstStyle/>
            <a:p>
              <a:r>
                <a:rPr lang="en-US" sz="1200" b="1">
                  <a:solidFill>
                    <a:schemeClr val="tx1">
                      <a:lumMod val="50000"/>
                      <a:lumOff val="50000"/>
                    </a:schemeClr>
                  </a:solidFill>
                  <a:latin typeface="Arial Narrow" panose="020B0606020202030204" pitchFamily="34" charset="0"/>
                </a:rPr>
                <a:t>ITC Bureau</a:t>
              </a:r>
              <a:r>
                <a:rPr lang="en-US" sz="1200">
                  <a:solidFill>
                    <a:schemeClr val="tx1">
                      <a:lumMod val="50000"/>
                      <a:lumOff val="50000"/>
                    </a:schemeClr>
                  </a:solidFill>
                  <a:latin typeface="Arial Narrow" panose="020B0606020202030204" pitchFamily="34" charset="0"/>
                </a:rPr>
                <a:t>  </a:t>
              </a:r>
              <a:r>
                <a:rPr lang="en-US" sz="1200">
                  <a:solidFill>
                    <a:srgbClr val="0070C0"/>
                  </a:solidFill>
                  <a:latin typeface="Arial Narrow" panose="020B0606020202030204" pitchFamily="34" charset="0"/>
                </a:rPr>
                <a:t>|</a:t>
              </a:r>
              <a:r>
                <a:rPr lang="en-US" sz="1200" b="1">
                  <a:solidFill>
                    <a:srgbClr val="0070C0"/>
                  </a:solidFill>
                  <a:latin typeface="Arial Narrow" panose="020B0606020202030204" pitchFamily="34" charset="0"/>
                </a:rPr>
                <a:t>  </a:t>
              </a:r>
              <a:r>
                <a:rPr lang="en-US" sz="1200">
                  <a:solidFill>
                    <a:schemeClr val="bg1">
                      <a:lumMod val="50000"/>
                    </a:schemeClr>
                  </a:solidFill>
                  <a:latin typeface="Arial Narrow" panose="020B0606020202030204" pitchFamily="34" charset="0"/>
                </a:rPr>
                <a:t>November 2023</a:t>
              </a:r>
              <a:r>
                <a:rPr lang="en-US" sz="1200">
                  <a:solidFill>
                    <a:srgbClr val="0070C0"/>
                  </a:solidFill>
                  <a:latin typeface="Arial Narrow" panose="020B0606020202030204" pitchFamily="34" charset="0"/>
                </a:rPr>
                <a:t>  |</a:t>
              </a:r>
              <a:r>
                <a:rPr lang="en-US" sz="1200" b="1">
                  <a:solidFill>
                    <a:srgbClr val="0070C0"/>
                  </a:solidFill>
                  <a:latin typeface="Arial Narrow" panose="020B0606020202030204" pitchFamily="34" charset="0"/>
                </a:rPr>
                <a:t>  </a:t>
              </a:r>
              <a:r>
                <a:rPr lang="en-US" sz="1200">
                  <a:solidFill>
                    <a:schemeClr val="bg1">
                      <a:lumMod val="50000"/>
                    </a:schemeClr>
                  </a:solidFill>
                  <a:latin typeface="Arial Narrow" panose="020B0606020202030204" pitchFamily="34" charset="0"/>
                </a:rPr>
                <a:t>Geneva</a:t>
              </a:r>
            </a:p>
          </p:txBody>
        </p:sp>
      </p:grpSp>
      <p:pic>
        <p:nvPicPr>
          <p:cNvPr id="28" name="Content Placeholder 8">
            <a:extLst>
              <a:ext uri="{FF2B5EF4-FFF2-40B4-BE49-F238E27FC236}">
                <a16:creationId xmlns:a16="http://schemas.microsoft.com/office/drawing/2014/main" id="{F3D0146C-36E0-204F-C43F-9EB3E7FD5F14}"/>
              </a:ext>
            </a:extLst>
          </p:cNvPr>
          <p:cNvPicPr>
            <a:picLocks noChangeAspect="1"/>
          </p:cNvPicPr>
          <p:nvPr/>
        </p:nvPicPr>
        <p:blipFill>
          <a:blip r:embed="rId4"/>
          <a:stretch>
            <a:fillRect/>
          </a:stretch>
        </p:blipFill>
        <p:spPr>
          <a:xfrm>
            <a:off x="880749" y="1698427"/>
            <a:ext cx="10697601" cy="4674941"/>
          </a:xfrm>
          <a:prstGeom prst="rect">
            <a:avLst/>
          </a:prstGeom>
        </p:spPr>
      </p:pic>
      <p:sp>
        <p:nvSpPr>
          <p:cNvPr id="29" name="Content Placeholder 10">
            <a:extLst>
              <a:ext uri="{FF2B5EF4-FFF2-40B4-BE49-F238E27FC236}">
                <a16:creationId xmlns:a16="http://schemas.microsoft.com/office/drawing/2014/main" id="{EB24D2CA-B80F-0816-BD5F-934D20390513}"/>
              </a:ext>
            </a:extLst>
          </p:cNvPr>
          <p:cNvSpPr txBox="1">
            <a:spLocks/>
          </p:cNvSpPr>
          <p:nvPr/>
        </p:nvSpPr>
        <p:spPr>
          <a:xfrm>
            <a:off x="880749" y="1773787"/>
            <a:ext cx="7798077" cy="4783256"/>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570" indent="0">
              <a:lnSpc>
                <a:spcPct val="120000"/>
              </a:lnSpc>
              <a:buClr>
                <a:srgbClr val="3E8EDE"/>
              </a:buClr>
              <a:buNone/>
            </a:pPr>
            <a:r>
              <a:rPr lang="en-US" sz="1800" b="1" dirty="0">
                <a:solidFill>
                  <a:srgbClr val="0070C0"/>
                </a:solidFill>
                <a:latin typeface="Arial" panose="020B0604020202020204" pitchFamily="34" charset="0"/>
                <a:cs typeface="Arial" panose="020B0604020202020204" pitchFamily="34" charset="0"/>
              </a:rPr>
              <a:t>Review Cycle</a:t>
            </a:r>
          </a:p>
          <a:p>
            <a:pPr marL="401320" indent="-285750">
              <a:lnSpc>
                <a:spcPct val="120000"/>
              </a:lnSpc>
              <a:buClr>
                <a:srgbClr val="3E8EDE"/>
              </a:buClr>
              <a:buFont typeface="Wingdings" panose="05000000000000000000" pitchFamily="2" charset="2"/>
              <a:buChar char="§"/>
            </a:pPr>
            <a:r>
              <a:rPr lang="en-US" sz="1600" dirty="0">
                <a:latin typeface="Arial" panose="020B0604020202020204" pitchFamily="34" charset="0"/>
                <a:cs typeface="Arial" panose="020B0604020202020204" pitchFamily="34" charset="0"/>
              </a:rPr>
              <a:t>Every </a:t>
            </a:r>
            <a:r>
              <a:rPr lang="en-US" sz="1600" b="1" dirty="0">
                <a:latin typeface="Arial" panose="020B0604020202020204" pitchFamily="34" charset="0"/>
                <a:cs typeface="Arial" panose="020B0604020202020204" pitchFamily="34" charset="0"/>
              </a:rPr>
              <a:t>5 years </a:t>
            </a:r>
            <a:r>
              <a:rPr lang="en-US" sz="1600" dirty="0">
                <a:latin typeface="Arial" panose="020B0604020202020204" pitchFamily="34" charset="0"/>
                <a:cs typeface="Arial" panose="020B0604020202020204" pitchFamily="34" charset="0"/>
              </a:rPr>
              <a:t>(First in 2029) / Action plan reviewed </a:t>
            </a:r>
            <a:r>
              <a:rPr lang="en-US" sz="1600" b="1" dirty="0" err="1">
                <a:latin typeface="Arial" panose="020B0604020202020204" pitchFamily="34" charset="0"/>
                <a:cs typeface="Arial" panose="020B0604020202020204" pitchFamily="34" charset="0"/>
              </a:rPr>
              <a:t>biennally</a:t>
            </a:r>
            <a:endParaRPr lang="en-US" sz="1600" b="1" dirty="0">
              <a:latin typeface="Arial" panose="020B0604020202020204" pitchFamily="34" charset="0"/>
              <a:cs typeface="Arial" panose="020B0604020202020204" pitchFamily="34" charset="0"/>
            </a:endParaRPr>
          </a:p>
          <a:p>
            <a:pPr marL="115570" indent="0">
              <a:lnSpc>
                <a:spcPct val="100000"/>
              </a:lnSpc>
              <a:buClr>
                <a:srgbClr val="3E8EDE"/>
              </a:buClr>
              <a:buNone/>
            </a:pPr>
            <a:r>
              <a:rPr lang="en-US" sz="1800" b="1" dirty="0">
                <a:solidFill>
                  <a:srgbClr val="0070C0"/>
                </a:solidFill>
                <a:latin typeface="Arial" panose="020B0604020202020204" pitchFamily="34" charset="0"/>
                <a:cs typeface="Arial" panose="020B0604020202020204" pitchFamily="34" charset="0"/>
              </a:rPr>
              <a:t>ITC's Responsibilities:</a:t>
            </a:r>
          </a:p>
          <a:p>
            <a:pPr marL="401320" indent="-285750">
              <a:lnSpc>
                <a:spcPct val="120000"/>
              </a:lnSpc>
              <a:buClr>
                <a:srgbClr val="3E8EDE"/>
              </a:buClr>
              <a:buFont typeface="Wingdings" panose="05000000000000000000" pitchFamily="2" charset="2"/>
              <a:buChar char="§"/>
            </a:pPr>
            <a:r>
              <a:rPr lang="en-US" sz="1600" b="1" dirty="0">
                <a:latin typeface="Arial" panose="020B0604020202020204" pitchFamily="34" charset="0"/>
                <a:cs typeface="Arial" panose="020B0604020202020204" pitchFamily="34" charset="0"/>
              </a:rPr>
              <a:t>Central coordination </a:t>
            </a:r>
            <a:r>
              <a:rPr lang="en-US" sz="1600" dirty="0">
                <a:latin typeface="Arial" panose="020B0604020202020204" pitchFamily="34" charset="0"/>
                <a:cs typeface="Arial" panose="020B0604020202020204" pitchFamily="34" charset="0"/>
              </a:rPr>
              <a:t>&amp; defining </a:t>
            </a:r>
            <a:r>
              <a:rPr lang="en-US" sz="1600" b="1" dirty="0">
                <a:latin typeface="Arial" panose="020B0604020202020204" pitchFamily="34" charset="0"/>
                <a:cs typeface="Arial" panose="020B0604020202020204" pitchFamily="34" charset="0"/>
              </a:rPr>
              <a:t>review scope </a:t>
            </a:r>
            <a:r>
              <a:rPr lang="en-US" sz="1600" dirty="0">
                <a:latin typeface="Arial" panose="020B0604020202020204" pitchFamily="34" charset="0"/>
                <a:cs typeface="Arial" panose="020B0604020202020204" pitchFamily="34" charset="0"/>
              </a:rPr>
              <a:t>and</a:t>
            </a:r>
            <a:r>
              <a:rPr lang="en-US" sz="1600" b="1" dirty="0">
                <a:latin typeface="Arial" panose="020B0604020202020204" pitchFamily="34" charset="0"/>
                <a:cs typeface="Arial" panose="020B0604020202020204" pitchFamily="34" charset="0"/>
              </a:rPr>
              <a:t> terms of reference</a:t>
            </a:r>
            <a:r>
              <a:rPr lang="en-US" sz="1600" dirty="0">
                <a:latin typeface="Arial" panose="020B0604020202020204" pitchFamily="34" charset="0"/>
                <a:cs typeface="Arial" panose="020B0604020202020204" pitchFamily="34" charset="0"/>
              </a:rPr>
              <a:t>.</a:t>
            </a:r>
          </a:p>
          <a:p>
            <a:pPr marL="401320" indent="-285750">
              <a:lnSpc>
                <a:spcPct val="120000"/>
              </a:lnSpc>
              <a:buClr>
                <a:srgbClr val="3E8EDE"/>
              </a:buClr>
              <a:buFont typeface="Wingdings" panose="05000000000000000000" pitchFamily="2" charset="2"/>
              <a:buChar char="§"/>
            </a:pPr>
            <a:r>
              <a:rPr lang="en-US" sz="1600" b="1" dirty="0">
                <a:latin typeface="Arial" panose="020B0604020202020204" pitchFamily="34" charset="0"/>
                <a:cs typeface="Arial" panose="020B0604020202020204" pitchFamily="34" charset="0"/>
              </a:rPr>
              <a:t>Assess progress </a:t>
            </a:r>
            <a:r>
              <a:rPr lang="en-US" sz="1600" dirty="0">
                <a:latin typeface="Arial" panose="020B0604020202020204" pitchFamily="34" charset="0"/>
                <a:cs typeface="Arial" panose="020B0604020202020204" pitchFamily="34" charset="0"/>
              </a:rPr>
              <a:t>of strategic objectives and action plan &amp; set new actions and targets.</a:t>
            </a:r>
          </a:p>
          <a:p>
            <a:pPr marL="401320" indent="-285750">
              <a:lnSpc>
                <a:spcPct val="120000"/>
              </a:lnSpc>
              <a:buClr>
                <a:srgbClr val="3E8EDE"/>
              </a:buClr>
              <a:buFont typeface="Wingdings" panose="05000000000000000000" pitchFamily="2" charset="2"/>
              <a:buChar char="§"/>
            </a:pPr>
            <a:r>
              <a:rPr lang="en-US" sz="1600" b="1" dirty="0">
                <a:latin typeface="Arial" panose="020B0604020202020204" pitchFamily="34" charset="0"/>
                <a:cs typeface="Arial" panose="020B0604020202020204" pitchFamily="34" charset="0"/>
              </a:rPr>
              <a:t>Knowledge Update: </a:t>
            </a:r>
            <a:r>
              <a:rPr lang="en-US" sz="1600" dirty="0">
                <a:latin typeface="Arial" panose="020B0604020202020204" pitchFamily="34" charset="0"/>
                <a:cs typeface="Arial" panose="020B0604020202020204" pitchFamily="34" charset="0"/>
              </a:rPr>
              <a:t>Incorporate latest knowledge on the decarbonization of the inland transport sector (e.g., latest reports from Intergovernmental Panel on Climate Change.</a:t>
            </a:r>
          </a:p>
          <a:p>
            <a:pPr marL="115570" indent="0">
              <a:lnSpc>
                <a:spcPct val="100000"/>
              </a:lnSpc>
              <a:buClr>
                <a:srgbClr val="3E8EDE"/>
              </a:buClr>
              <a:buNone/>
            </a:pPr>
            <a:r>
              <a:rPr lang="en-US" sz="1800" b="1" dirty="0">
                <a:solidFill>
                  <a:srgbClr val="0070C0"/>
                </a:solidFill>
                <a:latin typeface="Arial" panose="020B0604020202020204" pitchFamily="34" charset="0"/>
                <a:cs typeface="Arial" panose="020B0604020202020204" pitchFamily="34" charset="0"/>
              </a:rPr>
              <a:t>Monitoring &amp; Reporting:</a:t>
            </a:r>
          </a:p>
          <a:p>
            <a:pPr marL="401320" indent="-285750">
              <a:lnSpc>
                <a:spcPct val="120000"/>
              </a:lnSpc>
              <a:buClr>
                <a:srgbClr val="3E8EDE"/>
              </a:buClr>
              <a:buFont typeface="Wingdings" panose="05000000000000000000" pitchFamily="2" charset="2"/>
              <a:buChar char="§"/>
            </a:pPr>
            <a:r>
              <a:rPr lang="en-US" sz="1600" dirty="0">
                <a:latin typeface="Arial" panose="020B0604020202020204" pitchFamily="34" charset="0"/>
                <a:cs typeface="Arial" panose="020B0604020202020204" pitchFamily="34" charset="0"/>
              </a:rPr>
              <a:t>Regular </a:t>
            </a:r>
            <a:r>
              <a:rPr lang="en-US" sz="1600" b="1" dirty="0">
                <a:latin typeface="Arial" panose="020B0604020202020204" pitchFamily="34" charset="0"/>
                <a:cs typeface="Arial" panose="020B0604020202020204" pitchFamily="34" charset="0"/>
              </a:rPr>
              <a:t>monitoring</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Strategy implementation </a:t>
            </a:r>
            <a:r>
              <a:rPr lang="en-US" sz="1600" dirty="0">
                <a:latin typeface="Arial" panose="020B0604020202020204" pitchFamily="34" charset="0"/>
                <a:cs typeface="Arial" panose="020B0604020202020204" pitchFamily="34" charset="0"/>
              </a:rPr>
              <a:t>by ITC's subsidiary bodies.</a:t>
            </a:r>
          </a:p>
          <a:p>
            <a:pPr marL="401320" indent="-285750">
              <a:lnSpc>
                <a:spcPct val="120000"/>
              </a:lnSpc>
              <a:buClr>
                <a:srgbClr val="3E8EDE"/>
              </a:buClr>
              <a:buFont typeface="Wingdings" panose="05000000000000000000" pitchFamily="2" charset="2"/>
              <a:buChar char="§"/>
            </a:pPr>
            <a:r>
              <a:rPr lang="en-US" sz="1600" b="1" dirty="0">
                <a:latin typeface="Arial" panose="020B0604020202020204" pitchFamily="34" charset="0"/>
                <a:cs typeface="Arial" panose="020B0604020202020204" pitchFamily="34" charset="0"/>
              </a:rPr>
              <a:t>Biennial action reports </a:t>
            </a:r>
            <a:r>
              <a:rPr lang="en-US" sz="1600" dirty="0">
                <a:latin typeface="Arial" panose="020B0604020202020204" pitchFamily="34" charset="0"/>
                <a:cs typeface="Arial" panose="020B0604020202020204" pitchFamily="34" charset="0"/>
              </a:rPr>
              <a:t>&amp; annual initiatives at ITC Forum on Climate change.</a:t>
            </a:r>
          </a:p>
        </p:txBody>
      </p:sp>
      <p:pic>
        <p:nvPicPr>
          <p:cNvPr id="31" name="Picture 30">
            <a:extLst>
              <a:ext uri="{FF2B5EF4-FFF2-40B4-BE49-F238E27FC236}">
                <a16:creationId xmlns:a16="http://schemas.microsoft.com/office/drawing/2014/main" id="{2610C65F-64A6-6A67-F596-6778454517FA}"/>
              </a:ext>
            </a:extLst>
          </p:cNvPr>
          <p:cNvPicPr>
            <a:picLocks noChangeAspect="1"/>
          </p:cNvPicPr>
          <p:nvPr/>
        </p:nvPicPr>
        <p:blipFill>
          <a:blip r:embed="rId5"/>
          <a:stretch>
            <a:fillRect/>
          </a:stretch>
        </p:blipFill>
        <p:spPr>
          <a:xfrm>
            <a:off x="9335863" y="2000703"/>
            <a:ext cx="1525073" cy="1906341"/>
          </a:xfrm>
          <a:prstGeom prst="rect">
            <a:avLst/>
          </a:prstGeom>
        </p:spPr>
      </p:pic>
      <p:sp>
        <p:nvSpPr>
          <p:cNvPr id="3" name="TextBox 2">
            <a:extLst>
              <a:ext uri="{FF2B5EF4-FFF2-40B4-BE49-F238E27FC236}">
                <a16:creationId xmlns:a16="http://schemas.microsoft.com/office/drawing/2014/main" id="{B66BAFE0-858A-DA62-3530-FA002FC0C06B}"/>
              </a:ext>
            </a:extLst>
          </p:cNvPr>
          <p:cNvSpPr txBox="1"/>
          <p:nvPr/>
        </p:nvSpPr>
        <p:spPr>
          <a:xfrm>
            <a:off x="8868535" y="3908926"/>
            <a:ext cx="2461560" cy="230832"/>
          </a:xfrm>
          <a:prstGeom prst="rect">
            <a:avLst/>
          </a:prstGeom>
          <a:noFill/>
        </p:spPr>
        <p:txBody>
          <a:bodyPr wrap="square" lIns="91440" tIns="45720" rIns="91440" bIns="45720" rtlCol="0" anchor="t">
            <a:spAutoFit/>
          </a:bodyPr>
          <a:lstStyle/>
          <a:p>
            <a:pPr algn="ctr"/>
            <a:r>
              <a:rPr lang="fr-CH" sz="700" dirty="0"/>
              <a:t>Source: UNECE</a:t>
            </a:r>
            <a:r>
              <a:rPr lang="fr-CH" sz="900" dirty="0"/>
              <a:t> </a:t>
            </a:r>
          </a:p>
        </p:txBody>
      </p:sp>
    </p:spTree>
    <p:extLst>
      <p:ext uri="{BB962C8B-B14F-4D97-AF65-F5344CB8AC3E}">
        <p14:creationId xmlns:p14="http://schemas.microsoft.com/office/powerpoint/2010/main" val="211952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
            <a:extLst>
              <a:ext uri="{FF2B5EF4-FFF2-40B4-BE49-F238E27FC236}">
                <a16:creationId xmlns:a16="http://schemas.microsoft.com/office/drawing/2014/main" id="{0E9603D1-54B1-4D82-B068-3F93126F3742}"/>
              </a:ext>
            </a:extLst>
          </p:cNvPr>
          <p:cNvSpPr txBox="1">
            <a:spLocks/>
          </p:cNvSpPr>
          <p:nvPr/>
        </p:nvSpPr>
        <p:spPr>
          <a:xfrm>
            <a:off x="5825594" y="4766799"/>
            <a:ext cx="5760640" cy="5982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spc="50">
                <a:latin typeface="Arial Black" panose="020B0A04020102020204" pitchFamily="34" charset="0"/>
              </a:rPr>
              <a:t>Thank you!</a:t>
            </a:r>
          </a:p>
        </p:txBody>
      </p:sp>
      <p:grpSp>
        <p:nvGrpSpPr>
          <p:cNvPr id="50" name="Group 49">
            <a:extLst>
              <a:ext uri="{FF2B5EF4-FFF2-40B4-BE49-F238E27FC236}">
                <a16:creationId xmlns:a16="http://schemas.microsoft.com/office/drawing/2014/main" id="{C9AE675E-7554-410C-8CB5-458AA9FD3EC3}"/>
              </a:ext>
            </a:extLst>
          </p:cNvPr>
          <p:cNvGrpSpPr/>
          <p:nvPr/>
        </p:nvGrpSpPr>
        <p:grpSpPr>
          <a:xfrm>
            <a:off x="-1068" y="-8413"/>
            <a:ext cx="5178016" cy="6866413"/>
            <a:chOff x="-1068" y="-8413"/>
            <a:chExt cx="5178016" cy="6866413"/>
          </a:xfrm>
        </p:grpSpPr>
        <p:pic>
          <p:nvPicPr>
            <p:cNvPr id="51" name="Picture 50" descr="A close up of a logo&#10;&#10;Description automatically generated">
              <a:extLst>
                <a:ext uri="{FF2B5EF4-FFF2-40B4-BE49-F238E27FC236}">
                  <a16:creationId xmlns:a16="http://schemas.microsoft.com/office/drawing/2014/main" id="{DD24245D-C959-4FC5-B3C1-E2CAAB2F202D}"/>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5470124"/>
              <a:ext cx="5175880" cy="1387876"/>
            </a:xfrm>
            <a:prstGeom prst="rect">
              <a:avLst/>
            </a:prstGeom>
          </p:spPr>
        </p:pic>
        <p:pic>
          <p:nvPicPr>
            <p:cNvPr id="52" name="Picture 51" descr="A close up of a logo&#10;&#10;Description automatically generated">
              <a:extLst>
                <a:ext uri="{FF2B5EF4-FFF2-40B4-BE49-F238E27FC236}">
                  <a16:creationId xmlns:a16="http://schemas.microsoft.com/office/drawing/2014/main" id="{29AA2955-95E9-4D99-A6CF-EBF8B8878E6C}"/>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8413"/>
              <a:ext cx="5176948" cy="4585303"/>
            </a:xfrm>
            <a:prstGeom prst="rect">
              <a:avLst/>
            </a:prstGeom>
          </p:spPr>
        </p:pic>
        <p:pic>
          <p:nvPicPr>
            <p:cNvPr id="53" name="Picture 52">
              <a:extLst>
                <a:ext uri="{FF2B5EF4-FFF2-40B4-BE49-F238E27FC236}">
                  <a16:creationId xmlns:a16="http://schemas.microsoft.com/office/drawing/2014/main" id="{6863A9EC-48C4-4D9D-87D6-5DCF214EA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850" y="5773423"/>
              <a:ext cx="2544734" cy="781277"/>
            </a:xfrm>
            <a:prstGeom prst="rect">
              <a:avLst/>
            </a:prstGeom>
          </p:spPr>
        </p:pic>
        <p:grpSp>
          <p:nvGrpSpPr>
            <p:cNvPr id="54" name="Group 53">
              <a:extLst>
                <a:ext uri="{FF2B5EF4-FFF2-40B4-BE49-F238E27FC236}">
                  <a16:creationId xmlns:a16="http://schemas.microsoft.com/office/drawing/2014/main" id="{DD26F1EF-EEFF-46E2-8C7E-50241C7BAB8A}"/>
                </a:ext>
              </a:extLst>
            </p:cNvPr>
            <p:cNvGrpSpPr/>
            <p:nvPr/>
          </p:nvGrpSpPr>
          <p:grpSpPr>
            <a:xfrm>
              <a:off x="-1068" y="4587337"/>
              <a:ext cx="5176948" cy="869533"/>
              <a:chOff x="-1068" y="4587337"/>
              <a:chExt cx="4571999" cy="869533"/>
            </a:xfrm>
          </p:grpSpPr>
          <p:grpSp>
            <p:nvGrpSpPr>
              <p:cNvPr id="60" name="Group 59">
                <a:extLst>
                  <a:ext uri="{FF2B5EF4-FFF2-40B4-BE49-F238E27FC236}">
                    <a16:creationId xmlns:a16="http://schemas.microsoft.com/office/drawing/2014/main" id="{9604FA65-D9EB-4AA2-BE9D-1154984C4452}"/>
                  </a:ext>
                </a:extLst>
              </p:cNvPr>
              <p:cNvGrpSpPr/>
              <p:nvPr/>
            </p:nvGrpSpPr>
            <p:grpSpPr>
              <a:xfrm flipV="1">
                <a:off x="-1068" y="5359240"/>
                <a:ext cx="4571999" cy="97630"/>
                <a:chOff x="0" y="1472508"/>
                <a:chExt cx="9601200" cy="257953"/>
              </a:xfrm>
            </p:grpSpPr>
            <p:sp>
              <p:nvSpPr>
                <p:cNvPr id="81" name="Rectangle 80">
                  <a:extLst>
                    <a:ext uri="{FF2B5EF4-FFF2-40B4-BE49-F238E27FC236}">
                      <a16:creationId xmlns:a16="http://schemas.microsoft.com/office/drawing/2014/main" id="{EF974F6E-0B04-4C39-873C-5DD918FF544C}"/>
                    </a:ext>
                  </a:extLst>
                </p:cNvPr>
                <p:cNvSpPr/>
                <p:nvPr/>
              </p:nvSpPr>
              <p:spPr>
                <a:xfrm>
                  <a:off x="0" y="1472508"/>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2" name="Group 81">
                  <a:extLst>
                    <a:ext uri="{FF2B5EF4-FFF2-40B4-BE49-F238E27FC236}">
                      <a16:creationId xmlns:a16="http://schemas.microsoft.com/office/drawing/2014/main" id="{8230F2D8-7019-4907-BC3F-EA48A18A729A}"/>
                    </a:ext>
                  </a:extLst>
                </p:cNvPr>
                <p:cNvGrpSpPr/>
                <p:nvPr/>
              </p:nvGrpSpPr>
              <p:grpSpPr>
                <a:xfrm>
                  <a:off x="0" y="1533803"/>
                  <a:ext cx="9601200" cy="142344"/>
                  <a:chOff x="-10048" y="1395274"/>
                  <a:chExt cx="9611247" cy="142344"/>
                </a:xfrm>
              </p:grpSpPr>
              <p:sp>
                <p:nvSpPr>
                  <p:cNvPr id="83" name="Rectangle 82">
                    <a:extLst>
                      <a:ext uri="{FF2B5EF4-FFF2-40B4-BE49-F238E27FC236}">
                        <a16:creationId xmlns:a16="http://schemas.microsoft.com/office/drawing/2014/main" id="{13FDEDA2-BAD5-4C78-BCBB-7706B40D5DC1}"/>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3A29052-0EDB-40F6-ADE0-A10FE37637FA}"/>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66F13C1C-7E93-4F11-A520-D4A6B4E58A23}"/>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44D5ACF-BAD3-430F-8F87-0C888ECD2745}"/>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41C68D68-7E90-4299-87B6-35D9375D7C02}"/>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2922826C-06CA-4298-80C8-D6762DD2B73C}"/>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C3206C5C-C6C3-4646-BD06-C3B8C2518CC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CE244FE1-3E33-4F78-AD88-A9D44D74916B}"/>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F1B317B7-67BB-4B99-A457-38BE9EBBAC6A}"/>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1AD68BC-AC9C-491E-A00E-0DA84CA2CEBC}"/>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82396EFD-5734-4DA7-BCAA-1D53DD9492C7}"/>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3D72E86F-F719-4540-AAAD-1E7BA71FB816}"/>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57DAEA99-C6E4-4764-BCB1-77716562AF64}"/>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4B015A30-3074-46D7-9EA3-0DC462270AAD}"/>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18252790-EE7D-411E-B15B-848A36C7E0F9}"/>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64F7C6A-1F2B-4F5F-A2F9-CF476B2451DC}"/>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09C75EE-48A5-4383-89C3-EE08C7DB4E6A}"/>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a:extLst>
                  <a:ext uri="{FF2B5EF4-FFF2-40B4-BE49-F238E27FC236}">
                    <a16:creationId xmlns:a16="http://schemas.microsoft.com/office/drawing/2014/main" id="{2707ADDF-54E2-4E44-B77F-543547188945}"/>
                  </a:ext>
                </a:extLst>
              </p:cNvPr>
              <p:cNvGrpSpPr/>
              <p:nvPr/>
            </p:nvGrpSpPr>
            <p:grpSpPr>
              <a:xfrm flipV="1">
                <a:off x="-1068" y="4587337"/>
                <a:ext cx="4571999" cy="97630"/>
                <a:chOff x="0" y="1472506"/>
                <a:chExt cx="9601200" cy="257953"/>
              </a:xfrm>
            </p:grpSpPr>
            <p:sp>
              <p:nvSpPr>
                <p:cNvPr id="62" name="Rectangle 61">
                  <a:extLst>
                    <a:ext uri="{FF2B5EF4-FFF2-40B4-BE49-F238E27FC236}">
                      <a16:creationId xmlns:a16="http://schemas.microsoft.com/office/drawing/2014/main" id="{AC0E7966-3A06-4FA6-9690-CA158AA33BED}"/>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3" name="Group 62">
                  <a:extLst>
                    <a:ext uri="{FF2B5EF4-FFF2-40B4-BE49-F238E27FC236}">
                      <a16:creationId xmlns:a16="http://schemas.microsoft.com/office/drawing/2014/main" id="{1539DFD5-86B4-47F7-8083-3AB0EDF9A77D}"/>
                    </a:ext>
                  </a:extLst>
                </p:cNvPr>
                <p:cNvGrpSpPr/>
                <p:nvPr/>
              </p:nvGrpSpPr>
              <p:grpSpPr>
                <a:xfrm>
                  <a:off x="0" y="1533803"/>
                  <a:ext cx="9601200" cy="142344"/>
                  <a:chOff x="-10048" y="1395274"/>
                  <a:chExt cx="9611247" cy="142344"/>
                </a:xfrm>
              </p:grpSpPr>
              <p:sp>
                <p:nvSpPr>
                  <p:cNvPr id="64" name="Rectangle 63">
                    <a:extLst>
                      <a:ext uri="{FF2B5EF4-FFF2-40B4-BE49-F238E27FC236}">
                        <a16:creationId xmlns:a16="http://schemas.microsoft.com/office/drawing/2014/main" id="{930804F5-1F1D-42F8-98EA-C5EF327D1CC8}"/>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8AC4DF03-CF93-4685-B5DD-5C3D2C371079}"/>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4322D28F-B3DB-4E86-84B2-C2C400049AD2}"/>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A76D3D3-83D1-4FB6-91B6-AD5A9636F515}"/>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3189444F-8457-43BF-BAED-231AD4D08288}"/>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2E3CB90-13FC-4647-BE41-8235B1C2F204}"/>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BF9B6FC-C5B4-4A0F-A473-71D1A17B7F45}"/>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53FD6521-58F8-4436-BB8B-F7312B67745B}"/>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D4E91B2-EBC6-4571-A6A3-A557096286FC}"/>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50BFD62-9B89-466C-A656-BF584EC0BD4C}"/>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E282875-D700-4D55-AA0F-9108017A948C}"/>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EEDB723-598C-4992-AA1C-932C78C03BF1}"/>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2402514-4820-4A50-8FBD-28A46E38A2B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7996193-6F29-4254-A381-73565499DD9C}"/>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F2950489-6B82-457D-AE75-0C835AFBDB99}"/>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E4F8FAB-3C7D-43D2-BA16-8FB22C67D19C}"/>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F2D03678-B942-4CC3-A85D-C25CF06E3B62}"/>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8" name="TextBox 57">
              <a:extLst>
                <a:ext uri="{FF2B5EF4-FFF2-40B4-BE49-F238E27FC236}">
                  <a16:creationId xmlns:a16="http://schemas.microsoft.com/office/drawing/2014/main" id="{5FABA571-8E9C-4CFF-8B4A-43D247C5887C}"/>
                </a:ext>
              </a:extLst>
            </p:cNvPr>
            <p:cNvSpPr txBox="1"/>
            <p:nvPr/>
          </p:nvSpPr>
          <p:spPr>
            <a:xfrm>
              <a:off x="336408" y="4789498"/>
              <a:ext cx="4571999" cy="461665"/>
            </a:xfrm>
            <a:prstGeom prst="rect">
              <a:avLst/>
            </a:prstGeom>
            <a:noFill/>
          </p:spPr>
          <p:txBody>
            <a:bodyPr wrap="square" rtlCol="0">
              <a:spAutoFit/>
            </a:bodyPr>
            <a:lstStyle/>
            <a:p>
              <a:pPr algn="ctr"/>
              <a:r>
                <a:rPr lang="en-US" sz="2400" b="1" spc="70">
                  <a:solidFill>
                    <a:srgbClr val="4E9EE5"/>
                  </a:solidFill>
                  <a:latin typeface="Arial Narrow" panose="020B0606020202030204" pitchFamily="34" charset="0"/>
                </a:rPr>
                <a:t>INLAND TRANSPORT COMMITTEE</a:t>
              </a:r>
            </a:p>
          </p:txBody>
        </p:sp>
      </p:grpSp>
      <p:pic>
        <p:nvPicPr>
          <p:cNvPr id="2" name="Picture 1" descr="A close-up of a computer screen&#10;&#10;Description automatically generated">
            <a:extLst>
              <a:ext uri="{FF2B5EF4-FFF2-40B4-BE49-F238E27FC236}">
                <a16:creationId xmlns:a16="http://schemas.microsoft.com/office/drawing/2014/main" id="{8F96C1FE-9CF6-0227-19B7-4CA5AB3243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127" y="326972"/>
            <a:ext cx="2347276" cy="3738033"/>
          </a:xfrm>
          <a:prstGeom prst="rect">
            <a:avLst/>
          </a:prstGeom>
        </p:spPr>
      </p:pic>
      <p:sp>
        <p:nvSpPr>
          <p:cNvPr id="3" name="TextBox 2">
            <a:extLst>
              <a:ext uri="{FF2B5EF4-FFF2-40B4-BE49-F238E27FC236}">
                <a16:creationId xmlns:a16="http://schemas.microsoft.com/office/drawing/2014/main" id="{1C704768-D480-049C-E0CD-3C6A2317DCC2}"/>
              </a:ext>
            </a:extLst>
          </p:cNvPr>
          <p:cNvSpPr txBox="1"/>
          <p:nvPr/>
        </p:nvSpPr>
        <p:spPr>
          <a:xfrm>
            <a:off x="2732958" y="1126660"/>
            <a:ext cx="1545206" cy="2132763"/>
          </a:xfrm>
          <a:prstGeom prst="rect">
            <a:avLst/>
          </a:prstGeom>
          <a:noFill/>
        </p:spPr>
        <p:txBody>
          <a:bodyPr wrap="square" rtlCol="0">
            <a:spAutoFit/>
          </a:bodyPr>
          <a:lstStyle/>
          <a:p>
            <a:pPr marR="0">
              <a:lnSpc>
                <a:spcPct val="107000"/>
              </a:lnSpc>
              <a:spcBef>
                <a:spcPts val="600"/>
              </a:spcBef>
              <a:spcAft>
                <a:spcPts val="0"/>
              </a:spcAft>
              <a:tabLst>
                <a:tab pos="6466840" algn="l"/>
              </a:tabLst>
            </a:pPr>
            <a:r>
              <a:rPr lang="en-GB" sz="1800" b="1" spc="120" dirty="0">
                <a:solidFill>
                  <a:srgbClr val="000000"/>
                </a:solidFill>
                <a:effectLst/>
                <a:latin typeface="Roboto Condensed" pitchFamily="2" charset="0"/>
                <a:ea typeface="DengXian" panose="02010600030101010101" pitchFamily="2" charset="-122"/>
                <a:cs typeface="Arial" panose="020B0604020202020204" pitchFamily="34" charset="0"/>
              </a:rPr>
              <a:t>TAKING AMBITIOUS CLIMATE ACTION</a:t>
            </a:r>
            <a:endParaRPr lang="en-GB" sz="1800" dirty="0">
              <a:effectLst/>
              <a:latin typeface="Calibri" panose="020F0502020204030204" pitchFamily="34" charset="0"/>
              <a:ea typeface="DengXian" panose="02010600030101010101" pitchFamily="2" charset="-122"/>
              <a:cs typeface="Arial" panose="020B0604020202020204" pitchFamily="34" charset="0"/>
            </a:endParaRPr>
          </a:p>
          <a:p>
            <a:pPr marR="0">
              <a:lnSpc>
                <a:spcPct val="107000"/>
              </a:lnSpc>
              <a:spcBef>
                <a:spcPts val="600"/>
              </a:spcBef>
              <a:spcAft>
                <a:spcPts val="0"/>
              </a:spcAft>
              <a:tabLst>
                <a:tab pos="6466840" algn="l"/>
              </a:tabLst>
            </a:pPr>
            <a:r>
              <a:rPr lang="en-US" sz="1600" dirty="0" err="1">
                <a:solidFill>
                  <a:srgbClr val="000000"/>
                </a:solidFill>
                <a:effectLst/>
                <a:latin typeface="Roboto Condensed" pitchFamily="2" charset="0"/>
                <a:ea typeface="DengXian" panose="02010600030101010101" pitchFamily="2" charset="-122"/>
                <a:cs typeface="Arial" panose="020B0604020202020204" pitchFamily="34" charset="0"/>
              </a:rPr>
              <a:t>Decarbonising</a:t>
            </a:r>
            <a:r>
              <a:rPr lang="en-US" sz="1600" dirty="0">
                <a:solidFill>
                  <a:srgbClr val="000000"/>
                </a:solidFill>
                <a:effectLst/>
                <a:latin typeface="Roboto Condensed" pitchFamily="2" charset="0"/>
                <a:ea typeface="DengXian" panose="02010600030101010101" pitchFamily="2" charset="-122"/>
                <a:cs typeface="Arial" panose="020B0604020202020204" pitchFamily="34" charset="0"/>
              </a:rPr>
              <a:t> inland transport by 2050</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888253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a:extLst>
              <a:ext uri="{FF2B5EF4-FFF2-40B4-BE49-F238E27FC236}">
                <a16:creationId xmlns:a16="http://schemas.microsoft.com/office/drawing/2014/main" id="{C9AD0D82-F98A-3379-8740-9EA15644475E}"/>
              </a:ext>
            </a:extLst>
          </p:cNvPr>
          <p:cNvSpPr txBox="1">
            <a:spLocks/>
          </p:cNvSpPr>
          <p:nvPr/>
        </p:nvSpPr>
        <p:spPr>
          <a:xfrm>
            <a:off x="724237" y="1449367"/>
            <a:ext cx="10815083" cy="4943490"/>
          </a:xfrm>
          <a:prstGeom prst="rect">
            <a:avLst/>
          </a:prstGeom>
          <a:solidFill>
            <a:schemeClr val="bg1">
              <a:lumMod val="75000"/>
              <a:alpha val="1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indent="0">
              <a:buClr>
                <a:srgbClr val="3E8EDE"/>
              </a:buClr>
              <a:buNone/>
            </a:pPr>
            <a:endParaRPr lang="en-US" sz="240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D47EDB1E-1F14-420A-BF82-AAF29868FDEF}"/>
              </a:ext>
            </a:extLst>
          </p:cNvPr>
          <p:cNvGrpSpPr/>
          <p:nvPr/>
        </p:nvGrpSpPr>
        <p:grpSpPr>
          <a:xfrm>
            <a:off x="661428" y="1135057"/>
            <a:ext cx="10837834" cy="5585462"/>
            <a:chOff x="669983" y="1412560"/>
            <a:chExt cx="10837834" cy="5585462"/>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732792" y="6721023"/>
              <a:ext cx="10377896" cy="276999"/>
            </a:xfrm>
            <a:prstGeom prst="rect">
              <a:avLst/>
            </a:prstGeom>
            <a:noFill/>
          </p:spPr>
          <p:txBody>
            <a:bodyPr wrap="square" rtlCol="0">
              <a:spAutoFit/>
            </a:bodyPr>
            <a:lstStyle/>
            <a:p>
              <a:r>
                <a:rPr lang="en-US" sz="1200" b="1">
                  <a:solidFill>
                    <a:schemeClr val="tx1">
                      <a:lumMod val="50000"/>
                      <a:lumOff val="50000"/>
                    </a:schemeClr>
                  </a:solidFill>
                  <a:latin typeface="Arial Narrow" panose="020B0606020202030204" pitchFamily="34" charset="0"/>
                </a:rPr>
                <a:t>ITC Bureau</a:t>
              </a:r>
              <a:r>
                <a:rPr lang="en-US" sz="1200">
                  <a:solidFill>
                    <a:schemeClr val="tx1">
                      <a:lumMod val="50000"/>
                      <a:lumOff val="50000"/>
                    </a:schemeClr>
                  </a:solidFill>
                  <a:latin typeface="Arial Narrow" panose="020B0606020202030204" pitchFamily="34" charset="0"/>
                </a:rPr>
                <a:t>  </a:t>
              </a:r>
              <a:r>
                <a:rPr lang="en-US" sz="1200">
                  <a:solidFill>
                    <a:srgbClr val="0070C0"/>
                  </a:solidFill>
                  <a:latin typeface="Arial Narrow" panose="020B0606020202030204" pitchFamily="34" charset="0"/>
                </a:rPr>
                <a:t>|</a:t>
              </a:r>
              <a:r>
                <a:rPr lang="en-US" sz="1200" b="1">
                  <a:solidFill>
                    <a:srgbClr val="0070C0"/>
                  </a:solidFill>
                  <a:latin typeface="Arial Narrow" panose="020B0606020202030204" pitchFamily="34" charset="0"/>
                </a:rPr>
                <a:t>  </a:t>
              </a:r>
              <a:r>
                <a:rPr lang="en-US" sz="1200">
                  <a:solidFill>
                    <a:schemeClr val="bg1">
                      <a:lumMod val="50000"/>
                    </a:schemeClr>
                  </a:solidFill>
                  <a:latin typeface="Arial Narrow" panose="020B0606020202030204" pitchFamily="34" charset="0"/>
                </a:rPr>
                <a:t>November 2023</a:t>
              </a:r>
              <a:r>
                <a:rPr lang="en-US" sz="1200">
                  <a:solidFill>
                    <a:srgbClr val="0070C0"/>
                  </a:solidFill>
                  <a:latin typeface="Arial Narrow" panose="020B0606020202030204" pitchFamily="34" charset="0"/>
                </a:rPr>
                <a:t>  |</a:t>
              </a:r>
              <a:r>
                <a:rPr lang="en-US" sz="1200" b="1">
                  <a:solidFill>
                    <a:srgbClr val="0070C0"/>
                  </a:solidFill>
                  <a:latin typeface="Arial Narrow" panose="020B0606020202030204" pitchFamily="34" charset="0"/>
                </a:rPr>
                <a:t>  </a:t>
              </a:r>
              <a:r>
                <a:rPr lang="en-US" sz="1200">
                  <a:solidFill>
                    <a:schemeClr val="bg1">
                      <a:lumMod val="50000"/>
                    </a:schemeClr>
                  </a:solidFill>
                  <a:latin typeface="Arial Narrow" panose="020B0606020202030204" pitchFamily="34" charset="0"/>
                </a:rPr>
                <a:t>Geneva</a:t>
              </a:r>
            </a:p>
          </p:txBody>
        </p:sp>
      </p:grpSp>
      <p:sp>
        <p:nvSpPr>
          <p:cNvPr id="11" name="Content Placeholder 10"/>
          <p:cNvSpPr>
            <a:spLocks noGrp="1"/>
          </p:cNvSpPr>
          <p:nvPr>
            <p:ph idx="1"/>
          </p:nvPr>
        </p:nvSpPr>
        <p:spPr>
          <a:xfrm>
            <a:off x="724723" y="1135058"/>
            <a:ext cx="10749646" cy="5401848"/>
          </a:xfrm>
          <a:noFill/>
        </p:spPr>
        <p:txBody>
          <a:bodyPr vert="horz" lIns="91440" tIns="45720" rIns="91440" bIns="45720" rtlCol="0" anchor="t">
            <a:normAutofit/>
          </a:bodyPr>
          <a:lstStyle/>
          <a:p>
            <a:pPr marL="115570" indent="0">
              <a:buClr>
                <a:srgbClr val="3E8EDE"/>
              </a:buClr>
              <a:buNone/>
            </a:pPr>
            <a:endParaRPr lang="en-US" sz="1800" dirty="0">
              <a:latin typeface="Arial" panose="020B0604020202020204" pitchFamily="34" charset="0"/>
              <a:cs typeface="Arial" panose="020B0604020202020204" pitchFamily="34" charset="0"/>
            </a:endParaRPr>
          </a:p>
          <a:p>
            <a:pPr marL="115570" indent="0">
              <a:buClr>
                <a:srgbClr val="3E8EDE"/>
              </a:buClr>
              <a:buNone/>
            </a:pPr>
            <a:r>
              <a:rPr lang="en-US" sz="1800" b="1" dirty="0">
                <a:solidFill>
                  <a:srgbClr val="0070C0"/>
                </a:solidFill>
                <a:latin typeface="Arial"/>
                <a:cs typeface="Arial"/>
              </a:rPr>
              <a:t>ITC adopted the ITC strategy on reducing GHG emissions from inland transport</a:t>
            </a:r>
            <a:endParaRPr lang="en-US" sz="1800" dirty="0">
              <a:latin typeface="Arial"/>
              <a:cs typeface="Arial"/>
            </a:endParaRPr>
          </a:p>
          <a:p>
            <a:pPr marL="115570" indent="0">
              <a:buClr>
                <a:srgbClr val="3E8EDE"/>
              </a:buClr>
              <a:buNone/>
            </a:pPr>
            <a:r>
              <a:rPr lang="en-US" sz="1800" dirty="0">
                <a:latin typeface="Arial"/>
                <a:cs typeface="Arial"/>
              </a:rPr>
              <a:t>Decision 4</a:t>
            </a:r>
          </a:p>
        </p:txBody>
      </p:sp>
      <p:sp>
        <p:nvSpPr>
          <p:cNvPr id="16" name="Title 4"/>
          <p:cNvSpPr txBox="1">
            <a:spLocks/>
          </p:cNvSpPr>
          <p:nvPr/>
        </p:nvSpPr>
        <p:spPr>
          <a:xfrm>
            <a:off x="2790218" y="25739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Decision from ITC at its 86th session</a:t>
            </a: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2</a:t>
            </a:fld>
            <a:endParaRPr lang="en-US"/>
          </a:p>
        </p:txBody>
      </p:sp>
      <p:pic>
        <p:nvPicPr>
          <p:cNvPr id="8" name="Picture 7">
            <a:extLst>
              <a:ext uri="{FF2B5EF4-FFF2-40B4-BE49-F238E27FC236}">
                <a16:creationId xmlns:a16="http://schemas.microsoft.com/office/drawing/2014/main" id="{5FD86652-5570-B4DB-0771-70388E0C4D01}"/>
              </a:ext>
            </a:extLst>
          </p:cNvPr>
          <p:cNvPicPr>
            <a:picLocks noChangeAspect="1"/>
          </p:cNvPicPr>
          <p:nvPr/>
        </p:nvPicPr>
        <p:blipFill rotWithShape="1">
          <a:blip r:embed="rId4"/>
          <a:srcRect l="6134" r="3009" b="1616"/>
          <a:stretch/>
        </p:blipFill>
        <p:spPr>
          <a:xfrm>
            <a:off x="0" y="2254846"/>
            <a:ext cx="12192000" cy="4481835"/>
          </a:xfrm>
          <a:prstGeom prst="rect">
            <a:avLst/>
          </a:prstGeom>
        </p:spPr>
      </p:pic>
    </p:spTree>
    <p:extLst>
      <p:ext uri="{BB962C8B-B14F-4D97-AF65-F5344CB8AC3E}">
        <p14:creationId xmlns:p14="http://schemas.microsoft.com/office/powerpoint/2010/main" val="278508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Content Placeholder 27">
            <a:extLst>
              <a:ext uri="{FF2B5EF4-FFF2-40B4-BE49-F238E27FC236}">
                <a16:creationId xmlns:a16="http://schemas.microsoft.com/office/drawing/2014/main" id="{285773DF-3900-0C7A-3AC5-7DBEAF10CD41}"/>
              </a:ext>
            </a:extLst>
          </p:cNvPr>
          <p:cNvPicPr>
            <a:picLocks noGrp="1" noChangeAspect="1"/>
          </p:cNvPicPr>
          <p:nvPr>
            <p:ph idx="1"/>
          </p:nvPr>
        </p:nvPicPr>
        <p:blipFill>
          <a:blip r:embed="rId3"/>
          <a:stretch>
            <a:fillRect/>
          </a:stretch>
        </p:blipFill>
        <p:spPr>
          <a:xfrm>
            <a:off x="843416" y="1806218"/>
            <a:ext cx="10655846" cy="4389179"/>
          </a:xfrm>
          <a:prstGeom prst="rect">
            <a:avLst/>
          </a:prstGeom>
        </p:spPr>
      </p:pic>
      <p:grpSp>
        <p:nvGrpSpPr>
          <p:cNvPr id="4" name="Group 3">
            <a:extLst>
              <a:ext uri="{FF2B5EF4-FFF2-40B4-BE49-F238E27FC236}">
                <a16:creationId xmlns:a16="http://schemas.microsoft.com/office/drawing/2014/main" id="{B695F7AB-9955-4DF0-3543-1207FC4B2D57}"/>
              </a:ext>
            </a:extLst>
          </p:cNvPr>
          <p:cNvGrpSpPr/>
          <p:nvPr/>
        </p:nvGrpSpPr>
        <p:grpSpPr>
          <a:xfrm>
            <a:off x="661428" y="1312712"/>
            <a:ext cx="10837834" cy="5379589"/>
            <a:chOff x="669983" y="1412560"/>
            <a:chExt cx="10837834" cy="5379589"/>
          </a:xfrm>
        </p:grpSpPr>
        <p:grpSp>
          <p:nvGrpSpPr>
            <p:cNvPr id="5" name="Group 4">
              <a:extLst>
                <a:ext uri="{FF2B5EF4-FFF2-40B4-BE49-F238E27FC236}">
                  <a16:creationId xmlns:a16="http://schemas.microsoft.com/office/drawing/2014/main" id="{C6D5BD78-092B-2ECB-6F37-EBD99723A882}"/>
                </a:ext>
              </a:extLst>
            </p:cNvPr>
            <p:cNvGrpSpPr/>
            <p:nvPr/>
          </p:nvGrpSpPr>
          <p:grpSpPr>
            <a:xfrm rot="10800000" flipV="1">
              <a:off x="1843728" y="1468498"/>
              <a:ext cx="9664089" cy="224269"/>
              <a:chOff x="0" y="1472506"/>
              <a:chExt cx="9601200" cy="257953"/>
            </a:xfrm>
          </p:grpSpPr>
          <p:sp>
            <p:nvSpPr>
              <p:cNvPr id="8" name="Rectangle 7">
                <a:extLst>
                  <a:ext uri="{FF2B5EF4-FFF2-40B4-BE49-F238E27FC236}">
                    <a16:creationId xmlns:a16="http://schemas.microsoft.com/office/drawing/2014/main" id="{CC32DB5C-99F9-205A-77EE-0C4B6EF7D07C}"/>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 name="Group 8">
                <a:extLst>
                  <a:ext uri="{FF2B5EF4-FFF2-40B4-BE49-F238E27FC236}">
                    <a16:creationId xmlns:a16="http://schemas.microsoft.com/office/drawing/2014/main" id="{7FA46939-00AD-995B-723E-6FDE93BD8808}"/>
                  </a:ext>
                </a:extLst>
              </p:cNvPr>
              <p:cNvGrpSpPr/>
              <p:nvPr/>
            </p:nvGrpSpPr>
            <p:grpSpPr>
              <a:xfrm>
                <a:off x="0" y="1533803"/>
                <a:ext cx="9601200" cy="142344"/>
                <a:chOff x="-10048" y="1395274"/>
                <a:chExt cx="9611247" cy="142344"/>
              </a:xfrm>
            </p:grpSpPr>
            <p:sp>
              <p:nvSpPr>
                <p:cNvPr id="10" name="Rectangle 9">
                  <a:extLst>
                    <a:ext uri="{FF2B5EF4-FFF2-40B4-BE49-F238E27FC236}">
                      <a16:creationId xmlns:a16="http://schemas.microsoft.com/office/drawing/2014/main" id="{B1BE167F-62C7-40DD-9AFB-88BC2DB1B228}"/>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01C9A4E-8036-5EA0-CDC9-EF4CDA2A9088}"/>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4F7A7C-6E13-0169-0122-348FD59114D1}"/>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37552D-D7DF-F4A4-730D-BCD432D33F1E}"/>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1802C61-0F53-9D7C-592C-B41367920DF6}"/>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7E19E7E-7696-D5A8-FB4A-E5FA60D8F2E0}"/>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F96A34-2C6B-DF69-FC43-8715F0016EA5}"/>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C2B34AD-9FEE-7B1F-8C91-BA478A50A74A}"/>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455BE93-AF67-28DC-6478-504C48C516F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16498C5-CB83-3C6D-A3A6-58E7D4F65222}"/>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1163E1D-FBD7-A989-8458-CBB33C13A11A}"/>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FE341C-4AEF-2964-7CD9-3CB8E7D1A9AD}"/>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22C57E9-6F99-6041-462F-844A2FAB56BA}"/>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2EB531B-084F-7258-C020-6F441F6F932F}"/>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16871D7-6591-0ECE-5C05-16FB18F6CBA6}"/>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0B97E15-4D65-6526-1BF0-3BB8EE04C6F9}"/>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308CAC7-FEF7-BAB4-911C-0403FE0F1671}"/>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 name="Picture 5">
              <a:extLst>
                <a:ext uri="{FF2B5EF4-FFF2-40B4-BE49-F238E27FC236}">
                  <a16:creationId xmlns:a16="http://schemas.microsoft.com/office/drawing/2014/main" id="{BB87BB58-EBCC-34DB-4A28-2A2131B787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7" name="TextBox 6">
              <a:extLst>
                <a:ext uri="{FF2B5EF4-FFF2-40B4-BE49-F238E27FC236}">
                  <a16:creationId xmlns:a16="http://schemas.microsoft.com/office/drawing/2014/main" id="{553A9749-4FE9-3B54-C59E-2774A634A478}"/>
                </a:ext>
              </a:extLst>
            </p:cNvPr>
            <p:cNvSpPr txBox="1"/>
            <p:nvPr/>
          </p:nvSpPr>
          <p:spPr>
            <a:xfrm>
              <a:off x="869993" y="6515150"/>
              <a:ext cx="10377896" cy="276999"/>
            </a:xfrm>
            <a:prstGeom prst="rect">
              <a:avLst/>
            </a:prstGeom>
            <a:noFill/>
          </p:spPr>
          <p:txBody>
            <a:bodyPr wrap="square" rtlCol="0">
              <a:spAutoFit/>
            </a:bodyPr>
            <a:lstStyle/>
            <a:p>
              <a:r>
                <a:rPr lang="en-US" sz="1200" b="1">
                  <a:solidFill>
                    <a:schemeClr val="tx1">
                      <a:lumMod val="50000"/>
                      <a:lumOff val="50000"/>
                    </a:schemeClr>
                  </a:solidFill>
                  <a:latin typeface="Arial Narrow" panose="020B0606020202030204" pitchFamily="34" charset="0"/>
                </a:rPr>
                <a:t>ITC Bureau</a:t>
              </a:r>
              <a:r>
                <a:rPr lang="en-US" sz="1200">
                  <a:solidFill>
                    <a:schemeClr val="tx1">
                      <a:lumMod val="50000"/>
                      <a:lumOff val="50000"/>
                    </a:schemeClr>
                  </a:solidFill>
                  <a:latin typeface="Arial Narrow" panose="020B0606020202030204" pitchFamily="34" charset="0"/>
                </a:rPr>
                <a:t>  </a:t>
              </a:r>
              <a:r>
                <a:rPr lang="en-US" sz="1200">
                  <a:solidFill>
                    <a:srgbClr val="0070C0"/>
                  </a:solidFill>
                  <a:latin typeface="Arial Narrow" panose="020B0606020202030204" pitchFamily="34" charset="0"/>
                </a:rPr>
                <a:t>|</a:t>
              </a:r>
              <a:r>
                <a:rPr lang="en-US" sz="1200" b="1">
                  <a:solidFill>
                    <a:srgbClr val="0070C0"/>
                  </a:solidFill>
                  <a:latin typeface="Arial Narrow" panose="020B0606020202030204" pitchFamily="34" charset="0"/>
                </a:rPr>
                <a:t>  </a:t>
              </a:r>
              <a:r>
                <a:rPr lang="en-US" sz="1200">
                  <a:solidFill>
                    <a:schemeClr val="bg1">
                      <a:lumMod val="50000"/>
                    </a:schemeClr>
                  </a:solidFill>
                  <a:latin typeface="Arial Narrow" panose="020B0606020202030204" pitchFamily="34" charset="0"/>
                </a:rPr>
                <a:t>November 2023</a:t>
              </a:r>
              <a:r>
                <a:rPr lang="en-US" sz="1200">
                  <a:solidFill>
                    <a:srgbClr val="0070C0"/>
                  </a:solidFill>
                  <a:latin typeface="Arial Narrow" panose="020B0606020202030204" pitchFamily="34" charset="0"/>
                </a:rPr>
                <a:t>  |</a:t>
              </a:r>
              <a:r>
                <a:rPr lang="en-US" sz="1200" b="1">
                  <a:solidFill>
                    <a:srgbClr val="0070C0"/>
                  </a:solidFill>
                  <a:latin typeface="Arial Narrow" panose="020B0606020202030204" pitchFamily="34" charset="0"/>
                </a:rPr>
                <a:t>  </a:t>
              </a:r>
              <a:r>
                <a:rPr lang="en-US" sz="1200">
                  <a:solidFill>
                    <a:schemeClr val="bg1">
                      <a:lumMod val="50000"/>
                    </a:schemeClr>
                  </a:solidFill>
                  <a:latin typeface="Arial Narrow" panose="020B0606020202030204" pitchFamily="34" charset="0"/>
                </a:rPr>
                <a:t>Geneva</a:t>
              </a:r>
            </a:p>
          </p:txBody>
        </p:sp>
      </p:grpSp>
      <p:sp>
        <p:nvSpPr>
          <p:cNvPr id="27" name="Title 4">
            <a:extLst>
              <a:ext uri="{FF2B5EF4-FFF2-40B4-BE49-F238E27FC236}">
                <a16:creationId xmlns:a16="http://schemas.microsoft.com/office/drawing/2014/main" id="{14572C9A-EC26-3804-5F0E-408EB78EA1C5}"/>
              </a:ext>
            </a:extLst>
          </p:cNvPr>
          <p:cNvSpPr txBox="1">
            <a:spLocks/>
          </p:cNvSpPr>
          <p:nvPr/>
        </p:nvSpPr>
        <p:spPr>
          <a:xfrm>
            <a:off x="2847264" y="250872"/>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solidFill>
                  <a:srgbClr val="4389C8"/>
                </a:solidFill>
                <a:latin typeface="Arial Black" panose="020B0A04020102020204" pitchFamily="34" charset="0"/>
                <a:cs typeface="Arial" panose="020B0604020202020204" pitchFamily="34" charset="0"/>
              </a:rPr>
              <a:t>Climate strategy outline</a:t>
            </a:r>
            <a:endParaRPr lang="en-US" sz="2400" spc="50" dirty="0">
              <a:solidFill>
                <a:srgbClr val="4389C8"/>
              </a:solidFill>
              <a:latin typeface="Arial" panose="020B0604020202020204" pitchFamily="34" charset="0"/>
              <a:cs typeface="Arial" panose="020B0604020202020204" pitchFamily="34" charset="0"/>
            </a:endParaRPr>
          </a:p>
        </p:txBody>
      </p:sp>
      <p:sp>
        <p:nvSpPr>
          <p:cNvPr id="29" name="Content Placeholder 10">
            <a:extLst>
              <a:ext uri="{FF2B5EF4-FFF2-40B4-BE49-F238E27FC236}">
                <a16:creationId xmlns:a16="http://schemas.microsoft.com/office/drawing/2014/main" id="{64946C31-7C87-9CA1-9288-644F7050DED2}"/>
              </a:ext>
              <a:ext uri="{C183D7F6-B498-43B3-948B-1728B52AA6E4}">
                <adec:decorative xmlns:adec="http://schemas.microsoft.com/office/drawing/2017/decorative" val="0"/>
              </a:ext>
            </a:extLst>
          </p:cNvPr>
          <p:cNvSpPr txBox="1">
            <a:spLocks/>
          </p:cNvSpPr>
          <p:nvPr/>
        </p:nvSpPr>
        <p:spPr>
          <a:xfrm>
            <a:off x="843416" y="1904104"/>
            <a:ext cx="10869051" cy="4340331"/>
          </a:xfrm>
          <a:prstGeom prst="rect">
            <a:avLst/>
          </a:prstGeom>
          <a:noFill/>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5620" indent="-400050">
              <a:lnSpc>
                <a:spcPct val="200000"/>
              </a:lnSpc>
              <a:buClr>
                <a:srgbClr val="3E8EDE"/>
              </a:buClr>
              <a:buFont typeface="+mj-lt"/>
              <a:buAutoNum type="romanUcPeriod"/>
            </a:pPr>
            <a:r>
              <a:rPr lang="en-US" sz="2200" b="1" dirty="0">
                <a:latin typeface="Arial" panose="020B0604020202020204" pitchFamily="34" charset="0"/>
                <a:cs typeface="Arial" panose="020B0604020202020204" pitchFamily="34" charset="0"/>
              </a:rPr>
              <a:t>Inland transport and climate</a:t>
            </a:r>
            <a:r>
              <a:rPr lang="en-US" sz="2200" dirty="0">
                <a:latin typeface="Arial" panose="020B0604020202020204" pitchFamily="34" charset="0"/>
                <a:cs typeface="Arial" panose="020B0604020202020204" pitchFamily="34" charset="0"/>
              </a:rPr>
              <a:t> </a:t>
            </a:r>
          </a:p>
          <a:p>
            <a:pPr marL="515620" indent="-400050">
              <a:lnSpc>
                <a:spcPct val="120000"/>
              </a:lnSpc>
              <a:buClr>
                <a:srgbClr val="3E8EDE"/>
              </a:buClr>
              <a:buFont typeface="+mj-lt"/>
              <a:buAutoNum type="romanUcPeriod"/>
            </a:pPr>
            <a:r>
              <a:rPr lang="en-US" sz="2200" b="1" dirty="0">
                <a:latin typeface="Arial" panose="020B0604020202020204" pitchFamily="34" charset="0"/>
                <a:cs typeface="Arial" panose="020B0604020202020204" pitchFamily="34" charset="0"/>
              </a:rPr>
              <a:t>ITC vision and mission for climate action</a:t>
            </a:r>
            <a:endParaRPr lang="en-US" sz="2200" dirty="0">
              <a:latin typeface="Arial" panose="020B0604020202020204" pitchFamily="34" charset="0"/>
              <a:cs typeface="Arial" panose="020B0604020202020204" pitchFamily="34" charset="0"/>
            </a:endParaRPr>
          </a:p>
          <a:p>
            <a:pPr marL="515620" indent="-400050">
              <a:lnSpc>
                <a:spcPct val="120000"/>
              </a:lnSpc>
              <a:buClr>
                <a:srgbClr val="3E8EDE"/>
              </a:buClr>
              <a:buFont typeface="+mj-lt"/>
              <a:buAutoNum type="romanUcPeriod"/>
            </a:pPr>
            <a:r>
              <a:rPr lang="en-US" sz="2200" b="1" dirty="0">
                <a:latin typeface="Arial" panose="020B0604020202020204" pitchFamily="34" charset="0"/>
                <a:cs typeface="Arial" panose="020B0604020202020204" pitchFamily="34" charset="0"/>
              </a:rPr>
              <a:t>Strategic objectives</a:t>
            </a:r>
            <a:endParaRPr lang="en-US" sz="2200" dirty="0">
              <a:latin typeface="Arial" panose="020B0604020202020204" pitchFamily="34" charset="0"/>
              <a:cs typeface="Arial" panose="020B0604020202020204" pitchFamily="34" charset="0"/>
            </a:endParaRPr>
          </a:p>
          <a:p>
            <a:pPr marL="515620" indent="-400050">
              <a:lnSpc>
                <a:spcPct val="120000"/>
              </a:lnSpc>
              <a:buClr>
                <a:srgbClr val="3E8EDE"/>
              </a:buClr>
              <a:buFont typeface="+mj-lt"/>
              <a:buAutoNum type="romanUcPeriod"/>
            </a:pPr>
            <a:r>
              <a:rPr lang="en-US" sz="2200" b="1" dirty="0">
                <a:latin typeface="Arial" panose="020B0604020202020204" pitchFamily="34" charset="0"/>
                <a:cs typeface="Arial" panose="020B0604020202020204" pitchFamily="34" charset="0"/>
              </a:rPr>
              <a:t>ITC-administered instruments to assist in mitigating climate change</a:t>
            </a:r>
            <a:endParaRPr lang="en-US" sz="2200" dirty="0">
              <a:latin typeface="Arial" panose="020B0604020202020204" pitchFamily="34" charset="0"/>
              <a:cs typeface="Arial" panose="020B0604020202020204" pitchFamily="34" charset="0"/>
            </a:endParaRPr>
          </a:p>
          <a:p>
            <a:pPr marL="515620" indent="-400050">
              <a:lnSpc>
                <a:spcPct val="120000"/>
              </a:lnSpc>
              <a:buClr>
                <a:srgbClr val="3E8EDE"/>
              </a:buClr>
              <a:buFont typeface="+mj-lt"/>
              <a:buAutoNum type="romanUcPeriod"/>
            </a:pPr>
            <a:r>
              <a:rPr lang="en-US" sz="2200" b="1" dirty="0">
                <a:latin typeface="Arial" panose="020B0604020202020204" pitchFamily="34" charset="0"/>
                <a:cs typeface="Arial" panose="020B0604020202020204" pitchFamily="34" charset="0"/>
              </a:rPr>
              <a:t>Initial ITC Climate Action Plan with milestones– ITC to help deliver on climate goals and priorities</a:t>
            </a:r>
            <a:endParaRPr lang="en-US" sz="2200" dirty="0">
              <a:latin typeface="Arial" panose="020B0604020202020204" pitchFamily="34" charset="0"/>
              <a:cs typeface="Arial" panose="020B0604020202020204" pitchFamily="34" charset="0"/>
            </a:endParaRPr>
          </a:p>
          <a:p>
            <a:pPr marL="515620" indent="-400050">
              <a:lnSpc>
                <a:spcPct val="120000"/>
              </a:lnSpc>
              <a:buClr>
                <a:srgbClr val="3E8EDE"/>
              </a:buClr>
              <a:buFont typeface="+mj-lt"/>
              <a:buAutoNum type="romanUcPeriod"/>
            </a:pPr>
            <a:r>
              <a:rPr lang="en-US" sz="2200" b="1" dirty="0">
                <a:latin typeface="Arial" panose="020B0604020202020204" pitchFamily="34" charset="0"/>
                <a:cs typeface="Arial" panose="020B0604020202020204" pitchFamily="34" charset="0"/>
              </a:rPr>
              <a:t>Resource mobilization for the delivery of this Strategy</a:t>
            </a:r>
            <a:endParaRPr lang="en-US" sz="2200" dirty="0">
              <a:latin typeface="Arial" panose="020B0604020202020204" pitchFamily="34" charset="0"/>
              <a:cs typeface="Arial" panose="020B0604020202020204" pitchFamily="34" charset="0"/>
            </a:endParaRPr>
          </a:p>
          <a:p>
            <a:pPr marL="515620" indent="-400050">
              <a:lnSpc>
                <a:spcPct val="120000"/>
              </a:lnSpc>
              <a:buClr>
                <a:srgbClr val="3E8EDE"/>
              </a:buClr>
              <a:buFont typeface="+mj-lt"/>
              <a:buAutoNum type="romanUcPeriod"/>
            </a:pPr>
            <a:r>
              <a:rPr lang="en-US" sz="2200" b="1" dirty="0">
                <a:latin typeface="Arial" panose="020B0604020202020204" pitchFamily="34" charset="0"/>
                <a:cs typeface="Arial" panose="020B0604020202020204" pitchFamily="34" charset="0"/>
              </a:rPr>
              <a:t>Partnerships</a:t>
            </a:r>
          </a:p>
          <a:p>
            <a:pPr marL="515620" indent="-400050">
              <a:lnSpc>
                <a:spcPct val="120000"/>
              </a:lnSpc>
              <a:buClr>
                <a:srgbClr val="3E8EDE"/>
              </a:buClr>
              <a:buFont typeface="+mj-lt"/>
              <a:buAutoNum type="romanUcPeriod"/>
            </a:pPr>
            <a:r>
              <a:rPr lang="en-US" sz="2200" b="1" dirty="0">
                <a:latin typeface="Arial" panose="020B0604020202020204" pitchFamily="34" charset="0"/>
                <a:cs typeface="Arial" panose="020B0604020202020204" pitchFamily="34" charset="0"/>
              </a:rPr>
              <a:t>Periodic review</a:t>
            </a:r>
          </a:p>
          <a:p>
            <a:pPr marL="115570" indent="0">
              <a:lnSpc>
                <a:spcPct val="120000"/>
              </a:lnSpc>
              <a:buClr>
                <a:srgbClr val="3E8EDE"/>
              </a:buClr>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551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a:extLst>
              <a:ext uri="{FF2B5EF4-FFF2-40B4-BE49-F238E27FC236}">
                <a16:creationId xmlns:a16="http://schemas.microsoft.com/office/drawing/2014/main" id="{C9AD0D82-F98A-3379-8740-9EA15644475E}"/>
              </a:ext>
            </a:extLst>
          </p:cNvPr>
          <p:cNvSpPr txBox="1">
            <a:spLocks/>
          </p:cNvSpPr>
          <p:nvPr/>
        </p:nvSpPr>
        <p:spPr>
          <a:xfrm>
            <a:off x="683773" y="1494988"/>
            <a:ext cx="10833011" cy="4789646"/>
          </a:xfrm>
          <a:prstGeom prst="rect">
            <a:avLst/>
          </a:prstGeom>
          <a:solidFill>
            <a:schemeClr val="bg1">
              <a:lumMod val="75000"/>
              <a:alpha val="1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indent="0">
              <a:buClr>
                <a:srgbClr val="3E8EDE"/>
              </a:buClr>
              <a:buNone/>
            </a:pPr>
            <a:endParaRPr lang="en-US" sz="240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D47EDB1E-1F14-420A-BF82-AAF29868FDEF}"/>
              </a:ext>
            </a:extLst>
          </p:cNvPr>
          <p:cNvGrpSpPr/>
          <p:nvPr/>
        </p:nvGrpSpPr>
        <p:grpSpPr>
          <a:xfrm>
            <a:off x="690792" y="1050971"/>
            <a:ext cx="10837834" cy="5591111"/>
            <a:chOff x="669983" y="1412560"/>
            <a:chExt cx="10837834" cy="559111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69983" y="6726672"/>
              <a:ext cx="10377896" cy="276999"/>
            </a:xfrm>
            <a:prstGeom prst="rect">
              <a:avLst/>
            </a:prstGeom>
            <a:noFill/>
          </p:spPr>
          <p:txBody>
            <a:bodyPr wrap="square" rtlCol="0">
              <a:spAutoFit/>
            </a:bodyPr>
            <a:lstStyle/>
            <a:p>
              <a:r>
                <a:rPr lang="en-US" sz="1200" b="1">
                  <a:solidFill>
                    <a:schemeClr val="tx1">
                      <a:lumMod val="50000"/>
                      <a:lumOff val="50000"/>
                    </a:schemeClr>
                  </a:solidFill>
                  <a:latin typeface="Arial Narrow" panose="020B0606020202030204" pitchFamily="34" charset="0"/>
                </a:rPr>
                <a:t>ITC Bureau</a:t>
              </a:r>
              <a:r>
                <a:rPr lang="en-US" sz="1200">
                  <a:solidFill>
                    <a:schemeClr val="tx1">
                      <a:lumMod val="50000"/>
                      <a:lumOff val="50000"/>
                    </a:schemeClr>
                  </a:solidFill>
                  <a:latin typeface="Arial Narrow" panose="020B0606020202030204" pitchFamily="34" charset="0"/>
                </a:rPr>
                <a:t>  </a:t>
              </a:r>
              <a:r>
                <a:rPr lang="en-US" sz="1200">
                  <a:solidFill>
                    <a:srgbClr val="0070C0"/>
                  </a:solidFill>
                  <a:latin typeface="Arial Narrow" panose="020B0606020202030204" pitchFamily="34" charset="0"/>
                </a:rPr>
                <a:t>|</a:t>
              </a:r>
              <a:r>
                <a:rPr lang="en-US" sz="1200" b="1">
                  <a:solidFill>
                    <a:srgbClr val="0070C0"/>
                  </a:solidFill>
                  <a:latin typeface="Arial Narrow" panose="020B0606020202030204" pitchFamily="34" charset="0"/>
                </a:rPr>
                <a:t>  </a:t>
              </a:r>
              <a:r>
                <a:rPr lang="en-US" sz="1200">
                  <a:solidFill>
                    <a:schemeClr val="bg1">
                      <a:lumMod val="50000"/>
                    </a:schemeClr>
                  </a:solidFill>
                  <a:latin typeface="Arial Narrow" panose="020B0606020202030204" pitchFamily="34" charset="0"/>
                </a:rPr>
                <a:t>November 2023</a:t>
              </a:r>
              <a:r>
                <a:rPr lang="en-US" sz="1200">
                  <a:solidFill>
                    <a:srgbClr val="0070C0"/>
                  </a:solidFill>
                  <a:latin typeface="Arial Narrow" panose="020B0606020202030204" pitchFamily="34" charset="0"/>
                </a:rPr>
                <a:t>  |</a:t>
              </a:r>
              <a:r>
                <a:rPr lang="en-US" sz="1200" b="1">
                  <a:solidFill>
                    <a:srgbClr val="0070C0"/>
                  </a:solidFill>
                  <a:latin typeface="Arial Narrow" panose="020B0606020202030204" pitchFamily="34" charset="0"/>
                </a:rPr>
                <a:t>  </a:t>
              </a:r>
              <a:r>
                <a:rPr lang="en-US" sz="1200">
                  <a:solidFill>
                    <a:schemeClr val="bg1">
                      <a:lumMod val="50000"/>
                    </a:schemeClr>
                  </a:solidFill>
                  <a:latin typeface="Arial Narrow" panose="020B0606020202030204" pitchFamily="34" charset="0"/>
                </a:rPr>
                <a:t>Geneva</a:t>
              </a:r>
            </a:p>
          </p:txBody>
        </p:sp>
      </p:grpSp>
      <p:sp>
        <p:nvSpPr>
          <p:cNvPr id="11" name="Content Placeholder 10"/>
          <p:cNvSpPr>
            <a:spLocks noGrp="1"/>
          </p:cNvSpPr>
          <p:nvPr>
            <p:ph idx="1"/>
          </p:nvPr>
        </p:nvSpPr>
        <p:spPr>
          <a:xfrm>
            <a:off x="764851" y="1386739"/>
            <a:ext cx="10815079" cy="4899137"/>
          </a:xfrm>
          <a:noFill/>
        </p:spPr>
        <p:txBody>
          <a:bodyPr>
            <a:normAutofit/>
          </a:bodyPr>
          <a:lstStyle/>
          <a:p>
            <a:pPr marL="115888" indent="0">
              <a:lnSpc>
                <a:spcPct val="120000"/>
              </a:lnSpc>
              <a:buClr>
                <a:srgbClr val="3E8EDE"/>
              </a:buClr>
              <a:buNone/>
            </a:pPr>
            <a:endParaRPr kumimoji="0" lang="en-US"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115888" indent="0">
              <a:lnSpc>
                <a:spcPct val="120000"/>
              </a:lnSpc>
              <a:buClr>
                <a:srgbClr val="3E8EDE"/>
              </a:buClr>
              <a:buNone/>
            </a:pPr>
            <a:endParaRPr lang="en-US" sz="1600" b="1">
              <a:solidFill>
                <a:srgbClr val="0070C0"/>
              </a:solidFill>
              <a:latin typeface="Arial" panose="020B0604020202020204" pitchFamily="34" charset="0"/>
              <a:cs typeface="Arial" panose="020B0604020202020204" pitchFamily="34" charset="0"/>
            </a:endParaRPr>
          </a:p>
          <a:p>
            <a:pPr marL="115888" indent="0">
              <a:lnSpc>
                <a:spcPct val="120000"/>
              </a:lnSpc>
              <a:buClr>
                <a:srgbClr val="3E8EDE"/>
              </a:buClr>
              <a:buNone/>
            </a:pPr>
            <a:endParaRPr kumimoji="0" lang="en-US"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115888" indent="0">
              <a:lnSpc>
                <a:spcPct val="120000"/>
              </a:lnSpc>
              <a:buClr>
                <a:srgbClr val="3E8EDE"/>
              </a:buClr>
              <a:buNone/>
            </a:pPr>
            <a:endParaRPr lang="en-US" sz="1600" b="1">
              <a:solidFill>
                <a:srgbClr val="0070C0"/>
              </a:solidFill>
              <a:latin typeface="Arial" panose="020B0604020202020204" pitchFamily="34" charset="0"/>
              <a:cs typeface="Arial" panose="020B0604020202020204" pitchFamily="34" charset="0"/>
            </a:endParaRPr>
          </a:p>
          <a:p>
            <a:pPr marL="115888" indent="0">
              <a:lnSpc>
                <a:spcPct val="120000"/>
              </a:lnSpc>
              <a:buClr>
                <a:srgbClr val="3E8EDE"/>
              </a:buClr>
              <a:buNone/>
            </a:pPr>
            <a:endParaRPr kumimoji="0" lang="en-US"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115888" indent="0">
              <a:lnSpc>
                <a:spcPct val="120000"/>
              </a:lnSpc>
              <a:buClr>
                <a:srgbClr val="3E8EDE"/>
              </a:buClr>
              <a:buNone/>
            </a:pPr>
            <a:endParaRPr kumimoji="0" lang="en-US"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115888" indent="0">
              <a:lnSpc>
                <a:spcPct val="120000"/>
              </a:lnSpc>
              <a:buClr>
                <a:srgbClr val="3E8EDE"/>
              </a:buClr>
              <a:buNone/>
            </a:pPr>
            <a:endParaRPr kumimoji="0" lang="en-US"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115888" indent="0">
              <a:lnSpc>
                <a:spcPct val="120000"/>
              </a:lnSpc>
              <a:buClr>
                <a:srgbClr val="3E8EDE"/>
              </a:buClr>
              <a:buNone/>
            </a:pPr>
            <a:endParaRPr kumimoji="0" lang="en-US"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115888" indent="0">
              <a:lnSpc>
                <a:spcPct val="120000"/>
              </a:lnSpc>
              <a:buClr>
                <a:srgbClr val="3E8EDE"/>
              </a:buClr>
              <a:buNone/>
            </a:pPr>
            <a:endParaRPr kumimoji="0" lang="en-US"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115888" indent="0">
              <a:lnSpc>
                <a:spcPct val="120000"/>
              </a:lnSpc>
              <a:buClr>
                <a:srgbClr val="3E8EDE"/>
              </a:buClr>
              <a:buNone/>
            </a:pPr>
            <a:endParaRPr kumimoji="0" lang="en-US" sz="22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115888" indent="0">
              <a:lnSpc>
                <a:spcPct val="120000"/>
              </a:lnSpc>
              <a:buClr>
                <a:srgbClr val="3E8EDE"/>
              </a:buClr>
              <a:buNone/>
            </a:pPr>
            <a:endParaRPr lang="en-US" sz="2200" b="1">
              <a:solidFill>
                <a:srgbClr val="0070C0"/>
              </a:solidFill>
              <a:latin typeface="Arial" panose="020B0604020202020204" pitchFamily="34" charset="0"/>
              <a:cs typeface="Arial" panose="020B0604020202020204" pitchFamily="34" charset="0"/>
            </a:endParaRPr>
          </a:p>
          <a:p>
            <a:pPr marL="115888" indent="0">
              <a:lnSpc>
                <a:spcPct val="120000"/>
              </a:lnSpc>
              <a:buClr>
                <a:srgbClr val="3E8EDE"/>
              </a:buClr>
              <a:buNone/>
            </a:pPr>
            <a:endParaRPr kumimoji="0" lang="en-US" sz="22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115888" indent="0">
              <a:lnSpc>
                <a:spcPct val="120000"/>
              </a:lnSpc>
              <a:buClr>
                <a:srgbClr val="3E8EDE"/>
              </a:buClr>
              <a:buNone/>
            </a:pPr>
            <a:endParaRPr lang="en-US" sz="2400">
              <a:latin typeface="Arial" panose="020B0604020202020204" pitchFamily="34" charset="0"/>
              <a:cs typeface="Arial" panose="020B0604020202020204" pitchFamily="34" charset="0"/>
            </a:endParaRPr>
          </a:p>
        </p:txBody>
      </p:sp>
      <p:sp>
        <p:nvSpPr>
          <p:cNvPr id="16" name="Title 4"/>
          <p:cNvSpPr txBox="1">
            <a:spLocks/>
          </p:cNvSpPr>
          <p:nvPr/>
        </p:nvSpPr>
        <p:spPr>
          <a:xfrm>
            <a:off x="2840892" y="116714"/>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a:latin typeface="Arial Black" panose="020B0A04020102020204" pitchFamily="34" charset="0"/>
                <a:cs typeface="Arial" panose="020B0604020202020204" pitchFamily="34" charset="0"/>
              </a:rPr>
              <a:t>I. Inland Transport and Climate </a:t>
            </a: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4</a:t>
            </a:fld>
            <a:endParaRPr lang="en-US"/>
          </a:p>
        </p:txBody>
      </p:sp>
      <p:pic>
        <p:nvPicPr>
          <p:cNvPr id="2" name="Picture 1">
            <a:extLst>
              <a:ext uri="{FF2B5EF4-FFF2-40B4-BE49-F238E27FC236}">
                <a16:creationId xmlns:a16="http://schemas.microsoft.com/office/drawing/2014/main" id="{7B5EBB4D-4EEC-29C3-82DC-860F6B6696FD}"/>
              </a:ext>
            </a:extLst>
          </p:cNvPr>
          <p:cNvPicPr>
            <a:picLocks noChangeAspect="1"/>
          </p:cNvPicPr>
          <p:nvPr/>
        </p:nvPicPr>
        <p:blipFill>
          <a:blip r:embed="rId4"/>
          <a:stretch>
            <a:fillRect/>
          </a:stretch>
        </p:blipFill>
        <p:spPr>
          <a:xfrm>
            <a:off x="785253" y="3111997"/>
            <a:ext cx="5133277" cy="2421552"/>
          </a:xfrm>
          <a:prstGeom prst="rect">
            <a:avLst/>
          </a:prstGeom>
        </p:spPr>
      </p:pic>
      <p:sp>
        <p:nvSpPr>
          <p:cNvPr id="8" name="TextBox 7">
            <a:extLst>
              <a:ext uri="{FF2B5EF4-FFF2-40B4-BE49-F238E27FC236}">
                <a16:creationId xmlns:a16="http://schemas.microsoft.com/office/drawing/2014/main" id="{111F476B-7AAB-B942-0E1E-BE7CE0929FFA}"/>
              </a:ext>
            </a:extLst>
          </p:cNvPr>
          <p:cNvSpPr txBox="1"/>
          <p:nvPr/>
        </p:nvSpPr>
        <p:spPr>
          <a:xfrm>
            <a:off x="581674" y="1975181"/>
            <a:ext cx="5454048" cy="784317"/>
          </a:xfrm>
          <a:prstGeom prst="rect">
            <a:avLst/>
          </a:prstGeom>
          <a:noFill/>
        </p:spPr>
        <p:txBody>
          <a:bodyPr wrap="square" lIns="91440" tIns="45720" rIns="91440" bIns="45720" rtlCol="0" anchor="t">
            <a:spAutoFit/>
          </a:bodyPr>
          <a:lstStyle/>
          <a:p>
            <a:pPr marL="401320" marR="0" lvl="0" indent="-285750" algn="ctr" defTabSz="914400" rtl="0" eaLnBrk="1" fontAlgn="auto" latinLnBrk="0" hangingPunct="1">
              <a:lnSpc>
                <a:spcPct val="120000"/>
              </a:lnSpc>
              <a:spcBef>
                <a:spcPts val="1000"/>
              </a:spcBef>
              <a:spcAft>
                <a:spcPts val="0"/>
              </a:spcAft>
              <a:buClr>
                <a:srgbClr val="3E8EDE"/>
              </a:buClr>
              <a:buSzTx/>
              <a:buFont typeface="Wingdings" panose="05000000000000000000" pitchFamily="2" charset="2"/>
              <a:buChar char="§"/>
              <a:tabLst/>
              <a:defRPr/>
            </a:pPr>
            <a:r>
              <a:rPr kumimoji="0" lang="en-US" sz="1600" b="1" i="0" u="none" strike="noStrike" kern="1200" cap="none" spc="0" normalizeH="0" baseline="0" noProof="0">
                <a:ln>
                  <a:noFill/>
                </a:ln>
                <a:solidFill>
                  <a:srgbClr val="0070C0"/>
                </a:solidFill>
                <a:effectLst/>
                <a:uLnTx/>
                <a:uFillTx/>
                <a:latin typeface="Arial"/>
                <a:cs typeface="Arial"/>
              </a:rPr>
              <a:t>Transport global GHG emissions trends 1990-2019</a:t>
            </a:r>
          </a:p>
          <a:p>
            <a:pPr marL="115570" marR="0" lvl="0" defTabSz="914400" rtl="0" eaLnBrk="1" fontAlgn="auto" latinLnBrk="0" hangingPunct="1">
              <a:lnSpc>
                <a:spcPct val="120000"/>
              </a:lnSpc>
              <a:spcBef>
                <a:spcPts val="1000"/>
              </a:spcBef>
              <a:spcAft>
                <a:spcPts val="0"/>
              </a:spcAft>
              <a:buClr>
                <a:srgbClr val="3E8EDE"/>
              </a:buClr>
              <a:buSzTx/>
              <a:tabLst/>
              <a:defRPr/>
            </a:pPr>
            <a:r>
              <a:rPr lang="en-US" sz="1600">
                <a:latin typeface="Arial"/>
                <a:cs typeface="Arial"/>
              </a:rPr>
              <a:t>Back on past trend following COVID dip</a:t>
            </a:r>
          </a:p>
        </p:txBody>
      </p:sp>
      <p:sp>
        <p:nvSpPr>
          <p:cNvPr id="9" name="TextBox 8">
            <a:extLst>
              <a:ext uri="{FF2B5EF4-FFF2-40B4-BE49-F238E27FC236}">
                <a16:creationId xmlns:a16="http://schemas.microsoft.com/office/drawing/2014/main" id="{A05F93E6-BA92-9B07-51E2-5FC55C0D4A4D}"/>
              </a:ext>
            </a:extLst>
          </p:cNvPr>
          <p:cNvSpPr txBox="1"/>
          <p:nvPr/>
        </p:nvSpPr>
        <p:spPr>
          <a:xfrm>
            <a:off x="683773" y="5751092"/>
            <a:ext cx="5133277" cy="492443"/>
          </a:xfrm>
          <a:prstGeom prst="rect">
            <a:avLst/>
          </a:prstGeom>
          <a:noFill/>
        </p:spPr>
        <p:txBody>
          <a:bodyPr wrap="square" lIns="91440" tIns="45720" rIns="91440" bIns="45720" rtlCol="0" anchor="t">
            <a:spAutoFit/>
          </a:bodyPr>
          <a:lstStyle/>
          <a:p>
            <a:pPr algn="just"/>
            <a:r>
              <a:rPr lang="en-US" sz="800"/>
              <a:t>Source: 6th IPCC report 2022, “Climate Change 2022 - Mitigation of Climate Change”, Sixth Assessment Report of the Intergovernmental Panel on Climate Change,  Working Group III. </a:t>
            </a:r>
            <a:endParaRPr lang="en-US" sz="800">
              <a:cs typeface="Calibri"/>
            </a:endParaRPr>
          </a:p>
          <a:p>
            <a:endParaRPr lang="en-US" sz="1000">
              <a:cs typeface="Calibri"/>
            </a:endParaRPr>
          </a:p>
        </p:txBody>
      </p:sp>
      <p:sp>
        <p:nvSpPr>
          <p:cNvPr id="39" name="TextBox 38">
            <a:extLst>
              <a:ext uri="{FF2B5EF4-FFF2-40B4-BE49-F238E27FC236}">
                <a16:creationId xmlns:a16="http://schemas.microsoft.com/office/drawing/2014/main" id="{58D53EEB-3867-FE4F-2210-00909AE52171}"/>
              </a:ext>
            </a:extLst>
          </p:cNvPr>
          <p:cNvSpPr txBox="1"/>
          <p:nvPr/>
        </p:nvSpPr>
        <p:spPr>
          <a:xfrm>
            <a:off x="5981676" y="1959008"/>
            <a:ext cx="5546950" cy="4304842"/>
          </a:xfrm>
          <a:prstGeom prst="rect">
            <a:avLst/>
          </a:prstGeom>
          <a:noFill/>
        </p:spPr>
        <p:txBody>
          <a:bodyPr wrap="square" rtlCol="0">
            <a:spAutoFit/>
          </a:bodyPr>
          <a:lstStyle/>
          <a:p>
            <a:pPr marL="401638" marR="0" lvl="0" indent="-285750" algn="l" defTabSz="914400" rtl="0" eaLnBrk="1" fontAlgn="auto" latinLnBrk="0" hangingPunct="1">
              <a:spcBef>
                <a:spcPts val="1000"/>
              </a:spcBef>
              <a:spcAft>
                <a:spcPts val="0"/>
              </a:spcAft>
              <a:buClr>
                <a:srgbClr val="3E8EDE"/>
              </a:buClr>
              <a:buSzTx/>
              <a:buFont typeface="Wingdings" panose="05000000000000000000" pitchFamily="2" charset="2"/>
              <a:buChar char="§"/>
              <a:tabLst/>
              <a:defRPr/>
            </a:pPr>
            <a:r>
              <a:rPr kumimoji="0" lang="en-US" sz="1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Future Demand: </a:t>
            </a:r>
            <a:r>
              <a:rPr lang="en-US" sz="1600" b="1" dirty="0">
                <a:latin typeface="Arial" panose="020B0604020202020204" pitchFamily="34" charset="0"/>
                <a:cs typeface="Arial" panose="020B0604020202020204" pitchFamily="34" charset="0"/>
              </a:rPr>
              <a:t>Passenger</a:t>
            </a:r>
            <a:r>
              <a:rPr lang="en-US" sz="1600" dirty="0">
                <a:latin typeface="Arial" panose="020B0604020202020204" pitchFamily="34" charset="0"/>
                <a:cs typeface="Arial" panose="020B0604020202020204" pitchFamily="34" charset="0"/>
              </a:rPr>
              <a:t> demand set to rise by 79% by 2050 compared to 2019, while </a:t>
            </a:r>
            <a:r>
              <a:rPr lang="en-US" sz="1600" b="1" dirty="0">
                <a:latin typeface="Arial" panose="020B0604020202020204" pitchFamily="34" charset="0"/>
                <a:cs typeface="Arial" panose="020B0604020202020204" pitchFamily="34" charset="0"/>
              </a:rPr>
              <a:t>Freight</a:t>
            </a:r>
            <a:r>
              <a:rPr lang="en-US" sz="1600" dirty="0">
                <a:latin typeface="Arial" panose="020B0604020202020204" pitchFamily="34" charset="0"/>
                <a:cs typeface="Arial" panose="020B0604020202020204" pitchFamily="34" charset="0"/>
              </a:rPr>
              <a:t> demand will double (ITF, 2023). </a:t>
            </a:r>
          </a:p>
          <a:p>
            <a:pPr marL="401638" marR="0" lvl="0" indent="-285750" algn="l" defTabSz="914400" rtl="0" eaLnBrk="1" fontAlgn="auto" latinLnBrk="0" hangingPunct="1">
              <a:spcBef>
                <a:spcPts val="1000"/>
              </a:spcBef>
              <a:spcAft>
                <a:spcPts val="0"/>
              </a:spcAft>
              <a:buClr>
                <a:srgbClr val="3E8EDE"/>
              </a:buClr>
              <a:buSzTx/>
              <a:buFont typeface="Wingdings" panose="05000000000000000000" pitchFamily="2" charset="2"/>
              <a:buChar char="§"/>
              <a:tabLst/>
              <a:defRPr/>
            </a:pPr>
            <a:r>
              <a:rPr lang="en-US" sz="1600" b="1" dirty="0">
                <a:solidFill>
                  <a:srgbClr val="0070C0"/>
                </a:solidFill>
                <a:latin typeface="Arial" panose="020B0604020202020204" pitchFamily="34" charset="0"/>
                <a:cs typeface="Arial" panose="020B0604020202020204" pitchFamily="34" charset="0"/>
              </a:rPr>
              <a:t>Meeting the goal of the Paris Agreement to UNFCCC: </a:t>
            </a:r>
            <a:r>
              <a:rPr lang="en-US" sz="1600" b="1" dirty="0">
                <a:latin typeface="Arial" panose="020B0604020202020204" pitchFamily="34" charset="0"/>
                <a:cs typeface="Arial" panose="020B0604020202020204" pitchFamily="34" charset="0"/>
              </a:rPr>
              <a:t>Need to limit temperature rise to 1.5°C. </a:t>
            </a:r>
            <a:r>
              <a:rPr lang="en-US" sz="1600" dirty="0">
                <a:latin typeface="Arial" panose="020B0604020202020204" pitchFamily="34" charset="0"/>
                <a:cs typeface="Arial" panose="020B0604020202020204" pitchFamily="34" charset="0"/>
              </a:rPr>
              <a:t>This will require GHG emissions to peak before 2025 and reduce by 43% by 2030 (6</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IPCC Report, 2022).</a:t>
            </a:r>
          </a:p>
          <a:p>
            <a:pPr marL="401638" marR="0" lvl="0" indent="-285750" algn="l" defTabSz="914400" rtl="0" eaLnBrk="1" fontAlgn="auto" latinLnBrk="0" hangingPunct="1">
              <a:spcBef>
                <a:spcPts val="1000"/>
              </a:spcBef>
              <a:spcAft>
                <a:spcPts val="0"/>
              </a:spcAft>
              <a:buClr>
                <a:srgbClr val="3E8EDE"/>
              </a:buClr>
              <a:buSzTx/>
              <a:buFont typeface="Wingdings" panose="05000000000000000000" pitchFamily="2" charset="2"/>
              <a:buChar char="§"/>
              <a:tabLst/>
              <a:defRPr/>
            </a:pPr>
            <a:r>
              <a:rPr kumimoji="0" lang="en-US" sz="1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UN’s stance: </a:t>
            </a:r>
            <a:r>
              <a:rPr lang="en-US" sz="1600" dirty="0">
                <a:latin typeface="Arial" panose="020B0604020202020204" pitchFamily="34" charset="0"/>
                <a:cs typeface="Arial" panose="020B0604020202020204" pitchFamily="34" charset="0"/>
              </a:rPr>
              <a:t>"Decarbonize all means of transport to achieve </a:t>
            </a:r>
            <a:r>
              <a:rPr lang="en-US" sz="1600" b="1" dirty="0">
                <a:latin typeface="Arial" panose="020B0604020202020204" pitchFamily="34" charset="0"/>
                <a:cs typeface="Arial" panose="020B0604020202020204" pitchFamily="34" charset="0"/>
              </a:rPr>
              <a:t>net-zero emissions by 2050</a:t>
            </a:r>
            <a:r>
              <a:rPr lang="en-US" sz="1600" dirty="0">
                <a:latin typeface="Arial" panose="020B0604020202020204" pitchFamily="34" charset="0"/>
                <a:cs typeface="Arial" panose="020B0604020202020204" pitchFamily="34" charset="0"/>
              </a:rPr>
              <a:t>." - UN Secretary-General (Beijing, 14 to 16 October 2021). </a:t>
            </a:r>
          </a:p>
          <a:p>
            <a:pPr marL="401638" marR="0" lvl="0" indent="-285750" algn="l" defTabSz="914400" rtl="0" eaLnBrk="1" fontAlgn="auto" latinLnBrk="0" hangingPunct="1">
              <a:spcBef>
                <a:spcPts val="1000"/>
              </a:spcBef>
              <a:spcAft>
                <a:spcPts val="0"/>
              </a:spcAft>
              <a:buClr>
                <a:srgbClr val="3E8EDE"/>
              </a:buClr>
              <a:buSzTx/>
              <a:buFont typeface="Wingdings" panose="05000000000000000000" pitchFamily="2" charset="2"/>
              <a:buChar char="§"/>
              <a:tabLst/>
              <a:defRPr/>
            </a:pPr>
            <a:r>
              <a:rPr kumimoji="0" lang="en-US" sz="1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Strategic Overview: </a:t>
            </a:r>
            <a:r>
              <a:rPr lang="en-US" sz="1600" b="1" dirty="0">
                <a:latin typeface="Arial" panose="020B0604020202020204" pitchFamily="34" charset="0"/>
                <a:cs typeface="Arial" panose="020B0604020202020204" pitchFamily="34" charset="0"/>
              </a:rPr>
              <a:t>Urgent action to support inland transport.</a:t>
            </a:r>
            <a:r>
              <a:rPr lang="en-US" sz="1600" dirty="0">
                <a:latin typeface="Arial" panose="020B0604020202020204" pitchFamily="34" charset="0"/>
                <a:cs typeface="Arial" panose="020B0604020202020204" pitchFamily="34" charset="0"/>
              </a:rPr>
              <a:t> Builds upon prior strategies by IMO, ICAO, ITC strategy until 2030(ECE/TRANS/288/Add.2) and Committee’s revised Terms of Reference endorsed by ECOSOC (E/RES72022/2).</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540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a:extLst>
              <a:ext uri="{FF2B5EF4-FFF2-40B4-BE49-F238E27FC236}">
                <a16:creationId xmlns:a16="http://schemas.microsoft.com/office/drawing/2014/main" id="{C9AD0D82-F98A-3379-8740-9EA15644475E}"/>
              </a:ext>
            </a:extLst>
          </p:cNvPr>
          <p:cNvSpPr txBox="1">
            <a:spLocks/>
          </p:cNvSpPr>
          <p:nvPr/>
        </p:nvSpPr>
        <p:spPr>
          <a:xfrm>
            <a:off x="691247" y="1702958"/>
            <a:ext cx="10808015" cy="4530726"/>
          </a:xfrm>
          <a:prstGeom prst="rect">
            <a:avLst/>
          </a:prstGeom>
          <a:solidFill>
            <a:schemeClr val="bg1">
              <a:lumMod val="75000"/>
              <a:alpha val="1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indent="0">
              <a:buClr>
                <a:srgbClr val="3E8EDE"/>
              </a:buClr>
              <a:buNone/>
            </a:pPr>
            <a:endParaRPr lang="en-US" sz="240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D47EDB1E-1F14-420A-BF82-AAF29868FDEF}"/>
              </a:ext>
            </a:extLst>
          </p:cNvPr>
          <p:cNvGrpSpPr/>
          <p:nvPr/>
        </p:nvGrpSpPr>
        <p:grpSpPr>
          <a:xfrm>
            <a:off x="661428" y="1227187"/>
            <a:ext cx="10837834" cy="5419804"/>
            <a:chOff x="669983" y="1412560"/>
            <a:chExt cx="10837834" cy="5419804"/>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99802" y="6555365"/>
              <a:ext cx="10377896" cy="276999"/>
            </a:xfrm>
            <a:prstGeom prst="rect">
              <a:avLst/>
            </a:prstGeom>
            <a:noFill/>
          </p:spPr>
          <p:txBody>
            <a:bodyPr wrap="square" rtlCol="0">
              <a:spAutoFit/>
            </a:bodyPr>
            <a:lstStyle/>
            <a:p>
              <a:r>
                <a:rPr lang="en-US" sz="1200" b="1">
                  <a:solidFill>
                    <a:schemeClr val="tx1">
                      <a:lumMod val="50000"/>
                      <a:lumOff val="50000"/>
                    </a:schemeClr>
                  </a:solidFill>
                  <a:latin typeface="Arial Narrow" panose="020B0606020202030204" pitchFamily="34" charset="0"/>
                </a:rPr>
                <a:t>ITC Bureau</a:t>
              </a:r>
              <a:r>
                <a:rPr lang="en-US" sz="1200">
                  <a:solidFill>
                    <a:schemeClr val="tx1">
                      <a:lumMod val="50000"/>
                      <a:lumOff val="50000"/>
                    </a:schemeClr>
                  </a:solidFill>
                  <a:latin typeface="Arial Narrow" panose="020B0606020202030204" pitchFamily="34" charset="0"/>
                </a:rPr>
                <a:t>  </a:t>
              </a:r>
              <a:r>
                <a:rPr lang="en-US" sz="1200">
                  <a:solidFill>
                    <a:srgbClr val="0070C0"/>
                  </a:solidFill>
                  <a:latin typeface="Arial Narrow" panose="020B0606020202030204" pitchFamily="34" charset="0"/>
                </a:rPr>
                <a:t>|</a:t>
              </a:r>
              <a:r>
                <a:rPr lang="en-US" sz="1200" b="1">
                  <a:solidFill>
                    <a:srgbClr val="0070C0"/>
                  </a:solidFill>
                  <a:latin typeface="Arial Narrow" panose="020B0606020202030204" pitchFamily="34" charset="0"/>
                </a:rPr>
                <a:t>  </a:t>
              </a:r>
              <a:r>
                <a:rPr lang="en-US" sz="1200">
                  <a:solidFill>
                    <a:schemeClr val="bg1">
                      <a:lumMod val="50000"/>
                    </a:schemeClr>
                  </a:solidFill>
                  <a:latin typeface="Arial Narrow" panose="020B0606020202030204" pitchFamily="34" charset="0"/>
                </a:rPr>
                <a:t>November 2023</a:t>
              </a:r>
              <a:r>
                <a:rPr lang="en-US" sz="1200">
                  <a:solidFill>
                    <a:srgbClr val="0070C0"/>
                  </a:solidFill>
                  <a:latin typeface="Arial Narrow" panose="020B0606020202030204" pitchFamily="34" charset="0"/>
                </a:rPr>
                <a:t>  |</a:t>
              </a:r>
              <a:r>
                <a:rPr lang="en-US" sz="1200" b="1">
                  <a:solidFill>
                    <a:srgbClr val="0070C0"/>
                  </a:solidFill>
                  <a:latin typeface="Arial Narrow" panose="020B0606020202030204" pitchFamily="34" charset="0"/>
                </a:rPr>
                <a:t>  </a:t>
              </a:r>
              <a:r>
                <a:rPr lang="en-US" sz="1200">
                  <a:solidFill>
                    <a:schemeClr val="bg1">
                      <a:lumMod val="50000"/>
                    </a:schemeClr>
                  </a:solidFill>
                  <a:latin typeface="Arial Narrow" panose="020B0606020202030204" pitchFamily="34" charset="0"/>
                </a:rPr>
                <a:t>Geneva</a:t>
              </a:r>
            </a:p>
          </p:txBody>
        </p:sp>
      </p:grpSp>
      <p:sp>
        <p:nvSpPr>
          <p:cNvPr id="11" name="Content Placeholder 10"/>
          <p:cNvSpPr>
            <a:spLocks noGrp="1"/>
          </p:cNvSpPr>
          <p:nvPr>
            <p:ph idx="1"/>
          </p:nvPr>
        </p:nvSpPr>
        <p:spPr>
          <a:xfrm>
            <a:off x="691247" y="1609311"/>
            <a:ext cx="10638905" cy="4747040"/>
          </a:xfrm>
          <a:noFill/>
        </p:spPr>
        <p:txBody>
          <a:bodyPr vert="horz" lIns="91440" tIns="45720" rIns="91440" bIns="45720" rtlCol="0" anchor="t">
            <a:normAutofit/>
          </a:bodyPr>
          <a:lstStyle/>
          <a:p>
            <a:pPr marL="115570" indent="0">
              <a:lnSpc>
                <a:spcPct val="120000"/>
              </a:lnSpc>
              <a:buClr>
                <a:srgbClr val="3E8EDE"/>
              </a:buClr>
              <a:buNone/>
            </a:pPr>
            <a:r>
              <a:rPr lang="en-US" sz="1800" b="1" dirty="0">
                <a:solidFill>
                  <a:srgbClr val="0070C0"/>
                </a:solidFill>
                <a:latin typeface="Arial" panose="020B0604020202020204" pitchFamily="34" charset="0"/>
                <a:cs typeface="Arial" panose="020B0604020202020204" pitchFamily="34" charset="0"/>
              </a:rPr>
              <a:t>Vision </a:t>
            </a:r>
            <a:endParaRPr lang="en-US" sz="1800" dirty="0">
              <a:latin typeface="Arial" panose="020B0604020202020204" pitchFamily="34" charset="0"/>
              <a:cs typeface="Arial" panose="020B0604020202020204" pitchFamily="34" charset="0"/>
            </a:endParaRPr>
          </a:p>
          <a:p>
            <a:pPr marL="401320" indent="-285750">
              <a:lnSpc>
                <a:spcPct val="100000"/>
              </a:lnSpc>
              <a:buClr>
                <a:srgbClr val="3E8EDE"/>
              </a:buClr>
              <a:buFont typeface="Wingdings" panose="05000000000000000000" pitchFamily="2" charset="2"/>
              <a:buChar char="§"/>
            </a:pPr>
            <a:r>
              <a:rPr lang="en-US" sz="1600" dirty="0">
                <a:latin typeface="Arial" panose="020B0604020202020204" pitchFamily="34" charset="0"/>
                <a:cs typeface="Arial" panose="020B0604020202020204" pitchFamily="34" charset="0"/>
              </a:rPr>
              <a:t>The Inland Transport Committee and its subsidiary bodies take urgent action to assist its member States and Contracting Parties to United Nations legal instruments under its purview in achieving the aspirational goal of net zero GHG emissions from inland transport by 2050</a:t>
            </a:r>
            <a:r>
              <a:rPr lang="en-US" sz="1600" b="1" dirty="0">
                <a:latin typeface="Arial" panose="020B0604020202020204" pitchFamily="34" charset="0"/>
                <a:cs typeface="Arial" panose="020B0604020202020204" pitchFamily="34" charset="0"/>
              </a:rPr>
              <a:t>.</a:t>
            </a:r>
          </a:p>
          <a:p>
            <a:pPr marL="115570" indent="0">
              <a:lnSpc>
                <a:spcPct val="120000"/>
              </a:lnSpc>
              <a:buClr>
                <a:srgbClr val="3E8EDE"/>
              </a:buClr>
              <a:buNone/>
            </a:pPr>
            <a:endParaRPr lang="en-US" sz="1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a:p>
            <a:pPr marL="115570" indent="0">
              <a:lnSpc>
                <a:spcPct val="120000"/>
              </a:lnSpc>
              <a:buClr>
                <a:srgbClr val="3E8EDE"/>
              </a:buClr>
              <a:buNone/>
            </a:pPr>
            <a:endParaRPr lang="en-US" sz="1800" dirty="0">
              <a:latin typeface="Arial" panose="020B0604020202020204" pitchFamily="34" charset="0"/>
              <a:cs typeface="Arial" panose="020B0604020202020204" pitchFamily="34" charset="0"/>
            </a:endParaRPr>
          </a:p>
          <a:p>
            <a:pPr marL="115570" indent="0">
              <a:lnSpc>
                <a:spcPct val="120000"/>
              </a:lnSpc>
              <a:buClr>
                <a:srgbClr val="3E8EDE"/>
              </a:buClr>
              <a:buNone/>
            </a:pPr>
            <a:endParaRPr lang="en-US" sz="1800" dirty="0">
              <a:latin typeface="Arial" panose="020B0604020202020204" pitchFamily="34" charset="0"/>
              <a:cs typeface="Arial" panose="020B0604020202020204" pitchFamily="34" charset="0"/>
            </a:endParaRPr>
          </a:p>
          <a:p>
            <a:pPr marL="115570" indent="0">
              <a:lnSpc>
                <a:spcPct val="120000"/>
              </a:lnSpc>
              <a:buClr>
                <a:srgbClr val="3E8EDE"/>
              </a:buClr>
              <a:buNone/>
            </a:pPr>
            <a:endParaRPr lang="en-US" sz="1800" dirty="0">
              <a:latin typeface="Arial" panose="020B0604020202020204" pitchFamily="34" charset="0"/>
              <a:cs typeface="Arial" panose="020B0604020202020204" pitchFamily="34" charset="0"/>
            </a:endParaRPr>
          </a:p>
          <a:p>
            <a:pPr marL="115570" indent="0">
              <a:lnSpc>
                <a:spcPct val="120000"/>
              </a:lnSpc>
              <a:buClr>
                <a:srgbClr val="3E8EDE"/>
              </a:buClr>
              <a:buNone/>
            </a:pPr>
            <a:endParaRPr lang="en-US" sz="1800" dirty="0">
              <a:latin typeface="Arial" panose="020B0604020202020204" pitchFamily="34" charset="0"/>
              <a:cs typeface="Arial" panose="020B0604020202020204" pitchFamily="34" charset="0"/>
            </a:endParaRPr>
          </a:p>
          <a:p>
            <a:pPr marL="115570" indent="0">
              <a:lnSpc>
                <a:spcPct val="120000"/>
              </a:lnSpc>
              <a:buClr>
                <a:srgbClr val="3E8EDE"/>
              </a:buClr>
              <a:buNone/>
            </a:pPr>
            <a:endParaRPr lang="en-US" sz="1800" dirty="0">
              <a:latin typeface="Arial" panose="020B0604020202020204" pitchFamily="34" charset="0"/>
              <a:cs typeface="Arial" panose="020B0604020202020204" pitchFamily="34" charset="0"/>
            </a:endParaRPr>
          </a:p>
        </p:txBody>
      </p:sp>
      <p:sp>
        <p:nvSpPr>
          <p:cNvPr id="16" name="Title 4"/>
          <p:cNvSpPr txBox="1">
            <a:spLocks/>
          </p:cNvSpPr>
          <p:nvPr/>
        </p:nvSpPr>
        <p:spPr>
          <a:xfrm>
            <a:off x="800441" y="292972"/>
            <a:ext cx="10730131" cy="992195"/>
          </a:xfrm>
          <a:prstGeom prst="rect">
            <a:avLst/>
          </a:prstGeom>
        </p:spPr>
        <p:txBody>
          <a:bodyPr lIns="91440" tIns="45720" rIns="91440" bIns="4572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a:latin typeface="Arial Black"/>
                <a:cs typeface="Arial"/>
              </a:rPr>
              <a:t>II. ITC Vision &amp; Mission for Climate Action</a:t>
            </a: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5</a:t>
            </a:fld>
            <a:endParaRPr lang="en-US"/>
          </a:p>
        </p:txBody>
      </p:sp>
      <p:sp>
        <p:nvSpPr>
          <p:cNvPr id="6" name="TextBox 5">
            <a:extLst>
              <a:ext uri="{FF2B5EF4-FFF2-40B4-BE49-F238E27FC236}">
                <a16:creationId xmlns:a16="http://schemas.microsoft.com/office/drawing/2014/main" id="{4A4C3D5B-EF32-62DE-0FC8-2C0855062122}"/>
              </a:ext>
            </a:extLst>
          </p:cNvPr>
          <p:cNvSpPr txBox="1"/>
          <p:nvPr/>
        </p:nvSpPr>
        <p:spPr>
          <a:xfrm>
            <a:off x="724180" y="3016139"/>
            <a:ext cx="10775082" cy="3312702"/>
          </a:xfrm>
          <a:prstGeom prst="rect">
            <a:avLst/>
          </a:prstGeom>
          <a:noFill/>
        </p:spPr>
        <p:txBody>
          <a:bodyPr wrap="square" rtlCol="0">
            <a:spAutoFit/>
          </a:bodyPr>
          <a:lstStyle/>
          <a:p>
            <a:pPr marL="115888" marR="0" lvl="0" indent="0" algn="l" defTabSz="914400" rtl="0" eaLnBrk="1" fontAlgn="auto" latinLnBrk="0" hangingPunct="1">
              <a:lnSpc>
                <a:spcPct val="120000"/>
              </a:lnSpc>
              <a:spcBef>
                <a:spcPts val="1000"/>
              </a:spcBef>
              <a:spcAft>
                <a:spcPts val="0"/>
              </a:spcAft>
              <a:buClr>
                <a:srgbClr val="3E8EDE"/>
              </a:buClr>
              <a:buSzTx/>
              <a:buFont typeface="Arial" panose="020B0604020202020204" pitchFamily="34" charset="0"/>
              <a:buNone/>
              <a:tabLst/>
              <a:defRPr/>
            </a:pPr>
            <a:r>
              <a:rPr kumimoji="0" lang="en-US"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Mission</a:t>
            </a:r>
          </a:p>
          <a:p>
            <a:pPr marL="401638" lvl="0" indent="-285750" algn="just">
              <a:spcBef>
                <a:spcPts val="1000"/>
              </a:spcBef>
              <a:buClr>
                <a:srgbClr val="3E8EDE"/>
              </a:buClr>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ITC’s mission is to contribute to decarbonization of inland transport by its member States and Contracting Parties to United Nations legal instruments under ITC’s purview through enhanced regulatory support, intergovernmental policy dialogue, and increased coordination and partnership among all relevant stakeholders.</a:t>
            </a:r>
          </a:p>
          <a:p>
            <a:pPr marL="401638" lvl="0" indent="-285750" algn="just">
              <a:spcBef>
                <a:spcPts val="1000"/>
              </a:spcBef>
              <a:buClr>
                <a:srgbClr val="3E8EDE"/>
              </a:buClr>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In doing so, the ITC draws from a broad decarbonization framework that draws on avoid-shift-improve measures which Member States may implement in any of or across the following areas:</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8788" lvl="0" indent="-342900" algn="just">
              <a:spcBef>
                <a:spcPts val="1000"/>
              </a:spcBef>
              <a:buClr>
                <a:srgbClr val="3E8EDE"/>
              </a:buClr>
              <a:buFont typeface="+mj-lt"/>
              <a:buAutoNum type="alphaLcParenR"/>
              <a:defRPr/>
            </a:pPr>
            <a:r>
              <a:rPr lang="en-US" sz="1600" b="1" u="sng" dirty="0">
                <a:solidFill>
                  <a:prstClr val="black"/>
                </a:solidFill>
                <a:latin typeface="Arial" panose="020B0604020202020204" pitchFamily="34" charset="0"/>
                <a:cs typeface="Arial" panose="020B0604020202020204" pitchFamily="34" charset="0"/>
              </a:rPr>
              <a:t>Avoid </a:t>
            </a:r>
            <a:r>
              <a:rPr lang="en-US" sz="1600" b="1" dirty="0">
                <a:solidFill>
                  <a:prstClr val="black"/>
                </a:solidFill>
                <a:latin typeface="Arial" panose="020B0604020202020204" pitchFamily="34" charset="0"/>
                <a:cs typeface="Arial" panose="020B0604020202020204" pitchFamily="34" charset="0"/>
              </a:rPr>
              <a:t>unnecessary vehicle </a:t>
            </a:r>
            <a:r>
              <a:rPr lang="en-US" sz="1600" b="1" dirty="0" err="1">
                <a:solidFill>
                  <a:prstClr val="black"/>
                </a:solidFill>
                <a:latin typeface="Arial" panose="020B0604020202020204" pitchFamily="34" charset="0"/>
                <a:cs typeface="Arial" panose="020B0604020202020204" pitchFamily="34" charset="0"/>
              </a:rPr>
              <a:t>kilometres</a:t>
            </a:r>
            <a:r>
              <a:rPr lang="en-US" sz="1600" b="1" dirty="0">
                <a:solidFill>
                  <a:prstClr val="black"/>
                </a:solidFill>
                <a:latin typeface="Arial" panose="020B0604020202020204" pitchFamily="34" charset="0"/>
                <a:cs typeface="Arial" panose="020B0604020202020204" pitchFamily="34" charset="0"/>
              </a:rPr>
              <a:t> through compact development, increasing accessibility to services, and reducing the need to travel as much as we do today</a:t>
            </a:r>
            <a:r>
              <a:rPr kumimoji="0" lang="en-US" sz="16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458788" marR="0" lvl="0" indent="-342900" algn="just" defTabSz="914400" rtl="0" eaLnBrk="1" fontAlgn="auto" latinLnBrk="0" hangingPunct="1">
              <a:spcBef>
                <a:spcPts val="1000"/>
              </a:spcBef>
              <a:spcAft>
                <a:spcPts val="0"/>
              </a:spcAft>
              <a:buClr>
                <a:srgbClr val="3E8EDE"/>
              </a:buClr>
              <a:buSzTx/>
              <a:buFont typeface="+mj-lt"/>
              <a:buAutoNum type="alphaLcParenR"/>
              <a:tabLst/>
              <a:defRPr/>
            </a:pPr>
            <a:r>
              <a:rPr kumimoji="0" lang="en-US" sz="16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Shift</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low carbon, sustainable transport modes and/or operations;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458788" marR="0" lvl="0" indent="-342900" algn="just" defTabSz="914400" rtl="0" eaLnBrk="1" fontAlgn="auto" latinLnBrk="0" hangingPunct="1">
              <a:spcBef>
                <a:spcPts val="1000"/>
              </a:spcBef>
              <a:spcAft>
                <a:spcPts val="0"/>
              </a:spcAft>
              <a:buClr>
                <a:srgbClr val="3E8EDE"/>
              </a:buClr>
              <a:buSzTx/>
              <a:buFont typeface="+mj-lt"/>
              <a:buAutoNum type="alphaLcParenR"/>
              <a:tabLst/>
              <a:defRPr/>
            </a:pPr>
            <a:r>
              <a:rPr kumimoji="0" lang="en-US" sz="16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Improve</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vehicles, infrastructure and operations.</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91534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a:extLst>
              <a:ext uri="{FF2B5EF4-FFF2-40B4-BE49-F238E27FC236}">
                <a16:creationId xmlns:a16="http://schemas.microsoft.com/office/drawing/2014/main" id="{C9AD0D82-F98A-3379-8740-9EA15644475E}"/>
              </a:ext>
            </a:extLst>
          </p:cNvPr>
          <p:cNvSpPr txBox="1">
            <a:spLocks/>
          </p:cNvSpPr>
          <p:nvPr/>
        </p:nvSpPr>
        <p:spPr>
          <a:xfrm>
            <a:off x="773184" y="1604702"/>
            <a:ext cx="10802956" cy="4736041"/>
          </a:xfrm>
          <a:prstGeom prst="rect">
            <a:avLst/>
          </a:prstGeom>
          <a:solidFill>
            <a:schemeClr val="bg1">
              <a:lumMod val="75000"/>
              <a:alpha val="1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indent="0">
              <a:buClr>
                <a:srgbClr val="3E8EDE"/>
              </a:buClr>
              <a:buNone/>
            </a:pPr>
            <a:endParaRPr lang="en-US" sz="240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D47EDB1E-1F14-420A-BF82-AAF29868FDEF}"/>
              </a:ext>
            </a:extLst>
          </p:cNvPr>
          <p:cNvGrpSpPr/>
          <p:nvPr/>
        </p:nvGrpSpPr>
        <p:grpSpPr>
          <a:xfrm>
            <a:off x="738306" y="1180265"/>
            <a:ext cx="10837834" cy="5541210"/>
            <a:chOff x="669983" y="1412560"/>
            <a:chExt cx="10837834" cy="5541210"/>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704861" y="6676771"/>
              <a:ext cx="10377896" cy="276999"/>
            </a:xfrm>
            <a:prstGeom prst="rect">
              <a:avLst/>
            </a:prstGeom>
            <a:noFill/>
          </p:spPr>
          <p:txBody>
            <a:bodyPr wrap="square" rtlCol="0">
              <a:spAutoFit/>
            </a:bodyPr>
            <a:lstStyle/>
            <a:p>
              <a:r>
                <a:rPr lang="en-US" sz="1200" b="1">
                  <a:solidFill>
                    <a:schemeClr val="tx1">
                      <a:lumMod val="50000"/>
                      <a:lumOff val="50000"/>
                    </a:schemeClr>
                  </a:solidFill>
                  <a:latin typeface="Arial Narrow" panose="020B0606020202030204" pitchFamily="34" charset="0"/>
                </a:rPr>
                <a:t>ITC Bureau</a:t>
              </a:r>
              <a:r>
                <a:rPr lang="en-US" sz="1200">
                  <a:solidFill>
                    <a:schemeClr val="tx1">
                      <a:lumMod val="50000"/>
                      <a:lumOff val="50000"/>
                    </a:schemeClr>
                  </a:solidFill>
                  <a:latin typeface="Arial Narrow" panose="020B0606020202030204" pitchFamily="34" charset="0"/>
                </a:rPr>
                <a:t>  </a:t>
              </a:r>
              <a:r>
                <a:rPr lang="en-US" sz="1200">
                  <a:solidFill>
                    <a:srgbClr val="0070C0"/>
                  </a:solidFill>
                  <a:latin typeface="Arial Narrow" panose="020B0606020202030204" pitchFamily="34" charset="0"/>
                </a:rPr>
                <a:t>|</a:t>
              </a:r>
              <a:r>
                <a:rPr lang="en-US" sz="1200" b="1">
                  <a:solidFill>
                    <a:srgbClr val="0070C0"/>
                  </a:solidFill>
                  <a:latin typeface="Arial Narrow" panose="020B0606020202030204" pitchFamily="34" charset="0"/>
                </a:rPr>
                <a:t>  </a:t>
              </a:r>
              <a:r>
                <a:rPr lang="en-US" sz="1200">
                  <a:solidFill>
                    <a:schemeClr val="bg1">
                      <a:lumMod val="50000"/>
                    </a:schemeClr>
                  </a:solidFill>
                  <a:latin typeface="Arial Narrow" panose="020B0606020202030204" pitchFamily="34" charset="0"/>
                </a:rPr>
                <a:t>November  2023</a:t>
              </a:r>
              <a:r>
                <a:rPr lang="en-US" sz="1200">
                  <a:solidFill>
                    <a:srgbClr val="0070C0"/>
                  </a:solidFill>
                  <a:latin typeface="Arial Narrow" panose="020B0606020202030204" pitchFamily="34" charset="0"/>
                </a:rPr>
                <a:t>  |</a:t>
              </a:r>
              <a:r>
                <a:rPr lang="en-US" sz="1200" b="1">
                  <a:solidFill>
                    <a:srgbClr val="0070C0"/>
                  </a:solidFill>
                  <a:latin typeface="Arial Narrow" panose="020B0606020202030204" pitchFamily="34" charset="0"/>
                </a:rPr>
                <a:t>  </a:t>
              </a:r>
              <a:r>
                <a:rPr lang="en-US" sz="1200">
                  <a:solidFill>
                    <a:schemeClr val="bg1">
                      <a:lumMod val="50000"/>
                    </a:schemeClr>
                  </a:solidFill>
                  <a:latin typeface="Arial Narrow" panose="020B0606020202030204" pitchFamily="34" charset="0"/>
                </a:rPr>
                <a:t>Geneva</a:t>
              </a:r>
            </a:p>
          </p:txBody>
        </p:sp>
      </p:grpSp>
      <p:sp>
        <p:nvSpPr>
          <p:cNvPr id="11" name="Content Placeholder 10"/>
          <p:cNvSpPr>
            <a:spLocks noGrp="1"/>
          </p:cNvSpPr>
          <p:nvPr>
            <p:ph idx="1"/>
          </p:nvPr>
        </p:nvSpPr>
        <p:spPr>
          <a:xfrm>
            <a:off x="819244" y="1382794"/>
            <a:ext cx="10756896" cy="4936612"/>
          </a:xfrm>
          <a:noFill/>
        </p:spPr>
        <p:txBody>
          <a:bodyPr vert="horz" lIns="91440" tIns="45720" rIns="91440" bIns="45720" rtlCol="0" anchor="t">
            <a:normAutofit lnSpcReduction="10000"/>
          </a:bodyPr>
          <a:lstStyle/>
          <a:p>
            <a:pPr marL="0" indent="0" algn="ctr">
              <a:lnSpc>
                <a:spcPct val="100000"/>
              </a:lnSpc>
              <a:buNone/>
            </a:pPr>
            <a:endParaRPr lang="fr-CH" sz="1800" b="1">
              <a:solidFill>
                <a:srgbClr val="0070C0"/>
              </a:solidFill>
              <a:latin typeface="Arial" panose="020B0604020202020204" pitchFamily="34" charset="0"/>
              <a:cs typeface="Arial" panose="020B0604020202020204" pitchFamily="34" charset="0"/>
            </a:endParaRPr>
          </a:p>
          <a:p>
            <a:pPr marL="0" indent="0" algn="l">
              <a:lnSpc>
                <a:spcPct val="110000"/>
              </a:lnSpc>
              <a:buNone/>
            </a:pPr>
            <a:r>
              <a:rPr lang="fr-CH" sz="1700" b="1" i="0">
                <a:solidFill>
                  <a:srgbClr val="0070C0"/>
                </a:solidFill>
                <a:effectLst/>
                <a:latin typeface="Arial" panose="020B0604020202020204" pitchFamily="34" charset="0"/>
                <a:cs typeface="Arial" panose="020B0604020202020204" pitchFamily="34" charset="0"/>
              </a:rPr>
              <a:t>1. </a:t>
            </a:r>
            <a:r>
              <a:rPr lang="fr-CH" sz="1800" b="1" i="0" err="1">
                <a:solidFill>
                  <a:srgbClr val="0070C0"/>
                </a:solidFill>
                <a:effectLst/>
                <a:latin typeface="Arial" panose="020B0604020202020204" pitchFamily="34" charset="0"/>
                <a:cs typeface="Arial" panose="020B0604020202020204" pitchFamily="34" charset="0"/>
              </a:rPr>
              <a:t>Increased</a:t>
            </a:r>
            <a:r>
              <a:rPr lang="fr-CH" sz="1800" b="1" i="0">
                <a:solidFill>
                  <a:srgbClr val="0070C0"/>
                </a:solidFill>
                <a:effectLst/>
                <a:latin typeface="Arial" panose="020B0604020202020204" pitchFamily="34" charset="0"/>
                <a:cs typeface="Arial" panose="020B0604020202020204" pitchFamily="34" charset="0"/>
              </a:rPr>
              <a:t> Inter &amp; </a:t>
            </a:r>
            <a:r>
              <a:rPr lang="fr-CH" sz="1800" b="1" i="0" err="1">
                <a:solidFill>
                  <a:srgbClr val="0070C0"/>
                </a:solidFill>
                <a:effectLst/>
                <a:latin typeface="Arial" panose="020B0604020202020204" pitchFamily="34" charset="0"/>
                <a:cs typeface="Arial" panose="020B0604020202020204" pitchFamily="34" charset="0"/>
              </a:rPr>
              <a:t>Intra-regional</a:t>
            </a:r>
            <a:r>
              <a:rPr lang="fr-CH" sz="1800" b="1" i="0">
                <a:solidFill>
                  <a:srgbClr val="0070C0"/>
                </a:solidFill>
                <a:effectLst/>
                <a:latin typeface="Arial" panose="020B0604020202020204" pitchFamily="34" charset="0"/>
                <a:cs typeface="Arial" panose="020B0604020202020204" pitchFamily="34" charset="0"/>
              </a:rPr>
              <a:t> </a:t>
            </a:r>
            <a:r>
              <a:rPr lang="fr-CH" sz="1800" b="1" i="0" err="1">
                <a:solidFill>
                  <a:srgbClr val="0070C0"/>
                </a:solidFill>
                <a:effectLst/>
                <a:latin typeface="Arial" panose="020B0604020202020204" pitchFamily="34" charset="0"/>
                <a:cs typeface="Arial" panose="020B0604020202020204" pitchFamily="34" charset="0"/>
              </a:rPr>
              <a:t>Governance</a:t>
            </a:r>
            <a:endParaRPr lang="fr-CH" sz="1700" b="1" i="0">
              <a:solidFill>
                <a:srgbClr val="0070C0"/>
              </a:solidFill>
              <a:effectLst/>
              <a:latin typeface="Arial" panose="020B0604020202020204" pitchFamily="34" charset="0"/>
              <a:cs typeface="Arial" panose="020B0604020202020204" pitchFamily="34" charset="0"/>
            </a:endParaRPr>
          </a:p>
          <a:p>
            <a:pPr algn="l">
              <a:buClr>
                <a:srgbClr val="0070C0"/>
              </a:buClr>
              <a:buFont typeface="Wingdings" panose="05000000000000000000" pitchFamily="2" charset="2"/>
              <a:buChar char="§"/>
            </a:pPr>
            <a:r>
              <a:rPr lang="fr-CH" sz="1600" b="0" i="0" err="1">
                <a:effectLst/>
                <a:latin typeface="Arial"/>
                <a:cs typeface="Arial"/>
              </a:rPr>
              <a:t>Strengthen</a:t>
            </a:r>
            <a:r>
              <a:rPr lang="fr-CH" sz="1600" b="0" i="0">
                <a:effectLst/>
                <a:latin typeface="Arial"/>
                <a:cs typeface="Arial"/>
              </a:rPr>
              <a:t> &amp; </a:t>
            </a:r>
            <a:r>
              <a:rPr lang="fr-CH" sz="1600" b="0" i="0" err="1">
                <a:effectLst/>
                <a:latin typeface="Arial"/>
                <a:cs typeface="Arial"/>
              </a:rPr>
              <a:t>elaborate</a:t>
            </a:r>
            <a:r>
              <a:rPr lang="fr-CH" sz="1600" b="0" i="0">
                <a:effectLst/>
                <a:latin typeface="Arial"/>
                <a:cs typeface="Arial"/>
              </a:rPr>
              <a:t> </a:t>
            </a:r>
            <a:r>
              <a:rPr lang="fr-CH" sz="1600" b="1" i="0" err="1">
                <a:effectLst/>
                <a:latin typeface="Arial"/>
                <a:cs typeface="Arial"/>
              </a:rPr>
              <a:t>inland</a:t>
            </a:r>
            <a:r>
              <a:rPr lang="fr-CH" sz="1600" b="1" i="0">
                <a:effectLst/>
                <a:latin typeface="Arial"/>
                <a:cs typeface="Arial"/>
              </a:rPr>
              <a:t> transport </a:t>
            </a:r>
            <a:r>
              <a:rPr lang="fr-CH" sz="1600" b="1" i="0" err="1">
                <a:effectLst/>
                <a:latin typeface="Arial"/>
                <a:cs typeface="Arial"/>
              </a:rPr>
              <a:t>regulatory</a:t>
            </a:r>
            <a:r>
              <a:rPr lang="fr-CH" sz="1600" b="1" i="0">
                <a:effectLst/>
                <a:latin typeface="Arial"/>
                <a:cs typeface="Arial"/>
              </a:rPr>
              <a:t> </a:t>
            </a:r>
            <a:r>
              <a:rPr lang="fr-CH" sz="1600" b="1" i="0" err="1">
                <a:effectLst/>
                <a:latin typeface="Arial"/>
                <a:cs typeface="Arial"/>
              </a:rPr>
              <a:t>framework</a:t>
            </a:r>
            <a:r>
              <a:rPr lang="fr-CH" sz="1600" b="1" i="0">
                <a:effectLst/>
                <a:latin typeface="Arial"/>
                <a:cs typeface="Arial"/>
              </a:rPr>
              <a:t>.</a:t>
            </a:r>
          </a:p>
          <a:p>
            <a:pPr marL="0" indent="0" algn="l">
              <a:buNone/>
            </a:pPr>
            <a:endParaRPr lang="en-US" sz="1700" b="1" i="0">
              <a:solidFill>
                <a:srgbClr val="0070C0"/>
              </a:solidFill>
              <a:effectLst/>
              <a:latin typeface="Arial" panose="020B0604020202020204" pitchFamily="34" charset="0"/>
              <a:cs typeface="Arial" panose="020B0604020202020204" pitchFamily="34" charset="0"/>
            </a:endParaRPr>
          </a:p>
          <a:p>
            <a:pPr marL="0" indent="0" algn="l">
              <a:buNone/>
            </a:pPr>
            <a:r>
              <a:rPr lang="en-US" sz="1700" b="1" i="0">
                <a:solidFill>
                  <a:srgbClr val="0070C0"/>
                </a:solidFill>
                <a:effectLst/>
                <a:latin typeface="Arial" panose="020B0604020202020204" pitchFamily="34" charset="0"/>
                <a:cs typeface="Arial" panose="020B0604020202020204" pitchFamily="34" charset="0"/>
              </a:rPr>
              <a:t>2. </a:t>
            </a:r>
            <a:r>
              <a:rPr lang="en-US" sz="1800" b="1" i="0">
                <a:solidFill>
                  <a:srgbClr val="0070C0"/>
                </a:solidFill>
                <a:effectLst/>
                <a:latin typeface="Arial" panose="020B0604020202020204" pitchFamily="34" charset="0"/>
                <a:cs typeface="Arial" panose="020B0604020202020204" pitchFamily="34" charset="0"/>
              </a:rPr>
              <a:t>Enhanced and more coordinated climate actions by and among ITC Subsidiary Bodies</a:t>
            </a:r>
            <a:endParaRPr lang="en-US" sz="1700" b="1" i="0">
              <a:solidFill>
                <a:srgbClr val="0070C0"/>
              </a:solidFill>
              <a:effectLst/>
              <a:latin typeface="Arial" panose="020B0604020202020204" pitchFamily="34" charset="0"/>
              <a:cs typeface="Arial" panose="020B0604020202020204" pitchFamily="34" charset="0"/>
            </a:endParaRPr>
          </a:p>
          <a:p>
            <a:pPr>
              <a:buClr>
                <a:srgbClr val="0070C0"/>
              </a:buClr>
              <a:buFont typeface="Wingdings" panose="05000000000000000000" pitchFamily="2" charset="2"/>
              <a:buChar char="§"/>
            </a:pPr>
            <a:r>
              <a:rPr lang="en-US" sz="1600" b="0" i="0">
                <a:solidFill>
                  <a:srgbClr val="374151"/>
                </a:solidFill>
                <a:effectLst/>
                <a:latin typeface="Arial"/>
                <a:cs typeface="Arial"/>
              </a:rPr>
              <a:t>ITC provides enhanced guidance to their members on climate change </a:t>
            </a:r>
            <a:r>
              <a:rPr lang="en-US" sz="1600" b="1" i="0">
                <a:solidFill>
                  <a:srgbClr val="374151"/>
                </a:solidFill>
                <a:effectLst/>
                <a:latin typeface="Arial"/>
                <a:cs typeface="Arial"/>
              </a:rPr>
              <a:t>abatement.</a:t>
            </a:r>
            <a:r>
              <a:rPr lang="en-US" sz="1600" b="1">
                <a:solidFill>
                  <a:srgbClr val="374151"/>
                </a:solidFill>
                <a:latin typeface="Arial"/>
                <a:cs typeface="Arial"/>
              </a:rPr>
              <a:t> </a:t>
            </a:r>
            <a:endParaRPr lang="en-US" sz="1600" b="1">
              <a:solidFill>
                <a:srgbClr val="374151"/>
              </a:solidFill>
              <a:latin typeface="Arial" panose="020B0604020202020204" pitchFamily="34" charset="0"/>
              <a:cs typeface="Arial" panose="020B0604020202020204" pitchFamily="34" charset="0"/>
            </a:endParaRPr>
          </a:p>
          <a:p>
            <a:pPr marL="0" indent="0">
              <a:buFont typeface="Courier New" panose="02070309020205020404" pitchFamily="49" charset="0"/>
              <a:buNone/>
            </a:pPr>
            <a:endParaRPr lang="en-US" sz="1600" b="1">
              <a:solidFill>
                <a:srgbClr val="0070C0"/>
              </a:solidFill>
              <a:latin typeface="Arial"/>
              <a:cs typeface="Arial"/>
            </a:endParaRPr>
          </a:p>
          <a:p>
            <a:pPr marL="0" indent="0" algn="l">
              <a:buNone/>
            </a:pPr>
            <a:r>
              <a:rPr lang="en-US" sz="1700" b="1">
                <a:solidFill>
                  <a:srgbClr val="0070C0"/>
                </a:solidFill>
                <a:latin typeface="Arial" panose="020B0604020202020204" pitchFamily="34" charset="0"/>
                <a:cs typeface="Arial" panose="020B0604020202020204" pitchFamily="34" charset="0"/>
              </a:rPr>
              <a:t>3. </a:t>
            </a:r>
            <a:r>
              <a:rPr lang="en-US" sz="1800" b="1" i="0">
                <a:solidFill>
                  <a:srgbClr val="0070C0"/>
                </a:solidFill>
                <a:effectLst/>
                <a:latin typeface="Arial" panose="020B0604020202020204" pitchFamily="34" charset="0"/>
                <a:cs typeface="Arial" panose="020B0604020202020204" pitchFamily="34" charset="0"/>
              </a:rPr>
              <a:t>Increased </a:t>
            </a:r>
            <a:r>
              <a:rPr lang="en-US" sz="1800" b="1">
                <a:solidFill>
                  <a:srgbClr val="0070C0"/>
                </a:solidFill>
                <a:latin typeface="Arial" panose="020B0604020202020204" pitchFamily="34" charset="0"/>
                <a:cs typeface="Arial" panose="020B0604020202020204" pitchFamily="34" charset="0"/>
              </a:rPr>
              <a:t>inter</a:t>
            </a:r>
            <a:r>
              <a:rPr lang="en-US" sz="1800" b="1" i="0">
                <a:solidFill>
                  <a:srgbClr val="0070C0"/>
                </a:solidFill>
                <a:effectLst/>
                <a:latin typeface="Arial" panose="020B0604020202020204" pitchFamily="34" charset="0"/>
                <a:cs typeface="Arial" panose="020B0604020202020204" pitchFamily="34" charset="0"/>
              </a:rPr>
              <a:t>governmental Support for Climate Change</a:t>
            </a:r>
            <a:r>
              <a:rPr lang="en-US" sz="1800" b="0" i="0">
                <a:solidFill>
                  <a:srgbClr val="0070C0"/>
                </a:solidFill>
                <a:effectLst/>
                <a:latin typeface="Arial" panose="020B0604020202020204" pitchFamily="34" charset="0"/>
                <a:cs typeface="Arial" panose="020B0604020202020204" pitchFamily="34" charset="0"/>
              </a:rPr>
              <a:t> </a:t>
            </a:r>
            <a:r>
              <a:rPr lang="en-US" sz="1800" b="1" i="0">
                <a:solidFill>
                  <a:srgbClr val="0070C0"/>
                </a:solidFill>
                <a:effectLst/>
                <a:latin typeface="Arial" panose="020B0604020202020204" pitchFamily="34" charset="0"/>
                <a:cs typeface="Arial" panose="020B0604020202020204" pitchFamily="34" charset="0"/>
              </a:rPr>
              <a:t>mitigation and adaptation </a:t>
            </a:r>
          </a:p>
          <a:p>
            <a:pPr marL="342900" indent="-342900" algn="l">
              <a:lnSpc>
                <a:spcPct val="120000"/>
              </a:lnSpc>
              <a:buClr>
                <a:srgbClr val="0070C0"/>
              </a:buClr>
              <a:buFont typeface="+mj-lt"/>
              <a:buAutoNum type="alphaLcParenR"/>
            </a:pPr>
            <a:r>
              <a:rPr lang="en-US" sz="1600" b="0" i="0">
                <a:solidFill>
                  <a:srgbClr val="374151"/>
                </a:solidFill>
                <a:effectLst/>
                <a:latin typeface="Arial" panose="020B0604020202020204" pitchFamily="34" charset="0"/>
                <a:cs typeface="Arial" panose="020B0604020202020204" pitchFamily="34" charset="0"/>
              </a:rPr>
              <a:t>Foster </a:t>
            </a:r>
            <a:r>
              <a:rPr lang="en-US" sz="1600" b="1" i="0">
                <a:solidFill>
                  <a:srgbClr val="374151"/>
                </a:solidFill>
                <a:effectLst/>
                <a:latin typeface="Arial" panose="020B0604020202020204" pitchFamily="34" charset="0"/>
                <a:cs typeface="Arial" panose="020B0604020202020204" pitchFamily="34" charset="0"/>
              </a:rPr>
              <a:t>regular policy dialogue </a:t>
            </a:r>
            <a:r>
              <a:rPr lang="en-US" sz="1600" i="0">
                <a:solidFill>
                  <a:srgbClr val="374151"/>
                </a:solidFill>
                <a:effectLst/>
                <a:latin typeface="Arial" panose="020B0604020202020204" pitchFamily="34" charset="0"/>
                <a:cs typeface="Arial" panose="020B0604020202020204" pitchFamily="34" charset="0"/>
              </a:rPr>
              <a:t>for cooperation </a:t>
            </a:r>
            <a:r>
              <a:rPr lang="en-US" sz="1600" b="1" i="0">
                <a:solidFill>
                  <a:srgbClr val="374151"/>
                </a:solidFill>
                <a:effectLst/>
                <a:latin typeface="Arial" panose="020B0604020202020204" pitchFamily="34" charset="0"/>
                <a:cs typeface="Arial" panose="020B0604020202020204" pitchFamily="34" charset="0"/>
              </a:rPr>
              <a:t>among member States </a:t>
            </a:r>
            <a:r>
              <a:rPr lang="en-US" sz="1600" i="0">
                <a:solidFill>
                  <a:srgbClr val="374151"/>
                </a:solidFill>
                <a:effectLst/>
                <a:latin typeface="Arial" panose="020B0604020202020204" pitchFamily="34" charset="0"/>
                <a:cs typeface="Arial" panose="020B0604020202020204" pitchFamily="34" charset="0"/>
              </a:rPr>
              <a:t>and</a:t>
            </a:r>
            <a:r>
              <a:rPr lang="en-US" sz="1600" b="1" i="0">
                <a:solidFill>
                  <a:srgbClr val="374151"/>
                </a:solidFill>
                <a:effectLst/>
                <a:latin typeface="Arial" panose="020B0604020202020204" pitchFamily="34" charset="0"/>
                <a:cs typeface="Arial" panose="020B0604020202020204" pitchFamily="34" charset="0"/>
              </a:rPr>
              <a:t> contracting parties </a:t>
            </a:r>
            <a:r>
              <a:rPr lang="en-US" sz="1600" b="0" i="0">
                <a:solidFill>
                  <a:srgbClr val="374151"/>
                </a:solidFill>
                <a:effectLst/>
                <a:latin typeface="Arial" panose="020B0604020202020204" pitchFamily="34" charset="0"/>
                <a:cs typeface="Arial" panose="020B0604020202020204" pitchFamily="34" charset="0"/>
              </a:rPr>
              <a:t>to the United Nations inland transport legal instruments;</a:t>
            </a:r>
            <a:endParaRPr lang="en-US" sz="1600">
              <a:solidFill>
                <a:srgbClr val="374151"/>
              </a:solidFill>
              <a:latin typeface="Arial" panose="020B0604020202020204" pitchFamily="34" charset="0"/>
              <a:cs typeface="Arial" panose="020B0604020202020204" pitchFamily="34" charset="0"/>
            </a:endParaRPr>
          </a:p>
          <a:p>
            <a:pPr marL="342900" indent="-342900" algn="l">
              <a:buClr>
                <a:srgbClr val="0070C0"/>
              </a:buClr>
              <a:buFont typeface="+mj-lt"/>
              <a:buAutoNum type="alphaLcParenR"/>
            </a:pPr>
            <a:r>
              <a:rPr lang="en-US" sz="1600" b="0" i="0">
                <a:solidFill>
                  <a:srgbClr val="374151"/>
                </a:solidFill>
                <a:effectLst/>
                <a:latin typeface="Arial" panose="020B0604020202020204" pitchFamily="34" charset="0"/>
                <a:cs typeface="Arial" panose="020B0604020202020204" pitchFamily="34" charset="0"/>
              </a:rPr>
              <a:t>Monitor </a:t>
            </a:r>
            <a:r>
              <a:rPr lang="en-US" sz="1600" b="1" i="0">
                <a:solidFill>
                  <a:srgbClr val="374151"/>
                </a:solidFill>
                <a:effectLst/>
                <a:latin typeface="Arial" panose="020B0604020202020204" pitchFamily="34" charset="0"/>
                <a:cs typeface="Arial" panose="020B0604020202020204" pitchFamily="34" charset="0"/>
              </a:rPr>
              <a:t>progress on decarbonization </a:t>
            </a:r>
            <a:r>
              <a:rPr lang="en-US" sz="1600" b="0" i="0">
                <a:solidFill>
                  <a:srgbClr val="374151"/>
                </a:solidFill>
                <a:effectLst/>
                <a:latin typeface="Arial" panose="020B0604020202020204" pitchFamily="34" charset="0"/>
                <a:cs typeface="Arial" panose="020B0604020202020204" pitchFamily="34" charset="0"/>
              </a:rPr>
              <a:t>of inland transport globally;</a:t>
            </a:r>
          </a:p>
          <a:p>
            <a:pPr marL="342900" indent="-342900" algn="l">
              <a:lnSpc>
                <a:spcPct val="120000"/>
              </a:lnSpc>
              <a:buClr>
                <a:srgbClr val="0070C0"/>
              </a:buClr>
              <a:buFont typeface="+mj-lt"/>
              <a:buAutoNum type="alphaLcParenR"/>
            </a:pPr>
            <a:r>
              <a:rPr lang="en-US" sz="1600">
                <a:solidFill>
                  <a:srgbClr val="374151"/>
                </a:solidFill>
                <a:latin typeface="Arial" panose="020B0604020202020204" pitchFamily="34" charset="0"/>
                <a:cs typeface="Arial" panose="020B0604020202020204" pitchFamily="34" charset="0"/>
              </a:rPr>
              <a:t>Provide </a:t>
            </a:r>
            <a:r>
              <a:rPr lang="en-US" sz="1600" b="1" i="0">
                <a:solidFill>
                  <a:srgbClr val="374151"/>
                </a:solidFill>
                <a:effectLst/>
                <a:latin typeface="Arial" panose="020B0604020202020204" pitchFamily="34" charset="0"/>
                <a:cs typeface="Arial" panose="020B0604020202020204" pitchFamily="34" charset="0"/>
              </a:rPr>
              <a:t>technical assistance advisory services</a:t>
            </a:r>
            <a:r>
              <a:rPr lang="en-US" sz="1600" b="0" i="0">
                <a:solidFill>
                  <a:srgbClr val="374151"/>
                </a:solidFill>
                <a:effectLst/>
                <a:latin typeface="Arial" panose="020B0604020202020204" pitchFamily="34" charset="0"/>
                <a:cs typeface="Arial" panose="020B0604020202020204" pitchFamily="34" charset="0"/>
              </a:rPr>
              <a:t>, including awareness-raising, technical support, workshops, training and projects in support of climate change abatement;</a:t>
            </a:r>
          </a:p>
          <a:p>
            <a:pPr marL="342900" indent="-342900" algn="l">
              <a:buClr>
                <a:srgbClr val="0070C0"/>
              </a:buClr>
              <a:buFont typeface="+mj-lt"/>
              <a:buAutoNum type="alphaLcParenR"/>
            </a:pPr>
            <a:r>
              <a:rPr lang="en-US" sz="1600" b="0" i="0">
                <a:solidFill>
                  <a:srgbClr val="374151"/>
                </a:solidFill>
                <a:effectLst/>
                <a:latin typeface="Arial" panose="020B0604020202020204" pitchFamily="34" charset="0"/>
                <a:cs typeface="Arial" panose="020B0604020202020204" pitchFamily="34" charset="0"/>
              </a:rPr>
              <a:t>Provide </a:t>
            </a:r>
            <a:r>
              <a:rPr lang="en-US" sz="1600" b="1" i="0">
                <a:solidFill>
                  <a:srgbClr val="374151"/>
                </a:solidFill>
                <a:effectLst/>
                <a:latin typeface="Arial" panose="020B0604020202020204" pitchFamily="34" charset="0"/>
                <a:cs typeface="Arial" panose="020B0604020202020204" pitchFamily="34" charset="0"/>
              </a:rPr>
              <a:t>analytical support.</a:t>
            </a:r>
            <a:endParaRPr lang="en-US" sz="1600" b="1">
              <a:latin typeface="Arial" panose="020B0604020202020204" pitchFamily="34" charset="0"/>
              <a:cs typeface="Arial" panose="020B0604020202020204" pitchFamily="34" charset="0"/>
            </a:endParaRPr>
          </a:p>
        </p:txBody>
      </p:sp>
      <p:sp>
        <p:nvSpPr>
          <p:cNvPr id="16" name="Title 4"/>
          <p:cNvSpPr txBox="1">
            <a:spLocks/>
          </p:cNvSpPr>
          <p:nvPr/>
        </p:nvSpPr>
        <p:spPr>
          <a:xfrm>
            <a:off x="309991" y="239998"/>
            <a:ext cx="11431748" cy="983231"/>
          </a:xfrm>
          <a:prstGeom prst="rect">
            <a:avLst/>
          </a:prstGeom>
        </p:spPr>
        <p:txBody>
          <a:bodyPr lIns="91440" tIns="45720" rIns="91440" bIns="4572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a:latin typeface="Arial Black"/>
                <a:cs typeface="Arial"/>
              </a:rPr>
              <a:t>III A. Strategic objectives </a:t>
            </a:r>
            <a:r>
              <a:rPr lang="en-US" sz="3200" spc="50">
                <a:latin typeface="Arial Black"/>
                <a:cs typeface="Arial"/>
              </a:rPr>
              <a:t>for the ITC and </a:t>
            </a:r>
            <a:endParaRPr lang="en-US" sz="3200" spc="50">
              <a:latin typeface="Arial Black" panose="020B0A04020102020204" pitchFamily="34" charset="0"/>
              <a:cs typeface="Arial" panose="020B0604020202020204" pitchFamily="34" charset="0"/>
            </a:endParaRPr>
          </a:p>
          <a:p>
            <a:pPr algn="r"/>
            <a:r>
              <a:rPr lang="en-US" sz="3200" spc="50">
                <a:latin typeface="Arial Black"/>
                <a:cs typeface="Arial"/>
              </a:rPr>
              <a:t>its subsidiary bodies </a:t>
            </a:r>
            <a:endParaRPr lang="en-US" sz="3200" spc="50">
              <a:latin typeface="Arial Black" panose="020B0A040201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6</a:t>
            </a:fld>
            <a:endParaRPr lang="en-US"/>
          </a:p>
        </p:txBody>
      </p:sp>
    </p:spTree>
    <p:extLst>
      <p:ext uri="{BB962C8B-B14F-4D97-AF65-F5344CB8AC3E}">
        <p14:creationId xmlns:p14="http://schemas.microsoft.com/office/powerpoint/2010/main" val="197292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712EE032-E247-124D-BB27-693AD62AB421}"/>
              </a:ext>
            </a:extLst>
          </p:cNvPr>
          <p:cNvSpPr txBox="1">
            <a:spLocks noGrp="1"/>
          </p:cNvSpPr>
          <p:nvPr>
            <p:ph type="title"/>
          </p:nvPr>
        </p:nvSpPr>
        <p:spPr>
          <a:xfrm>
            <a:off x="321113" y="197400"/>
            <a:ext cx="11412069" cy="1325563"/>
          </a:xfrm>
          <a:prstGeom prst="rect">
            <a:avLst/>
          </a:prstGeom>
        </p:spPr>
        <p:txBody>
          <a:bodyPr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b="1" spc="50">
                <a:latin typeface="Arial Black"/>
                <a:cs typeface="Arial"/>
              </a:rPr>
              <a:t>III B. Strategic objectives for the implementation of the strategy by inland transport sector</a:t>
            </a:r>
            <a:r>
              <a:rPr lang="en-US" sz="2800" b="1" spc="50">
                <a:latin typeface="Arial Black"/>
                <a:cs typeface="Arial"/>
              </a:rPr>
              <a:t> </a:t>
            </a:r>
            <a:endParaRPr lang="en-US" sz="2000" spc="50">
              <a:solidFill>
                <a:srgbClr val="4389C8"/>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AF1432A0-5441-F9AF-B7A2-39D104BB9F0F}"/>
              </a:ext>
            </a:extLst>
          </p:cNvPr>
          <p:cNvGrpSpPr/>
          <p:nvPr/>
        </p:nvGrpSpPr>
        <p:grpSpPr>
          <a:xfrm>
            <a:off x="697747" y="1424781"/>
            <a:ext cx="10837834" cy="5219975"/>
            <a:chOff x="669983" y="1412560"/>
            <a:chExt cx="10837834" cy="5219975"/>
          </a:xfrm>
        </p:grpSpPr>
        <p:grpSp>
          <p:nvGrpSpPr>
            <p:cNvPr id="6" name="Group 5">
              <a:extLst>
                <a:ext uri="{FF2B5EF4-FFF2-40B4-BE49-F238E27FC236}">
                  <a16:creationId xmlns:a16="http://schemas.microsoft.com/office/drawing/2014/main" id="{5501D47E-41C4-B84E-612E-8D8D404870C8}"/>
                </a:ext>
              </a:extLst>
            </p:cNvPr>
            <p:cNvGrpSpPr/>
            <p:nvPr/>
          </p:nvGrpSpPr>
          <p:grpSpPr>
            <a:xfrm rot="10800000" flipV="1">
              <a:off x="1843728" y="1468498"/>
              <a:ext cx="9664089" cy="224269"/>
              <a:chOff x="0" y="1472506"/>
              <a:chExt cx="9601200" cy="257953"/>
            </a:xfrm>
          </p:grpSpPr>
          <p:sp>
            <p:nvSpPr>
              <p:cNvPr id="9" name="Rectangle 8">
                <a:extLst>
                  <a:ext uri="{FF2B5EF4-FFF2-40B4-BE49-F238E27FC236}">
                    <a16:creationId xmlns:a16="http://schemas.microsoft.com/office/drawing/2014/main" id="{20EB4993-3F26-8985-1221-446E9943F9C2}"/>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0" name="Group 9">
                <a:extLst>
                  <a:ext uri="{FF2B5EF4-FFF2-40B4-BE49-F238E27FC236}">
                    <a16:creationId xmlns:a16="http://schemas.microsoft.com/office/drawing/2014/main" id="{EC0192DB-37BE-B731-F031-EEAA6E3C06A5}"/>
                  </a:ext>
                </a:extLst>
              </p:cNvPr>
              <p:cNvGrpSpPr/>
              <p:nvPr/>
            </p:nvGrpSpPr>
            <p:grpSpPr>
              <a:xfrm>
                <a:off x="0" y="1533803"/>
                <a:ext cx="9601200" cy="142344"/>
                <a:chOff x="-10048" y="1395274"/>
                <a:chExt cx="9611247" cy="142344"/>
              </a:xfrm>
            </p:grpSpPr>
            <p:sp>
              <p:nvSpPr>
                <p:cNvPr id="11" name="Rectangle 10">
                  <a:extLst>
                    <a:ext uri="{FF2B5EF4-FFF2-40B4-BE49-F238E27FC236}">
                      <a16:creationId xmlns:a16="http://schemas.microsoft.com/office/drawing/2014/main" id="{53C5114F-3A05-27A8-0478-36EF4479EAE7}"/>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CDBFF26-4748-912E-0152-892D8B28482A}"/>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049DEFC-F92F-F1EE-16BD-4F103DA31296}"/>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DD394D-413D-58E9-BDCD-2C75C8B8754C}"/>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1CD5BA3-07DC-80CD-8BA2-35DCB250DE20}"/>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F735886-C21A-AC8F-F925-9DCE5A706C05}"/>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F4C3CC3-65B1-1CED-DC16-CDB6CE21A814}"/>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89F78D1-8216-E59E-7CB3-2D2EBAFB43AE}"/>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58B9A25-F34F-7395-F572-556ED68947D4}"/>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222B0E9-4F1F-DC12-D8B5-ACDB46550F9E}"/>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4115F75-DC10-2927-F07B-0951321F3F54}"/>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655F6F0-7BAC-F425-BE71-01B0435E09F0}"/>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F24993C-A1A7-A8CB-ADCE-D20EE13C241D}"/>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08C1963-4F59-FE59-C716-DFC94DE20362}"/>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040402-8EC8-6F3D-35DF-84AC653868D6}"/>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75967A3-D534-D14F-AAB5-D61AF4F18246}"/>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2A5AECA-F532-4809-128A-6A651A72862D}"/>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 name="Picture 6">
              <a:extLst>
                <a:ext uri="{FF2B5EF4-FFF2-40B4-BE49-F238E27FC236}">
                  <a16:creationId xmlns:a16="http://schemas.microsoft.com/office/drawing/2014/main" id="{042F18D2-2C41-1044-45D0-30114A89D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8" name="TextBox 7">
              <a:extLst>
                <a:ext uri="{FF2B5EF4-FFF2-40B4-BE49-F238E27FC236}">
                  <a16:creationId xmlns:a16="http://schemas.microsoft.com/office/drawing/2014/main" id="{8858B6D1-6C11-0BEA-55BB-7EA799E0C0CD}"/>
                </a:ext>
              </a:extLst>
            </p:cNvPr>
            <p:cNvSpPr txBox="1"/>
            <p:nvPr/>
          </p:nvSpPr>
          <p:spPr>
            <a:xfrm>
              <a:off x="829929" y="6355536"/>
              <a:ext cx="10377896" cy="276999"/>
            </a:xfrm>
            <a:prstGeom prst="rect">
              <a:avLst/>
            </a:prstGeom>
            <a:noFill/>
          </p:spPr>
          <p:txBody>
            <a:bodyPr wrap="square" rtlCol="0">
              <a:spAutoFit/>
            </a:bodyPr>
            <a:lstStyle/>
            <a:p>
              <a:r>
                <a:rPr lang="en-US" sz="1200" b="1">
                  <a:solidFill>
                    <a:schemeClr val="tx1">
                      <a:lumMod val="50000"/>
                      <a:lumOff val="50000"/>
                    </a:schemeClr>
                  </a:solidFill>
                  <a:latin typeface="Arial Narrow" panose="020B0606020202030204" pitchFamily="34" charset="0"/>
                </a:rPr>
                <a:t>ITC Bureau</a:t>
              </a:r>
              <a:r>
                <a:rPr lang="en-US" sz="1200">
                  <a:solidFill>
                    <a:schemeClr val="tx1">
                      <a:lumMod val="50000"/>
                      <a:lumOff val="50000"/>
                    </a:schemeClr>
                  </a:solidFill>
                  <a:latin typeface="Arial Narrow" panose="020B0606020202030204" pitchFamily="34" charset="0"/>
                </a:rPr>
                <a:t>  </a:t>
              </a:r>
              <a:r>
                <a:rPr lang="en-US" sz="1200">
                  <a:solidFill>
                    <a:srgbClr val="0070C0"/>
                  </a:solidFill>
                  <a:latin typeface="Arial Narrow" panose="020B0606020202030204" pitchFamily="34" charset="0"/>
                </a:rPr>
                <a:t>|</a:t>
              </a:r>
              <a:r>
                <a:rPr lang="en-US" sz="1200" b="1">
                  <a:solidFill>
                    <a:srgbClr val="0070C0"/>
                  </a:solidFill>
                  <a:latin typeface="Arial Narrow" panose="020B0606020202030204" pitchFamily="34" charset="0"/>
                </a:rPr>
                <a:t>  </a:t>
              </a:r>
              <a:r>
                <a:rPr lang="en-US" sz="1200">
                  <a:solidFill>
                    <a:schemeClr val="bg1">
                      <a:lumMod val="50000"/>
                    </a:schemeClr>
                  </a:solidFill>
                  <a:latin typeface="Arial Narrow" panose="020B0606020202030204" pitchFamily="34" charset="0"/>
                </a:rPr>
                <a:t>November 2023</a:t>
              </a:r>
              <a:r>
                <a:rPr lang="en-US" sz="1200">
                  <a:solidFill>
                    <a:srgbClr val="0070C0"/>
                  </a:solidFill>
                  <a:latin typeface="Arial Narrow" panose="020B0606020202030204" pitchFamily="34" charset="0"/>
                </a:rPr>
                <a:t>  |</a:t>
              </a:r>
              <a:r>
                <a:rPr lang="en-US" sz="1200" b="1">
                  <a:solidFill>
                    <a:srgbClr val="0070C0"/>
                  </a:solidFill>
                  <a:latin typeface="Arial Narrow" panose="020B0606020202030204" pitchFamily="34" charset="0"/>
                </a:rPr>
                <a:t>  </a:t>
              </a:r>
              <a:r>
                <a:rPr lang="en-US" sz="1200">
                  <a:solidFill>
                    <a:schemeClr val="bg1">
                      <a:lumMod val="50000"/>
                    </a:schemeClr>
                  </a:solidFill>
                  <a:latin typeface="Arial Narrow" panose="020B0606020202030204" pitchFamily="34" charset="0"/>
                </a:rPr>
                <a:t>Geneva</a:t>
              </a:r>
            </a:p>
          </p:txBody>
        </p:sp>
      </p:grpSp>
      <p:pic>
        <p:nvPicPr>
          <p:cNvPr id="28" name="Content Placeholder 8">
            <a:extLst>
              <a:ext uri="{FF2B5EF4-FFF2-40B4-BE49-F238E27FC236}">
                <a16:creationId xmlns:a16="http://schemas.microsoft.com/office/drawing/2014/main" id="{98797BA9-5E3C-03EF-DC92-C8D70CB6A304}"/>
              </a:ext>
            </a:extLst>
          </p:cNvPr>
          <p:cNvPicPr>
            <a:picLocks noGrp="1" noChangeAspect="1"/>
          </p:cNvPicPr>
          <p:nvPr>
            <p:ph idx="1"/>
          </p:nvPr>
        </p:nvPicPr>
        <p:blipFill>
          <a:blip r:embed="rId4"/>
          <a:stretch>
            <a:fillRect/>
          </a:stretch>
        </p:blipFill>
        <p:spPr>
          <a:xfrm>
            <a:off x="857693" y="1886036"/>
            <a:ext cx="10677888" cy="4351338"/>
          </a:xfrm>
          <a:prstGeom prst="rect">
            <a:avLst/>
          </a:prstGeom>
        </p:spPr>
      </p:pic>
      <p:sp>
        <p:nvSpPr>
          <p:cNvPr id="29" name="Content Placeholder 10">
            <a:extLst>
              <a:ext uri="{FF2B5EF4-FFF2-40B4-BE49-F238E27FC236}">
                <a16:creationId xmlns:a16="http://schemas.microsoft.com/office/drawing/2014/main" id="{2EA2AE6D-852C-8F68-FE33-98A8E61E8E02}"/>
              </a:ext>
            </a:extLst>
          </p:cNvPr>
          <p:cNvSpPr txBox="1">
            <a:spLocks/>
          </p:cNvSpPr>
          <p:nvPr/>
        </p:nvSpPr>
        <p:spPr>
          <a:xfrm>
            <a:off x="958957" y="1936700"/>
            <a:ext cx="10475360" cy="4351338"/>
          </a:xfrm>
          <a:prstGeom prst="rect">
            <a:avLst/>
          </a:prstGeom>
          <a:noFill/>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700"/>
              </a:spcBef>
              <a:buNone/>
            </a:pPr>
            <a:r>
              <a:rPr lang="en-US" sz="2300" b="1" dirty="0">
                <a:solidFill>
                  <a:srgbClr val="0070C0"/>
                </a:solidFill>
                <a:latin typeface="Arial"/>
                <a:cs typeface="Arial"/>
              </a:rPr>
              <a:t>(a) Develop and enhance policies, legislation and measures </a:t>
            </a:r>
            <a:endParaRPr lang="en-US" sz="2300" b="1" dirty="0">
              <a:solidFill>
                <a:srgbClr val="0070C0"/>
              </a:solidFill>
              <a:latin typeface="Arial" panose="020B0604020202020204" pitchFamily="34" charset="0"/>
              <a:cs typeface="Arial" panose="020B0604020202020204" pitchFamily="34" charset="0"/>
            </a:endParaRPr>
          </a:p>
          <a:p>
            <a:pPr>
              <a:lnSpc>
                <a:spcPct val="100000"/>
              </a:lnSpc>
              <a:spcBef>
                <a:spcPts val="700"/>
              </a:spcBef>
              <a:buClr>
                <a:srgbClr val="0070C0"/>
              </a:buClr>
            </a:pPr>
            <a:r>
              <a:rPr lang="en-US" sz="2100" dirty="0">
                <a:latin typeface="Arial" panose="020B0604020202020204" pitchFamily="34" charset="0"/>
                <a:cs typeface="Arial" panose="020B0604020202020204" pitchFamily="34" charset="0"/>
              </a:rPr>
              <a:t>Assess the feasibility and potential benefits to develop </a:t>
            </a:r>
            <a:r>
              <a:rPr lang="en-US" sz="2100" b="1" dirty="0">
                <a:latin typeface="Arial" panose="020B0604020202020204" pitchFamily="34" charset="0"/>
                <a:cs typeface="Arial" panose="020B0604020202020204" pitchFamily="34" charset="0"/>
              </a:rPr>
              <a:t>inland transport decarbonization action plans </a:t>
            </a:r>
            <a:r>
              <a:rPr lang="en-US" sz="2100" dirty="0">
                <a:latin typeface="Arial" panose="020B0604020202020204" pitchFamily="34" charset="0"/>
                <a:cs typeface="Arial" panose="020B0604020202020204" pitchFamily="34" charset="0"/>
              </a:rPr>
              <a:t>to the ITC &amp; align, if applicable, with UNFCC NDCs &amp; LTS</a:t>
            </a:r>
          </a:p>
          <a:p>
            <a:pPr>
              <a:lnSpc>
                <a:spcPct val="100000"/>
              </a:lnSpc>
              <a:spcBef>
                <a:spcPts val="700"/>
              </a:spcBef>
              <a:buClr>
                <a:srgbClr val="0070C0"/>
              </a:buClr>
            </a:pPr>
            <a:r>
              <a:rPr lang="en-US" sz="2100" dirty="0">
                <a:latin typeface="Arial" panose="020B0604020202020204" pitchFamily="34" charset="0"/>
                <a:cs typeface="Arial" panose="020B0604020202020204" pitchFamily="34" charset="0"/>
              </a:rPr>
              <a:t>Fully implement </a:t>
            </a:r>
            <a:r>
              <a:rPr lang="en-US" sz="2100" b="1" dirty="0">
                <a:latin typeface="Arial" panose="020B0604020202020204" pitchFamily="34" charset="0"/>
                <a:cs typeface="Arial" panose="020B0604020202020204" pitchFamily="34" charset="0"/>
              </a:rPr>
              <a:t>UN inland transport legal instruments </a:t>
            </a:r>
          </a:p>
          <a:p>
            <a:pPr>
              <a:lnSpc>
                <a:spcPct val="100000"/>
              </a:lnSpc>
              <a:spcBef>
                <a:spcPts val="700"/>
              </a:spcBef>
              <a:buClr>
                <a:srgbClr val="0070C0"/>
              </a:buClr>
            </a:pPr>
            <a:r>
              <a:rPr lang="en-US" sz="2100" dirty="0">
                <a:latin typeface="Arial" panose="020B0604020202020204" pitchFamily="34" charset="0"/>
                <a:cs typeface="Arial" panose="020B0604020202020204" pitchFamily="34" charset="0"/>
              </a:rPr>
              <a:t>Deploy </a:t>
            </a:r>
            <a:r>
              <a:rPr lang="en-US" sz="2100" b="1" dirty="0">
                <a:latin typeface="Arial" panose="020B0604020202020204" pitchFamily="34" charset="0"/>
                <a:cs typeface="Arial" panose="020B0604020202020204" pitchFamily="34" charset="0"/>
              </a:rPr>
              <a:t>carbon-neutral technologies </a:t>
            </a:r>
            <a:r>
              <a:rPr lang="en-US" sz="2100" dirty="0">
                <a:latin typeface="Arial" panose="020B0604020202020204" pitchFamily="34" charset="0"/>
                <a:cs typeface="Arial" panose="020B0604020202020204" pitchFamily="34" charset="0"/>
              </a:rPr>
              <a:t>&amp; harmonize </a:t>
            </a:r>
            <a:r>
              <a:rPr lang="en-US" sz="2100" b="1" dirty="0">
                <a:latin typeface="Arial" panose="020B0604020202020204" pitchFamily="34" charset="0"/>
                <a:cs typeface="Arial" panose="020B0604020202020204" pitchFamily="34" charset="0"/>
              </a:rPr>
              <a:t>standards</a:t>
            </a:r>
            <a:r>
              <a:rPr lang="en-US" sz="2100" dirty="0">
                <a:latin typeface="Arial" panose="020B0604020202020204" pitchFamily="34" charset="0"/>
                <a:cs typeface="Arial" panose="020B0604020202020204" pitchFamily="34" charset="0"/>
              </a:rPr>
              <a:t> </a:t>
            </a:r>
            <a:r>
              <a:rPr lang="en-US" sz="2100" b="1" dirty="0">
                <a:latin typeface="Arial" panose="020B0604020202020204" pitchFamily="34" charset="0"/>
                <a:cs typeface="Arial" panose="020B0604020202020204" pitchFamily="34" charset="0"/>
              </a:rPr>
              <a:t>across border </a:t>
            </a:r>
          </a:p>
          <a:p>
            <a:pPr>
              <a:lnSpc>
                <a:spcPct val="100000"/>
              </a:lnSpc>
              <a:spcBef>
                <a:spcPts val="700"/>
              </a:spcBef>
              <a:buClr>
                <a:srgbClr val="0070C0"/>
              </a:buClr>
            </a:pPr>
            <a:r>
              <a:rPr lang="en-US" sz="2100" dirty="0">
                <a:latin typeface="Arial" panose="020B0604020202020204" pitchFamily="34" charset="0"/>
                <a:cs typeface="Arial" panose="020B0604020202020204" pitchFamily="34" charset="0"/>
              </a:rPr>
              <a:t>Facilitate </a:t>
            </a:r>
            <a:r>
              <a:rPr lang="en-US" sz="2100" b="1" dirty="0">
                <a:latin typeface="Arial" panose="020B0604020202020204" pitchFamily="34" charset="0"/>
                <a:cs typeface="Arial" panose="020B0604020202020204" pitchFamily="34" charset="0"/>
              </a:rPr>
              <a:t>modal shifts </a:t>
            </a:r>
            <a:r>
              <a:rPr lang="en-US" sz="2100" dirty="0">
                <a:latin typeface="Arial" panose="020B0604020202020204" pitchFamily="34" charset="0"/>
                <a:cs typeface="Arial" panose="020B0604020202020204" pitchFamily="34" charset="0"/>
              </a:rPr>
              <a:t>from road to rail/inland waterways &amp; </a:t>
            </a:r>
            <a:r>
              <a:rPr lang="en-US" sz="2100" b="1" dirty="0">
                <a:latin typeface="Arial" panose="020B0604020202020204" pitchFamily="34" charset="0"/>
                <a:cs typeface="Arial" panose="020B0604020202020204" pitchFamily="34" charset="0"/>
              </a:rPr>
              <a:t>multimodal</a:t>
            </a:r>
            <a:r>
              <a:rPr lang="en-US" sz="2100" dirty="0">
                <a:latin typeface="Arial" panose="020B0604020202020204" pitchFamily="34" charset="0"/>
                <a:cs typeface="Arial" panose="020B0604020202020204" pitchFamily="34" charset="0"/>
              </a:rPr>
              <a:t> </a:t>
            </a:r>
            <a:r>
              <a:rPr lang="en-US" sz="2100" b="1" dirty="0">
                <a:latin typeface="Arial" panose="020B0604020202020204" pitchFamily="34" charset="0"/>
                <a:cs typeface="Arial" panose="020B0604020202020204" pitchFamily="34" charset="0"/>
              </a:rPr>
              <a:t>mobility</a:t>
            </a:r>
          </a:p>
          <a:p>
            <a:pPr>
              <a:lnSpc>
                <a:spcPct val="100000"/>
              </a:lnSpc>
              <a:spcBef>
                <a:spcPts val="700"/>
              </a:spcBef>
              <a:buClr>
                <a:srgbClr val="0070C0"/>
              </a:buClr>
            </a:pPr>
            <a:r>
              <a:rPr lang="en-US" sz="2100" dirty="0">
                <a:latin typeface="Arial" panose="020B0604020202020204" pitchFamily="34" charset="0"/>
                <a:cs typeface="Arial" panose="020B0604020202020204" pitchFamily="34" charset="0"/>
              </a:rPr>
              <a:t>Promote </a:t>
            </a:r>
            <a:r>
              <a:rPr lang="en-US" sz="2100" b="1" dirty="0">
                <a:latin typeface="Arial" panose="020B0604020202020204" pitchFamily="34" charset="0"/>
                <a:cs typeface="Arial" panose="020B0604020202020204" pitchFamily="34" charset="0"/>
              </a:rPr>
              <a:t>public transport </a:t>
            </a:r>
            <a:r>
              <a:rPr lang="en-US" sz="2100" dirty="0">
                <a:latin typeface="Arial" panose="020B0604020202020204" pitchFamily="34" charset="0"/>
                <a:cs typeface="Arial" panose="020B0604020202020204" pitchFamily="34" charset="0"/>
              </a:rPr>
              <a:t>and </a:t>
            </a:r>
            <a:r>
              <a:rPr lang="en-US" sz="2100" b="1" dirty="0">
                <a:latin typeface="Arial" panose="020B0604020202020204" pitchFamily="34" charset="0"/>
                <a:cs typeface="Arial" panose="020B0604020202020204" pitchFamily="34" charset="0"/>
              </a:rPr>
              <a:t>shared mobility options </a:t>
            </a:r>
          </a:p>
          <a:p>
            <a:pPr>
              <a:lnSpc>
                <a:spcPct val="100000"/>
              </a:lnSpc>
              <a:spcBef>
                <a:spcPts val="700"/>
              </a:spcBef>
              <a:buClr>
                <a:srgbClr val="0070C0"/>
              </a:buClr>
            </a:pPr>
            <a:r>
              <a:rPr lang="en-US" sz="2100" dirty="0">
                <a:latin typeface="Arial" panose="020B0604020202020204" pitchFamily="34" charset="0"/>
                <a:cs typeface="Arial" panose="020B0604020202020204" pitchFamily="34" charset="0"/>
              </a:rPr>
              <a:t>Ease the adoption of </a:t>
            </a:r>
            <a:r>
              <a:rPr lang="en-US" sz="2100" b="1" dirty="0">
                <a:latin typeface="Arial" panose="020B0604020202020204" pitchFamily="34" charset="0"/>
                <a:cs typeface="Arial" panose="020B0604020202020204" pitchFamily="34" charset="0"/>
              </a:rPr>
              <a:t>zero to low-carbon modes </a:t>
            </a:r>
            <a:r>
              <a:rPr lang="en-US" sz="2100" dirty="0">
                <a:latin typeface="Arial" panose="020B0604020202020204" pitchFamily="34" charset="0"/>
                <a:cs typeface="Arial" panose="020B0604020202020204" pitchFamily="34" charset="0"/>
              </a:rPr>
              <a:t>of transport </a:t>
            </a:r>
          </a:p>
          <a:p>
            <a:pPr>
              <a:lnSpc>
                <a:spcPct val="100000"/>
              </a:lnSpc>
              <a:spcBef>
                <a:spcPts val="700"/>
              </a:spcBef>
              <a:buClr>
                <a:srgbClr val="0070C0"/>
              </a:buClr>
            </a:pPr>
            <a:r>
              <a:rPr lang="en-US" sz="2100" dirty="0">
                <a:latin typeface="Arial" panose="020B0604020202020204" pitchFamily="34" charset="0"/>
                <a:cs typeface="Arial" panose="020B0604020202020204" pitchFamily="34" charset="0"/>
              </a:rPr>
              <a:t>Promote </a:t>
            </a:r>
            <a:r>
              <a:rPr lang="en-US" sz="2100" b="1" dirty="0">
                <a:latin typeface="Arial" panose="020B0604020202020204" pitchFamily="34" charset="0"/>
                <a:cs typeface="Arial" panose="020B0604020202020204" pitchFamily="34" charset="0"/>
              </a:rPr>
              <a:t>data collection </a:t>
            </a:r>
            <a:r>
              <a:rPr lang="en-US" sz="2100" dirty="0">
                <a:latin typeface="Arial" panose="020B0604020202020204" pitchFamily="34" charset="0"/>
                <a:cs typeface="Arial" panose="020B0604020202020204" pitchFamily="34" charset="0"/>
              </a:rPr>
              <a:t>on </a:t>
            </a:r>
            <a:r>
              <a:rPr lang="en-US" sz="2100" b="1" dirty="0">
                <a:latin typeface="Arial" panose="020B0604020202020204" pitchFamily="34" charset="0"/>
                <a:cs typeface="Arial" panose="020B0604020202020204" pitchFamily="34" charset="0"/>
              </a:rPr>
              <a:t>active mobility </a:t>
            </a:r>
            <a:r>
              <a:rPr lang="en-US" sz="2100" dirty="0">
                <a:latin typeface="Arial" panose="020B0604020202020204" pitchFamily="34" charset="0"/>
                <a:cs typeface="Arial" panose="020B0604020202020204" pitchFamily="34" charset="0"/>
              </a:rPr>
              <a:t>and Encouraging the use of </a:t>
            </a:r>
            <a:r>
              <a:rPr lang="en-US" sz="2100" b="1" dirty="0">
                <a:latin typeface="Arial" panose="020B0604020202020204" pitchFamily="34" charset="0"/>
                <a:cs typeface="Arial" panose="020B0604020202020204" pitchFamily="34" charset="0"/>
              </a:rPr>
              <a:t>globally harmonized indicators </a:t>
            </a:r>
            <a:r>
              <a:rPr lang="en-US" sz="2100" dirty="0">
                <a:latin typeface="Arial" panose="020B0604020202020204" pitchFamily="34" charset="0"/>
                <a:cs typeface="Arial" panose="020B0604020202020204" pitchFamily="34" charset="0"/>
              </a:rPr>
              <a:t>to monitor progress of inland transport decarbonization</a:t>
            </a:r>
            <a:endParaRPr lang="en-US" sz="1600" dirty="0">
              <a:latin typeface="Arial" panose="020B0604020202020204" pitchFamily="34" charset="0"/>
              <a:cs typeface="Arial" panose="020B0604020202020204" pitchFamily="34" charset="0"/>
            </a:endParaRPr>
          </a:p>
          <a:p>
            <a:pPr marL="0" indent="0">
              <a:lnSpc>
                <a:spcPct val="170000"/>
              </a:lnSpc>
              <a:spcBef>
                <a:spcPts val="700"/>
              </a:spcBef>
              <a:buNone/>
              <a:defRPr/>
            </a:pPr>
            <a:r>
              <a:rPr lang="en-US" sz="2300" b="1" dirty="0">
                <a:solidFill>
                  <a:srgbClr val="0070C0"/>
                </a:solidFill>
                <a:latin typeface="Arial"/>
                <a:cs typeface="Arial"/>
              </a:rPr>
              <a:t>(b) </a:t>
            </a:r>
            <a:r>
              <a:rPr kumimoji="0" lang="en-US" sz="2300" b="1" i="0" u="none" strike="noStrike" kern="1200" cap="none" spc="0" normalizeH="0" baseline="0" noProof="0" dirty="0">
                <a:ln>
                  <a:noFill/>
                </a:ln>
                <a:solidFill>
                  <a:srgbClr val="0070C0"/>
                </a:solidFill>
                <a:effectLst/>
                <a:uLnTx/>
                <a:uFillTx/>
                <a:latin typeface="Arial"/>
                <a:cs typeface="Arial"/>
              </a:rPr>
              <a:t>Foster the efficient use of energy</a:t>
            </a:r>
            <a:r>
              <a:rPr lang="en-US" sz="2300" b="1" dirty="0">
                <a:solidFill>
                  <a:srgbClr val="0070C0"/>
                </a:solidFill>
                <a:latin typeface="Arial"/>
                <a:cs typeface="Arial"/>
              </a:rPr>
              <a:t> </a:t>
            </a:r>
          </a:p>
          <a:p>
            <a:pPr marL="0" marR="0" lvl="0" indent="0" algn="l" defTabSz="914400" rtl="0" eaLnBrk="1" fontAlgn="auto" latinLnBrk="0" hangingPunct="1">
              <a:lnSpc>
                <a:spcPct val="120000"/>
              </a:lnSpc>
              <a:spcBef>
                <a:spcPts val="700"/>
              </a:spcBef>
              <a:spcAft>
                <a:spcPts val="0"/>
              </a:spcAft>
              <a:buClrTx/>
              <a:buSzTx/>
              <a:buNone/>
              <a:tabLst/>
              <a:defRPr/>
            </a:pPr>
            <a:r>
              <a:rPr lang="en-US" sz="2300" b="1" dirty="0">
                <a:solidFill>
                  <a:srgbClr val="0070C0"/>
                </a:solidFill>
                <a:latin typeface="Arial"/>
                <a:cs typeface="Arial"/>
              </a:rPr>
              <a:t>(c) Promote research and development in cooperation with academia and non-governmental bodies </a:t>
            </a:r>
            <a:endParaRPr lang="en-US" sz="2300" b="1" dirty="0">
              <a:solidFill>
                <a:srgbClr val="0070C0"/>
              </a:solidFill>
              <a:latin typeface="Arial" panose="020B0604020202020204" pitchFamily="34" charset="0"/>
              <a:cs typeface="Arial" panose="020B0604020202020204" pitchFamily="34" charset="0"/>
            </a:endParaRPr>
          </a:p>
          <a:p>
            <a:pPr marL="0" indent="0">
              <a:lnSpc>
                <a:spcPct val="120000"/>
              </a:lnSpc>
              <a:spcBef>
                <a:spcPts val="700"/>
              </a:spcBef>
              <a:buNone/>
              <a:defRPr/>
            </a:pPr>
            <a:r>
              <a:rPr lang="en-US" sz="2300" b="1" dirty="0">
                <a:solidFill>
                  <a:srgbClr val="0070C0"/>
                </a:solidFill>
                <a:latin typeface="Arial"/>
                <a:cs typeface="Arial"/>
              </a:rPr>
              <a:t>(d)</a:t>
            </a:r>
            <a:r>
              <a:rPr kumimoji="0" lang="en-US" sz="2300" b="1" i="0" u="none" strike="noStrike" kern="1200" cap="none" spc="0" normalizeH="0" baseline="0" noProof="0" dirty="0">
                <a:ln>
                  <a:noFill/>
                </a:ln>
                <a:solidFill>
                  <a:srgbClr val="0070C0"/>
                </a:solidFill>
                <a:effectLst/>
                <a:uLnTx/>
                <a:uFillTx/>
                <a:latin typeface="Arial"/>
                <a:cs typeface="Arial"/>
              </a:rPr>
              <a:t> Support circular economy related practices</a:t>
            </a:r>
            <a:r>
              <a:rPr lang="en-US" sz="2300" b="1" dirty="0">
                <a:solidFill>
                  <a:srgbClr val="0070C0"/>
                </a:solidFill>
                <a:latin typeface="Arial"/>
                <a:cs typeface="Arial"/>
              </a:rPr>
              <a:t> </a:t>
            </a:r>
            <a:endParaRPr lang="en-US" sz="23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07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7EDB1E-1F14-420A-BF82-AAF29868FDEF}"/>
              </a:ext>
            </a:extLst>
          </p:cNvPr>
          <p:cNvGrpSpPr/>
          <p:nvPr/>
        </p:nvGrpSpPr>
        <p:grpSpPr>
          <a:xfrm>
            <a:off x="730765" y="1171395"/>
            <a:ext cx="10837834" cy="5512618"/>
            <a:chOff x="669983" y="1412560"/>
            <a:chExt cx="10837834" cy="5512618"/>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751889" y="6648179"/>
              <a:ext cx="10377896" cy="276999"/>
            </a:xfrm>
            <a:prstGeom prst="rect">
              <a:avLst/>
            </a:prstGeom>
            <a:noFill/>
          </p:spPr>
          <p:txBody>
            <a:bodyPr wrap="square" rtlCol="0">
              <a:spAutoFit/>
            </a:bodyPr>
            <a:lstStyle/>
            <a:p>
              <a:r>
                <a:rPr lang="en-US" sz="1200" b="1">
                  <a:solidFill>
                    <a:schemeClr val="tx1">
                      <a:lumMod val="50000"/>
                      <a:lumOff val="50000"/>
                    </a:schemeClr>
                  </a:solidFill>
                  <a:latin typeface="Arial Narrow" panose="020B0606020202030204" pitchFamily="34" charset="0"/>
                </a:rPr>
                <a:t>ITC Bureau</a:t>
              </a:r>
              <a:r>
                <a:rPr lang="en-US" sz="1200">
                  <a:solidFill>
                    <a:schemeClr val="tx1">
                      <a:lumMod val="50000"/>
                      <a:lumOff val="50000"/>
                    </a:schemeClr>
                  </a:solidFill>
                  <a:latin typeface="Arial Narrow" panose="020B0606020202030204" pitchFamily="34" charset="0"/>
                </a:rPr>
                <a:t>  </a:t>
              </a:r>
              <a:r>
                <a:rPr lang="en-US" sz="1200">
                  <a:solidFill>
                    <a:srgbClr val="0070C0"/>
                  </a:solidFill>
                  <a:latin typeface="Arial Narrow" panose="020B0606020202030204" pitchFamily="34" charset="0"/>
                </a:rPr>
                <a:t>|</a:t>
              </a:r>
              <a:r>
                <a:rPr lang="en-US" sz="1200" b="1">
                  <a:solidFill>
                    <a:srgbClr val="0070C0"/>
                  </a:solidFill>
                  <a:latin typeface="Arial Narrow" panose="020B0606020202030204" pitchFamily="34" charset="0"/>
                </a:rPr>
                <a:t>  </a:t>
              </a:r>
              <a:r>
                <a:rPr lang="en-US" sz="1200">
                  <a:solidFill>
                    <a:schemeClr val="bg1">
                      <a:lumMod val="50000"/>
                    </a:schemeClr>
                  </a:solidFill>
                  <a:latin typeface="Arial Narrow" panose="020B0606020202030204" pitchFamily="34" charset="0"/>
                </a:rPr>
                <a:t>November 2023</a:t>
              </a:r>
              <a:r>
                <a:rPr lang="en-US" sz="1200">
                  <a:solidFill>
                    <a:srgbClr val="0070C0"/>
                  </a:solidFill>
                  <a:latin typeface="Arial Narrow" panose="020B0606020202030204" pitchFamily="34" charset="0"/>
                </a:rPr>
                <a:t>  |</a:t>
              </a:r>
              <a:r>
                <a:rPr lang="en-US" sz="1200" b="1">
                  <a:solidFill>
                    <a:srgbClr val="0070C0"/>
                  </a:solidFill>
                  <a:latin typeface="Arial Narrow" panose="020B0606020202030204" pitchFamily="34" charset="0"/>
                </a:rPr>
                <a:t>  </a:t>
              </a:r>
              <a:r>
                <a:rPr lang="en-US" sz="1200">
                  <a:solidFill>
                    <a:schemeClr val="bg1">
                      <a:lumMod val="50000"/>
                    </a:schemeClr>
                  </a:solidFill>
                  <a:latin typeface="Arial Narrow" panose="020B0606020202030204" pitchFamily="34" charset="0"/>
                </a:rPr>
                <a:t>Geneva</a:t>
              </a:r>
            </a:p>
          </p:txBody>
        </p:sp>
      </p:gr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400" spc="50">
              <a:solidFill>
                <a:srgbClr val="4389C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8</a:t>
            </a:fld>
            <a:endParaRPr lang="en-US"/>
          </a:p>
        </p:txBody>
      </p:sp>
      <p:pic>
        <p:nvPicPr>
          <p:cNvPr id="7" name="Content Placeholder 8">
            <a:extLst>
              <a:ext uri="{FF2B5EF4-FFF2-40B4-BE49-F238E27FC236}">
                <a16:creationId xmlns:a16="http://schemas.microsoft.com/office/drawing/2014/main" id="{ACDA9930-77F8-7381-6087-27AAC2F2C97A}"/>
              </a:ext>
            </a:extLst>
          </p:cNvPr>
          <p:cNvPicPr>
            <a:picLocks noChangeAspect="1"/>
          </p:cNvPicPr>
          <p:nvPr/>
        </p:nvPicPr>
        <p:blipFill>
          <a:blip r:embed="rId4"/>
          <a:stretch>
            <a:fillRect/>
          </a:stretch>
        </p:blipFill>
        <p:spPr>
          <a:xfrm>
            <a:off x="812671" y="1689771"/>
            <a:ext cx="10755928" cy="4529739"/>
          </a:xfrm>
          <a:prstGeom prst="rect">
            <a:avLst/>
          </a:prstGeom>
        </p:spPr>
      </p:pic>
      <p:sp>
        <p:nvSpPr>
          <p:cNvPr id="10" name="Title 4">
            <a:extLst>
              <a:ext uri="{FF2B5EF4-FFF2-40B4-BE49-F238E27FC236}">
                <a16:creationId xmlns:a16="http://schemas.microsoft.com/office/drawing/2014/main" id="{0AFA01BB-5CCC-5407-C19D-2A115B8D1DA4}"/>
              </a:ext>
            </a:extLst>
          </p:cNvPr>
          <p:cNvSpPr txBox="1">
            <a:spLocks/>
          </p:cNvSpPr>
          <p:nvPr/>
        </p:nvSpPr>
        <p:spPr>
          <a:xfrm>
            <a:off x="2852512" y="250969"/>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a:latin typeface="Arial Black" panose="020B0A04020102020204" pitchFamily="34" charset="0"/>
                <a:cs typeface="Arial" panose="020B0604020202020204" pitchFamily="34" charset="0"/>
              </a:rPr>
              <a:t>III C. Horizontal objectives</a:t>
            </a:r>
            <a:endParaRPr lang="en-US" sz="2400" spc="50">
              <a:solidFill>
                <a:srgbClr val="4389C8"/>
              </a:solidFill>
              <a:latin typeface="Arial" panose="020B0604020202020204" pitchFamily="34" charset="0"/>
              <a:cs typeface="Arial" panose="020B0604020202020204" pitchFamily="34" charset="0"/>
            </a:endParaRPr>
          </a:p>
        </p:txBody>
      </p:sp>
      <p:sp>
        <p:nvSpPr>
          <p:cNvPr id="4" name="Content Placeholder 10">
            <a:extLst>
              <a:ext uri="{FF2B5EF4-FFF2-40B4-BE49-F238E27FC236}">
                <a16:creationId xmlns:a16="http://schemas.microsoft.com/office/drawing/2014/main" id="{5698983E-8468-8895-9B22-30B7AD2EC4B4}"/>
              </a:ext>
            </a:extLst>
          </p:cNvPr>
          <p:cNvSpPr txBox="1">
            <a:spLocks noGrp="1"/>
          </p:cNvSpPr>
          <p:nvPr>
            <p:ph idx="1"/>
          </p:nvPr>
        </p:nvSpPr>
        <p:spPr>
          <a:xfrm>
            <a:off x="882464" y="1592026"/>
            <a:ext cx="10377897" cy="4792873"/>
          </a:xfrm>
          <a:prstGeom prst="rect">
            <a:avLst/>
          </a:prstGeom>
          <a:noFill/>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000" b="1">
              <a:solidFill>
                <a:srgbClr val="374151"/>
              </a:solidFill>
              <a:latin typeface="Söhne"/>
            </a:endParaRPr>
          </a:p>
          <a:p>
            <a:pPr marL="0" indent="0">
              <a:buNone/>
            </a:pPr>
            <a:r>
              <a:rPr lang="en-US" sz="1900" b="1">
                <a:solidFill>
                  <a:srgbClr val="0070C0"/>
                </a:solidFill>
                <a:latin typeface="Arial"/>
                <a:cs typeface="Arial"/>
              </a:rPr>
              <a:t>Key role of the ITC: </a:t>
            </a:r>
            <a:endParaRPr lang="en-US" sz="1900" b="1">
              <a:solidFill>
                <a:srgbClr val="0070C0"/>
              </a:solidFill>
              <a:latin typeface="Arial" panose="020B0604020202020204" pitchFamily="34" charset="0"/>
              <a:cs typeface="Arial" panose="020B0604020202020204" pitchFamily="34" charset="0"/>
            </a:endParaRPr>
          </a:p>
          <a:p>
            <a:pPr>
              <a:lnSpc>
                <a:spcPct val="120000"/>
              </a:lnSpc>
              <a:buClr>
                <a:srgbClr val="0070C0"/>
              </a:buClr>
              <a:buFont typeface="Wingdings" panose="05000000000000000000" pitchFamily="2" charset="2"/>
              <a:buChar char="§"/>
            </a:pPr>
            <a:r>
              <a:rPr lang="en-US" sz="1700">
                <a:latin typeface="Arial"/>
                <a:cs typeface="Arial"/>
              </a:rPr>
              <a:t>Through its unique intergovernmental framework, ITC provides comprehensive support to its members and contracting parties to the UN legal instruments in ensuring actions aimed at decreasing GHG emissions:</a:t>
            </a:r>
          </a:p>
          <a:p>
            <a:pPr marL="342900" indent="-342900">
              <a:lnSpc>
                <a:spcPct val="120000"/>
              </a:lnSpc>
              <a:buClr>
                <a:srgbClr val="0070C0"/>
              </a:buClr>
              <a:buFont typeface="+mj-lt"/>
              <a:buAutoNum type="alphaLcParenR"/>
            </a:pPr>
            <a:r>
              <a:rPr lang="en-US" sz="1700">
                <a:latin typeface="Arial"/>
                <a:cs typeface="Arial"/>
              </a:rPr>
              <a:t>Prioritizing </a:t>
            </a:r>
            <a:r>
              <a:rPr lang="en-US" sz="1700" b="1">
                <a:latin typeface="Arial"/>
                <a:cs typeface="Arial"/>
              </a:rPr>
              <a:t>Transport Affordability, Safety </a:t>
            </a:r>
            <a:r>
              <a:rPr lang="en-US" sz="1700">
                <a:latin typeface="Arial"/>
                <a:cs typeface="Arial"/>
              </a:rPr>
              <a:t>&amp;</a:t>
            </a:r>
            <a:r>
              <a:rPr lang="en-US" sz="1700" b="1">
                <a:latin typeface="Arial"/>
                <a:cs typeface="Arial"/>
              </a:rPr>
              <a:t> Security</a:t>
            </a:r>
            <a:endParaRPr lang="en-US" sz="1700" b="1">
              <a:latin typeface="Arial" panose="020B0604020202020204" pitchFamily="34" charset="0"/>
              <a:cs typeface="Arial" panose="020B0604020202020204" pitchFamily="34" charset="0"/>
            </a:endParaRPr>
          </a:p>
          <a:p>
            <a:pPr marL="342900" indent="-342900">
              <a:buClr>
                <a:srgbClr val="0070C0"/>
              </a:buClr>
              <a:buFont typeface="+mj-lt"/>
              <a:buAutoNum type="alphaLcParenR"/>
            </a:pPr>
            <a:r>
              <a:rPr lang="en-US" sz="1700">
                <a:latin typeface="Arial"/>
                <a:cs typeface="Arial"/>
              </a:rPr>
              <a:t>Avoiding </a:t>
            </a:r>
            <a:r>
              <a:rPr lang="en-US" sz="1700" b="1">
                <a:latin typeface="Arial"/>
                <a:cs typeface="Arial"/>
              </a:rPr>
              <a:t>Negative Environmental and Health Externalities </a:t>
            </a:r>
          </a:p>
          <a:p>
            <a:pPr marL="342900" indent="-342900">
              <a:buClr>
                <a:srgbClr val="0070C0"/>
              </a:buClr>
              <a:buFont typeface="+mj-lt"/>
              <a:buAutoNum type="alphaLcParenR"/>
            </a:pPr>
            <a:r>
              <a:rPr lang="en-US" sz="1700">
                <a:latin typeface="Arial"/>
                <a:cs typeface="Arial"/>
              </a:rPr>
              <a:t>Fostering </a:t>
            </a:r>
            <a:r>
              <a:rPr lang="en-US" sz="1700" b="1">
                <a:latin typeface="Arial"/>
                <a:cs typeface="Arial"/>
              </a:rPr>
              <a:t>Inclusive Transport </a:t>
            </a:r>
            <a:endParaRPr lang="en-US" sz="1700" b="1">
              <a:latin typeface="Arial" panose="020B0604020202020204" pitchFamily="34" charset="0"/>
              <a:cs typeface="Arial" panose="020B0604020202020204" pitchFamily="34" charset="0"/>
            </a:endParaRPr>
          </a:p>
          <a:p>
            <a:pPr marL="342900" indent="-342900">
              <a:buClr>
                <a:srgbClr val="0070C0"/>
              </a:buClr>
              <a:buFont typeface="+mj-lt"/>
              <a:buAutoNum type="alphaLcParenR"/>
            </a:pPr>
            <a:r>
              <a:rPr lang="en-US" sz="1700">
                <a:latin typeface="Arial"/>
                <a:cs typeface="Arial"/>
              </a:rPr>
              <a:t>Making </a:t>
            </a:r>
            <a:r>
              <a:rPr lang="en-US" sz="1700" b="1">
                <a:latin typeface="Arial"/>
                <a:cs typeface="Arial"/>
              </a:rPr>
              <a:t>Transport Infrastructure </a:t>
            </a:r>
            <a:r>
              <a:rPr lang="en-US" sz="1700">
                <a:latin typeface="Arial"/>
                <a:cs typeface="Arial"/>
              </a:rPr>
              <a:t>and </a:t>
            </a:r>
            <a:r>
              <a:rPr lang="en-US" sz="1700" b="1">
                <a:latin typeface="Arial"/>
                <a:cs typeface="Arial"/>
              </a:rPr>
              <a:t>Operations</a:t>
            </a:r>
            <a:r>
              <a:rPr lang="en-US" sz="1700">
                <a:latin typeface="Arial"/>
                <a:cs typeface="Arial"/>
              </a:rPr>
              <a:t> </a:t>
            </a:r>
            <a:r>
              <a:rPr lang="en-US" sz="1700" b="1">
                <a:latin typeface="Arial"/>
                <a:cs typeface="Arial"/>
              </a:rPr>
              <a:t>resilient to climate change. </a:t>
            </a:r>
            <a:endParaRPr lang="en-US" sz="1700"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900" b="1" i="0" u="none" strike="noStrike" kern="1200" cap="none" spc="0" normalizeH="0" baseline="0" noProof="0">
              <a:ln>
                <a:noFill/>
              </a:ln>
              <a:solidFill>
                <a:srgbClr val="0070C0"/>
              </a:solidFill>
              <a:effectLst/>
              <a:uLnTx/>
              <a:uFillTx/>
              <a:latin typeface="Arial" panose="020B0604020202020204" pitchFamily="34" charset="0"/>
              <a:cs typeface="Arial" panose="020B0604020202020204" pitchFamily="34" charset="0"/>
            </a:endParaRPr>
          </a:p>
          <a:p>
            <a:pPr marL="0" indent="0">
              <a:buNone/>
              <a:defRPr/>
            </a:pPr>
            <a:r>
              <a:rPr kumimoji="0" lang="en-US" sz="1900" b="1" i="0" u="none" strike="noStrike" kern="1200" cap="none" spc="0" normalizeH="0" baseline="0" noProof="0">
                <a:ln>
                  <a:noFill/>
                </a:ln>
                <a:solidFill>
                  <a:srgbClr val="0070C0"/>
                </a:solidFill>
                <a:effectLst/>
                <a:uLnTx/>
                <a:uFillTx/>
                <a:latin typeface="Arial"/>
                <a:cs typeface="Arial"/>
              </a:rPr>
              <a:t>Implementation of SDGs:</a:t>
            </a:r>
            <a:r>
              <a:rPr lang="en-US" sz="1900" b="1">
                <a:solidFill>
                  <a:srgbClr val="0070C0"/>
                </a:solidFill>
                <a:latin typeface="Arial"/>
                <a:cs typeface="Arial"/>
              </a:rPr>
              <a:t> </a:t>
            </a:r>
            <a:endParaRPr lang="en-US" sz="1900" b="1" i="0" u="none" strike="noStrike" kern="1200" cap="none" spc="0" normalizeH="0" baseline="0" noProof="0">
              <a:ln>
                <a:noFill/>
              </a:ln>
              <a:solidFill>
                <a:srgbClr val="0070C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
                <a:srgbClr val="0070C0"/>
              </a:buClr>
              <a:buSzTx/>
              <a:buFont typeface="Arial" panose="020B0604020202020204" pitchFamily="34" charset="0"/>
              <a:buAutoNum type="alphaLcParenR"/>
              <a:tabLst/>
              <a:defRPr/>
            </a:pPr>
            <a:r>
              <a:rPr lang="en-US" sz="1700">
                <a:latin typeface="Arial"/>
                <a:cs typeface="Arial"/>
              </a:rPr>
              <a:t>Reduced traffic crashes, impact on air pollution and climate (SDGs 3 &amp; 13)</a:t>
            </a:r>
          </a:p>
          <a:p>
            <a:pPr marL="342900" indent="-342900">
              <a:buClr>
                <a:srgbClr val="0070C0"/>
              </a:buClr>
              <a:buFont typeface="Arial" panose="020B0604020202020204" pitchFamily="34" charset="0"/>
              <a:buAutoNum type="alphaLcParenR"/>
              <a:defRPr/>
            </a:pPr>
            <a:r>
              <a:rPr lang="en-US" sz="1700">
                <a:latin typeface="Arial"/>
                <a:cs typeface="Arial"/>
              </a:rPr>
              <a:t>Improved urban mobility (SDG 3) </a:t>
            </a:r>
            <a:endParaRPr lang="en-US" sz="1700">
              <a:latin typeface="Arial" panose="020B0604020202020204" pitchFamily="34" charset="0"/>
              <a:cs typeface="Arial" panose="020B0604020202020204" pitchFamily="34" charset="0"/>
            </a:endParaRPr>
          </a:p>
          <a:p>
            <a:pPr marL="342900" indent="-342900">
              <a:buClr>
                <a:srgbClr val="0070C0"/>
              </a:buClr>
              <a:buFont typeface="Arial" panose="020B0604020202020204" pitchFamily="34" charset="0"/>
              <a:buAutoNum type="alphaLcParenR"/>
              <a:defRPr/>
            </a:pPr>
            <a:r>
              <a:rPr lang="en-US" sz="1700">
                <a:latin typeface="Arial"/>
                <a:cs typeface="Arial"/>
              </a:rPr>
              <a:t>Industry innovation &amp; efficient infrastructure (SDG 9) </a:t>
            </a:r>
            <a:endParaRPr lang="en-US" sz="1700">
              <a:latin typeface="Arial" panose="020B0604020202020204" pitchFamily="34" charset="0"/>
              <a:cs typeface="Arial" panose="020B0604020202020204" pitchFamily="34" charset="0"/>
            </a:endParaRPr>
          </a:p>
          <a:p>
            <a:pPr marL="342900" indent="-342900">
              <a:buClr>
                <a:srgbClr val="0070C0"/>
              </a:buClr>
              <a:buFont typeface="Arial" panose="020B0604020202020204" pitchFamily="34" charset="0"/>
              <a:buAutoNum type="alphaLcParenR"/>
              <a:defRPr/>
            </a:pPr>
            <a:r>
              <a:rPr lang="en-US" sz="1700">
                <a:latin typeface="Arial"/>
                <a:cs typeface="Arial"/>
              </a:rPr>
              <a:t>Affordable and clean energy (SDG 7) </a:t>
            </a:r>
            <a:endParaRPr lang="en-US" sz="1700">
              <a:latin typeface="Arial" panose="020B0604020202020204" pitchFamily="34" charset="0"/>
              <a:cs typeface="Arial" panose="020B0604020202020204" pitchFamily="34" charset="0"/>
            </a:endParaRPr>
          </a:p>
          <a:p>
            <a:pPr marL="342900" indent="-342900">
              <a:buClr>
                <a:srgbClr val="0070C0"/>
              </a:buClr>
              <a:buFont typeface="Arial" panose="020B0604020202020204" pitchFamily="34" charset="0"/>
              <a:buAutoNum type="alphaLcParenR"/>
              <a:defRPr/>
            </a:pPr>
            <a:r>
              <a:rPr lang="en-US" sz="1700">
                <a:latin typeface="Arial"/>
                <a:cs typeface="Arial"/>
              </a:rPr>
              <a:t>Multi-stakeholder partnerships for 2030 Agenda (SDG 17) </a:t>
            </a:r>
            <a:endParaRPr lang="en-US" sz="170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arenR"/>
              <a:tabLst/>
              <a:defRPr/>
            </a:pPr>
            <a:endParaRPr lang="en-US" sz="1800">
              <a:latin typeface="Söhne"/>
            </a:endParaRPr>
          </a:p>
        </p:txBody>
      </p:sp>
      <p:pic>
        <p:nvPicPr>
          <p:cNvPr id="2" name="Picture 1">
            <a:extLst>
              <a:ext uri="{FF2B5EF4-FFF2-40B4-BE49-F238E27FC236}">
                <a16:creationId xmlns:a16="http://schemas.microsoft.com/office/drawing/2014/main" id="{87612FFB-2EBA-6EF0-C4FB-31D0E1A70370}"/>
              </a:ext>
            </a:extLst>
          </p:cNvPr>
          <p:cNvPicPr>
            <a:picLocks noChangeAspect="1"/>
          </p:cNvPicPr>
          <p:nvPr/>
        </p:nvPicPr>
        <p:blipFill>
          <a:blip r:embed="rId5"/>
          <a:stretch>
            <a:fillRect/>
          </a:stretch>
        </p:blipFill>
        <p:spPr>
          <a:xfrm>
            <a:off x="6982265" y="4885836"/>
            <a:ext cx="797740" cy="811826"/>
          </a:xfrm>
          <a:prstGeom prst="rect">
            <a:avLst/>
          </a:prstGeom>
        </p:spPr>
      </p:pic>
      <p:pic>
        <p:nvPicPr>
          <p:cNvPr id="6" name="Picture 5">
            <a:extLst>
              <a:ext uri="{FF2B5EF4-FFF2-40B4-BE49-F238E27FC236}">
                <a16:creationId xmlns:a16="http://schemas.microsoft.com/office/drawing/2014/main" id="{94AA1508-3A06-9827-9CC4-2C5DB1475516}"/>
              </a:ext>
            </a:extLst>
          </p:cNvPr>
          <p:cNvPicPr>
            <a:picLocks noChangeAspect="1"/>
          </p:cNvPicPr>
          <p:nvPr/>
        </p:nvPicPr>
        <p:blipFill>
          <a:blip r:embed="rId6"/>
          <a:stretch>
            <a:fillRect/>
          </a:stretch>
        </p:blipFill>
        <p:spPr>
          <a:xfrm>
            <a:off x="7804669" y="4879519"/>
            <a:ext cx="797740" cy="818143"/>
          </a:xfrm>
          <a:prstGeom prst="rect">
            <a:avLst/>
          </a:prstGeom>
        </p:spPr>
      </p:pic>
      <p:pic>
        <p:nvPicPr>
          <p:cNvPr id="8" name="Picture 7">
            <a:extLst>
              <a:ext uri="{FF2B5EF4-FFF2-40B4-BE49-F238E27FC236}">
                <a16:creationId xmlns:a16="http://schemas.microsoft.com/office/drawing/2014/main" id="{B908328A-E63B-F2FB-47A7-89A69DA12D8E}"/>
              </a:ext>
            </a:extLst>
          </p:cNvPr>
          <p:cNvPicPr>
            <a:picLocks noChangeAspect="1"/>
          </p:cNvPicPr>
          <p:nvPr/>
        </p:nvPicPr>
        <p:blipFill>
          <a:blip r:embed="rId7"/>
          <a:stretch>
            <a:fillRect/>
          </a:stretch>
        </p:blipFill>
        <p:spPr>
          <a:xfrm>
            <a:off x="8627073" y="4879519"/>
            <a:ext cx="793676" cy="818143"/>
          </a:xfrm>
          <a:prstGeom prst="rect">
            <a:avLst/>
          </a:prstGeom>
        </p:spPr>
      </p:pic>
      <p:pic>
        <p:nvPicPr>
          <p:cNvPr id="9" name="Picture 8">
            <a:extLst>
              <a:ext uri="{FF2B5EF4-FFF2-40B4-BE49-F238E27FC236}">
                <a16:creationId xmlns:a16="http://schemas.microsoft.com/office/drawing/2014/main" id="{BBADB5C2-071F-8791-04DD-5E8752E9DBF7}"/>
              </a:ext>
            </a:extLst>
          </p:cNvPr>
          <p:cNvPicPr>
            <a:picLocks noChangeAspect="1"/>
          </p:cNvPicPr>
          <p:nvPr/>
        </p:nvPicPr>
        <p:blipFill>
          <a:blip r:embed="rId8"/>
          <a:stretch>
            <a:fillRect/>
          </a:stretch>
        </p:blipFill>
        <p:spPr>
          <a:xfrm>
            <a:off x="9450832" y="4879519"/>
            <a:ext cx="811826" cy="818143"/>
          </a:xfrm>
          <a:prstGeom prst="rect">
            <a:avLst/>
          </a:prstGeom>
        </p:spPr>
      </p:pic>
      <p:pic>
        <p:nvPicPr>
          <p:cNvPr id="11" name="Picture 10">
            <a:extLst>
              <a:ext uri="{FF2B5EF4-FFF2-40B4-BE49-F238E27FC236}">
                <a16:creationId xmlns:a16="http://schemas.microsoft.com/office/drawing/2014/main" id="{7CDE1BA7-F3B1-9D61-7544-AFB63B854B12}"/>
              </a:ext>
            </a:extLst>
          </p:cNvPr>
          <p:cNvPicPr>
            <a:picLocks noChangeAspect="1"/>
          </p:cNvPicPr>
          <p:nvPr/>
        </p:nvPicPr>
        <p:blipFill>
          <a:blip r:embed="rId9"/>
          <a:stretch>
            <a:fillRect/>
          </a:stretch>
        </p:blipFill>
        <p:spPr>
          <a:xfrm>
            <a:off x="10303923" y="4879518"/>
            <a:ext cx="811826" cy="818144"/>
          </a:xfrm>
          <a:prstGeom prst="rect">
            <a:avLst/>
          </a:prstGeom>
        </p:spPr>
      </p:pic>
      <p:pic>
        <p:nvPicPr>
          <p:cNvPr id="12" name="Picture 11">
            <a:extLst>
              <a:ext uri="{FF2B5EF4-FFF2-40B4-BE49-F238E27FC236}">
                <a16:creationId xmlns:a16="http://schemas.microsoft.com/office/drawing/2014/main" id="{9019BD53-566D-80C4-4917-40E1C6EE42D4}"/>
              </a:ext>
            </a:extLst>
          </p:cNvPr>
          <p:cNvPicPr>
            <a:picLocks noChangeAspect="1"/>
          </p:cNvPicPr>
          <p:nvPr/>
        </p:nvPicPr>
        <p:blipFill>
          <a:blip r:embed="rId10"/>
          <a:stretch>
            <a:fillRect/>
          </a:stretch>
        </p:blipFill>
        <p:spPr>
          <a:xfrm>
            <a:off x="9143671" y="3055904"/>
            <a:ext cx="1684605" cy="1127860"/>
          </a:xfrm>
          <a:prstGeom prst="rect">
            <a:avLst/>
          </a:prstGeom>
        </p:spPr>
      </p:pic>
      <p:sp>
        <p:nvSpPr>
          <p:cNvPr id="13" name="TextBox 12">
            <a:extLst>
              <a:ext uri="{FF2B5EF4-FFF2-40B4-BE49-F238E27FC236}">
                <a16:creationId xmlns:a16="http://schemas.microsoft.com/office/drawing/2014/main" id="{B16A2699-F3F4-8013-CD6B-BED539CD60E5}"/>
              </a:ext>
            </a:extLst>
          </p:cNvPr>
          <p:cNvSpPr txBox="1"/>
          <p:nvPr/>
        </p:nvSpPr>
        <p:spPr>
          <a:xfrm>
            <a:off x="8704820" y="4227833"/>
            <a:ext cx="2674991" cy="215444"/>
          </a:xfrm>
          <a:prstGeom prst="rect">
            <a:avLst/>
          </a:prstGeom>
          <a:noFill/>
        </p:spPr>
        <p:txBody>
          <a:bodyPr wrap="square" rtlCol="0">
            <a:spAutoFit/>
          </a:bodyPr>
          <a:lstStyle/>
          <a:p>
            <a:pPr algn="ctr"/>
            <a:r>
              <a:rPr lang="fr-CH" sz="700"/>
              <a:t>Source</a:t>
            </a:r>
            <a:r>
              <a:rPr lang="fr-CH" sz="800"/>
              <a:t>: UNECE</a:t>
            </a:r>
          </a:p>
        </p:txBody>
      </p:sp>
    </p:spTree>
    <p:extLst>
      <p:ext uri="{BB962C8B-B14F-4D97-AF65-F5344CB8AC3E}">
        <p14:creationId xmlns:p14="http://schemas.microsoft.com/office/powerpoint/2010/main" val="34165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06B239D-4BA4-AA77-3C2B-8203487BBD0A}"/>
              </a:ext>
            </a:extLst>
          </p:cNvPr>
          <p:cNvPicPr>
            <a:picLocks noChangeAspect="1"/>
          </p:cNvPicPr>
          <p:nvPr/>
        </p:nvPicPr>
        <p:blipFill>
          <a:blip r:embed="rId3"/>
          <a:stretch>
            <a:fillRect/>
          </a:stretch>
        </p:blipFill>
        <p:spPr>
          <a:xfrm>
            <a:off x="774031" y="1825870"/>
            <a:ext cx="10725231" cy="4647839"/>
          </a:xfrm>
          <a:prstGeom prst="rect">
            <a:avLst/>
          </a:prstGeom>
        </p:spPr>
      </p:pic>
      <p:grpSp>
        <p:nvGrpSpPr>
          <p:cNvPr id="5" name="Group 4">
            <a:extLst>
              <a:ext uri="{FF2B5EF4-FFF2-40B4-BE49-F238E27FC236}">
                <a16:creationId xmlns:a16="http://schemas.microsoft.com/office/drawing/2014/main" id="{D47EDB1E-1F14-420A-BF82-AAF29868FDEF}"/>
              </a:ext>
            </a:extLst>
          </p:cNvPr>
          <p:cNvGrpSpPr/>
          <p:nvPr/>
        </p:nvGrpSpPr>
        <p:grpSpPr>
          <a:xfrm>
            <a:off x="661428" y="1344955"/>
            <a:ext cx="10837834" cy="5441958"/>
            <a:chOff x="669983" y="1412560"/>
            <a:chExt cx="10837834" cy="5441958"/>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795949" y="6577519"/>
              <a:ext cx="10377896" cy="276999"/>
            </a:xfrm>
            <a:prstGeom prst="rect">
              <a:avLst/>
            </a:prstGeom>
            <a:noFill/>
          </p:spPr>
          <p:txBody>
            <a:bodyPr wrap="square" rtlCol="0">
              <a:spAutoFit/>
            </a:bodyPr>
            <a:lstStyle/>
            <a:p>
              <a:r>
                <a:rPr lang="en-US" sz="1200" b="1">
                  <a:solidFill>
                    <a:schemeClr val="tx1">
                      <a:lumMod val="50000"/>
                      <a:lumOff val="50000"/>
                    </a:schemeClr>
                  </a:solidFill>
                  <a:latin typeface="Arial Narrow" panose="020B0606020202030204" pitchFamily="34" charset="0"/>
                </a:rPr>
                <a:t>ITC Bureau</a:t>
              </a:r>
              <a:r>
                <a:rPr lang="en-US" sz="1200">
                  <a:solidFill>
                    <a:schemeClr val="tx1">
                      <a:lumMod val="50000"/>
                      <a:lumOff val="50000"/>
                    </a:schemeClr>
                  </a:solidFill>
                  <a:latin typeface="Arial Narrow" panose="020B0606020202030204" pitchFamily="34" charset="0"/>
                </a:rPr>
                <a:t>  </a:t>
              </a:r>
              <a:r>
                <a:rPr lang="en-US" sz="1200">
                  <a:solidFill>
                    <a:srgbClr val="0070C0"/>
                  </a:solidFill>
                  <a:latin typeface="Arial Narrow" panose="020B0606020202030204" pitchFamily="34" charset="0"/>
                </a:rPr>
                <a:t>|</a:t>
              </a:r>
              <a:r>
                <a:rPr lang="en-US" sz="1200" b="1">
                  <a:solidFill>
                    <a:srgbClr val="0070C0"/>
                  </a:solidFill>
                  <a:latin typeface="Arial Narrow" panose="020B0606020202030204" pitchFamily="34" charset="0"/>
                </a:rPr>
                <a:t>  </a:t>
              </a:r>
              <a:r>
                <a:rPr lang="en-US" sz="1200">
                  <a:solidFill>
                    <a:schemeClr val="bg1">
                      <a:lumMod val="50000"/>
                    </a:schemeClr>
                  </a:solidFill>
                  <a:latin typeface="Arial Narrow" panose="020B0606020202030204" pitchFamily="34" charset="0"/>
                </a:rPr>
                <a:t>November 2023</a:t>
              </a:r>
              <a:r>
                <a:rPr lang="en-US" sz="1200">
                  <a:solidFill>
                    <a:srgbClr val="0070C0"/>
                  </a:solidFill>
                  <a:latin typeface="Arial Narrow" panose="020B0606020202030204" pitchFamily="34" charset="0"/>
                </a:rPr>
                <a:t>  |</a:t>
              </a:r>
              <a:r>
                <a:rPr lang="en-US" sz="1200" b="1">
                  <a:solidFill>
                    <a:srgbClr val="0070C0"/>
                  </a:solidFill>
                  <a:latin typeface="Arial Narrow" panose="020B0606020202030204" pitchFamily="34" charset="0"/>
                </a:rPr>
                <a:t>  </a:t>
              </a:r>
              <a:r>
                <a:rPr lang="en-US" sz="1200">
                  <a:solidFill>
                    <a:schemeClr val="bg1">
                      <a:lumMod val="50000"/>
                    </a:schemeClr>
                  </a:solidFill>
                  <a:latin typeface="Arial Narrow" panose="020B0606020202030204" pitchFamily="34" charset="0"/>
                </a:rPr>
                <a:t>Geneva</a:t>
              </a:r>
            </a:p>
          </p:txBody>
        </p:sp>
      </p:grpSp>
      <p:sp>
        <p:nvSpPr>
          <p:cNvPr id="16" name="Title 4"/>
          <p:cNvSpPr txBox="1">
            <a:spLocks/>
          </p:cNvSpPr>
          <p:nvPr/>
        </p:nvSpPr>
        <p:spPr>
          <a:xfrm>
            <a:off x="2790278" y="273391"/>
            <a:ext cx="8805091" cy="992195"/>
          </a:xfrm>
          <a:prstGeom prst="rect">
            <a:avLst/>
          </a:prstGeom>
        </p:spPr>
        <p:txBody>
          <a:bodyPr lIns="91440" tIns="45720" rIns="91440" bIns="4572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a:latin typeface="Arial Black"/>
                <a:cs typeface="Arial"/>
              </a:rPr>
              <a:t>IV. ITC-administered instruments to  assist in mitigating climate change</a:t>
            </a:r>
            <a:endParaRPr lang="en-US" sz="3200" spc="50">
              <a:solidFill>
                <a:srgbClr val="4389C8"/>
              </a:solidFill>
              <a:latin typeface="Arial Black"/>
              <a:cs typeface="Arial"/>
            </a:endParaRP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9</a:t>
            </a:fld>
            <a:endParaRPr lang="en-US"/>
          </a:p>
        </p:txBody>
      </p:sp>
      <p:sp>
        <p:nvSpPr>
          <p:cNvPr id="53" name="Content Placeholder 10">
            <a:extLst>
              <a:ext uri="{FF2B5EF4-FFF2-40B4-BE49-F238E27FC236}">
                <a16:creationId xmlns:a16="http://schemas.microsoft.com/office/drawing/2014/main" id="{60F529D7-5F4D-2B9F-7250-E7C6FA822641}"/>
              </a:ext>
            </a:extLst>
          </p:cNvPr>
          <p:cNvSpPr txBox="1">
            <a:spLocks noGrp="1"/>
          </p:cNvSpPr>
          <p:nvPr>
            <p:ph idx="1"/>
          </p:nvPr>
        </p:nvSpPr>
        <p:spPr>
          <a:xfrm>
            <a:off x="833842" y="2100682"/>
            <a:ext cx="8494714" cy="4524897"/>
          </a:xfrm>
          <a:prstGeom prst="rect">
            <a:avLst/>
          </a:prstGeom>
          <a:no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sz="1600" b="1" i="0" u="none" strike="noStrike" kern="1200" cap="none" spc="0" normalizeH="0" baseline="0" noProof="0">
              <a:ln>
                <a:noFill/>
              </a:ln>
              <a:solidFill>
                <a:srgbClr val="0070C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lang="en-US" sz="1600" b="1">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1000"/>
              </a:spcBef>
              <a:spcAft>
                <a:spcPts val="0"/>
              </a:spcAft>
              <a:buClrTx/>
              <a:buSzTx/>
              <a:buNone/>
              <a:tabLst/>
              <a:defRPr/>
            </a:pPr>
            <a:r>
              <a:rPr kumimoji="0" lang="en-US" sz="1800" b="1" i="0" u="none" strike="noStrike" kern="1200" cap="none" spc="0" normalizeH="0" baseline="0" noProof="0">
                <a:ln>
                  <a:noFill/>
                </a:ln>
                <a:solidFill>
                  <a:srgbClr val="0070C0"/>
                </a:solidFill>
                <a:effectLst/>
                <a:uLnTx/>
                <a:uFillTx/>
                <a:latin typeface="Arial" panose="020B0604020202020204" pitchFamily="34" charset="0"/>
                <a:cs typeface="Arial" panose="020B0604020202020204" pitchFamily="34" charset="0"/>
              </a:rPr>
              <a:t>Key areas in the avoid-shift-improve framework: </a:t>
            </a:r>
          </a:p>
          <a:p>
            <a:pPr>
              <a:lnSpc>
                <a:spcPct val="100000"/>
              </a:lnSpc>
              <a:buClr>
                <a:srgbClr val="0070C0"/>
              </a:buClr>
              <a:buFont typeface="Wingdings" panose="05000000000000000000" pitchFamily="2" charset="2"/>
              <a:buChar char="§"/>
            </a:pPr>
            <a:r>
              <a:rPr lang="en-US" sz="1600" b="1" u="sng">
                <a:solidFill>
                  <a:srgbClr val="0070C0"/>
                </a:solidFill>
                <a:latin typeface="Arial" panose="020B0604020202020204" pitchFamily="34" charset="0"/>
                <a:cs typeface="Arial" panose="020B0604020202020204" pitchFamily="34" charset="0"/>
              </a:rPr>
              <a:t>AVOID: </a:t>
            </a:r>
            <a:r>
              <a:rPr lang="en-US" sz="1600">
                <a:latin typeface="Arial" panose="020B0604020202020204" pitchFamily="34" charset="0"/>
                <a:cs typeface="Arial" panose="020B0604020202020204" pitchFamily="34" charset="0"/>
              </a:rPr>
              <a:t>Develop </a:t>
            </a:r>
            <a:r>
              <a:rPr lang="en-US" sz="1600" b="1">
                <a:latin typeface="Arial" panose="020B0604020202020204" pitchFamily="34" charset="0"/>
                <a:cs typeface="Arial" panose="020B0604020202020204" pitchFamily="34" charset="0"/>
              </a:rPr>
              <a:t>tools and resource materials </a:t>
            </a:r>
            <a:r>
              <a:rPr lang="en-US" sz="1600">
                <a:latin typeface="Arial" panose="020B0604020202020204" pitchFamily="34" charset="0"/>
                <a:cs typeface="Arial" panose="020B0604020202020204" pitchFamily="34" charset="0"/>
              </a:rPr>
              <a:t>on increasing urban mobility efficiency (toolkit, publications, guidelines); promote transport-oriented urban development.</a:t>
            </a:r>
          </a:p>
          <a:p>
            <a:pPr>
              <a:lnSpc>
                <a:spcPct val="100000"/>
              </a:lnSpc>
              <a:buClr>
                <a:srgbClr val="0070C0"/>
              </a:buClr>
              <a:buFont typeface="Wingdings" panose="05000000000000000000" pitchFamily="2" charset="2"/>
              <a:buChar char="§"/>
            </a:pPr>
            <a:r>
              <a:rPr kumimoji="0" lang="en-US" sz="1600" b="1" i="0" u="sng" strike="noStrike" kern="1200" cap="none" spc="0" normalizeH="0" baseline="0" noProof="0">
                <a:ln>
                  <a:noFill/>
                </a:ln>
                <a:solidFill>
                  <a:srgbClr val="0070C0"/>
                </a:solidFill>
                <a:effectLst/>
                <a:uLnTx/>
                <a:uFillTx/>
                <a:latin typeface="Arial" panose="020B0604020202020204" pitchFamily="34" charset="0"/>
                <a:cs typeface="Arial" panose="020B0604020202020204" pitchFamily="34" charset="0"/>
              </a:rPr>
              <a:t>SHIFT: </a:t>
            </a:r>
            <a:r>
              <a:rPr lang="en-US" sz="1600">
                <a:latin typeface="Arial" panose="020B0604020202020204" pitchFamily="34" charset="0"/>
                <a:cs typeface="Arial" panose="020B0604020202020204" pitchFamily="34" charset="0"/>
              </a:rPr>
              <a:t>UN inland </a:t>
            </a:r>
            <a:r>
              <a:rPr lang="en-US" sz="1600" b="1">
                <a:latin typeface="Arial" panose="020B0604020202020204" pitchFamily="34" charset="0"/>
                <a:cs typeface="Arial" panose="020B0604020202020204" pitchFamily="34" charset="0"/>
              </a:rPr>
              <a:t>transport infrastructure agreements </a:t>
            </a:r>
            <a:r>
              <a:rPr lang="en-US" sz="1600">
                <a:latin typeface="Arial" panose="020B0604020202020204" pitchFamily="34" charset="0"/>
                <a:cs typeface="Arial" panose="020B0604020202020204" pitchFamily="34" charset="0"/>
              </a:rPr>
              <a:t>support shift to low carbon, sustainable transport modes and operations:  AGC, AGN for inland waterways and rail; AGTC for multimodal transport. </a:t>
            </a:r>
            <a:r>
              <a:rPr lang="en-US" sz="1600" b="1">
                <a:latin typeface="Arial" panose="020B0604020202020204" pitchFamily="34" charset="0"/>
                <a:cs typeface="Arial" panose="020B0604020202020204" pitchFamily="34" charset="0"/>
              </a:rPr>
              <a:t>Road traffic, transport of dangerous goods and vehicle conventions </a:t>
            </a:r>
            <a:r>
              <a:rPr lang="en-US" sz="1600">
                <a:latin typeface="Arial" panose="020B0604020202020204" pitchFamily="34" charset="0"/>
                <a:cs typeface="Arial" panose="020B0604020202020204" pitchFamily="34" charset="0"/>
              </a:rPr>
              <a:t>ensure road safety in decarbonization policies.</a:t>
            </a:r>
          </a:p>
          <a:p>
            <a:pPr>
              <a:lnSpc>
                <a:spcPct val="100000"/>
              </a:lnSpc>
              <a:buClr>
                <a:srgbClr val="0070C0"/>
              </a:buClr>
              <a:buFont typeface="Wingdings" panose="05000000000000000000" pitchFamily="2" charset="2"/>
              <a:buChar char="§"/>
            </a:pPr>
            <a:r>
              <a:rPr lang="en-US" sz="1600" b="1" u="sng">
                <a:solidFill>
                  <a:srgbClr val="0070C0"/>
                </a:solidFill>
                <a:latin typeface="Arial" panose="020B0604020202020204" pitchFamily="34" charset="0"/>
                <a:cs typeface="Arial" panose="020B0604020202020204" pitchFamily="34" charset="0"/>
              </a:rPr>
              <a:t>IMPROVE: </a:t>
            </a:r>
            <a:r>
              <a:rPr lang="en-US" sz="1600">
                <a:latin typeface="Arial" panose="020B0604020202020204" pitchFamily="34" charset="0"/>
                <a:cs typeface="Arial" panose="020B0604020202020204" pitchFamily="34" charset="0"/>
              </a:rPr>
              <a:t>The </a:t>
            </a:r>
            <a:r>
              <a:rPr lang="en-US" sz="1600" b="1">
                <a:latin typeface="Arial" panose="020B0604020202020204" pitchFamily="34" charset="0"/>
                <a:cs typeface="Arial" panose="020B0604020202020204" pitchFamily="34" charset="0"/>
              </a:rPr>
              <a:t>globally-harmonized UN Vehicle Regulations </a:t>
            </a:r>
            <a:r>
              <a:rPr lang="en-US" sz="1600">
                <a:latin typeface="Arial" panose="020B0604020202020204" pitchFamily="34" charset="0"/>
                <a:cs typeface="Arial" panose="020B0604020202020204" pitchFamily="34" charset="0"/>
              </a:rPr>
              <a:t>improve vehicles and their operations; </a:t>
            </a:r>
            <a:r>
              <a:rPr lang="en-US" sz="1600" b="1">
                <a:latin typeface="Arial" panose="020B0604020202020204" pitchFamily="34" charset="0"/>
                <a:cs typeface="Arial" panose="020B0604020202020204" pitchFamily="34" charset="0"/>
              </a:rPr>
              <a:t>infrastructure agreements under the ITC purview </a:t>
            </a:r>
            <a:r>
              <a:rPr lang="en-US" sz="1600">
                <a:latin typeface="Arial" panose="020B0604020202020204" pitchFamily="34" charset="0"/>
                <a:cs typeface="Arial" panose="020B0604020202020204" pitchFamily="34" charset="0"/>
              </a:rPr>
              <a:t>improve inland transport infrastructure. Their climate change mitigation relevance could be enhanced with additional parameters on the availability (e.g., EV charging infrastructure, hydrogen refilling stations). </a:t>
            </a:r>
            <a:endParaRPr lang="en-US" sz="1600" b="1">
              <a:latin typeface="Arial" panose="020B0604020202020204" pitchFamily="34" charset="0"/>
              <a:cs typeface="Arial" panose="020B0604020202020204" pitchFamily="34" charset="0"/>
            </a:endParaRPr>
          </a:p>
          <a:p>
            <a:pPr marL="0" indent="0">
              <a:buClr>
                <a:srgbClr val="0070C0"/>
              </a:buClr>
              <a:buNone/>
            </a:pPr>
            <a:endParaRPr lang="en-US" sz="1800">
              <a:latin typeface="Söhne"/>
            </a:endParaRPr>
          </a:p>
        </p:txBody>
      </p:sp>
      <p:sp>
        <p:nvSpPr>
          <p:cNvPr id="59" name="TextBox 58">
            <a:extLst>
              <a:ext uri="{FF2B5EF4-FFF2-40B4-BE49-F238E27FC236}">
                <a16:creationId xmlns:a16="http://schemas.microsoft.com/office/drawing/2014/main" id="{75C4B92B-47DB-60AE-347A-7D55D25CF98F}"/>
              </a:ext>
            </a:extLst>
          </p:cNvPr>
          <p:cNvSpPr txBox="1"/>
          <p:nvPr/>
        </p:nvSpPr>
        <p:spPr>
          <a:xfrm>
            <a:off x="814121" y="1952665"/>
            <a:ext cx="10351169" cy="1033616"/>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Under ITC purview: </a:t>
            </a:r>
          </a:p>
          <a:p>
            <a:pPr marL="285750" marR="0" lvl="0" indent="-285750" algn="l" defTabSz="914400" rtl="0" eaLnBrk="1" fontAlgn="auto" latinLnBrk="0" hangingPunct="1">
              <a:lnSpc>
                <a:spcPct val="120000"/>
              </a:lnSpc>
              <a:spcBef>
                <a:spcPts val="1000"/>
              </a:spcBef>
              <a:spcAft>
                <a:spcPts val="0"/>
              </a:spcAft>
              <a:buClr>
                <a:srgbClr val="0070C0"/>
              </a:buClr>
              <a:buSzTx/>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60 </a:t>
            </a: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 inland transport legal instruments</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49 in force; 152 </a:t>
            </a: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 Member States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are parties to at least one legal instrument, increased accessions from outside </a:t>
            </a: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ECE</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region</a:t>
            </a:r>
          </a:p>
        </p:txBody>
      </p:sp>
    </p:spTree>
    <p:extLst>
      <p:ext uri="{BB962C8B-B14F-4D97-AF65-F5344CB8AC3E}">
        <p14:creationId xmlns:p14="http://schemas.microsoft.com/office/powerpoint/2010/main" val="21064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9" ma:contentTypeDescription="Create a new document." ma:contentTypeScope="" ma:versionID="957983f112ff70deb4ba3514eaba81b6">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226e8c697896011a9f0e61e90df53f9c"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TaxCatchAll xmlns="985ec44e-1bab-4c0b-9df0-6ba128686fc9" xsi:nil="true"/>
    <SharedWithUsers xmlns="4b4a1c0d-4a69-4996-a84a-fc699b9f49de">
      <UserInfo>
        <DisplayName>Francois Cuenot</DisplayName>
        <AccountId>59</AccountId>
        <AccountType/>
      </UserInfo>
      <UserInfo>
        <DisplayName>Christine Seifert</DisplayName>
        <AccountId>941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BF497B-05A9-4F74-9F81-16E1C26E8C2F}"/>
</file>

<file path=customXml/itemProps2.xml><?xml version="1.0" encoding="utf-8"?>
<ds:datastoreItem xmlns:ds="http://schemas.openxmlformats.org/officeDocument/2006/customXml" ds:itemID="{C81B75E0-3EF9-4630-B62A-C57DEE7A8E74}">
  <ds:schemaRefs>
    <ds:schemaRef ds:uri="4b4a1c0d-4a69-4996-a84a-fc699b9f49de"/>
    <ds:schemaRef ds:uri="985ec44e-1bab-4c0b-9df0-6ba128686fc9"/>
    <ds:schemaRef ds:uri="acccb6d4-dbe5-46d2-b4d3-5733603d8cc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9334479-C8DC-4CBD-B933-AECF4817E8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233</TotalTime>
  <Words>1961</Words>
  <Application>Microsoft Office PowerPoint</Application>
  <PresentationFormat>Widescreen</PresentationFormat>
  <Paragraphs>196</Paragraphs>
  <Slides>19</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Söhne</vt:lpstr>
      <vt:lpstr>Arial</vt:lpstr>
      <vt:lpstr>Arial Black</vt:lpstr>
      <vt:lpstr>Arial Narrow</vt:lpstr>
      <vt:lpstr>Calibri</vt:lpstr>
      <vt:lpstr>Calibri Light</vt:lpstr>
      <vt:lpstr>Courier New</vt:lpstr>
      <vt:lpstr>Roboto Condensed</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III B. Strategic objectives for the implementation of the strategy by inland transport sector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VII. Partnerships</vt:lpstr>
      <vt:lpstr>VIII. Periodic review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Lucica Matei</dc:creator>
  <cp:lastModifiedBy>Walter Nissler</cp:lastModifiedBy>
  <cp:revision>4</cp:revision>
  <dcterms:created xsi:type="dcterms:W3CDTF">2018-10-22T08:00:17Z</dcterms:created>
  <dcterms:modified xsi:type="dcterms:W3CDTF">2024-02-29T19:09:23Z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0x0101003B8422D08C252547BB1CFA7F78E2CB83</vt:lpwstr>
  </property>
  <property fmtid="{D5CDD505-2E9C-101B-9397-08002B2CF9AE}" pid="3" name="gba66df640194346a5267c50f24d4797">
    <vt:lpwstr/>
  </property>
  <property fmtid="{D5CDD505-2E9C-101B-9397-08002B2CF9AE}" pid="4" name="Office_x0020_of_x0020_Origin">
    <vt:lpwstr/>
  </property>
  <property fmtid="{D5CDD505-2E9C-101B-9397-08002B2CF9AE}" pid="5" name="MediaServiceImageTags">
    <vt:lpwstr/>
  </property>
  <property fmtid="{D5CDD505-2E9C-101B-9397-08002B2CF9AE}" pid="6" name="Office of Origin">
    <vt:lpwstr/>
  </property>
</Properties>
</file>