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322" r:id="rId5"/>
    <p:sldId id="315" r:id="rId6"/>
    <p:sldId id="278" r:id="rId7"/>
    <p:sldId id="281" r:id="rId8"/>
    <p:sldId id="316" r:id="rId9"/>
    <p:sldId id="292" r:id="rId10"/>
    <p:sldId id="318" r:id="rId11"/>
    <p:sldId id="317" r:id="rId12"/>
    <p:sldId id="304" r:id="rId13"/>
    <p:sldId id="324" r:id="rId14"/>
    <p:sldId id="298" r:id="rId15"/>
    <p:sldId id="325" r:id="rId16"/>
    <p:sldId id="302" r:id="rId17"/>
    <p:sldId id="268" r:id="rId18"/>
    <p:sldId id="271" r:id="rId19"/>
    <p:sldId id="273" r:id="rId20"/>
    <p:sldId id="275" r:id="rId21"/>
    <p:sldId id="294" r:id="rId22"/>
    <p:sldId id="266"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44"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DDE"/>
    <a:srgbClr val="216F63"/>
    <a:srgbClr val="B2DCD8"/>
    <a:srgbClr val="FFF2CC"/>
    <a:srgbClr val="FFC000"/>
    <a:srgbClr val="DEEBF7"/>
    <a:srgbClr val="75B9D0"/>
    <a:srgbClr val="EFEFEF"/>
    <a:srgbClr val="D9D9D9"/>
    <a:srgbClr val="519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E345D-5CE6-481F-B2E3-DF50B190C8F2}" v="54" dt="2024-03-19T21:40:30.922"/>
    <p1510:client id="{F24D4917-5231-463F-B4AF-10C0465DE91F}" v="1" dt="2024-03-19T22:11:28.6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78" d="100"/>
          <a:sy n="78" d="100"/>
        </p:scale>
        <p:origin x="126" y="1884"/>
      </p:cViewPr>
      <p:guideLst/>
    </p:cSldViewPr>
  </p:slideViewPr>
  <p:notesTextViewPr>
    <p:cViewPr>
      <p:scale>
        <a:sx n="1" d="1"/>
        <a:sy n="1" d="1"/>
      </p:scale>
      <p:origin x="0" y="0"/>
    </p:cViewPr>
  </p:notesTextViewPr>
  <p:notesViewPr>
    <p:cSldViewPr snapToGrid="0">
      <p:cViewPr>
        <p:scale>
          <a:sx n="1" d="2"/>
          <a:sy n="1" d="2"/>
        </p:scale>
        <p:origin x="4560" y="930"/>
      </p:cViewPr>
      <p:guideLst>
        <p:guide orient="horz" pos="3144"/>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gorzata Cwiek" userId="c71dd36c-f5b0-431f-9d61-2052ec820cc7" providerId="ADAL" clId="{F24D4917-5231-463F-B4AF-10C0465DE91F}"/>
    <pc:docChg chg="custSel modSld">
      <pc:chgData name="Malgorzata Cwiek" userId="c71dd36c-f5b0-431f-9d61-2052ec820cc7" providerId="ADAL" clId="{F24D4917-5231-463F-B4AF-10C0465DE91F}" dt="2024-03-19T22:11:43.976" v="82" actId="478"/>
      <pc:docMkLst>
        <pc:docMk/>
      </pc:docMkLst>
      <pc:sldChg chg="modSp mod">
        <pc:chgData name="Malgorzata Cwiek" userId="c71dd36c-f5b0-431f-9d61-2052ec820cc7" providerId="ADAL" clId="{F24D4917-5231-463F-B4AF-10C0465DE91F}" dt="2024-03-19T22:11:17.356" v="78" actId="20577"/>
        <pc:sldMkLst>
          <pc:docMk/>
          <pc:sldMk cId="2066130033" sldId="268"/>
        </pc:sldMkLst>
        <pc:spChg chg="mod">
          <ac:chgData name="Malgorzata Cwiek" userId="c71dd36c-f5b0-431f-9d61-2052ec820cc7" providerId="ADAL" clId="{F24D4917-5231-463F-B4AF-10C0465DE91F}" dt="2024-03-19T22:11:17.356" v="78" actId="20577"/>
          <ac:spMkLst>
            <pc:docMk/>
            <pc:sldMk cId="2066130033" sldId="268"/>
            <ac:spMk id="2" creationId="{58DCC9B3-C1E9-28E9-C24A-49E128920D88}"/>
          </ac:spMkLst>
        </pc:spChg>
      </pc:sldChg>
      <pc:sldChg chg="addSp delSp modSp mod">
        <pc:chgData name="Malgorzata Cwiek" userId="c71dd36c-f5b0-431f-9d61-2052ec820cc7" providerId="ADAL" clId="{F24D4917-5231-463F-B4AF-10C0465DE91F}" dt="2024-03-19T22:11:43.976" v="82" actId="478"/>
        <pc:sldMkLst>
          <pc:docMk/>
          <pc:sldMk cId="3995766955" sldId="271"/>
        </pc:sldMkLst>
        <pc:spChg chg="add del mod">
          <ac:chgData name="Malgorzata Cwiek" userId="c71dd36c-f5b0-431f-9d61-2052ec820cc7" providerId="ADAL" clId="{F24D4917-5231-463F-B4AF-10C0465DE91F}" dt="2024-03-19T22:11:43.976" v="82" actId="478"/>
          <ac:spMkLst>
            <pc:docMk/>
            <pc:sldMk cId="3995766955" sldId="271"/>
            <ac:spMk id="5" creationId="{F31F4DFC-416B-53D2-ABA9-F823A180093E}"/>
          </ac:spMkLst>
        </pc:spChg>
        <pc:spChg chg="add mod">
          <ac:chgData name="Malgorzata Cwiek" userId="c71dd36c-f5b0-431f-9d61-2052ec820cc7" providerId="ADAL" clId="{F24D4917-5231-463F-B4AF-10C0465DE91F}" dt="2024-03-19T22:11:28.720" v="81" actId="27636"/>
          <ac:spMkLst>
            <pc:docMk/>
            <pc:sldMk cId="3995766955" sldId="271"/>
            <ac:spMk id="11" creationId="{A726D57E-F1D1-63BF-1B8D-EB9F81477D21}"/>
          </ac:spMkLst>
        </pc:spChg>
        <pc:spChg chg="del">
          <ac:chgData name="Malgorzata Cwiek" userId="c71dd36c-f5b0-431f-9d61-2052ec820cc7" providerId="ADAL" clId="{F24D4917-5231-463F-B4AF-10C0465DE91F}" dt="2024-03-19T22:11:28.488" v="79" actId="478"/>
          <ac:spMkLst>
            <pc:docMk/>
            <pc:sldMk cId="3995766955" sldId="271"/>
            <ac:spMk id="52" creationId="{9524603A-F56D-34B2-35F4-E3391FA3FF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1B673C-DAA4-4840-B7DF-4ACCC3960941}"/>
              </a:ext>
            </a:extLst>
          </p:cNvPr>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F6407E6-820C-4298-B3F3-C26F0F98034F}"/>
              </a:ext>
            </a:extLst>
          </p:cNvPr>
          <p:cNvSpPr>
            <a:spLocks noGrp="1"/>
          </p:cNvSpPr>
          <p:nvPr>
            <p:ph type="dt" sz="quarter" idx="1"/>
          </p:nvPr>
        </p:nvSpPr>
        <p:spPr>
          <a:xfrm>
            <a:off x="3850444" y="2"/>
            <a:ext cx="2945659" cy="498055"/>
          </a:xfrm>
          <a:prstGeom prst="rect">
            <a:avLst/>
          </a:prstGeom>
        </p:spPr>
        <p:txBody>
          <a:bodyPr vert="horz" lIns="91440" tIns="45720" rIns="91440" bIns="45720" rtlCol="0"/>
          <a:lstStyle>
            <a:lvl1pPr algn="r">
              <a:defRPr sz="1200"/>
            </a:lvl1pPr>
          </a:lstStyle>
          <a:p>
            <a:fld id="{161D079C-EEBF-465D-9F20-3E4CA3DAA052}" type="datetimeFigureOut">
              <a:rPr lang="en-GB" smtClean="0"/>
              <a:t>19/03/2024</a:t>
            </a:fld>
            <a:endParaRPr lang="en-GB"/>
          </a:p>
        </p:txBody>
      </p:sp>
      <p:sp>
        <p:nvSpPr>
          <p:cNvPr id="4" name="Footer Placeholder 3">
            <a:extLst>
              <a:ext uri="{FF2B5EF4-FFF2-40B4-BE49-F238E27FC236}">
                <a16:creationId xmlns:a16="http://schemas.microsoft.com/office/drawing/2014/main" id="{53440D30-DF8C-4EC3-855F-8D0003CE7891}"/>
              </a:ext>
            </a:extLst>
          </p:cNvPr>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7241D0-2D32-45DD-86D1-8EDCE2029324}"/>
              </a:ext>
            </a:extLst>
          </p:cNvPr>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4290A38E-32E9-4E9E-B9A5-C58EF290DD1F}" type="slidenum">
              <a:rPr lang="en-GB" smtClean="0"/>
              <a:t>‹#›</a:t>
            </a:fld>
            <a:endParaRPr lang="en-GB"/>
          </a:p>
        </p:txBody>
      </p:sp>
    </p:spTree>
    <p:extLst>
      <p:ext uri="{BB962C8B-B14F-4D97-AF65-F5344CB8AC3E}">
        <p14:creationId xmlns:p14="http://schemas.microsoft.com/office/powerpoint/2010/main" val="396178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2"/>
            <a:ext cx="2945659" cy="498055"/>
          </a:xfrm>
          <a:prstGeom prst="rect">
            <a:avLst/>
          </a:prstGeom>
        </p:spPr>
        <p:txBody>
          <a:bodyPr vert="horz" lIns="91440" tIns="45720" rIns="91440" bIns="45720" rtlCol="0"/>
          <a:lstStyle>
            <a:lvl1pPr algn="r">
              <a:defRPr sz="1200"/>
            </a:lvl1pPr>
          </a:lstStyle>
          <a:p>
            <a:fld id="{0592581B-145F-4C83-88AC-310EF321A509}" type="datetimeFigureOut">
              <a:rPr lang="en-GB" smtClean="0"/>
              <a:t>19/03/2024</a:t>
            </a:fld>
            <a:endParaRPr lang="en-GB"/>
          </a:p>
        </p:txBody>
      </p:sp>
      <p:sp>
        <p:nvSpPr>
          <p:cNvPr id="4" name="Slide Image Placeholder 3"/>
          <p:cNvSpPr>
            <a:spLocks noGrp="1" noRot="1" noChangeAspect="1"/>
          </p:cNvSpPr>
          <p:nvPr>
            <p:ph type="sldImg" idx="2"/>
          </p:nvPr>
        </p:nvSpPr>
        <p:spPr>
          <a:xfrm>
            <a:off x="420688" y="49847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982" y="3958695"/>
            <a:ext cx="5438140" cy="54698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6D427177-D93A-4A19-BD6E-AA283A5D0F91}" type="slidenum">
              <a:rPr lang="en-GB" smtClean="0"/>
              <a:t>‹#›</a:t>
            </a:fld>
            <a:endParaRPr lang="en-GB"/>
          </a:p>
        </p:txBody>
      </p:sp>
    </p:spTree>
    <p:extLst>
      <p:ext uri="{BB962C8B-B14F-4D97-AF65-F5344CB8AC3E}">
        <p14:creationId xmlns:p14="http://schemas.microsoft.com/office/powerpoint/2010/main" val="1069560083"/>
      </p:ext>
    </p:extLst>
  </p:cSld>
  <p:clrMap bg1="lt1" tx1="dk1" bg2="lt2" tx2="dk2" accent1="accent1" accent2="accent2" accent3="accent3" accent4="accent4" accent5="accent5" accent6="accent6" hlink="hlink" folHlink="folHlink"/>
  <p:notesStyle>
    <a:lvl1pPr marL="0" algn="l" defTabSz="914400" rtl="0" eaLnBrk="1" latinLnBrk="0" hangingPunct="1">
      <a:defRPr sz="1300" kern="1200">
        <a:solidFill>
          <a:schemeClr val="tx1"/>
        </a:solidFill>
        <a:latin typeface="+mn-lt"/>
        <a:ea typeface="+mn-ea"/>
        <a:cs typeface="Arial" panose="020B0604020202020204" pitchFamily="34" charset="0"/>
      </a:defRPr>
    </a:lvl1pPr>
    <a:lvl2pPr marL="457200" algn="l" defTabSz="914400" rtl="0" eaLnBrk="1" latinLnBrk="0" hangingPunct="1">
      <a:defRPr sz="1300" kern="1200">
        <a:solidFill>
          <a:schemeClr val="tx1"/>
        </a:solidFill>
        <a:latin typeface="+mn-lt"/>
        <a:ea typeface="+mn-ea"/>
        <a:cs typeface="Arial" panose="020B0604020202020204" pitchFamily="34" charset="0"/>
      </a:defRPr>
    </a:lvl2pPr>
    <a:lvl3pPr marL="914400" algn="l" defTabSz="914400" rtl="0" eaLnBrk="1" latinLnBrk="0" hangingPunct="1">
      <a:defRPr sz="1300" kern="1200">
        <a:solidFill>
          <a:schemeClr val="tx1"/>
        </a:solidFill>
        <a:latin typeface="+mn-lt"/>
        <a:ea typeface="+mn-ea"/>
        <a:cs typeface="Arial" panose="020B0604020202020204" pitchFamily="34" charset="0"/>
      </a:defRPr>
    </a:lvl3pPr>
    <a:lvl4pPr marL="1371600" algn="l" defTabSz="914400" rtl="0" eaLnBrk="1" latinLnBrk="0" hangingPunct="1">
      <a:defRPr sz="1300" kern="1200">
        <a:solidFill>
          <a:schemeClr val="tx1"/>
        </a:solidFill>
        <a:latin typeface="+mn-lt"/>
        <a:ea typeface="+mn-ea"/>
        <a:cs typeface="Arial" panose="020B0604020202020204" pitchFamily="34" charset="0"/>
      </a:defRPr>
    </a:lvl4pPr>
    <a:lvl5pPr marL="1828800" algn="l" defTabSz="914400" rtl="0" eaLnBrk="1" latinLnBrk="0" hangingPunct="1">
      <a:defRPr sz="13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6D427177-D93A-4A19-BD6E-AA283A5D0F91}" type="slidenum">
              <a:rPr lang="en-GB" smtClean="0"/>
              <a:t>1</a:t>
            </a:fld>
            <a:endParaRPr lang="en-GB"/>
          </a:p>
        </p:txBody>
      </p:sp>
    </p:spTree>
    <p:extLst>
      <p:ext uri="{BB962C8B-B14F-4D97-AF65-F5344CB8AC3E}">
        <p14:creationId xmlns:p14="http://schemas.microsoft.com/office/powerpoint/2010/main" val="5262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t>2</a:t>
            </a:fld>
            <a:endParaRPr lang="en-GB"/>
          </a:p>
        </p:txBody>
      </p:sp>
    </p:spTree>
    <p:extLst>
      <p:ext uri="{BB962C8B-B14F-4D97-AF65-F5344CB8AC3E}">
        <p14:creationId xmlns:p14="http://schemas.microsoft.com/office/powerpoint/2010/main" val="334508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27177-D93A-4A19-BD6E-AA283A5D0F91}" type="slidenum">
              <a:rPr lang="en-GB" smtClean="0"/>
              <a:t>18</a:t>
            </a:fld>
            <a:endParaRPr lang="en-GB"/>
          </a:p>
        </p:txBody>
      </p:sp>
    </p:spTree>
    <p:extLst>
      <p:ext uri="{BB962C8B-B14F-4D97-AF65-F5344CB8AC3E}">
        <p14:creationId xmlns:p14="http://schemas.microsoft.com/office/powerpoint/2010/main" val="4855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n-lt"/>
            </a:endParaRPr>
          </a:p>
        </p:txBody>
      </p:sp>
      <p:sp>
        <p:nvSpPr>
          <p:cNvPr id="4" name="Slide Number Placeholder 3"/>
          <p:cNvSpPr>
            <a:spLocks noGrp="1"/>
          </p:cNvSpPr>
          <p:nvPr>
            <p:ph type="sldNum" sz="quarter" idx="5"/>
          </p:nvPr>
        </p:nvSpPr>
        <p:spPr/>
        <p:txBody>
          <a:bodyPr/>
          <a:lstStyle/>
          <a:p>
            <a:fld id="{6D427177-D93A-4A19-BD6E-AA283A5D0F91}" type="slidenum">
              <a:rPr lang="en-GB" smtClean="0"/>
              <a:t>19</a:t>
            </a:fld>
            <a:endParaRPr lang="en-GB"/>
          </a:p>
        </p:txBody>
      </p:sp>
    </p:spTree>
    <p:extLst>
      <p:ext uri="{BB962C8B-B14F-4D97-AF65-F5344CB8AC3E}">
        <p14:creationId xmlns:p14="http://schemas.microsoft.com/office/powerpoint/2010/main" val="26688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C72F9-254E-4527-8A5A-BC4A8589A6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BDD7AA-223E-4438-BF10-BFD2B04EF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9DEDBC-94C0-4621-8E86-E04224A55457}"/>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5" name="Footer Placeholder 4">
            <a:extLst>
              <a:ext uri="{FF2B5EF4-FFF2-40B4-BE49-F238E27FC236}">
                <a16:creationId xmlns:a16="http://schemas.microsoft.com/office/drawing/2014/main" id="{D9324762-9DC1-429B-9071-AC50268BA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32AF-F230-4510-8127-1EC76B6906FC}"/>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1987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E588-DBA2-40FF-9918-EC1ABBF9CA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35038-A4B7-41E6-B15A-221F284029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2AB3B-9672-40E7-8F5A-4EC97680FB49}"/>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5" name="Footer Placeholder 4">
            <a:extLst>
              <a:ext uri="{FF2B5EF4-FFF2-40B4-BE49-F238E27FC236}">
                <a16:creationId xmlns:a16="http://schemas.microsoft.com/office/drawing/2014/main" id="{5974C5AF-8FA7-42FD-A9D8-BF8CA2CEE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ADCD6-BDE1-422F-AF9D-6048E5B016A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940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D7471F-0F8D-4DA9-8784-9E61C8415A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E458C0-66A4-4560-9FF8-BDDBB4A905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08940-130A-4279-8170-3A910F566707}"/>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5" name="Footer Placeholder 4">
            <a:extLst>
              <a:ext uri="{FF2B5EF4-FFF2-40B4-BE49-F238E27FC236}">
                <a16:creationId xmlns:a16="http://schemas.microsoft.com/office/drawing/2014/main" id="{75509EF1-EE62-4BC4-96C9-F21B4AA90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AAED0-B513-4EFC-9E92-E5C1017C093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92682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A676-9B0D-47B4-AAA9-9D94ADA6F316}"/>
              </a:ext>
            </a:extLst>
          </p:cNvPr>
          <p:cNvSpPr>
            <a:spLocks noGrp="1"/>
          </p:cNvSpPr>
          <p:nvPr>
            <p:ph type="title"/>
          </p:nvPr>
        </p:nvSpPr>
        <p:spPr>
          <a:xfrm>
            <a:off x="838199" y="182251"/>
            <a:ext cx="10669617" cy="897940"/>
          </a:xfrm>
        </p:spPr>
        <p:txBody>
          <a:bodyPr anchor="b">
            <a:normAutofit/>
          </a:bodyPr>
          <a:lstStyle>
            <a:lvl1pPr algn="r">
              <a:defRPr sz="3200" spc="-150">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4C897BC-8C22-47E7-A937-800B3718D429}"/>
              </a:ext>
            </a:extLst>
          </p:cNvPr>
          <p:cNvSpPr>
            <a:spLocks noGrp="1"/>
          </p:cNvSpPr>
          <p:nvPr>
            <p:ph idx="1"/>
          </p:nvPr>
        </p:nvSpPr>
        <p:spPr>
          <a:xfrm>
            <a:off x="838200" y="1695796"/>
            <a:ext cx="10669616" cy="4481167"/>
          </a:xfrm>
        </p:spPr>
        <p:txBody>
          <a:bodyPr/>
          <a:lstStyle>
            <a:lvl1pPr>
              <a:defRPr b="0">
                <a:latin typeface="Arial" panose="020B0604020202020204" pitchFamily="34" charset="0"/>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B9E07-D9FD-41E8-958E-D82B7A6C78D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05D5000-DC31-4129-B81A-C1C9E9F0B764}" type="datetimeFigureOut">
              <a:rPr lang="en-US" smtClean="0"/>
              <a:pPr/>
              <a:t>3/19/2024</a:t>
            </a:fld>
            <a:endParaRPr lang="en-US"/>
          </a:p>
        </p:txBody>
      </p:sp>
      <p:sp>
        <p:nvSpPr>
          <p:cNvPr id="5" name="Footer Placeholder 4">
            <a:extLst>
              <a:ext uri="{FF2B5EF4-FFF2-40B4-BE49-F238E27FC236}">
                <a16:creationId xmlns:a16="http://schemas.microsoft.com/office/drawing/2014/main" id="{1AB55A85-C93B-4390-9553-7E0096C509D8}"/>
              </a:ext>
            </a:extLst>
          </p:cNvPr>
          <p:cNvSpPr>
            <a:spLocks noGrp="1"/>
          </p:cNvSpPr>
          <p:nvPr>
            <p:ph type="ftr" sz="quarter" idx="11"/>
          </p:nvPr>
        </p:nvSpPr>
        <p:spPr>
          <a:xfrm>
            <a:off x="3665913" y="6356350"/>
            <a:ext cx="4813069"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7E3120D-27BC-43DC-883B-9742126CBA83}"/>
              </a:ext>
            </a:extLst>
          </p:cNvPr>
          <p:cNvSpPr>
            <a:spLocks noGrp="1"/>
          </p:cNvSpPr>
          <p:nvPr>
            <p:ph type="sldNum" sz="quarter" idx="12"/>
          </p:nvPr>
        </p:nvSpPr>
        <p:spPr>
          <a:xfrm>
            <a:off x="8610600" y="6356350"/>
            <a:ext cx="2897216" cy="365125"/>
          </a:xfrm>
        </p:spPr>
        <p:txBody>
          <a:bodyPr/>
          <a:lstStyle>
            <a:lvl1pPr>
              <a:defRPr sz="1000">
                <a:latin typeface="Arial" panose="020B0604020202020204" pitchFamily="34" charset="0"/>
                <a:cs typeface="Arial" panose="020B0604020202020204" pitchFamily="34" charset="0"/>
              </a:defRPr>
            </a:lvl1pPr>
          </a:lstStyle>
          <a:p>
            <a:fld id="{BA8F315C-77BC-49F6-86CA-06F2BE8CA9F0}" type="slidenum">
              <a:rPr lang="en-US" smtClean="0"/>
              <a:pPr/>
              <a:t>‹#›</a:t>
            </a:fld>
            <a:endParaRPr lang="en-US"/>
          </a:p>
        </p:txBody>
      </p:sp>
      <p:grpSp>
        <p:nvGrpSpPr>
          <p:cNvPr id="7" name="Group 6">
            <a:extLst>
              <a:ext uri="{FF2B5EF4-FFF2-40B4-BE49-F238E27FC236}">
                <a16:creationId xmlns:a16="http://schemas.microsoft.com/office/drawing/2014/main" id="{E0CE0596-371D-944D-B613-8F24444D6A71}"/>
              </a:ext>
            </a:extLst>
          </p:cNvPr>
          <p:cNvGrpSpPr/>
          <p:nvPr userDrawn="1"/>
        </p:nvGrpSpPr>
        <p:grpSpPr>
          <a:xfrm>
            <a:off x="669983" y="1024254"/>
            <a:ext cx="10837834" cy="330872"/>
            <a:chOff x="669983" y="1412560"/>
            <a:chExt cx="10837834" cy="330872"/>
          </a:xfrm>
        </p:grpSpPr>
        <p:grpSp>
          <p:nvGrpSpPr>
            <p:cNvPr id="8" name="Group 7">
              <a:extLst>
                <a:ext uri="{FF2B5EF4-FFF2-40B4-BE49-F238E27FC236}">
                  <a16:creationId xmlns:a16="http://schemas.microsoft.com/office/drawing/2014/main" id="{D88EA0CD-4EA1-2148-AE35-1D1DC77CDB71}"/>
                </a:ext>
              </a:extLst>
            </p:cNvPr>
            <p:cNvGrpSpPr/>
            <p:nvPr/>
          </p:nvGrpSpPr>
          <p:grpSpPr>
            <a:xfrm rot="10800000" flipV="1">
              <a:off x="1843728" y="1468498"/>
              <a:ext cx="9664089" cy="224269"/>
              <a:chOff x="0" y="1472506"/>
              <a:chExt cx="9601200" cy="257953"/>
            </a:xfrm>
          </p:grpSpPr>
          <p:sp>
            <p:nvSpPr>
              <p:cNvPr id="10" name="Rectangle 9">
                <a:extLst>
                  <a:ext uri="{FF2B5EF4-FFF2-40B4-BE49-F238E27FC236}">
                    <a16:creationId xmlns:a16="http://schemas.microsoft.com/office/drawing/2014/main" id="{02C401EA-7C42-7444-8060-08351738A970}"/>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827A8137-23AC-F54F-B592-3596B31A8C7C}"/>
                  </a:ext>
                </a:extLst>
              </p:cNvPr>
              <p:cNvGrpSpPr/>
              <p:nvPr/>
            </p:nvGrpSpPr>
            <p:grpSpPr>
              <a:xfrm>
                <a:off x="0" y="1533803"/>
                <a:ext cx="9601200" cy="142344"/>
                <a:chOff x="-10048" y="1395274"/>
                <a:chExt cx="9611247" cy="142344"/>
              </a:xfrm>
            </p:grpSpPr>
            <p:sp>
              <p:nvSpPr>
                <p:cNvPr id="12" name="Rectangle 11">
                  <a:extLst>
                    <a:ext uri="{FF2B5EF4-FFF2-40B4-BE49-F238E27FC236}">
                      <a16:creationId xmlns:a16="http://schemas.microsoft.com/office/drawing/2014/main" id="{D08798D7-36C0-B64B-A4E7-738177DF2502}"/>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4B55FF-14FC-964F-8098-A23800AD075F}"/>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426C7A0-B513-ED48-A3AF-9F80CB020E38}"/>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EF93F1-8BA3-BC49-949A-AA85F8F05FB4}"/>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4E7F82-0BB6-EC43-B139-5BB2996F5526}"/>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7E371A-6A02-F741-AB65-31F8852D3358}"/>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3CE9D33-B398-3148-82EC-8DC49E619AC8}"/>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AF92EC-A975-C54D-B53B-AEE8DDC3665E}"/>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73DCB58-B4C0-814A-A25A-919989E24071}"/>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EC5F20-1EF3-884F-B846-44A63B7906E8}"/>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2D5BF8-221F-9B47-8201-9FA981416398}"/>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9495A29-6D08-5F41-9550-C467C8981BE4}"/>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F10DA2-8DC4-F34A-B358-549F4425F658}"/>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5CA5D8-D93B-9E45-A4F1-1FC982B361D4}"/>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CD6E709-C664-C241-B2A5-CA08C63E69DB}"/>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328B3F1-3CFE-7E40-B7F3-258040977C2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770D380-771E-E841-B99B-3F0253D82BD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a:extLst>
                <a:ext uri="{FF2B5EF4-FFF2-40B4-BE49-F238E27FC236}">
                  <a16:creationId xmlns:a16="http://schemas.microsoft.com/office/drawing/2014/main" id="{DC5A1E98-A638-984D-92B9-A18CC68F4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9983" y="1412560"/>
              <a:ext cx="1077698" cy="330872"/>
            </a:xfrm>
            <a:prstGeom prst="rect">
              <a:avLst/>
            </a:prstGeom>
          </p:spPr>
        </p:pic>
      </p:grpSp>
    </p:spTree>
    <p:extLst>
      <p:ext uri="{BB962C8B-B14F-4D97-AF65-F5344CB8AC3E}">
        <p14:creationId xmlns:p14="http://schemas.microsoft.com/office/powerpoint/2010/main" val="340743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B41D-6EBF-4B11-9506-9DF05E9EA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F6722-202F-4C9C-B5E3-D64B3EE9A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2EFD8A-6710-43F2-B4B5-AAA125421E85}"/>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5" name="Footer Placeholder 4">
            <a:extLst>
              <a:ext uri="{FF2B5EF4-FFF2-40B4-BE49-F238E27FC236}">
                <a16:creationId xmlns:a16="http://schemas.microsoft.com/office/drawing/2014/main" id="{B0CE5800-6840-4EBE-9E51-6A4A44453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38E03-0413-4D9C-B5D0-E47820DC29D4}"/>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149004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A9909-FEC9-4D30-B681-53A6D7071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E3121-AC23-478B-8436-73C5A262A8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2ACCB-B490-4A32-991B-9C4BAAABD6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A5211-9435-4A33-82AB-5773E37DA168}"/>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6" name="Footer Placeholder 5">
            <a:extLst>
              <a:ext uri="{FF2B5EF4-FFF2-40B4-BE49-F238E27FC236}">
                <a16:creationId xmlns:a16="http://schemas.microsoft.com/office/drawing/2014/main" id="{53F42E3E-9D5F-4001-B198-5D8BA32FC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D70A-1BC2-49C4-83C9-DFA47978695A}"/>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2711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C813-C83F-4359-B93B-45BBE325B7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8E3A-BAAA-47B2-AD17-11B64BE5A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713CE0-3CF7-4417-9888-8F03F05748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6B742-1C6D-4C43-9B66-0BF3526E9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A2E07A-3E3B-4C15-B3F6-211B8CAA6F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0CF602-1E56-49FC-B200-DB942405EF87}"/>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8" name="Footer Placeholder 7">
            <a:extLst>
              <a:ext uri="{FF2B5EF4-FFF2-40B4-BE49-F238E27FC236}">
                <a16:creationId xmlns:a16="http://schemas.microsoft.com/office/drawing/2014/main" id="{A5DC3092-6AA4-4130-BB36-EE548A78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2D3A93-FAD1-4E7C-AC89-E8D7DE1BBB13}"/>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86001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4F15-C967-4F25-A5D2-F85503D376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59EFC3-CD75-49B8-A4B1-8AEF9A845BB0}"/>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4" name="Footer Placeholder 3">
            <a:extLst>
              <a:ext uri="{FF2B5EF4-FFF2-40B4-BE49-F238E27FC236}">
                <a16:creationId xmlns:a16="http://schemas.microsoft.com/office/drawing/2014/main" id="{C6A1AEC7-AF55-4112-A2C8-F48EB3B0BA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DCBC90-2ABE-402C-ACFF-84DF4F451AF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78083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73783-005A-4583-B283-C31762AB7E6D}"/>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3" name="Footer Placeholder 2">
            <a:extLst>
              <a:ext uri="{FF2B5EF4-FFF2-40B4-BE49-F238E27FC236}">
                <a16:creationId xmlns:a16="http://schemas.microsoft.com/office/drawing/2014/main" id="{67FA077B-6445-4656-BB61-638E6E26AB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22E1-8242-4B1E-B2F7-3DF85914C15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50086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F42A-EC83-403D-A1AD-81251D206A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A0711-1A0D-4890-8B2F-87C6E7174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E2141-F115-49F0-9A81-5282819EB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33A0CF-AF3A-4D11-A8FF-DC559EDCD2E2}"/>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6" name="Footer Placeholder 5">
            <a:extLst>
              <a:ext uri="{FF2B5EF4-FFF2-40B4-BE49-F238E27FC236}">
                <a16:creationId xmlns:a16="http://schemas.microsoft.com/office/drawing/2014/main" id="{E7570B8A-5C82-48A3-9DA2-912C42189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18541-8B31-4B56-A390-83B31AAFD5E9}"/>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2366852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FED7-C7F9-45DF-87E2-7D9747B2E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6C56A-49BF-4A72-9D96-5F7C60664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EACD0-BEEA-422C-9085-4C30D7712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9B6E80-89DF-4C28-B824-6AED5B49DDF3}"/>
              </a:ext>
            </a:extLst>
          </p:cNvPr>
          <p:cNvSpPr>
            <a:spLocks noGrp="1"/>
          </p:cNvSpPr>
          <p:nvPr>
            <p:ph type="dt" sz="half" idx="10"/>
          </p:nvPr>
        </p:nvSpPr>
        <p:spPr/>
        <p:txBody>
          <a:bodyPr/>
          <a:lstStyle/>
          <a:p>
            <a:fld id="{105D5000-DC31-4129-B81A-C1C9E9F0B764}" type="datetimeFigureOut">
              <a:rPr lang="en-US" smtClean="0"/>
              <a:t>3/19/2024</a:t>
            </a:fld>
            <a:endParaRPr lang="en-US"/>
          </a:p>
        </p:txBody>
      </p:sp>
      <p:sp>
        <p:nvSpPr>
          <p:cNvPr id="6" name="Footer Placeholder 5">
            <a:extLst>
              <a:ext uri="{FF2B5EF4-FFF2-40B4-BE49-F238E27FC236}">
                <a16:creationId xmlns:a16="http://schemas.microsoft.com/office/drawing/2014/main" id="{2B85D408-9FD6-4D8A-8B7C-20E559566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4C9-36BE-498E-AB21-1680CB2C127D}"/>
              </a:ext>
            </a:extLst>
          </p:cNvPr>
          <p:cNvSpPr>
            <a:spLocks noGrp="1"/>
          </p:cNvSpPr>
          <p:nvPr>
            <p:ph type="sldNum" sz="quarter" idx="12"/>
          </p:nvPr>
        </p:nvSpPr>
        <p:spPr/>
        <p:txBody>
          <a:bodyPr/>
          <a:lstStyle/>
          <a:p>
            <a:fld id="{BA8F315C-77BC-49F6-86CA-06F2BE8CA9F0}" type="slidenum">
              <a:rPr lang="en-US" smtClean="0"/>
              <a:t>‹#›</a:t>
            </a:fld>
            <a:endParaRPr lang="en-US"/>
          </a:p>
        </p:txBody>
      </p:sp>
    </p:spTree>
    <p:extLst>
      <p:ext uri="{BB962C8B-B14F-4D97-AF65-F5344CB8AC3E}">
        <p14:creationId xmlns:p14="http://schemas.microsoft.com/office/powerpoint/2010/main" val="387800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67486E-ABB4-4586-84E5-DB98B4FEA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8945A-D010-429F-918C-DD75A14D0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02D49-AA57-4AEE-BC17-2BB32DAF8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D5000-DC31-4129-B81A-C1C9E9F0B764}" type="datetimeFigureOut">
              <a:rPr lang="en-US" smtClean="0"/>
              <a:t>3/19/2024</a:t>
            </a:fld>
            <a:endParaRPr lang="en-US"/>
          </a:p>
        </p:txBody>
      </p:sp>
      <p:sp>
        <p:nvSpPr>
          <p:cNvPr id="5" name="Footer Placeholder 4">
            <a:extLst>
              <a:ext uri="{FF2B5EF4-FFF2-40B4-BE49-F238E27FC236}">
                <a16:creationId xmlns:a16="http://schemas.microsoft.com/office/drawing/2014/main" id="{AC859B97-9596-4BC1-BD60-C8A809078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79608-17F4-4C01-B4F4-6EE5B3CE0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F315C-77BC-49F6-86CA-06F2BE8CA9F0}" type="slidenum">
              <a:rPr lang="en-US" smtClean="0"/>
              <a:t>‹#›</a:t>
            </a:fld>
            <a:endParaRPr lang="en-US"/>
          </a:p>
        </p:txBody>
      </p:sp>
    </p:spTree>
    <p:extLst>
      <p:ext uri="{BB962C8B-B14F-4D97-AF65-F5344CB8AC3E}">
        <p14:creationId xmlns:p14="http://schemas.microsoft.com/office/powerpoint/2010/main" val="231110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unece.org/fileadmin/DAM/stats/documents/ece/ces/2020/21Add.1_In-depth_Review_Climate_Action_full_version.pdf" TargetMode="External"/><Relationship Id="rId13" Type="http://schemas.openxmlformats.org/officeDocument/2006/relationships/hyperlink" Target="https://unece.org/DAM/stats/documents/ece/ces/2017/A5-leaflet_on_climate_change_RU_New.pdf" TargetMode="External"/><Relationship Id="rId3" Type="http://schemas.openxmlformats.org/officeDocument/2006/relationships/hyperlink" Target="https://unece.org/statistics/climate-change-related-statistics-in-practice-2023" TargetMode="External"/><Relationship Id="rId7" Type="http://schemas.openxmlformats.org/officeDocument/2006/relationships/hyperlink" Target="https://unece.org/sites/default/files/2021-06/2107131E.pdf" TargetMode="External"/><Relationship Id="rId12" Type="http://schemas.openxmlformats.org/officeDocument/2006/relationships/hyperlink" Target="https://unece.org/DAM/stats/documents/ece/ces/2017/A5-leaflet_on_climate_change_EN_New.pdf" TargetMode="External"/><Relationship Id="rId2" Type="http://schemas.openxmlformats.org/officeDocument/2006/relationships/hyperlink" Target="https://unece.org/statistics/climate-change/meetings" TargetMode="External"/><Relationship Id="rId1" Type="http://schemas.openxmlformats.org/officeDocument/2006/relationships/slideLayout" Target="../slideLayouts/slideLayout2.xml"/><Relationship Id="rId6" Type="http://schemas.openxmlformats.org/officeDocument/2006/relationships/hyperlink" Target="https://unece.org/statistics/publications/CES-set-of-core-climate-change-related-indicators" TargetMode="External"/><Relationship Id="rId11" Type="http://schemas.openxmlformats.org/officeDocument/2006/relationships/hyperlink" Target="https://unece.org/DAM/stats/documents/ece/ces/2017/Road_maps_for_climate_change_statistics_rus.pdf" TargetMode="External"/><Relationship Id="rId5" Type="http://schemas.openxmlformats.org/officeDocument/2006/relationships/hyperlink" Target="https://unece.org/sites/default/files/2021-08/UNECE_SGCC_2021_CCRS_In_Practice_23August.pdf" TargetMode="External"/><Relationship Id="rId15" Type="http://schemas.openxmlformats.org/officeDocument/2006/relationships/hyperlink" Target="https://unece.org/statistics/climate-change" TargetMode="External"/><Relationship Id="rId10" Type="http://schemas.openxmlformats.org/officeDocument/2006/relationships/hyperlink" Target="https://unece.org/DAM/stats/documents/ece/ces/2017/Road_maps_for_climate_change_statistics.docx" TargetMode="External"/><Relationship Id="rId4" Type="http://schemas.openxmlformats.org/officeDocument/2006/relationships/hyperlink" Target="https://unece.org/statistics/climate-change-related-statistics-in-practice-2022" TargetMode="External"/><Relationship Id="rId9" Type="http://schemas.openxmlformats.org/officeDocument/2006/relationships/hyperlink" Target="https://unece.org/DAM/stats/documents/ece/ces/2017/Road_maps_for_climate_change_statistics.pdf" TargetMode="External"/><Relationship Id="rId14" Type="http://schemas.openxmlformats.org/officeDocument/2006/relationships/hyperlink" Target="https://unece.org/statistics/publications/recommendations-climate-change-related-statistic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unece.org/sites/default/files/2021-08/UNECE_SGCC_2021_CCRS_In_Practice_23August.pdf" TargetMode="External"/><Relationship Id="rId3" Type="http://schemas.openxmlformats.org/officeDocument/2006/relationships/hyperlink" Target="https://unece.org/statistics/climate-change-related-statistics-in-practice-2022"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nece.org/statistics/climate-change-related-statistics-in-practice-2023"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4">
            <a:extLst>
              <a:ext uri="{FF2B5EF4-FFF2-40B4-BE49-F238E27FC236}">
                <a16:creationId xmlns:a16="http://schemas.microsoft.com/office/drawing/2014/main" id="{205C3A40-7D8A-45AB-A062-A9C6E2E5BE01}"/>
              </a:ext>
            </a:extLst>
          </p:cNvPr>
          <p:cNvSpPr txBox="1">
            <a:spLocks/>
          </p:cNvSpPr>
          <p:nvPr/>
        </p:nvSpPr>
        <p:spPr>
          <a:xfrm>
            <a:off x="431459" y="2482152"/>
            <a:ext cx="6723268" cy="2546383"/>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0"/>
              </a:spcBef>
            </a:pPr>
            <a:r>
              <a:rPr lang="en-US" sz="12800" b="1" spc="-150" dirty="0">
                <a:latin typeface="Arial Black" panose="020B0A04020102020204" pitchFamily="34" charset="0"/>
              </a:rPr>
              <a:t>UNECE Task Force </a:t>
            </a:r>
          </a:p>
          <a:p>
            <a:pPr algn="l">
              <a:lnSpc>
                <a:spcPct val="120000"/>
              </a:lnSpc>
              <a:spcBef>
                <a:spcPts val="0"/>
              </a:spcBef>
            </a:pPr>
            <a:r>
              <a:rPr lang="en-US" sz="12800" b="1" spc="-150" dirty="0">
                <a:latin typeface="Arial Black" panose="020B0A04020102020204" pitchFamily="34" charset="0"/>
              </a:rPr>
              <a:t>on the Role of NSOs in Achieving National Climate Objectives</a:t>
            </a:r>
          </a:p>
          <a:p>
            <a:pPr algn="l">
              <a:lnSpc>
                <a:spcPct val="120000"/>
              </a:lnSpc>
              <a:spcBef>
                <a:spcPts val="0"/>
              </a:spcBef>
            </a:pPr>
            <a:endParaRPr lang="en-US" sz="7200" b="1" dirty="0">
              <a:solidFill>
                <a:srgbClr val="318DDE"/>
              </a:solidFill>
              <a:latin typeface="Arial" panose="020B0604020202020204" pitchFamily="34" charset="0"/>
              <a:cs typeface="Arial" panose="020B0604020202020204" pitchFamily="34" charset="0"/>
            </a:endParaRPr>
          </a:p>
          <a:p>
            <a:pPr algn="l">
              <a:lnSpc>
                <a:spcPct val="120000"/>
              </a:lnSpc>
              <a:spcBef>
                <a:spcPts val="0"/>
              </a:spcBef>
            </a:pPr>
            <a:r>
              <a:rPr lang="en-US" sz="7200" b="1" dirty="0">
                <a:solidFill>
                  <a:srgbClr val="318DDE"/>
                </a:solidFill>
                <a:latin typeface="Arial" panose="020B0604020202020204" pitchFamily="34" charset="0"/>
                <a:cs typeface="Arial" panose="020B0604020202020204" pitchFamily="34" charset="0"/>
              </a:rPr>
              <a:t>Malgorzata Cwiek</a:t>
            </a:r>
          </a:p>
          <a:p>
            <a:pPr algn="l">
              <a:lnSpc>
                <a:spcPct val="120000"/>
              </a:lnSpc>
              <a:spcBef>
                <a:spcPts val="0"/>
              </a:spcBef>
            </a:pPr>
            <a:r>
              <a:rPr lang="en-US" sz="7200" dirty="0">
                <a:solidFill>
                  <a:srgbClr val="318DDE"/>
                </a:solidFill>
                <a:latin typeface="Arial" panose="020B0604020202020204" pitchFamily="34" charset="0"/>
                <a:cs typeface="Arial" panose="020B0604020202020204" pitchFamily="34" charset="0"/>
              </a:rPr>
              <a:t>Statistical Division</a:t>
            </a:r>
          </a:p>
          <a:p>
            <a:pPr algn="l">
              <a:lnSpc>
                <a:spcPct val="120000"/>
              </a:lnSpc>
              <a:spcBef>
                <a:spcPts val="0"/>
              </a:spcBef>
            </a:pPr>
            <a:r>
              <a:rPr lang="en-US" sz="7200" dirty="0">
                <a:solidFill>
                  <a:srgbClr val="318DDE"/>
                </a:solidFill>
                <a:latin typeface="Arial" panose="020B0604020202020204" pitchFamily="34" charset="0"/>
                <a:cs typeface="Arial" panose="020B0604020202020204" pitchFamily="34" charset="0"/>
              </a:rPr>
              <a:t>United Nations Economic Commission for Europe</a:t>
            </a:r>
          </a:p>
        </p:txBody>
      </p:sp>
      <p:grpSp>
        <p:nvGrpSpPr>
          <p:cNvPr id="4" name="Group 3">
            <a:extLst>
              <a:ext uri="{FF2B5EF4-FFF2-40B4-BE49-F238E27FC236}">
                <a16:creationId xmlns:a16="http://schemas.microsoft.com/office/drawing/2014/main" id="{314D0DA7-1323-4102-B76F-BF544E986256}"/>
              </a:ext>
            </a:extLst>
          </p:cNvPr>
          <p:cNvGrpSpPr/>
          <p:nvPr/>
        </p:nvGrpSpPr>
        <p:grpSpPr>
          <a:xfrm>
            <a:off x="8230192" y="0"/>
            <a:ext cx="3961808" cy="6857999"/>
            <a:chOff x="8230192" y="0"/>
            <a:chExt cx="3961808" cy="6857999"/>
          </a:xfrm>
        </p:grpSpPr>
        <p:pic>
          <p:nvPicPr>
            <p:cNvPr id="3" name="Picture 2">
              <a:extLst>
                <a:ext uri="{FF2B5EF4-FFF2-40B4-BE49-F238E27FC236}">
                  <a16:creationId xmlns:a16="http://schemas.microsoft.com/office/drawing/2014/main" id="{C8205445-4132-4981-93BD-A23743BA1994}"/>
                </a:ext>
              </a:extLst>
            </p:cNvPr>
            <p:cNvPicPr>
              <a:picLocks noChangeAspect="1"/>
            </p:cNvPicPr>
            <p:nvPr/>
          </p:nvPicPr>
          <p:blipFill>
            <a:blip r:embed="rId3"/>
            <a:stretch>
              <a:fillRect/>
            </a:stretch>
          </p:blipFill>
          <p:spPr>
            <a:xfrm>
              <a:off x="8233154" y="0"/>
              <a:ext cx="3958846" cy="6857999"/>
            </a:xfrm>
            <a:prstGeom prst="rect">
              <a:avLst/>
            </a:prstGeom>
          </p:spPr>
        </p:pic>
        <p:sp>
          <p:nvSpPr>
            <p:cNvPr id="51" name="Rectangle 50">
              <a:extLst>
                <a:ext uri="{FF2B5EF4-FFF2-40B4-BE49-F238E27FC236}">
                  <a16:creationId xmlns:a16="http://schemas.microsoft.com/office/drawing/2014/main" id="{E3BAEBA5-2ACA-4E6A-B32A-2C00413BB3B6}"/>
                </a:ext>
              </a:extLst>
            </p:cNvPr>
            <p:cNvSpPr/>
            <p:nvPr/>
          </p:nvSpPr>
          <p:spPr>
            <a:xfrm flipV="1">
              <a:off x="8230192" y="4773721"/>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25CB2C5-7C81-4042-909C-3DC16E1313EB}"/>
                </a:ext>
              </a:extLst>
            </p:cNvPr>
            <p:cNvGrpSpPr/>
            <p:nvPr/>
          </p:nvGrpSpPr>
          <p:grpSpPr>
            <a:xfrm flipV="1">
              <a:off x="8233154" y="5469968"/>
              <a:ext cx="3958846" cy="99648"/>
              <a:chOff x="0" y="1472506"/>
              <a:chExt cx="9601200" cy="257953"/>
            </a:xfrm>
          </p:grpSpPr>
          <p:sp>
            <p:nvSpPr>
              <p:cNvPr id="76" name="Rectangle 75">
                <a:extLst>
                  <a:ext uri="{FF2B5EF4-FFF2-40B4-BE49-F238E27FC236}">
                    <a16:creationId xmlns:a16="http://schemas.microsoft.com/office/drawing/2014/main" id="{C31DF707-0DD6-4FB2-B0EE-F2053F51981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27CD995E-56CA-4BB1-A2C4-7EE46213B51E}"/>
                  </a:ext>
                </a:extLst>
              </p:cNvPr>
              <p:cNvGrpSpPr/>
              <p:nvPr/>
            </p:nvGrpSpPr>
            <p:grpSpPr>
              <a:xfrm>
                <a:off x="0" y="1533803"/>
                <a:ext cx="9601200" cy="142344"/>
                <a:chOff x="-10048" y="1395274"/>
                <a:chExt cx="9611247" cy="142344"/>
              </a:xfrm>
            </p:grpSpPr>
            <p:sp>
              <p:nvSpPr>
                <p:cNvPr id="98" name="Rectangle 97">
                  <a:extLst>
                    <a:ext uri="{FF2B5EF4-FFF2-40B4-BE49-F238E27FC236}">
                      <a16:creationId xmlns:a16="http://schemas.microsoft.com/office/drawing/2014/main" id="{EB618763-ABF7-4804-9A87-D5B83ABDC11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6F6AD71-5296-4DC7-9701-856F79CEE6B9}"/>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DA49D7E-3DC9-470E-9128-A43EF67439A8}"/>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A3CCF080-1ACC-438A-BE4C-49BB4EB9B9D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D0ABB3B-CA2B-430A-B4C4-37D42D2C5022}"/>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4552C65-F3F5-4022-8A3E-55233D0F4071}"/>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13D9A45-0F6B-43A5-B090-21A12E34E50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A974D65-C484-4123-AE9A-FDE8E3F8B8D3}"/>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A93CAE9-522A-4D1F-A3A5-9D4FD7000A7D}"/>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07D81B48-9106-4C47-B077-FE74A000768B}"/>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D25D9E5-DDBB-4744-8FC4-AB494CD7427B}"/>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F6265A92-C135-436E-9748-18A3766D999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C7E7BAF5-ED4C-41F0-BDB2-5C5A0A4D3620}"/>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6EE77E65-AD04-45FB-A928-B38BB326FDF9}"/>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C1D1889-3781-4DFD-B013-1EF569D95985}"/>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86294227-D382-4AB1-9907-ACF1B2BC3602}"/>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A05DD4A-E08F-40D3-AB42-20D4AC7AAD9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a16="http://schemas.microsoft.com/office/drawing/2014/main" id="{4D0A6596-9A18-473D-838C-1C30910CE70F}"/>
                </a:ext>
              </a:extLst>
            </p:cNvPr>
            <p:cNvGrpSpPr/>
            <p:nvPr/>
          </p:nvGrpSpPr>
          <p:grpSpPr>
            <a:xfrm flipV="1">
              <a:off x="8233154" y="4698064"/>
              <a:ext cx="3958846" cy="99648"/>
              <a:chOff x="0" y="1472506"/>
              <a:chExt cx="9601200" cy="257953"/>
            </a:xfrm>
          </p:grpSpPr>
          <p:sp>
            <p:nvSpPr>
              <p:cNvPr id="55" name="Rectangle 54">
                <a:extLst>
                  <a:ext uri="{FF2B5EF4-FFF2-40B4-BE49-F238E27FC236}">
                    <a16:creationId xmlns:a16="http://schemas.microsoft.com/office/drawing/2014/main" id="{CAEBB54A-22EF-40C6-BC22-C7EB9D9ADEF6}"/>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55">
                <a:extLst>
                  <a:ext uri="{FF2B5EF4-FFF2-40B4-BE49-F238E27FC236}">
                    <a16:creationId xmlns:a16="http://schemas.microsoft.com/office/drawing/2014/main" id="{C8F79B8B-D02B-4C82-9F28-A95F5290D57A}"/>
                  </a:ext>
                </a:extLst>
              </p:cNvPr>
              <p:cNvGrpSpPr/>
              <p:nvPr/>
            </p:nvGrpSpPr>
            <p:grpSpPr>
              <a:xfrm>
                <a:off x="0" y="1533803"/>
                <a:ext cx="9601200" cy="142344"/>
                <a:chOff x="-10048" y="1395274"/>
                <a:chExt cx="9611247" cy="142344"/>
              </a:xfrm>
            </p:grpSpPr>
            <p:sp>
              <p:nvSpPr>
                <p:cNvPr id="57" name="Rectangle 56">
                  <a:extLst>
                    <a:ext uri="{FF2B5EF4-FFF2-40B4-BE49-F238E27FC236}">
                      <a16:creationId xmlns:a16="http://schemas.microsoft.com/office/drawing/2014/main" id="{55B94454-2E08-40E5-AC00-9C3409A8B273}"/>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CDD5B26-617D-4EC7-9D87-D3968A20B412}"/>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3BDE45A-262E-4A55-9BCE-68E6C1D03819}"/>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F9FB2D4-8171-4F7A-A6BA-A53208E978CA}"/>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377E206-6750-4E3D-9DD9-1DBBF0224F6D}"/>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76F2E34-FEA0-433F-A0E6-84A959BBA8A4}"/>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FCE2F3E-0F98-4267-8F1D-7F5B180CA6C7}"/>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8E57364-C6F5-4B5B-AB5E-D71440800855}"/>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6DE9F43-8D51-4B58-AC7D-6F63D3D269A9}"/>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DDB6582-BA8A-4711-8708-F6085020E7E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7536E29-9EA3-4058-96CE-AAB0E5BE6DFD}"/>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B92D845A-D9F8-467E-9709-37AE4C108223}"/>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5FD70F6-4388-4398-B5B2-1534E5D8A43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4995BD6-975E-4396-9FE9-67C559CFA79F}"/>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ED5485B-8880-4FB8-8FCE-18A9290F7FE2}"/>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FF7F151-62C6-4A37-8F77-D79981E6A498}"/>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815E9C9-B52F-43C3-AA4B-B4F63BE25BEC}"/>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4" name="Picture 53">
              <a:extLst>
                <a:ext uri="{FF2B5EF4-FFF2-40B4-BE49-F238E27FC236}">
                  <a16:creationId xmlns:a16="http://schemas.microsoft.com/office/drawing/2014/main" id="{2BB8EEFA-8E6B-4FEE-825D-86F3E0A0F4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3278" y="4843140"/>
              <a:ext cx="1960859" cy="602018"/>
            </a:xfrm>
            <a:prstGeom prst="rect">
              <a:avLst/>
            </a:prstGeom>
          </p:spPr>
        </p:pic>
      </p:grpSp>
      <p:sp>
        <p:nvSpPr>
          <p:cNvPr id="47" name="TextBox 46">
            <a:extLst>
              <a:ext uri="{FF2B5EF4-FFF2-40B4-BE49-F238E27FC236}">
                <a16:creationId xmlns:a16="http://schemas.microsoft.com/office/drawing/2014/main" id="{5C873323-A347-488C-868D-D48EB5F2527B}"/>
              </a:ext>
            </a:extLst>
          </p:cNvPr>
          <p:cNvSpPr txBox="1"/>
          <p:nvPr/>
        </p:nvSpPr>
        <p:spPr>
          <a:xfrm>
            <a:off x="431459" y="5907568"/>
            <a:ext cx="8254395" cy="646331"/>
          </a:xfrm>
          <a:prstGeom prst="rect">
            <a:avLst/>
          </a:prstGeom>
          <a:noFill/>
        </p:spPr>
        <p:txBody>
          <a:bodyPr wrap="square" rtlCol="0">
            <a:spAutoFit/>
          </a:bodyPr>
          <a:lstStyle/>
          <a:p>
            <a:r>
              <a:rPr lang="fr-CH" b="1" dirty="0">
                <a:latin typeface="Arial" panose="020B0604020202020204" pitchFamily="34" charset="0"/>
                <a:cs typeface="Arial" panose="020B0604020202020204" pitchFamily="34" charset="0"/>
              </a:rPr>
              <a:t>9th Joint OECD/UNECE Seminar on the </a:t>
            </a:r>
            <a:r>
              <a:rPr lang="en-US" b="1" dirty="0">
                <a:latin typeface="Arial" panose="020B0604020202020204" pitchFamily="34" charset="0"/>
                <a:cs typeface="Arial" panose="020B0604020202020204" pitchFamily="34" charset="0"/>
              </a:rPr>
              <a:t>Implementation</a:t>
            </a:r>
            <a:r>
              <a:rPr lang="fr-CH" b="1" dirty="0">
                <a:latin typeface="Arial" panose="020B0604020202020204" pitchFamily="34" charset="0"/>
                <a:cs typeface="Arial" panose="020B0604020202020204" pitchFamily="34" charset="0"/>
              </a:rPr>
              <a:t> of SEEA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 March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30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35E8877-78D2-62F0-C531-3A4607D3D627}"/>
              </a:ext>
            </a:extLst>
          </p:cNvPr>
          <p:cNvSpPr>
            <a:spLocks noGrp="1"/>
          </p:cNvSpPr>
          <p:nvPr>
            <p:ph type="title"/>
          </p:nvPr>
        </p:nvSpPr>
        <p:spPr>
          <a:xfrm>
            <a:off x="838199" y="182251"/>
            <a:ext cx="10669617" cy="897940"/>
          </a:xfrm>
        </p:spPr>
        <p:txBody>
          <a:bodyPr>
            <a:normAutofit fontScale="90000"/>
          </a:body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5: Statistics for climate change adaptation policymaking</a:t>
            </a:r>
            <a:br>
              <a:rPr lang="en-US" dirty="0"/>
            </a:br>
            <a:r>
              <a:rPr lang="en-US" dirty="0"/>
              <a:t>Concepts and definitions related to CC adaptation</a:t>
            </a:r>
            <a:endParaRPr lang="nl-NL" dirty="0"/>
          </a:p>
        </p:txBody>
      </p:sp>
      <p:pic>
        <p:nvPicPr>
          <p:cNvPr id="5" name="Picture 4">
            <a:extLst>
              <a:ext uri="{FF2B5EF4-FFF2-40B4-BE49-F238E27FC236}">
                <a16:creationId xmlns:a16="http://schemas.microsoft.com/office/drawing/2014/main" id="{80C48974-DAB5-01D5-2E6B-C6B8DF0801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777" y="1624102"/>
            <a:ext cx="7296536" cy="4819748"/>
          </a:xfrm>
          <a:prstGeom prst="rect">
            <a:avLst/>
          </a:prstGeom>
          <a:noFill/>
        </p:spPr>
      </p:pic>
    </p:spTree>
    <p:extLst>
      <p:ext uri="{BB962C8B-B14F-4D97-AF65-F5344CB8AC3E}">
        <p14:creationId xmlns:p14="http://schemas.microsoft.com/office/powerpoint/2010/main" val="185045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9D3D1-821A-F5D5-295E-FF55FA5CF830}"/>
              </a:ext>
            </a:extLst>
          </p:cNvPr>
          <p:cNvSpPr>
            <a:spLocks noGrp="1"/>
          </p:cNvSpPr>
          <p:nvPr>
            <p:ph idx="1"/>
          </p:nvPr>
        </p:nvSpPr>
        <p:spPr>
          <a:xfrm>
            <a:off x="675428" y="4629886"/>
            <a:ext cx="10965282" cy="4456228"/>
          </a:xfrm>
        </p:spPr>
        <p:txBody>
          <a:bodyPr>
            <a:normAutofit/>
          </a:bodyPr>
          <a:lstStyle/>
          <a:p>
            <a:endParaRPr lang="en-GB" dirty="0"/>
          </a:p>
        </p:txBody>
      </p:sp>
      <p:sp>
        <p:nvSpPr>
          <p:cNvPr id="4" name="Text Box 837008928" descr="P1242TB5#y1">
            <a:extLst>
              <a:ext uri="{FF2B5EF4-FFF2-40B4-BE49-F238E27FC236}">
                <a16:creationId xmlns:a16="http://schemas.microsoft.com/office/drawing/2014/main" id="{2FE24E5F-3A8E-B521-D486-1DCFF0B9185C}"/>
              </a:ext>
            </a:extLst>
          </p:cNvPr>
          <p:cNvSpPr txBox="1"/>
          <p:nvPr/>
        </p:nvSpPr>
        <p:spPr>
          <a:xfrm>
            <a:off x="609597" y="4984539"/>
            <a:ext cx="11096939" cy="1678446"/>
          </a:xfrm>
          <a:prstGeom prst="rect">
            <a:avLst/>
          </a:prstGeom>
          <a:solidFill>
            <a:schemeClr val="accent4">
              <a:lumMod val="20000"/>
              <a:lumOff val="80000"/>
            </a:schemeClr>
          </a:solidFill>
          <a:ln w="6350">
            <a:noFill/>
          </a:ln>
        </p:spPr>
        <p:txBody>
          <a:bodyPr rot="0" spcFirstLastPara="0" vert="horz" wrap="square" lIns="144000" tIns="108000" rIns="180000" bIns="108000" numCol="1" spcCol="0" rtlCol="0" fromWordArt="0" anchor="t" anchorCtr="0" forceAA="0" compatLnSpc="1">
            <a:prstTxWarp prst="textNoShape">
              <a:avLst/>
            </a:prstTxWarp>
            <a:spAutoFit/>
          </a:bodyPr>
          <a:lstStyle/>
          <a:p>
            <a:pPr>
              <a:lnSpc>
                <a:spcPct val="107000"/>
              </a:lnSpc>
              <a:spcAft>
                <a:spcPts val="800"/>
              </a:spcAft>
            </a:pPr>
            <a:r>
              <a:rPr lang="en-GB" i="1" dirty="0">
                <a:effectLst/>
                <a:latin typeface="Arial" panose="020B0604020202020204" pitchFamily="34" charset="0"/>
                <a:ea typeface="DengXian" panose="02010600030101010101" pitchFamily="2" charset="-122"/>
                <a:cs typeface="Arial" panose="020B0604020202020204" pitchFamily="34" charset="0"/>
              </a:rPr>
              <a:t>Technical guidelines for the national adaptation plan process (</a:t>
            </a:r>
            <a:r>
              <a:rPr lang="en-GB" b="1" i="1" dirty="0">
                <a:effectLst/>
                <a:latin typeface="Arial" panose="020B0604020202020204" pitchFamily="34" charset="0"/>
                <a:ea typeface="DengXian" panose="02010600030101010101" pitchFamily="2" charset="-122"/>
                <a:cs typeface="Arial" panose="020B0604020202020204" pitchFamily="34" charset="0"/>
              </a:rPr>
              <a:t>2012</a:t>
            </a:r>
            <a:r>
              <a:rPr lang="en-GB" i="1" dirty="0">
                <a:effectLst/>
                <a:latin typeface="Arial" panose="020B0604020202020204" pitchFamily="34" charset="0"/>
                <a:ea typeface="DengXian" panose="02010600030101010101" pitchFamily="2" charset="-122"/>
                <a:cs typeface="Arial" panose="020B0604020202020204" pitchFamily="34" charset="0"/>
              </a:rPr>
              <a:t>) </a:t>
            </a:r>
            <a:r>
              <a:rPr lang="en-GB" dirty="0">
                <a:effectLst/>
                <a:latin typeface="Arial" panose="020B0604020202020204" pitchFamily="34" charset="0"/>
                <a:ea typeface="DengXian" panose="02010600030101010101" pitchFamily="2" charset="-122"/>
                <a:cs typeface="Arial" panose="020B0604020202020204" pitchFamily="34" charset="0"/>
              </a:rPr>
              <a:t>highlight that a data plan for the NAP M&amp;E should be developed and supported with adequate resources and </a:t>
            </a:r>
            <a:r>
              <a:rPr lang="en-GB" b="1" dirty="0">
                <a:effectLst/>
                <a:latin typeface="Arial" panose="020B0604020202020204" pitchFamily="34" charset="0"/>
                <a:ea typeface="DengXian" panose="02010600030101010101" pitchFamily="2" charset="-122"/>
                <a:cs typeface="Arial" panose="020B0604020202020204" pitchFamily="34" charset="0"/>
              </a:rPr>
              <a:t>data should be collected and stored in a systematic manner</a:t>
            </a:r>
            <a:r>
              <a:rPr lang="en-GB" dirty="0">
                <a:effectLst/>
                <a:latin typeface="Arial" panose="020B0604020202020204" pitchFamily="34" charset="0"/>
                <a:ea typeface="DengXian" panose="02010600030101010101" pitchFamily="2" charset="-122"/>
                <a:cs typeface="Arial" panose="020B0604020202020204" pitchFamily="34" charset="0"/>
              </a:rPr>
              <a:t>. The </a:t>
            </a:r>
            <a:r>
              <a:rPr lang="en-GB" b="1" dirty="0">
                <a:effectLst/>
                <a:latin typeface="Arial" panose="020B0604020202020204" pitchFamily="34" charset="0"/>
                <a:ea typeface="DengXian" panose="02010600030101010101" pitchFamily="2" charset="-122"/>
                <a:cs typeface="Arial" panose="020B0604020202020204" pitchFamily="34" charset="0"/>
              </a:rPr>
              <a:t>responsibility for compilation and aggregation of data collected from multiple agencies should be clearly assigned to one agency, which could be the NSO</a:t>
            </a:r>
            <a:r>
              <a:rPr lang="en-GB" dirty="0">
                <a:effectLst/>
                <a:latin typeface="Arial" panose="020B0604020202020204" pitchFamily="34" charset="0"/>
                <a:ea typeface="DengXian" panose="02010600030101010101" pitchFamily="2" charset="-122"/>
                <a:cs typeface="Arial" panose="020B0604020202020204" pitchFamily="34" charset="0"/>
              </a:rPr>
              <a:t>.</a:t>
            </a:r>
            <a:endParaRPr lang="en-GB" sz="2400" dirty="0">
              <a:effectLst/>
              <a:latin typeface="Arial" panose="020B0604020202020204" pitchFamily="34" charset="0"/>
              <a:ea typeface="DengXian" panose="02010600030101010101" pitchFamily="2" charset="-122"/>
              <a:cs typeface="Arial" panose="020B0604020202020204" pitchFamily="34" charset="0"/>
            </a:endParaRPr>
          </a:p>
        </p:txBody>
      </p:sp>
      <p:sp>
        <p:nvSpPr>
          <p:cNvPr id="8" name="Titel 1">
            <a:extLst>
              <a:ext uri="{FF2B5EF4-FFF2-40B4-BE49-F238E27FC236}">
                <a16:creationId xmlns:a16="http://schemas.microsoft.com/office/drawing/2014/main" id="{DF4F0250-853C-9F89-BA63-7110000F2400}"/>
              </a:ext>
            </a:extLst>
          </p:cNvPr>
          <p:cNvSpPr txBox="1">
            <a:spLocks/>
          </p:cNvSpPr>
          <p:nvPr/>
        </p:nvSpPr>
        <p:spPr>
          <a:xfrm>
            <a:off x="1036922" y="225794"/>
            <a:ext cx="10669617" cy="897940"/>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5: Statistics for climate change adaptation policymaking</a:t>
            </a:r>
            <a:br>
              <a:rPr lang="en-US" dirty="0"/>
            </a:br>
            <a:r>
              <a:rPr lang="en-US" dirty="0"/>
              <a:t>Policy context</a:t>
            </a:r>
            <a:endParaRPr lang="nl-NL" dirty="0"/>
          </a:p>
        </p:txBody>
      </p:sp>
      <p:sp>
        <p:nvSpPr>
          <p:cNvPr id="9" name="Content Placeholder 2">
            <a:extLst>
              <a:ext uri="{FF2B5EF4-FFF2-40B4-BE49-F238E27FC236}">
                <a16:creationId xmlns:a16="http://schemas.microsoft.com/office/drawing/2014/main" id="{BD957FFE-D3C3-8C4C-BBFB-E23A19CECB54}"/>
              </a:ext>
            </a:extLst>
          </p:cNvPr>
          <p:cNvSpPr txBox="1">
            <a:spLocks/>
          </p:cNvSpPr>
          <p:nvPr/>
        </p:nvSpPr>
        <p:spPr>
          <a:xfrm>
            <a:off x="609600" y="1749845"/>
            <a:ext cx="11096938" cy="2813300"/>
          </a:xfrm>
          <a:prstGeom prst="rect">
            <a:avLst/>
          </a:prstGeom>
          <a:solidFill>
            <a:schemeClr val="bg1">
              <a:lumMod val="95000"/>
            </a:schemeClr>
          </a:solidFill>
        </p:spPr>
        <p:txBody>
          <a:bodyPr vert="horz" wrap="square" lIns="144000" tIns="108000" rIns="180000" bIns="108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Font typeface="Wingdings" panose="05000000000000000000" pitchFamily="2" charset="2"/>
              <a:buChar char="§"/>
            </a:pPr>
            <a:r>
              <a:rPr lang="en-GB" sz="1800" dirty="0"/>
              <a:t>NAP process enables countries to ‘assess vulnerabilities, mainstream CC risks and address adaptation’ and can be used to </a:t>
            </a:r>
            <a:r>
              <a:rPr lang="en-GB" sz="1800" b="1" dirty="0"/>
              <a:t>understand the scope of information needed</a:t>
            </a:r>
            <a:r>
              <a:rPr lang="en-GB" sz="1800" dirty="0"/>
              <a:t> for effective adaptation policymaking</a:t>
            </a:r>
          </a:p>
          <a:p>
            <a:pPr>
              <a:lnSpc>
                <a:spcPct val="100000"/>
              </a:lnSpc>
              <a:spcBef>
                <a:spcPts val="600"/>
              </a:spcBef>
              <a:buFont typeface="Wingdings" panose="05000000000000000000" pitchFamily="2" charset="2"/>
              <a:buChar char="§"/>
            </a:pPr>
            <a:r>
              <a:rPr lang="en-GB" sz="1800" dirty="0"/>
              <a:t>Explaining the </a:t>
            </a:r>
            <a:r>
              <a:rPr lang="en-GB" sz="1800" b="1" dirty="0"/>
              <a:t>Adaptation Policy Cycle</a:t>
            </a:r>
            <a:r>
              <a:rPr lang="en-GB" sz="1800" dirty="0"/>
              <a:t>:</a:t>
            </a:r>
          </a:p>
          <a:p>
            <a:pPr lvl="1">
              <a:lnSpc>
                <a:spcPct val="100000"/>
              </a:lnSpc>
              <a:spcBef>
                <a:spcPts val="600"/>
              </a:spcBef>
              <a:buFont typeface="Wingdings" panose="05000000000000000000" pitchFamily="2" charset="2"/>
              <a:buChar char="§"/>
            </a:pPr>
            <a:r>
              <a:rPr lang="en-GB" sz="1800" dirty="0"/>
              <a:t>Assessing impacts, vulnerability, risks and resilience</a:t>
            </a:r>
          </a:p>
          <a:p>
            <a:pPr lvl="1">
              <a:lnSpc>
                <a:spcPct val="100000"/>
              </a:lnSpc>
              <a:spcBef>
                <a:spcPts val="600"/>
              </a:spcBef>
              <a:buFont typeface="Wingdings" panose="05000000000000000000" pitchFamily="2" charset="2"/>
              <a:buChar char="§"/>
            </a:pPr>
            <a:r>
              <a:rPr lang="en-GB" sz="1800" dirty="0"/>
              <a:t>Planning for adaptation</a:t>
            </a:r>
          </a:p>
          <a:p>
            <a:pPr lvl="1">
              <a:lnSpc>
                <a:spcPct val="100000"/>
              </a:lnSpc>
              <a:spcBef>
                <a:spcPts val="600"/>
              </a:spcBef>
              <a:buFont typeface="Wingdings" panose="05000000000000000000" pitchFamily="2" charset="2"/>
              <a:buChar char="§"/>
            </a:pPr>
            <a:r>
              <a:rPr lang="en-GB" sz="1800" dirty="0"/>
              <a:t>Implementing adaptation measures</a:t>
            </a:r>
          </a:p>
          <a:p>
            <a:pPr lvl="1">
              <a:lnSpc>
                <a:spcPct val="100000"/>
              </a:lnSpc>
              <a:spcBef>
                <a:spcPts val="600"/>
              </a:spcBef>
              <a:buFont typeface="Wingdings" panose="05000000000000000000" pitchFamily="2" charset="2"/>
              <a:buChar char="§"/>
            </a:pPr>
            <a:r>
              <a:rPr lang="en-GB" sz="1800" dirty="0"/>
              <a:t>Monitoring &amp; evaluation</a:t>
            </a:r>
          </a:p>
        </p:txBody>
      </p:sp>
      <p:sp>
        <p:nvSpPr>
          <p:cNvPr id="10" name="Arrow: Left 9">
            <a:extLst>
              <a:ext uri="{FF2B5EF4-FFF2-40B4-BE49-F238E27FC236}">
                <a16:creationId xmlns:a16="http://schemas.microsoft.com/office/drawing/2014/main" id="{F6D73157-61B8-297C-F2A1-CBA9503B73EF}"/>
              </a:ext>
            </a:extLst>
          </p:cNvPr>
          <p:cNvSpPr/>
          <p:nvPr/>
        </p:nvSpPr>
        <p:spPr>
          <a:xfrm flipH="1">
            <a:off x="609599" y="1408362"/>
            <a:ext cx="11096937" cy="341483"/>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National Adaptation Planning (NAP) and Implementation Process</a:t>
            </a:r>
          </a:p>
        </p:txBody>
      </p:sp>
      <p:sp>
        <p:nvSpPr>
          <p:cNvPr id="11" name="Arrow: Pentagon 10">
            <a:extLst>
              <a:ext uri="{FF2B5EF4-FFF2-40B4-BE49-F238E27FC236}">
                <a16:creationId xmlns:a16="http://schemas.microsoft.com/office/drawing/2014/main" id="{CE7C44CE-70BC-C100-8240-340A8C14AC9C}"/>
              </a:ext>
            </a:extLst>
          </p:cNvPr>
          <p:cNvSpPr/>
          <p:nvPr/>
        </p:nvSpPr>
        <p:spPr>
          <a:xfrm>
            <a:off x="609596" y="4643056"/>
            <a:ext cx="11096937" cy="341483"/>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Did you know?</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18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37008928" descr="P1242TB5#y1">
            <a:extLst>
              <a:ext uri="{FF2B5EF4-FFF2-40B4-BE49-F238E27FC236}">
                <a16:creationId xmlns:a16="http://schemas.microsoft.com/office/drawing/2014/main" id="{2FE24E5F-3A8E-B521-D486-1DCFF0B9185C}"/>
              </a:ext>
            </a:extLst>
          </p:cNvPr>
          <p:cNvSpPr txBox="1"/>
          <p:nvPr/>
        </p:nvSpPr>
        <p:spPr>
          <a:xfrm>
            <a:off x="609597" y="2941137"/>
            <a:ext cx="11096939" cy="3572874"/>
          </a:xfrm>
          <a:prstGeom prst="rect">
            <a:avLst/>
          </a:prstGeom>
          <a:solidFill>
            <a:schemeClr val="accent4">
              <a:lumMod val="20000"/>
              <a:lumOff val="80000"/>
            </a:schemeClr>
          </a:solidFill>
          <a:ln w="6350">
            <a:noFill/>
          </a:ln>
        </p:spPr>
        <p:txBody>
          <a:bodyPr rot="0" spcFirstLastPara="0" vert="horz" wrap="square" lIns="144000" tIns="108000" rIns="180000" bIns="108000" numCol="1" spcCol="0" rtlCol="0" fromWordArt="0" anchor="t" anchorCtr="0" forceAA="0" compatLnSpc="1">
            <a:prstTxWarp prst="textNoShape">
              <a:avLst/>
            </a:prstTxWarp>
            <a:spAutoFit/>
          </a:bodyPr>
          <a:lstStyle/>
          <a:p>
            <a:pPr lvl="0" rtl="0">
              <a:spcAft>
                <a:spcPts val="600"/>
              </a:spcAft>
            </a:pPr>
            <a:r>
              <a:rPr lang="en-GB" dirty="0">
                <a:effectLst/>
                <a:latin typeface="Arial" panose="020B0604020202020204" pitchFamily="34" charset="0"/>
                <a:ea typeface="DengXian" panose="02010600030101010101" pitchFamily="2" charset="-122"/>
                <a:cs typeface="Arial" panose="020B0604020202020204" pitchFamily="34" charset="0"/>
              </a:rPr>
              <a:t>The UNFCCC Adaptation Committee’s 2022 </a:t>
            </a:r>
            <a:r>
              <a:rPr lang="en-GB" i="1" dirty="0">
                <a:effectLst/>
                <a:latin typeface="Arial" panose="020B0604020202020204" pitchFamily="34" charset="0"/>
                <a:ea typeface="DengXian" panose="02010600030101010101" pitchFamily="2" charset="-122"/>
                <a:cs typeface="Arial" panose="020B0604020202020204" pitchFamily="34" charset="0"/>
              </a:rPr>
              <a:t>Synthesis report for the technical assessment component of the first global stocktake </a:t>
            </a:r>
            <a:r>
              <a:rPr lang="en-GB" dirty="0">
                <a:effectLst/>
                <a:latin typeface="Arial" panose="020B0604020202020204" pitchFamily="34" charset="0"/>
                <a:ea typeface="DengXian" panose="02010600030101010101" pitchFamily="2" charset="-122"/>
                <a:cs typeface="Arial" panose="020B0604020202020204" pitchFamily="34" charset="0"/>
              </a:rPr>
              <a:t>specifically mentions </a:t>
            </a:r>
            <a:r>
              <a:rPr lang="en-GB" b="1" dirty="0">
                <a:effectLst/>
                <a:latin typeface="Arial" panose="020B0604020202020204" pitchFamily="34" charset="0"/>
                <a:ea typeface="DengXian" panose="02010600030101010101" pitchFamily="2" charset="-122"/>
                <a:cs typeface="Arial" panose="020B0604020202020204" pitchFamily="34" charset="0"/>
              </a:rPr>
              <a:t>gaps in socioeconomic data, especially collocated with climate observations </a:t>
            </a:r>
            <a:r>
              <a:rPr lang="en-GB" dirty="0">
                <a:effectLst/>
                <a:latin typeface="Arial" panose="020B0604020202020204" pitchFamily="34" charset="0"/>
                <a:ea typeface="DengXian" panose="02010600030101010101" pitchFamily="2" charset="-122"/>
                <a:cs typeface="Arial" panose="020B0604020202020204" pitchFamily="34" charset="0"/>
              </a:rPr>
              <a:t>as one of challenges in adaptation, which </a:t>
            </a:r>
            <a:r>
              <a:rPr lang="en-US" dirty="0">
                <a:effectLst/>
                <a:latin typeface="Arial" panose="020B0604020202020204" pitchFamily="34" charset="0"/>
                <a:ea typeface="DengXian" panose="02010600030101010101" pitchFamily="2" charset="-122"/>
                <a:cs typeface="Arial" panose="020B0604020202020204" pitchFamily="34" charset="0"/>
              </a:rPr>
              <a:t>could inhibit a more accurate identification of climate risks and the attribution of observed changes to either climate impacts or socioeconomic developments.</a:t>
            </a:r>
          </a:p>
          <a:p>
            <a:pPr>
              <a:spcAft>
                <a:spcPts val="600"/>
              </a:spcAft>
            </a:pPr>
            <a:r>
              <a:rPr lang="en-US" b="1" dirty="0">
                <a:latin typeface="Arial" panose="020B0604020202020204" pitchFamily="34" charset="0"/>
                <a:ea typeface="DengXian" panose="02010600030101010101" pitchFamily="2" charset="-122"/>
                <a:cs typeface="Arial" panose="020B0604020202020204" pitchFamily="34" charset="0"/>
              </a:rPr>
              <a:t>It also notes the following potential opportunities for enhanced action, support and international cooperation</a:t>
            </a:r>
            <a:r>
              <a:rPr lang="en-US" b="1" dirty="0">
                <a:effectLst/>
                <a:latin typeface="Arial" panose="020B0604020202020204" pitchFamily="34" charset="0"/>
                <a:ea typeface="DengXian" panose="02010600030101010101" pitchFamily="2" charset="-122"/>
                <a:cs typeface="Arial" panose="020B0604020202020204" pitchFamily="34" charset="0"/>
              </a:rPr>
              <a:t>:</a:t>
            </a:r>
          </a:p>
          <a:p>
            <a:pPr marL="285750" indent="-285750">
              <a:spcAft>
                <a:spcPts val="600"/>
              </a:spcAft>
              <a:buFont typeface="Wingdings" panose="05000000000000000000" pitchFamily="2" charset="2"/>
              <a:buChar char="§"/>
            </a:pPr>
            <a:r>
              <a:rPr lang="en-US" b="1" dirty="0">
                <a:effectLst/>
                <a:latin typeface="Arial" panose="020B0604020202020204" pitchFamily="34" charset="0"/>
                <a:ea typeface="DengXian" panose="02010600030101010101" pitchFamily="2" charset="-122"/>
                <a:cs typeface="Arial" panose="020B0604020202020204" pitchFamily="34" charset="0"/>
              </a:rPr>
              <a:t>Enhancing open access to existing climate and socioeconomic data, </a:t>
            </a:r>
          </a:p>
          <a:p>
            <a:pPr marL="285750" indent="-285750">
              <a:spcAft>
                <a:spcPts val="600"/>
              </a:spcAft>
              <a:buFont typeface="Wingdings" panose="05000000000000000000" pitchFamily="2" charset="2"/>
              <a:buChar char="§"/>
            </a:pPr>
            <a:r>
              <a:rPr lang="en-US" b="1" dirty="0">
                <a:latin typeface="Arial" panose="020B0604020202020204" pitchFamily="34" charset="0"/>
                <a:ea typeface="DengXian" panose="02010600030101010101" pitchFamily="2" charset="-122"/>
                <a:cs typeface="Arial" panose="020B0604020202020204" pitchFamily="34" charset="0"/>
              </a:rPr>
              <a:t>E</a:t>
            </a:r>
            <a:r>
              <a:rPr lang="en-US" b="1" dirty="0">
                <a:effectLst/>
                <a:latin typeface="Arial" panose="020B0604020202020204" pitchFamily="34" charset="0"/>
                <a:ea typeface="DengXian" panose="02010600030101010101" pitchFamily="2" charset="-122"/>
                <a:cs typeface="Arial" panose="020B0604020202020204" pitchFamily="34" charset="0"/>
              </a:rPr>
              <a:t>xploiting the potential of, among others, national statistical systems, and </a:t>
            </a:r>
          </a:p>
          <a:p>
            <a:pPr marL="285750" indent="-285750">
              <a:spcAft>
                <a:spcPts val="600"/>
              </a:spcAft>
              <a:buFont typeface="Wingdings" panose="05000000000000000000" pitchFamily="2" charset="2"/>
              <a:buChar char="§"/>
            </a:pPr>
            <a:r>
              <a:rPr lang="en-US" b="1" dirty="0">
                <a:effectLst/>
                <a:latin typeface="Arial" panose="020B0604020202020204" pitchFamily="34" charset="0"/>
                <a:ea typeface="DengXian" panose="02010600030101010101" pitchFamily="2" charset="-122"/>
                <a:cs typeface="Arial" panose="020B0604020202020204" pitchFamily="34" charset="0"/>
              </a:rPr>
              <a:t>Establishing international arrangements for the coordination of socioeconomic data collection and management, e.g. new adaptation-relevant official statistics</a:t>
            </a:r>
          </a:p>
        </p:txBody>
      </p:sp>
      <p:sp>
        <p:nvSpPr>
          <p:cNvPr id="8" name="Titel 1">
            <a:extLst>
              <a:ext uri="{FF2B5EF4-FFF2-40B4-BE49-F238E27FC236}">
                <a16:creationId xmlns:a16="http://schemas.microsoft.com/office/drawing/2014/main" id="{DF4F0250-853C-9F89-BA63-7110000F2400}"/>
              </a:ext>
            </a:extLst>
          </p:cNvPr>
          <p:cNvSpPr txBox="1">
            <a:spLocks/>
          </p:cNvSpPr>
          <p:nvPr/>
        </p:nvSpPr>
        <p:spPr>
          <a:xfrm>
            <a:off x="1036922" y="225794"/>
            <a:ext cx="10669617" cy="897940"/>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5: Statistics for climate change adaptation policymaking</a:t>
            </a:r>
            <a:br>
              <a:rPr lang="en-US" dirty="0"/>
            </a:br>
            <a:r>
              <a:rPr lang="en-US" dirty="0"/>
              <a:t>Policy context</a:t>
            </a:r>
            <a:endParaRPr lang="nl-NL" dirty="0"/>
          </a:p>
        </p:txBody>
      </p:sp>
      <p:sp>
        <p:nvSpPr>
          <p:cNvPr id="9" name="Content Placeholder 2">
            <a:extLst>
              <a:ext uri="{FF2B5EF4-FFF2-40B4-BE49-F238E27FC236}">
                <a16:creationId xmlns:a16="http://schemas.microsoft.com/office/drawing/2014/main" id="{BD957FFE-D3C3-8C4C-BBFB-E23A19CECB54}"/>
              </a:ext>
            </a:extLst>
          </p:cNvPr>
          <p:cNvSpPr txBox="1">
            <a:spLocks/>
          </p:cNvSpPr>
          <p:nvPr/>
        </p:nvSpPr>
        <p:spPr>
          <a:xfrm>
            <a:off x="609600" y="1749845"/>
            <a:ext cx="11096936" cy="772107"/>
          </a:xfrm>
          <a:prstGeom prst="rect">
            <a:avLst/>
          </a:prstGeom>
          <a:solidFill>
            <a:schemeClr val="bg1">
              <a:lumMod val="95000"/>
            </a:schemeClr>
          </a:solidFill>
        </p:spPr>
        <p:txBody>
          <a:bodyPr vert="horz" wrap="square" lIns="144000" tIns="108000" rIns="180000" bIns="108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buClr>
                <a:srgbClr val="216F63"/>
              </a:buClr>
              <a:buFont typeface="Wingdings" panose="05000000000000000000" pitchFamily="2" charset="2"/>
              <a:buChar char="§"/>
            </a:pPr>
            <a:r>
              <a:rPr lang="en-US" sz="1800" dirty="0"/>
              <a:t>Insufficient institutional arrangements, lack of knowledge and capacity, u</a:t>
            </a:r>
            <a:r>
              <a:rPr lang="en-US" sz="1800" b="1" dirty="0"/>
              <a:t>nreliable and outdated data and information</a:t>
            </a:r>
            <a:r>
              <a:rPr lang="en-US" sz="1800" dirty="0"/>
              <a:t>, lack of existing policy, lack of resources</a:t>
            </a:r>
          </a:p>
        </p:txBody>
      </p:sp>
      <p:sp>
        <p:nvSpPr>
          <p:cNvPr id="10" name="Arrow: Left 9">
            <a:extLst>
              <a:ext uri="{FF2B5EF4-FFF2-40B4-BE49-F238E27FC236}">
                <a16:creationId xmlns:a16="http://schemas.microsoft.com/office/drawing/2014/main" id="{F6D73157-61B8-297C-F2A1-CBA9503B73EF}"/>
              </a:ext>
            </a:extLst>
          </p:cNvPr>
          <p:cNvSpPr/>
          <p:nvPr/>
        </p:nvSpPr>
        <p:spPr>
          <a:xfrm flipH="1">
            <a:off x="609599" y="1408362"/>
            <a:ext cx="11096937" cy="341483"/>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Challenges in implementing and assessing adaptation</a:t>
            </a:r>
          </a:p>
        </p:txBody>
      </p:sp>
      <p:sp>
        <p:nvSpPr>
          <p:cNvPr id="11" name="Arrow: Pentagon 10">
            <a:extLst>
              <a:ext uri="{FF2B5EF4-FFF2-40B4-BE49-F238E27FC236}">
                <a16:creationId xmlns:a16="http://schemas.microsoft.com/office/drawing/2014/main" id="{CE7C44CE-70BC-C100-8240-340A8C14AC9C}"/>
              </a:ext>
            </a:extLst>
          </p:cNvPr>
          <p:cNvSpPr/>
          <p:nvPr/>
        </p:nvSpPr>
        <p:spPr>
          <a:xfrm>
            <a:off x="609598" y="2599654"/>
            <a:ext cx="11096937" cy="341483"/>
          </a:xfrm>
          <a:prstGeom prst="homePlate">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Did you know?</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053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9D3D1-821A-F5D5-295E-FF55FA5CF830}"/>
              </a:ext>
            </a:extLst>
          </p:cNvPr>
          <p:cNvSpPr>
            <a:spLocks noGrp="1"/>
          </p:cNvSpPr>
          <p:nvPr>
            <p:ph idx="1"/>
          </p:nvPr>
        </p:nvSpPr>
        <p:spPr>
          <a:xfrm>
            <a:off x="609602" y="1811029"/>
            <a:ext cx="11096936" cy="3803706"/>
          </a:xfrm>
          <a:solidFill>
            <a:schemeClr val="bg1">
              <a:lumMod val="95000"/>
            </a:schemeClr>
          </a:solidFill>
        </p:spPr>
        <p:txBody>
          <a:bodyPr wrap="square" lIns="144000" tIns="108000" rIns="180000" bIns="108000">
            <a:spAutoFit/>
          </a:bodyPr>
          <a:lstStyle/>
          <a:p>
            <a:pPr>
              <a:lnSpc>
                <a:spcPct val="100000"/>
              </a:lnSpc>
              <a:spcBef>
                <a:spcPts val="600"/>
              </a:spcBef>
              <a:buClr>
                <a:srgbClr val="216F63"/>
              </a:buClr>
              <a:buFont typeface="Wingdings" panose="05000000000000000000" pitchFamily="2" charset="2"/>
              <a:buChar char="§"/>
            </a:pPr>
            <a:r>
              <a:rPr lang="en-US" sz="1800" b="1" dirty="0"/>
              <a:t>Identifying the current role and coordinating </a:t>
            </a:r>
            <a:r>
              <a:rPr lang="en-US" sz="1800" dirty="0"/>
              <a:t>with other organizations</a:t>
            </a:r>
          </a:p>
          <a:p>
            <a:pPr>
              <a:lnSpc>
                <a:spcPct val="100000"/>
              </a:lnSpc>
              <a:spcBef>
                <a:spcPts val="600"/>
              </a:spcBef>
              <a:buClr>
                <a:srgbClr val="216F63"/>
              </a:buClr>
              <a:buFont typeface="Wingdings" panose="05000000000000000000" pitchFamily="2" charset="2"/>
              <a:buChar char="§"/>
            </a:pPr>
            <a:r>
              <a:rPr lang="en-US" sz="1800" dirty="0"/>
              <a:t>Identifying and</a:t>
            </a:r>
            <a:r>
              <a:rPr lang="en-US" sz="1800" b="1" dirty="0"/>
              <a:t> producing relevant statistics and indicators </a:t>
            </a:r>
            <a:r>
              <a:rPr lang="en-US" sz="1800" dirty="0"/>
              <a:t>– by statistical domain: </a:t>
            </a:r>
          </a:p>
          <a:p>
            <a:pPr lvl="1">
              <a:lnSpc>
                <a:spcPct val="100000"/>
              </a:lnSpc>
              <a:spcBef>
                <a:spcPts val="600"/>
              </a:spcBef>
              <a:buClr>
                <a:srgbClr val="216F63"/>
              </a:buClr>
              <a:buFont typeface="Wingdings" panose="05000000000000000000" pitchFamily="2" charset="2"/>
              <a:buChar char="§"/>
            </a:pPr>
            <a:r>
              <a:rPr lang="en-GB" sz="1800" dirty="0"/>
              <a:t>Demographic and social statistics, health statistics, economic statistics, agriculture statistics, </a:t>
            </a:r>
            <a:br>
              <a:rPr lang="en-GB" sz="1800" dirty="0"/>
            </a:br>
            <a:r>
              <a:rPr lang="en-GB" sz="1800" dirty="0"/>
              <a:t>energy statistics,  environment statistics, hazardous events and disasters, </a:t>
            </a:r>
            <a:r>
              <a:rPr lang="en-GB" sz="1800" b="1" dirty="0"/>
              <a:t>System of Environmental-Economic Accounting</a:t>
            </a:r>
          </a:p>
          <a:p>
            <a:pPr>
              <a:lnSpc>
                <a:spcPct val="100000"/>
              </a:lnSpc>
              <a:spcBef>
                <a:spcPts val="600"/>
              </a:spcBef>
              <a:buClr>
                <a:srgbClr val="216F63"/>
              </a:buClr>
              <a:buFont typeface="Wingdings" panose="05000000000000000000" pitchFamily="2" charset="2"/>
              <a:buChar char="§"/>
            </a:pPr>
            <a:r>
              <a:rPr lang="en-US" sz="1800" b="1" dirty="0"/>
              <a:t>Linking data </a:t>
            </a:r>
            <a:r>
              <a:rPr lang="en-US" sz="1800" dirty="0"/>
              <a:t>from different sources or domains</a:t>
            </a:r>
          </a:p>
          <a:p>
            <a:pPr>
              <a:lnSpc>
                <a:spcPct val="100000"/>
              </a:lnSpc>
              <a:spcBef>
                <a:spcPts val="600"/>
              </a:spcBef>
              <a:buClr>
                <a:srgbClr val="216F63"/>
              </a:buClr>
              <a:buFont typeface="Wingdings" panose="05000000000000000000" pitchFamily="2" charset="2"/>
              <a:buChar char="§"/>
            </a:pPr>
            <a:r>
              <a:rPr lang="en-US" sz="1800" b="1" dirty="0"/>
              <a:t>Subnational focus </a:t>
            </a:r>
            <a:r>
              <a:rPr lang="en-US" sz="1800" dirty="0"/>
              <a:t>and </a:t>
            </a:r>
            <a:r>
              <a:rPr lang="en-US" sz="1800" b="1" dirty="0"/>
              <a:t>geospatially enabled statistical data</a:t>
            </a:r>
          </a:p>
          <a:p>
            <a:pPr>
              <a:lnSpc>
                <a:spcPct val="100000"/>
              </a:lnSpc>
              <a:spcBef>
                <a:spcPts val="600"/>
              </a:spcBef>
              <a:buClr>
                <a:srgbClr val="216F63"/>
              </a:buClr>
              <a:buFont typeface="Wingdings" panose="05000000000000000000" pitchFamily="2" charset="2"/>
              <a:buChar char="§"/>
            </a:pPr>
            <a:r>
              <a:rPr lang="en-US" sz="1800" dirty="0"/>
              <a:t>Sharing data and </a:t>
            </a:r>
            <a:r>
              <a:rPr lang="en-US" sz="1800" b="1" dirty="0"/>
              <a:t>microdata for research and risk analyses</a:t>
            </a:r>
          </a:p>
          <a:p>
            <a:pPr>
              <a:lnSpc>
                <a:spcPct val="100000"/>
              </a:lnSpc>
              <a:spcBef>
                <a:spcPts val="600"/>
              </a:spcBef>
              <a:buClr>
                <a:srgbClr val="216F63"/>
              </a:buClr>
              <a:buFont typeface="Wingdings" panose="05000000000000000000" pitchFamily="2" charset="2"/>
              <a:buChar char="§"/>
            </a:pPr>
            <a:r>
              <a:rPr lang="en-US" sz="1800" dirty="0"/>
              <a:t>Playing a role in adaptation </a:t>
            </a:r>
            <a:r>
              <a:rPr lang="en-US" sz="1800" b="1" dirty="0"/>
              <a:t>monitoring and evaluation</a:t>
            </a:r>
          </a:p>
          <a:p>
            <a:pPr>
              <a:lnSpc>
                <a:spcPct val="100000"/>
              </a:lnSpc>
              <a:spcBef>
                <a:spcPts val="600"/>
              </a:spcBef>
              <a:buClr>
                <a:srgbClr val="216F63"/>
              </a:buClr>
              <a:buFont typeface="Wingdings" panose="05000000000000000000" pitchFamily="2" charset="2"/>
              <a:buChar char="§"/>
            </a:pPr>
            <a:r>
              <a:rPr lang="en-US" sz="1800" dirty="0"/>
              <a:t>Promoting </a:t>
            </a:r>
            <a:r>
              <a:rPr lang="en-US" sz="1800" b="1" dirty="0"/>
              <a:t>harmonization and international comparability </a:t>
            </a:r>
            <a:r>
              <a:rPr lang="en-US" sz="1800" dirty="0"/>
              <a:t>through use of existing classifications and indicators</a:t>
            </a:r>
          </a:p>
        </p:txBody>
      </p:sp>
      <p:sp>
        <p:nvSpPr>
          <p:cNvPr id="6" name="Titel 1">
            <a:extLst>
              <a:ext uri="{FF2B5EF4-FFF2-40B4-BE49-F238E27FC236}">
                <a16:creationId xmlns:a16="http://schemas.microsoft.com/office/drawing/2014/main" id="{8836D953-D73D-A370-74CA-EBE4B63DEAB8}"/>
              </a:ext>
            </a:extLst>
          </p:cNvPr>
          <p:cNvSpPr txBox="1">
            <a:spLocks/>
          </p:cNvSpPr>
          <p:nvPr/>
        </p:nvSpPr>
        <p:spPr>
          <a:xfrm>
            <a:off x="1036922" y="225794"/>
            <a:ext cx="10669617" cy="897940"/>
          </a:xfrm>
          <a:prstGeom prst="rect">
            <a:avLst/>
          </a:prstGeom>
        </p:spPr>
        <p:txBody>
          <a:bodyPr vert="horz" lIns="91440" tIns="45720" rIns="91440" bIns="45720" rtlCol="0" anchor="b">
            <a:normAutofit fontScale="97500"/>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5: Statistics for climate change adaptation policymaking</a:t>
            </a:r>
            <a:br>
              <a:rPr lang="en-US" dirty="0"/>
            </a:br>
            <a:r>
              <a:rPr lang="en-US" dirty="0"/>
              <a:t>How NSOs can contribute?</a:t>
            </a:r>
            <a:endParaRPr lang="nl-NL" dirty="0"/>
          </a:p>
        </p:txBody>
      </p:sp>
      <p:sp>
        <p:nvSpPr>
          <p:cNvPr id="8" name="Arrow: Left 7">
            <a:extLst>
              <a:ext uri="{FF2B5EF4-FFF2-40B4-BE49-F238E27FC236}">
                <a16:creationId xmlns:a16="http://schemas.microsoft.com/office/drawing/2014/main" id="{CA5254F0-426D-53EF-318E-0A22C3A04445}"/>
              </a:ext>
            </a:extLst>
          </p:cNvPr>
          <p:cNvSpPr/>
          <p:nvPr/>
        </p:nvSpPr>
        <p:spPr>
          <a:xfrm flipH="1">
            <a:off x="609602" y="1469546"/>
            <a:ext cx="11096937" cy="341483"/>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Roles</a:t>
            </a:r>
          </a:p>
        </p:txBody>
      </p:sp>
      <p:sp>
        <p:nvSpPr>
          <p:cNvPr id="9" name="Arrow: Pentagon 8">
            <a:extLst>
              <a:ext uri="{FF2B5EF4-FFF2-40B4-BE49-F238E27FC236}">
                <a16:creationId xmlns:a16="http://schemas.microsoft.com/office/drawing/2014/main" id="{71A208A2-164C-61DA-4036-BED3A7279272}"/>
              </a:ext>
            </a:extLst>
          </p:cNvPr>
          <p:cNvSpPr/>
          <p:nvPr/>
        </p:nvSpPr>
        <p:spPr>
          <a:xfrm>
            <a:off x="609601" y="5717643"/>
            <a:ext cx="11096937" cy="696506"/>
          </a:xfrm>
          <a:prstGeom prst="homePlate">
            <a:avLst>
              <a:gd name="adj" fmla="val 0"/>
            </a:avLst>
          </a:prstGeom>
          <a:solidFill>
            <a:srgbClr val="318D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lgn="ctr">
              <a:buClr>
                <a:srgbClr val="3E8EDE"/>
              </a:buClr>
            </a:pPr>
            <a:r>
              <a:rPr lang="en-US" sz="1800" b="1" dirty="0">
                <a:solidFill>
                  <a:schemeClr val="bg1"/>
                </a:solidFill>
                <a:latin typeface="Arial" panose="020B0604020202020204" pitchFamily="34" charset="0"/>
                <a:cs typeface="Arial" panose="020B0604020202020204" pitchFamily="34" charset="0"/>
              </a:rPr>
              <a:t>Linking work already done by NSOs (based on collected examples) with policy questions in the context of meeting information needs related to climate change adaptation</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55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C9B3-C1E9-28E9-C24A-49E128920D88}"/>
              </a:ext>
            </a:extLst>
          </p:cNvPr>
          <p:cNvSpPr>
            <a:spLocks noGrp="1"/>
          </p:cNvSpPr>
          <p:nvPr>
            <p:ph type="title"/>
          </p:nvPr>
        </p:nvSpPr>
        <p:spPr>
          <a:xfrm>
            <a:off x="684183" y="365126"/>
            <a:ext cx="10893301" cy="808987"/>
          </a:xfrm>
        </p:spPr>
        <p:txBody>
          <a:bodyPr>
            <a:normAutofit fontScale="90000"/>
          </a:bodyPr>
          <a:lstStyle/>
          <a:p>
            <a:pPr algn="r"/>
            <a:r>
              <a:rPr lang="en-US" sz="3200" dirty="0">
                <a:latin typeface="Arial Black" panose="020B0A04020102020204" pitchFamily="34" charset="0"/>
              </a:rPr>
              <a:t>Data is integral to the implementation of the Paris Agreement</a:t>
            </a:r>
            <a:endParaRPr lang="en-GB" sz="3200" dirty="0">
              <a:latin typeface="Arial Black" panose="020B0A04020102020204" pitchFamily="34" charset="0"/>
            </a:endParaRPr>
          </a:p>
        </p:txBody>
      </p:sp>
      <p:sp>
        <p:nvSpPr>
          <p:cNvPr id="43" name="Freeform: Shape 42">
            <a:extLst>
              <a:ext uri="{FF2B5EF4-FFF2-40B4-BE49-F238E27FC236}">
                <a16:creationId xmlns:a16="http://schemas.microsoft.com/office/drawing/2014/main" id="{8C15EFF9-1B14-372D-AC40-1EC99B627D80}"/>
              </a:ext>
            </a:extLst>
          </p:cNvPr>
          <p:cNvSpPr/>
          <p:nvPr/>
        </p:nvSpPr>
        <p:spPr>
          <a:xfrm rot="16200000">
            <a:off x="-304066" y="2849950"/>
            <a:ext cx="2195391" cy="523568"/>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B2DCD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spc="120" dirty="0">
                <a:solidFill>
                  <a:schemeClr val="tx1"/>
                </a:solidFill>
                <a:effectLst/>
                <a:latin typeface="Arial" panose="020B0604020202020204" pitchFamily="34" charset="0"/>
                <a:ea typeface="DengXian" panose="02010600030101010101" pitchFamily="2" charset="-122"/>
                <a:cs typeface="Arial" panose="020B0604020202020204" pitchFamily="34" charset="0"/>
              </a:rPr>
              <a:t>GLOBALLY</a:t>
            </a:r>
            <a:endParaRPr lang="en-GB" dirty="0">
              <a:solidFill>
                <a:schemeClr val="tx1"/>
              </a:solidFill>
              <a:effectLst/>
              <a:ea typeface="DengXian" panose="02010600030101010101" pitchFamily="2" charset="-122"/>
              <a:cs typeface="Arial" panose="020B0604020202020204" pitchFamily="34" charset="0"/>
            </a:endParaRPr>
          </a:p>
        </p:txBody>
      </p:sp>
      <p:sp>
        <p:nvSpPr>
          <p:cNvPr id="47" name="Freeform: Shape 46">
            <a:extLst>
              <a:ext uri="{FF2B5EF4-FFF2-40B4-BE49-F238E27FC236}">
                <a16:creationId xmlns:a16="http://schemas.microsoft.com/office/drawing/2014/main" id="{90626DF7-8547-4269-8E45-59686CE2EAD9}"/>
              </a:ext>
            </a:extLst>
          </p:cNvPr>
          <p:cNvSpPr/>
          <p:nvPr/>
        </p:nvSpPr>
        <p:spPr>
          <a:xfrm>
            <a:off x="1126613" y="2014039"/>
            <a:ext cx="6909850" cy="353369"/>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en-GB"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Enhanced Transparency Framework and Global Stocktake</a:t>
            </a:r>
            <a:endParaRPr lang="en-GB" dirty="0">
              <a:effectLst/>
              <a:ea typeface="DengXian" panose="02010600030101010101" pitchFamily="2" charset="-122"/>
              <a:cs typeface="Arial" panose="020B0604020202020204" pitchFamily="34" charset="0"/>
            </a:endParaRPr>
          </a:p>
        </p:txBody>
      </p:sp>
      <p:sp>
        <p:nvSpPr>
          <p:cNvPr id="48" name="Freeform: Shape 47">
            <a:extLst>
              <a:ext uri="{FF2B5EF4-FFF2-40B4-BE49-F238E27FC236}">
                <a16:creationId xmlns:a16="http://schemas.microsoft.com/office/drawing/2014/main" id="{F50A4859-06CE-9114-C07A-B269B93E66EE}"/>
              </a:ext>
            </a:extLst>
          </p:cNvPr>
          <p:cNvSpPr/>
          <p:nvPr/>
        </p:nvSpPr>
        <p:spPr>
          <a:xfrm>
            <a:off x="8079644" y="2014256"/>
            <a:ext cx="3421430" cy="353369"/>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Enabling</a:t>
            </a:r>
            <a:r>
              <a:rPr lang="fr-CH"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new </a:t>
            </a:r>
            <a:r>
              <a:rPr lang="fr-CH"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research</a:t>
            </a:r>
            <a:endParaRPr lang="en-GB" dirty="0">
              <a:effectLst/>
              <a:ea typeface="DengXian" panose="02010600030101010101" pitchFamily="2" charset="-122"/>
              <a:cs typeface="Arial" panose="020B0604020202020204" pitchFamily="34" charset="0"/>
            </a:endParaRPr>
          </a:p>
        </p:txBody>
      </p:sp>
      <p:sp>
        <p:nvSpPr>
          <p:cNvPr id="49" name="Freeform: Shape 48">
            <a:extLst>
              <a:ext uri="{FF2B5EF4-FFF2-40B4-BE49-F238E27FC236}">
                <a16:creationId xmlns:a16="http://schemas.microsoft.com/office/drawing/2014/main" id="{57A18C5A-9CC2-5D4C-E943-A78F22634878}"/>
              </a:ext>
            </a:extLst>
          </p:cNvPr>
          <p:cNvSpPr/>
          <p:nvPr/>
        </p:nvSpPr>
        <p:spPr>
          <a:xfrm>
            <a:off x="8079643" y="2367408"/>
            <a:ext cx="3421431" cy="1842021"/>
          </a:xfrm>
          <a:custGeom>
            <a:avLst/>
            <a:gdLst>
              <a:gd name="connsiteX0" fmla="*/ 0 w 2476500"/>
              <a:gd name="connsiteY0" fmla="*/ 0 h 1712880"/>
              <a:gd name="connsiteX1" fmla="*/ 2476500 w 2476500"/>
              <a:gd name="connsiteY1" fmla="*/ 0 h 1712880"/>
              <a:gd name="connsiteX2" fmla="*/ 2476500 w 2476500"/>
              <a:gd name="connsiteY2" fmla="*/ 1712880 h 1712880"/>
              <a:gd name="connsiteX3" fmla="*/ 0 w 2476500"/>
              <a:gd name="connsiteY3" fmla="*/ 1712880 h 1712880"/>
              <a:gd name="connsiteX4" fmla="*/ 0 w 2476500"/>
              <a:gd name="connsiteY4" fmla="*/ 0 h 171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12880">
                <a:moveTo>
                  <a:pt x="0" y="0"/>
                </a:moveTo>
                <a:lnTo>
                  <a:pt x="2476500" y="0"/>
                </a:lnTo>
                <a:lnTo>
                  <a:pt x="2476500" y="1712880"/>
                </a:lnTo>
                <a:lnTo>
                  <a:pt x="0" y="1712880"/>
                </a:lnTo>
                <a:lnTo>
                  <a:pt x="0" y="0"/>
                </a:lnTo>
                <a:close/>
              </a:path>
            </a:pathLst>
          </a:custGeom>
          <a:solidFill>
            <a:schemeClr val="bg1">
              <a:lumMod val="95000"/>
              <a:alpha val="89804"/>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16000" tIns="144000" rIns="216000" bIns="144000" numCol="1" spcCol="1270" anchor="ctr" anchorCtr="0">
            <a:noAutofit/>
          </a:bodyPr>
          <a:lstStyle/>
          <a:p>
            <a:pPr>
              <a:lnSpc>
                <a:spcPct val="107000"/>
              </a:lnSpc>
              <a:spcAft>
                <a:spcPts val="800"/>
              </a:spcAft>
            </a:pPr>
            <a:r>
              <a:rPr lang="en-GB" kern="120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en-GB">
              <a:effectLst/>
              <a:ea typeface="DengXian" panose="02010600030101010101" pitchFamily="2" charset="-122"/>
              <a:cs typeface="Arial" panose="020B0604020202020204" pitchFamily="34" charset="0"/>
            </a:endParaRPr>
          </a:p>
        </p:txBody>
      </p:sp>
      <p:pic>
        <p:nvPicPr>
          <p:cNvPr id="50" name="Picture 49" descr="P312#yIS1">
            <a:extLst>
              <a:ext uri="{FF2B5EF4-FFF2-40B4-BE49-F238E27FC236}">
                <a16:creationId xmlns:a16="http://schemas.microsoft.com/office/drawing/2014/main" id="{F2C012C4-EDE1-52DD-0A66-3A3362A8A18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747183" y="2503370"/>
            <a:ext cx="1799590" cy="1547495"/>
          </a:xfrm>
          <a:prstGeom prst="rect">
            <a:avLst/>
          </a:prstGeom>
        </p:spPr>
      </p:pic>
      <p:grpSp>
        <p:nvGrpSpPr>
          <p:cNvPr id="51" name="Group 50">
            <a:extLst>
              <a:ext uri="{FF2B5EF4-FFF2-40B4-BE49-F238E27FC236}">
                <a16:creationId xmlns:a16="http://schemas.microsoft.com/office/drawing/2014/main" id="{130398DD-A312-1D20-4C43-40DFB1352124}"/>
              </a:ext>
            </a:extLst>
          </p:cNvPr>
          <p:cNvGrpSpPr/>
          <p:nvPr/>
        </p:nvGrpSpPr>
        <p:grpSpPr>
          <a:xfrm>
            <a:off x="531845" y="1473769"/>
            <a:ext cx="10975971" cy="412501"/>
            <a:chOff x="0" y="7564"/>
            <a:chExt cx="7200000" cy="337825"/>
          </a:xfrm>
        </p:grpSpPr>
        <p:sp>
          <p:nvSpPr>
            <p:cNvPr id="57" name="TextBox 39">
              <a:extLst>
                <a:ext uri="{FF2B5EF4-FFF2-40B4-BE49-F238E27FC236}">
                  <a16:creationId xmlns:a16="http://schemas.microsoft.com/office/drawing/2014/main" id="{8F1625C4-6645-71EC-F648-F9276E5C0A36}"/>
                </a:ext>
              </a:extLst>
            </p:cNvPr>
            <p:cNvSpPr txBox="1"/>
            <p:nvPr/>
          </p:nvSpPr>
          <p:spPr>
            <a:xfrm>
              <a:off x="0" y="33354"/>
              <a:ext cx="7200000" cy="294829"/>
            </a:xfrm>
            <a:prstGeom prst="rect">
              <a:avLst/>
            </a:prstGeom>
            <a:solidFill>
              <a:srgbClr val="B2DCD8"/>
            </a:solidFill>
          </p:spPr>
          <p:txBody>
            <a:bodyPr wrap="square" lIns="108000" rIns="108000" anchor="ctr" anchorCtr="0">
              <a:noAutofit/>
            </a:bodyPr>
            <a:lstStyle/>
            <a:p>
              <a:pPr algn="ctr">
                <a:lnSpc>
                  <a:spcPct val="107000"/>
                </a:lnSpc>
                <a:spcAft>
                  <a:spcPts val="800"/>
                </a:spcAft>
                <a:tabLst>
                  <a:tab pos="463550" algn="l"/>
                </a:tabLst>
              </a:pPr>
              <a:r>
                <a:rPr lang="fr-CH" b="1" dirty="0">
                  <a:effectLst/>
                  <a:latin typeface="Arial" panose="020B0604020202020204" pitchFamily="34" charset="0"/>
                  <a:ea typeface="DengXian" panose="02010600030101010101" pitchFamily="2" charset="-122"/>
                  <a:cs typeface="Arial" panose="020B0604020202020204" pitchFamily="34" charset="0"/>
                </a:rPr>
                <a:t>How can </a:t>
              </a:r>
              <a:r>
                <a:rPr lang="fr-CH" b="1" dirty="0">
                  <a:latin typeface="Arial" panose="020B0604020202020204" pitchFamily="34" charset="0"/>
                  <a:ea typeface="DengXian" panose="02010600030101010101" pitchFamily="2" charset="-122"/>
                  <a:cs typeface="Arial" panose="020B0604020202020204" pitchFamily="34" charset="0"/>
                </a:rPr>
                <a:t>the statistical </a:t>
              </a:r>
              <a:r>
                <a:rPr lang="fr-CH" b="1" dirty="0" err="1">
                  <a:latin typeface="Arial" panose="020B0604020202020204" pitchFamily="34" charset="0"/>
                  <a:ea typeface="DengXian" panose="02010600030101010101" pitchFamily="2" charset="-122"/>
                  <a:cs typeface="Arial" panose="020B0604020202020204" pitchFamily="34" charset="0"/>
                </a:rPr>
                <a:t>community</a:t>
              </a:r>
              <a:r>
                <a:rPr lang="fr-CH" b="1" dirty="0">
                  <a:latin typeface="Arial" panose="020B0604020202020204" pitchFamily="34" charset="0"/>
                  <a:ea typeface="DengXian" panose="02010600030101010101" pitchFamily="2" charset="-122"/>
                  <a:cs typeface="Arial" panose="020B0604020202020204" pitchFamily="34" charset="0"/>
                </a:rPr>
                <a:t> </a:t>
              </a:r>
              <a:r>
                <a:rPr lang="fr-CH" b="1" dirty="0" err="1">
                  <a:latin typeface="Arial" panose="020B0604020202020204" pitchFamily="34" charset="0"/>
                  <a:ea typeface="DengXian" panose="02010600030101010101" pitchFamily="2" charset="-122"/>
                  <a:cs typeface="Arial" panose="020B0604020202020204" pitchFamily="34" charset="0"/>
                </a:rPr>
                <a:t>contribute</a:t>
              </a:r>
              <a:r>
                <a:rPr lang="fr-CH" b="1" dirty="0">
                  <a:latin typeface="Arial" panose="020B0604020202020204" pitchFamily="34" charset="0"/>
                  <a:ea typeface="DengXian" panose="02010600030101010101" pitchFamily="2" charset="-122"/>
                  <a:cs typeface="Arial" panose="020B0604020202020204" pitchFamily="34" charset="0"/>
                </a:rPr>
                <a:t> to </a:t>
              </a:r>
              <a:r>
                <a:rPr lang="fr-CH" b="1" dirty="0" err="1">
                  <a:latin typeface="Arial" panose="020B0604020202020204" pitchFamily="34" charset="0"/>
                  <a:ea typeface="DengXian" panose="02010600030101010101" pitchFamily="2" charset="-122"/>
                  <a:cs typeface="Arial" panose="020B0604020202020204" pitchFamily="34" charset="0"/>
                </a:rPr>
                <a:t>climate</a:t>
              </a:r>
              <a:r>
                <a:rPr lang="fr-CH" b="1" dirty="0">
                  <a:latin typeface="Arial" panose="020B0604020202020204" pitchFamily="34" charset="0"/>
                  <a:ea typeface="DengXian" panose="02010600030101010101" pitchFamily="2" charset="-122"/>
                  <a:cs typeface="Arial" panose="020B0604020202020204" pitchFamily="34" charset="0"/>
                </a:rPr>
                <a:t> action?</a:t>
              </a:r>
              <a:endParaRPr lang="en-GB"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8" name="Freeform: Shape 57">
              <a:extLst>
                <a:ext uri="{FF2B5EF4-FFF2-40B4-BE49-F238E27FC236}">
                  <a16:creationId xmlns:a16="http://schemas.microsoft.com/office/drawing/2014/main" id="{62246BBD-ECB2-9BFF-65C6-5F08AF119479}"/>
                </a:ext>
              </a:extLst>
            </p:cNvPr>
            <p:cNvSpPr/>
            <p:nvPr/>
          </p:nvSpPr>
          <p:spPr>
            <a:xfrm>
              <a:off x="0" y="315906"/>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a:effectLst/>
                <a:ea typeface="DengXian" panose="02010600030101010101" pitchFamily="2" charset="-122"/>
                <a:cs typeface="Arial" panose="020B0604020202020204" pitchFamily="34" charset="0"/>
              </a:endParaRPr>
            </a:p>
          </p:txBody>
        </p:sp>
        <p:sp>
          <p:nvSpPr>
            <p:cNvPr id="59" name="Freeform: Shape 58">
              <a:extLst>
                <a:ext uri="{FF2B5EF4-FFF2-40B4-BE49-F238E27FC236}">
                  <a16:creationId xmlns:a16="http://schemas.microsoft.com/office/drawing/2014/main" id="{B3BA671F-A043-3F3A-3B0A-F5AA5A2FD713}"/>
                </a:ext>
              </a:extLst>
            </p:cNvPr>
            <p:cNvSpPr/>
            <p:nvPr/>
          </p:nvSpPr>
          <p:spPr>
            <a:xfrm>
              <a:off x="0" y="7564"/>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a:effectLst/>
                <a:ea typeface="DengXian" panose="02010600030101010101" pitchFamily="2" charset="-122"/>
                <a:cs typeface="Arial" panose="020B0604020202020204" pitchFamily="34" charset="0"/>
              </a:endParaRPr>
            </a:p>
          </p:txBody>
        </p:sp>
      </p:grpSp>
      <p:sp>
        <p:nvSpPr>
          <p:cNvPr id="60" name="Content Placeholder 2">
            <a:extLst>
              <a:ext uri="{FF2B5EF4-FFF2-40B4-BE49-F238E27FC236}">
                <a16:creationId xmlns:a16="http://schemas.microsoft.com/office/drawing/2014/main" id="{A4C1D102-13EA-9132-CBD8-1536E5A0A37A}"/>
              </a:ext>
            </a:extLst>
          </p:cNvPr>
          <p:cNvSpPr txBox="1">
            <a:spLocks/>
          </p:cNvSpPr>
          <p:nvPr/>
        </p:nvSpPr>
        <p:spPr>
          <a:xfrm>
            <a:off x="1126613" y="2367409"/>
            <a:ext cx="6896515" cy="1842021"/>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Possible involvement in </a:t>
            </a:r>
            <a:r>
              <a:rPr lang="en-US" sz="1800" b="1" dirty="0">
                <a:latin typeface="Arial" panose="020B0604020202020204" pitchFamily="34" charset="0"/>
                <a:cs typeface="Arial" panose="020B0604020202020204" pitchFamily="34" charset="0"/>
              </a:rPr>
              <a:t>GHG inventories, NDC tracking</a:t>
            </a:r>
            <a:r>
              <a:rPr lang="en-US" sz="1800" dirty="0">
                <a:latin typeface="Arial" panose="020B0604020202020204" pitchFamily="34" charset="0"/>
                <a:cs typeface="Arial" panose="020B0604020202020204" pitchFamily="34" charset="0"/>
              </a:rPr>
              <a:t> reporting on adaptation – </a:t>
            </a:r>
            <a:r>
              <a:rPr lang="en-US" sz="1800" b="1" dirty="0">
                <a:latin typeface="Arial" panose="020B0604020202020204" pitchFamily="34" charset="0"/>
                <a:cs typeface="Arial" panose="020B0604020202020204" pitchFamily="34" charset="0"/>
              </a:rPr>
              <a:t>from providing source data to active collaboration</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Improving availability of </a:t>
            </a:r>
            <a:r>
              <a:rPr lang="en-US" sz="1800" b="1" dirty="0">
                <a:latin typeface="Arial" panose="020B0604020202020204" pitchFamily="34" charset="0"/>
                <a:cs typeface="Arial" panose="020B0604020202020204" pitchFamily="34" charset="0"/>
              </a:rPr>
              <a:t>internationally comparable data </a:t>
            </a:r>
            <a:r>
              <a:rPr lang="en-US" sz="1800" dirty="0">
                <a:latin typeface="Arial" panose="020B0604020202020204" pitchFamily="34" charset="0"/>
                <a:cs typeface="Arial" panose="020B0604020202020204" pitchFamily="34" charset="0"/>
              </a:rPr>
              <a:t>to facilitate both ETF and Global </a:t>
            </a:r>
            <a:r>
              <a:rPr lang="en-US" sz="1800" dirty="0" err="1">
                <a:latin typeface="Arial" panose="020B0604020202020204" pitchFamily="34" charset="0"/>
                <a:cs typeface="Arial" panose="020B0604020202020204" pitchFamily="34" charset="0"/>
              </a:rPr>
              <a:t>Stocktake</a:t>
            </a:r>
            <a:endParaRPr lang="en-US" sz="1800" dirty="0">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BBE90BAB-2F7A-E1F0-D646-349B0FEF6E1C}"/>
              </a:ext>
            </a:extLst>
          </p:cNvPr>
          <p:cNvSpPr/>
          <p:nvPr/>
        </p:nvSpPr>
        <p:spPr>
          <a:xfrm>
            <a:off x="1126613" y="4263827"/>
            <a:ext cx="3420000" cy="36000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Mitigation</a:t>
            </a:r>
            <a:endParaRPr lang="en-GB" dirty="0">
              <a:effectLst/>
              <a:ea typeface="DengXian" panose="02010600030101010101" pitchFamily="2" charset="-122"/>
              <a:cs typeface="Arial" panose="020B0604020202020204" pitchFamily="34" charset="0"/>
            </a:endParaRPr>
          </a:p>
        </p:txBody>
      </p:sp>
      <p:sp>
        <p:nvSpPr>
          <p:cNvPr id="64" name="Freeform: Shape 63">
            <a:extLst>
              <a:ext uri="{FF2B5EF4-FFF2-40B4-BE49-F238E27FC236}">
                <a16:creationId xmlns:a16="http://schemas.microsoft.com/office/drawing/2014/main" id="{C76924AC-2884-1EFC-87F5-03A8881A2120}"/>
              </a:ext>
            </a:extLst>
          </p:cNvPr>
          <p:cNvSpPr/>
          <p:nvPr/>
        </p:nvSpPr>
        <p:spPr>
          <a:xfrm>
            <a:off x="4616463" y="4263827"/>
            <a:ext cx="3420000" cy="36000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Adaptation</a:t>
            </a:r>
            <a:endParaRPr lang="en-GB" dirty="0">
              <a:effectLst/>
              <a:ea typeface="DengXian" panose="02010600030101010101" pitchFamily="2" charset="-122"/>
              <a:cs typeface="Arial" panose="020B0604020202020204" pitchFamily="34" charset="0"/>
            </a:endParaRPr>
          </a:p>
        </p:txBody>
      </p:sp>
      <p:sp>
        <p:nvSpPr>
          <p:cNvPr id="65" name="Freeform: Shape 64">
            <a:extLst>
              <a:ext uri="{FF2B5EF4-FFF2-40B4-BE49-F238E27FC236}">
                <a16:creationId xmlns:a16="http://schemas.microsoft.com/office/drawing/2014/main" id="{D75E51E7-A570-51B9-0E74-32586CFAD2D0}"/>
              </a:ext>
            </a:extLst>
          </p:cNvPr>
          <p:cNvSpPr/>
          <p:nvPr/>
        </p:nvSpPr>
        <p:spPr>
          <a:xfrm>
            <a:off x="8079644" y="4263827"/>
            <a:ext cx="3420000" cy="36000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Just transition</a:t>
            </a:r>
            <a:endParaRPr lang="en-GB" dirty="0">
              <a:effectLst/>
              <a:ea typeface="DengXian" panose="02010600030101010101" pitchFamily="2" charset="-122"/>
              <a:cs typeface="Arial" panose="020B0604020202020204" pitchFamily="34" charset="0"/>
            </a:endParaRPr>
          </a:p>
        </p:txBody>
      </p:sp>
      <p:sp>
        <p:nvSpPr>
          <p:cNvPr id="66" name="Content Placeholder 2">
            <a:extLst>
              <a:ext uri="{FF2B5EF4-FFF2-40B4-BE49-F238E27FC236}">
                <a16:creationId xmlns:a16="http://schemas.microsoft.com/office/drawing/2014/main" id="{6C5AD1AF-6AD7-4CAD-23D5-9123281E9222}"/>
              </a:ext>
            </a:extLst>
          </p:cNvPr>
          <p:cNvSpPr txBox="1">
            <a:spLocks/>
          </p:cNvSpPr>
          <p:nvPr/>
        </p:nvSpPr>
        <p:spPr>
          <a:xfrm>
            <a:off x="1126613" y="4624709"/>
            <a:ext cx="3420000" cy="1962631"/>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Monitoring </a:t>
            </a:r>
            <a:r>
              <a:rPr lang="en-US" sz="1800" b="1" dirty="0">
                <a:latin typeface="Arial" panose="020B0604020202020204" pitchFamily="34" charset="0"/>
                <a:cs typeface="Arial" panose="020B0604020202020204" pitchFamily="34" charset="0"/>
              </a:rPr>
              <a:t>energy transition </a:t>
            </a:r>
            <a:r>
              <a:rPr lang="en-US" sz="1800" dirty="0">
                <a:latin typeface="Arial" panose="020B0604020202020204" pitchFamily="34" charset="0"/>
                <a:cs typeface="Arial" panose="020B0604020202020204" pitchFamily="34" charset="0"/>
              </a:rPr>
              <a:t>and other activities</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Monitoring </a:t>
            </a:r>
            <a:r>
              <a:rPr lang="en-US" sz="1800" b="1" dirty="0">
                <a:latin typeface="Arial" panose="020B0604020202020204" pitchFamily="34" charset="0"/>
                <a:cs typeface="Arial" panose="020B0604020202020204" pitchFamily="34" charset="0"/>
              </a:rPr>
              <a:t>enablers </a:t>
            </a:r>
            <a:r>
              <a:rPr lang="en-US" sz="1800" dirty="0">
                <a:latin typeface="Arial" panose="020B0604020202020204" pitchFamily="34" charset="0"/>
                <a:cs typeface="Arial" panose="020B0604020202020204" pitchFamily="34" charset="0"/>
              </a:rPr>
              <a:t>for transition like infrastructure, green jobs and perceptions</a:t>
            </a:r>
          </a:p>
        </p:txBody>
      </p:sp>
      <p:sp>
        <p:nvSpPr>
          <p:cNvPr id="67" name="Content Placeholder 2">
            <a:extLst>
              <a:ext uri="{FF2B5EF4-FFF2-40B4-BE49-F238E27FC236}">
                <a16:creationId xmlns:a16="http://schemas.microsoft.com/office/drawing/2014/main" id="{ABF06164-6359-0D57-AF21-54F92929C129}"/>
              </a:ext>
            </a:extLst>
          </p:cNvPr>
          <p:cNvSpPr txBox="1">
            <a:spLocks/>
          </p:cNvSpPr>
          <p:nvPr/>
        </p:nvSpPr>
        <p:spPr>
          <a:xfrm>
            <a:off x="4603128" y="4624709"/>
            <a:ext cx="3420000" cy="1962631"/>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Data on populations, infrastructure and ecosystems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which are </a:t>
            </a:r>
            <a:r>
              <a:rPr lang="en-US" sz="1800" b="1" dirty="0">
                <a:latin typeface="Arial" panose="020B0604020202020204" pitchFamily="34" charset="0"/>
                <a:cs typeface="Arial" panose="020B0604020202020204" pitchFamily="34" charset="0"/>
              </a:rPr>
              <a:t>vulnerable</a:t>
            </a:r>
            <a:r>
              <a:rPr lang="en-US" sz="1800" dirty="0">
                <a:latin typeface="Arial" panose="020B0604020202020204" pitchFamily="34" charset="0"/>
                <a:cs typeface="Arial" panose="020B0604020202020204" pitchFamily="34" charset="0"/>
              </a:rPr>
              <a:t> or </a:t>
            </a:r>
            <a:r>
              <a:rPr lang="en-US" sz="1800" b="1" dirty="0">
                <a:latin typeface="Arial" panose="020B0604020202020204" pitchFamily="34" charset="0"/>
                <a:cs typeface="Arial" panose="020B0604020202020204" pitchFamily="34" charset="0"/>
              </a:rPr>
              <a:t>exposed to risk</a:t>
            </a:r>
          </a:p>
          <a:p>
            <a:pPr>
              <a:lnSpc>
                <a:spcPct val="100000"/>
              </a:lnSpc>
              <a:spcBef>
                <a:spcPts val="0"/>
              </a:spcBef>
              <a:spcAft>
                <a:spcPts val="3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Localized, granular</a:t>
            </a:r>
            <a:r>
              <a:rPr lang="en-US" sz="1800" dirty="0">
                <a:latin typeface="Arial" panose="020B0604020202020204" pitchFamily="34" charset="0"/>
                <a:cs typeface="Arial" panose="020B0604020202020204" pitchFamily="34" charset="0"/>
              </a:rPr>
              <a:t> data</a:t>
            </a:r>
          </a:p>
        </p:txBody>
      </p:sp>
      <p:sp>
        <p:nvSpPr>
          <p:cNvPr id="68" name="Content Placeholder 2">
            <a:extLst>
              <a:ext uri="{FF2B5EF4-FFF2-40B4-BE49-F238E27FC236}">
                <a16:creationId xmlns:a16="http://schemas.microsoft.com/office/drawing/2014/main" id="{1263D029-55A8-B5FA-01F6-7A201F601536}"/>
              </a:ext>
            </a:extLst>
          </p:cNvPr>
          <p:cNvSpPr txBox="1">
            <a:spLocks/>
          </p:cNvSpPr>
          <p:nvPr/>
        </p:nvSpPr>
        <p:spPr>
          <a:xfrm>
            <a:off x="8079644" y="4627731"/>
            <a:ext cx="3420000" cy="1959609"/>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Impact of policies</a:t>
            </a:r>
            <a:r>
              <a:rPr lang="en-US" sz="1800" dirty="0">
                <a:latin typeface="Arial" panose="020B0604020202020204" pitchFamily="34" charset="0"/>
                <a:cs typeface="Arial" panose="020B0604020202020204" pitchFamily="34" charset="0"/>
              </a:rPr>
              <a:t> by populations groups, gender, regions, e.g. energy poverty</a:t>
            </a:r>
          </a:p>
          <a:p>
            <a:pPr>
              <a:lnSpc>
                <a:spcPct val="100000"/>
              </a:lnSpc>
              <a:spcBef>
                <a:spcPts val="0"/>
              </a:spcBef>
              <a:spcAft>
                <a:spcPts val="3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Linking</a:t>
            </a:r>
            <a:r>
              <a:rPr lang="en-US" sz="1800" dirty="0">
                <a:latin typeface="Arial" panose="020B0604020202020204" pitchFamily="34" charset="0"/>
                <a:cs typeface="Arial" panose="020B0604020202020204" pitchFamily="34" charset="0"/>
              </a:rPr>
              <a:t> environmental with social and economic </a:t>
            </a:r>
            <a:r>
              <a:rPr lang="en-US" sz="1800" b="1" dirty="0">
                <a:latin typeface="Arial" panose="020B0604020202020204" pitchFamily="34" charset="0"/>
                <a:cs typeface="Arial" panose="020B0604020202020204" pitchFamily="34" charset="0"/>
              </a:rPr>
              <a:t>data</a:t>
            </a:r>
          </a:p>
        </p:txBody>
      </p:sp>
      <p:sp>
        <p:nvSpPr>
          <p:cNvPr id="69" name="Freeform: Shape 68">
            <a:extLst>
              <a:ext uri="{FF2B5EF4-FFF2-40B4-BE49-F238E27FC236}">
                <a16:creationId xmlns:a16="http://schemas.microsoft.com/office/drawing/2014/main" id="{81FAEF2F-FB6B-6DDB-7222-AC41B85C1B8D}"/>
              </a:ext>
            </a:extLst>
          </p:cNvPr>
          <p:cNvSpPr/>
          <p:nvPr/>
        </p:nvSpPr>
        <p:spPr>
          <a:xfrm rot="16200000">
            <a:off x="-352665" y="5163799"/>
            <a:ext cx="2323514" cy="523567"/>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B2DCD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NATIONALLY AND</a:t>
            </a:r>
            <a:r>
              <a:rPr lang="en-GB" sz="1600" b="1" dirty="0">
                <a:solidFill>
                  <a:schemeClr val="tx1"/>
                </a:solidFill>
                <a:latin typeface="Arial" panose="020B0604020202020204" pitchFamily="34" charset="0"/>
                <a:ea typeface="DengXian" panose="02010600030101010101" pitchFamily="2" charset="-122"/>
                <a:cs typeface="Arial" panose="020B0604020202020204" pitchFamily="34" charset="0"/>
              </a:rPr>
              <a:t> LOCALLY</a:t>
            </a:r>
            <a:endParaRPr lang="fr-CH" sz="16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6613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69C6F20C-1709-1A1B-5782-9E3BCFB8B0D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644490" y="6321859"/>
            <a:ext cx="1077698" cy="329928"/>
          </a:xfrm>
          <a:prstGeom prst="rect">
            <a:avLst/>
          </a:prstGeom>
        </p:spPr>
      </p:pic>
      <p:sp>
        <p:nvSpPr>
          <p:cNvPr id="10" name="Freeform: Shape 9">
            <a:extLst>
              <a:ext uri="{FF2B5EF4-FFF2-40B4-BE49-F238E27FC236}">
                <a16:creationId xmlns:a16="http://schemas.microsoft.com/office/drawing/2014/main" id="{1D68FD6B-5B89-4E7B-1905-3B0C7A28AFB6}"/>
              </a:ext>
            </a:extLst>
          </p:cNvPr>
          <p:cNvSpPr/>
          <p:nvPr/>
        </p:nvSpPr>
        <p:spPr>
          <a:xfrm rot="16200000">
            <a:off x="-1486097" y="3986380"/>
            <a:ext cx="4407117" cy="37123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B2DCD8"/>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dirty="0">
                <a:solidFill>
                  <a:schemeClr val="tx1"/>
                </a:solidFill>
                <a:effectLst/>
                <a:latin typeface="Arial" panose="020B0604020202020204" pitchFamily="34" charset="0"/>
                <a:ea typeface="DengXian" panose="02010600030101010101" pitchFamily="2" charset="-122"/>
                <a:cs typeface="Arial" panose="020B0604020202020204" pitchFamily="34" charset="0"/>
              </a:rPr>
              <a:t>NATIONALLY AND</a:t>
            </a:r>
            <a:r>
              <a:rPr lang="en-GB" sz="1600" b="1" dirty="0">
                <a:solidFill>
                  <a:schemeClr val="tx1"/>
                </a:solidFill>
                <a:latin typeface="Arial" panose="020B0604020202020204" pitchFamily="34" charset="0"/>
                <a:ea typeface="DengXian" panose="02010600030101010101" pitchFamily="2" charset="-122"/>
                <a:cs typeface="Arial" panose="020B0604020202020204" pitchFamily="34" charset="0"/>
              </a:rPr>
              <a:t> LOCALLY</a:t>
            </a:r>
            <a:endParaRPr lang="fr-CH" sz="1600" b="1" dirty="0">
              <a:solidFill>
                <a:schemeClr val="tx1"/>
              </a:solidFill>
              <a:effectLst/>
              <a:latin typeface="Arial" panose="020B0604020202020204" pitchFamily="34" charset="0"/>
              <a:ea typeface="DengXian" panose="02010600030101010101" pitchFamily="2" charset="-122"/>
              <a:cs typeface="Arial" panose="020B0604020202020204" pitchFamily="34" charset="0"/>
            </a:endParaRPr>
          </a:p>
        </p:txBody>
      </p:sp>
      <p:sp>
        <p:nvSpPr>
          <p:cNvPr id="41" name="Freeform: Shape 40">
            <a:extLst>
              <a:ext uri="{FF2B5EF4-FFF2-40B4-BE49-F238E27FC236}">
                <a16:creationId xmlns:a16="http://schemas.microsoft.com/office/drawing/2014/main" id="{F029D9B7-FCE9-CBD9-BA94-C1995609DA49}"/>
              </a:ext>
            </a:extLst>
          </p:cNvPr>
          <p:cNvSpPr/>
          <p:nvPr/>
        </p:nvSpPr>
        <p:spPr>
          <a:xfrm>
            <a:off x="992370" y="1968439"/>
            <a:ext cx="10515445" cy="36000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Informing</a:t>
            </a:r>
            <a:r>
              <a:rPr lang="fr-CH"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 the public</a:t>
            </a:r>
            <a:endParaRPr lang="en-GB" sz="1600" dirty="0">
              <a:effectLst/>
              <a:ea typeface="DengXian" panose="02010600030101010101" pitchFamily="2" charset="-122"/>
              <a:cs typeface="Arial" panose="020B0604020202020204" pitchFamily="34" charset="0"/>
            </a:endParaRPr>
          </a:p>
        </p:txBody>
      </p:sp>
      <p:sp>
        <p:nvSpPr>
          <p:cNvPr id="47" name="Content Placeholder 2">
            <a:extLst>
              <a:ext uri="{FF2B5EF4-FFF2-40B4-BE49-F238E27FC236}">
                <a16:creationId xmlns:a16="http://schemas.microsoft.com/office/drawing/2014/main" id="{E3C15D5C-AF1D-A0C0-ACF0-9A44C095D996}"/>
              </a:ext>
            </a:extLst>
          </p:cNvPr>
          <p:cNvSpPr txBox="1">
            <a:spLocks/>
          </p:cNvSpPr>
          <p:nvPr/>
        </p:nvSpPr>
        <p:spPr>
          <a:xfrm>
            <a:off x="1003403" y="2323925"/>
            <a:ext cx="10504411" cy="1360220"/>
          </a:xfrm>
          <a:prstGeom prst="rect">
            <a:avLst/>
          </a:prstGeom>
          <a:solidFill>
            <a:schemeClr val="bg1">
              <a:lumMod val="95000"/>
            </a:schemeClr>
          </a:solidFill>
        </p:spPr>
        <p:txBody>
          <a:bodyPr vert="horz" wrap="square" lIns="180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Making statistics and data </a:t>
            </a:r>
            <a:r>
              <a:rPr lang="en-US" sz="1800" b="1" dirty="0">
                <a:latin typeface="Arial" panose="020B0604020202020204" pitchFamily="34" charset="0"/>
                <a:cs typeface="Arial" panose="020B0604020202020204" pitchFamily="34" charset="0"/>
              </a:rPr>
              <a:t>easy to access and use</a:t>
            </a:r>
            <a:r>
              <a:rPr lang="en-US" sz="1800" dirty="0">
                <a:latin typeface="Arial" panose="020B0604020202020204" pitchFamily="34" charset="0"/>
                <a:cs typeface="Arial" panose="020B0604020202020204" pitchFamily="34" charset="0"/>
              </a:rPr>
              <a:t> – dedicated </a:t>
            </a:r>
            <a:r>
              <a:rPr lang="en-US" sz="1800" b="1" dirty="0">
                <a:latin typeface="Arial" panose="020B0604020202020204" pitchFamily="34" charset="0"/>
                <a:cs typeface="Arial" panose="020B0604020202020204" pitchFamily="34" charset="0"/>
              </a:rPr>
              <a:t>portals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explanations</a:t>
            </a:r>
            <a:r>
              <a:rPr lang="en-US" sz="1800" dirty="0">
                <a:latin typeface="Arial" panose="020B0604020202020204" pitchFamily="34" charset="0"/>
                <a:cs typeface="Arial" panose="020B0604020202020204" pitchFamily="34" charset="0"/>
              </a:rPr>
              <a:t> for users with various levels of expertise, various </a:t>
            </a:r>
            <a:r>
              <a:rPr lang="en-US" sz="1800" b="1" dirty="0">
                <a:latin typeface="Arial" panose="020B0604020202020204" pitchFamily="34" charset="0"/>
                <a:cs typeface="Arial" panose="020B0604020202020204" pitchFamily="34" charset="0"/>
              </a:rPr>
              <a:t>dissemination formats</a:t>
            </a:r>
            <a:r>
              <a:rPr lang="en-US" sz="1800" dirty="0">
                <a:latin typeface="Arial" panose="020B0604020202020204" pitchFamily="34" charset="0"/>
                <a:cs typeface="Arial" panose="020B0604020202020204" pitchFamily="34" charset="0"/>
              </a:rPr>
              <a:t>, e.g. for analysts, journalists, students, bloggers</a:t>
            </a:r>
          </a:p>
          <a:p>
            <a:pPr>
              <a:lnSpc>
                <a:spcPct val="100000"/>
              </a:lnSpc>
              <a:spcBef>
                <a:spcPts val="0"/>
              </a:spcBef>
              <a:spcAft>
                <a:spcPts val="3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Building trust and public awareness </a:t>
            </a:r>
            <a:r>
              <a:rPr lang="en-US" sz="1800" dirty="0">
                <a:latin typeface="Arial" panose="020B0604020202020204" pitchFamily="34" charset="0"/>
                <a:cs typeface="Arial" panose="020B0604020202020204" pitchFamily="34" charset="0"/>
              </a:rPr>
              <a:t>through </a:t>
            </a:r>
            <a:r>
              <a:rPr lang="en-US" sz="1800" b="1" dirty="0">
                <a:latin typeface="Arial" panose="020B0604020202020204" pitchFamily="34" charset="0"/>
                <a:cs typeface="Arial" panose="020B0604020202020204" pitchFamily="34" charset="0"/>
              </a:rPr>
              <a:t>transparent, reliable and relevant data</a:t>
            </a:r>
          </a:p>
        </p:txBody>
      </p:sp>
      <p:sp>
        <p:nvSpPr>
          <p:cNvPr id="2" name="Freeform: Shape 1">
            <a:extLst>
              <a:ext uri="{FF2B5EF4-FFF2-40B4-BE49-F238E27FC236}">
                <a16:creationId xmlns:a16="http://schemas.microsoft.com/office/drawing/2014/main" id="{03F96BEB-C898-8FB5-91A5-CB0611F03397}"/>
              </a:ext>
            </a:extLst>
          </p:cNvPr>
          <p:cNvSpPr/>
          <p:nvPr/>
        </p:nvSpPr>
        <p:spPr>
          <a:xfrm>
            <a:off x="999528" y="3806143"/>
            <a:ext cx="10508286" cy="34134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b="1" dirty="0">
                <a:solidFill>
                  <a:srgbClr val="FFFFFF"/>
                </a:solidFill>
                <a:latin typeface="Arial" panose="020B0604020202020204" pitchFamily="34" charset="0"/>
                <a:ea typeface="DengXian" panose="02010600030101010101" pitchFamily="2" charset="-122"/>
                <a:cs typeface="Arial" panose="020B0604020202020204" pitchFamily="34" charset="0"/>
              </a:rPr>
              <a:t>Financial aspects of </a:t>
            </a:r>
            <a:r>
              <a:rPr lang="fr-CH" b="1" dirty="0" err="1">
                <a:solidFill>
                  <a:srgbClr val="FFFFFF"/>
                </a:solidFill>
                <a:latin typeface="Arial" panose="020B0604020202020204" pitchFamily="34" charset="0"/>
                <a:ea typeface="DengXian" panose="02010600030101010101" pitchFamily="2" charset="-122"/>
                <a:cs typeface="Arial" panose="020B0604020202020204" pitchFamily="34" charset="0"/>
              </a:rPr>
              <a:t>climate</a:t>
            </a:r>
            <a:r>
              <a:rPr lang="fr-CH" b="1" dirty="0">
                <a:solidFill>
                  <a:srgbClr val="FFFFFF"/>
                </a:solidFill>
                <a:latin typeface="Arial" panose="020B0604020202020204" pitchFamily="34" charset="0"/>
                <a:ea typeface="DengXian" panose="02010600030101010101" pitchFamily="2" charset="-122"/>
                <a:cs typeface="Arial" panose="020B0604020202020204" pitchFamily="34" charset="0"/>
              </a:rPr>
              <a:t> action</a:t>
            </a:r>
            <a:endParaRPr lang="en-GB" sz="1600" dirty="0">
              <a:effectLst/>
              <a:ea typeface="DengXian" panose="02010600030101010101" pitchFamily="2" charset="-122"/>
              <a:cs typeface="Arial" panose="020B0604020202020204" pitchFamily="34" charset="0"/>
            </a:endParaRPr>
          </a:p>
        </p:txBody>
      </p:sp>
      <p:sp>
        <p:nvSpPr>
          <p:cNvPr id="4" name="Content Placeholder 2">
            <a:extLst>
              <a:ext uri="{FF2B5EF4-FFF2-40B4-BE49-F238E27FC236}">
                <a16:creationId xmlns:a16="http://schemas.microsoft.com/office/drawing/2014/main" id="{C551914E-62CD-DF3B-0EF6-A726CBC5DE20}"/>
              </a:ext>
            </a:extLst>
          </p:cNvPr>
          <p:cNvSpPr txBox="1">
            <a:spLocks/>
          </p:cNvSpPr>
          <p:nvPr/>
        </p:nvSpPr>
        <p:spPr>
          <a:xfrm>
            <a:off x="999528" y="4147483"/>
            <a:ext cx="10508286" cy="2228073"/>
          </a:xfrm>
          <a:prstGeom prst="rect">
            <a:avLst/>
          </a:prstGeom>
          <a:solidFill>
            <a:schemeClr val="bg1">
              <a:lumMod val="95000"/>
            </a:schemeClr>
          </a:solidFill>
        </p:spPr>
        <p:txBody>
          <a:bodyPr vert="horz" wrap="square" lIns="180000" tIns="108000" rIns="180000" bIns="10800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Coordination, cooperation and standardization</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Government expenditures, subsidies and transfers</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Supporting national climate finance reporting</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Climate impacts of economic/financial activities</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Data for assessing physical and transition risks</a:t>
            </a:r>
          </a:p>
          <a:p>
            <a:pPr>
              <a:lnSpc>
                <a:spcPct val="100000"/>
              </a:lnSpc>
              <a:spcBef>
                <a:spcPts val="0"/>
              </a:spcBef>
              <a:spcAft>
                <a:spcPts val="3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Measuring climate investment</a:t>
            </a:r>
            <a:endParaRPr lang="en-US" sz="18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8E8A5E15-657E-66BC-BE2C-0D93E5146F61}"/>
              </a:ext>
            </a:extLst>
          </p:cNvPr>
          <p:cNvGrpSpPr/>
          <p:nvPr/>
        </p:nvGrpSpPr>
        <p:grpSpPr>
          <a:xfrm>
            <a:off x="531845" y="1473769"/>
            <a:ext cx="10975971" cy="412501"/>
            <a:chOff x="0" y="7564"/>
            <a:chExt cx="7200000" cy="337825"/>
          </a:xfrm>
        </p:grpSpPr>
        <p:sp>
          <p:nvSpPr>
            <p:cNvPr id="7" name="TextBox 39">
              <a:extLst>
                <a:ext uri="{FF2B5EF4-FFF2-40B4-BE49-F238E27FC236}">
                  <a16:creationId xmlns:a16="http://schemas.microsoft.com/office/drawing/2014/main" id="{84A9304D-D373-5FA4-CCC2-A72F960C21D3}"/>
                </a:ext>
              </a:extLst>
            </p:cNvPr>
            <p:cNvSpPr txBox="1"/>
            <p:nvPr/>
          </p:nvSpPr>
          <p:spPr>
            <a:xfrm>
              <a:off x="0" y="33354"/>
              <a:ext cx="7200000" cy="294829"/>
            </a:xfrm>
            <a:prstGeom prst="rect">
              <a:avLst/>
            </a:prstGeom>
            <a:solidFill>
              <a:srgbClr val="B2DCD8"/>
            </a:solidFill>
          </p:spPr>
          <p:txBody>
            <a:bodyPr wrap="square" lIns="108000" rIns="108000" anchor="ctr" anchorCtr="0">
              <a:noAutofit/>
            </a:bodyPr>
            <a:lstStyle/>
            <a:p>
              <a:pPr algn="ctr">
                <a:lnSpc>
                  <a:spcPct val="107000"/>
                </a:lnSpc>
                <a:spcAft>
                  <a:spcPts val="800"/>
                </a:spcAft>
                <a:tabLst>
                  <a:tab pos="463550" algn="l"/>
                </a:tabLst>
              </a:pPr>
              <a:r>
                <a:rPr lang="fr-CH" b="1" dirty="0">
                  <a:effectLst/>
                  <a:latin typeface="Arial" panose="020B0604020202020204" pitchFamily="34" charset="0"/>
                  <a:ea typeface="DengXian" panose="02010600030101010101" pitchFamily="2" charset="-122"/>
                  <a:cs typeface="Arial" panose="020B0604020202020204" pitchFamily="34" charset="0"/>
                </a:rPr>
                <a:t>How can </a:t>
              </a:r>
              <a:r>
                <a:rPr lang="fr-CH" b="1" dirty="0">
                  <a:latin typeface="Arial" panose="020B0604020202020204" pitchFamily="34" charset="0"/>
                  <a:ea typeface="DengXian" panose="02010600030101010101" pitchFamily="2" charset="-122"/>
                  <a:cs typeface="Arial" panose="020B0604020202020204" pitchFamily="34" charset="0"/>
                </a:rPr>
                <a:t>the statistical </a:t>
              </a:r>
              <a:r>
                <a:rPr lang="fr-CH" b="1" dirty="0" err="1">
                  <a:latin typeface="Arial" panose="020B0604020202020204" pitchFamily="34" charset="0"/>
                  <a:ea typeface="DengXian" panose="02010600030101010101" pitchFamily="2" charset="-122"/>
                  <a:cs typeface="Arial" panose="020B0604020202020204" pitchFamily="34" charset="0"/>
                </a:rPr>
                <a:t>community</a:t>
              </a:r>
              <a:r>
                <a:rPr lang="fr-CH" b="1" dirty="0">
                  <a:latin typeface="Arial" panose="020B0604020202020204" pitchFamily="34" charset="0"/>
                  <a:ea typeface="DengXian" panose="02010600030101010101" pitchFamily="2" charset="-122"/>
                  <a:cs typeface="Arial" panose="020B0604020202020204" pitchFamily="34" charset="0"/>
                </a:rPr>
                <a:t> </a:t>
              </a:r>
              <a:r>
                <a:rPr lang="fr-CH" b="1" dirty="0" err="1">
                  <a:latin typeface="Arial" panose="020B0604020202020204" pitchFamily="34" charset="0"/>
                  <a:ea typeface="DengXian" panose="02010600030101010101" pitchFamily="2" charset="-122"/>
                  <a:cs typeface="Arial" panose="020B0604020202020204" pitchFamily="34" charset="0"/>
                </a:rPr>
                <a:t>contribute</a:t>
              </a:r>
              <a:r>
                <a:rPr lang="fr-CH" b="1" dirty="0">
                  <a:latin typeface="Arial" panose="020B0604020202020204" pitchFamily="34" charset="0"/>
                  <a:ea typeface="DengXian" panose="02010600030101010101" pitchFamily="2" charset="-122"/>
                  <a:cs typeface="Arial" panose="020B0604020202020204" pitchFamily="34" charset="0"/>
                </a:rPr>
                <a:t> to </a:t>
              </a:r>
              <a:r>
                <a:rPr lang="fr-CH" b="1" dirty="0" err="1">
                  <a:latin typeface="Arial" panose="020B0604020202020204" pitchFamily="34" charset="0"/>
                  <a:ea typeface="DengXian" panose="02010600030101010101" pitchFamily="2" charset="-122"/>
                  <a:cs typeface="Arial" panose="020B0604020202020204" pitchFamily="34" charset="0"/>
                </a:rPr>
                <a:t>climate</a:t>
              </a:r>
              <a:r>
                <a:rPr lang="fr-CH" b="1" dirty="0">
                  <a:latin typeface="Arial" panose="020B0604020202020204" pitchFamily="34" charset="0"/>
                  <a:ea typeface="DengXian" panose="02010600030101010101" pitchFamily="2" charset="-122"/>
                  <a:cs typeface="Arial" panose="020B0604020202020204" pitchFamily="34" charset="0"/>
                </a:rPr>
                <a:t> action?</a:t>
              </a:r>
              <a:endParaRPr lang="en-GB"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8" name="Freeform: Shape 7">
              <a:extLst>
                <a:ext uri="{FF2B5EF4-FFF2-40B4-BE49-F238E27FC236}">
                  <a16:creationId xmlns:a16="http://schemas.microsoft.com/office/drawing/2014/main" id="{6A48040C-D5F3-8FF2-707C-6F8684801086}"/>
                </a:ext>
              </a:extLst>
            </p:cNvPr>
            <p:cNvSpPr/>
            <p:nvPr/>
          </p:nvSpPr>
          <p:spPr>
            <a:xfrm>
              <a:off x="0" y="315906"/>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a:effectLst/>
                <a:ea typeface="DengXian" panose="02010600030101010101" pitchFamily="2" charset="-122"/>
                <a:cs typeface="Arial" panose="020B0604020202020204" pitchFamily="34" charset="0"/>
              </a:endParaRPr>
            </a:p>
          </p:txBody>
        </p:sp>
        <p:sp>
          <p:nvSpPr>
            <p:cNvPr id="9" name="Freeform: Shape 8">
              <a:extLst>
                <a:ext uri="{FF2B5EF4-FFF2-40B4-BE49-F238E27FC236}">
                  <a16:creationId xmlns:a16="http://schemas.microsoft.com/office/drawing/2014/main" id="{14C3E5D6-E7E0-7BE7-7438-B79423A1D793}"/>
                </a:ext>
              </a:extLst>
            </p:cNvPr>
            <p:cNvSpPr/>
            <p:nvPr/>
          </p:nvSpPr>
          <p:spPr>
            <a:xfrm>
              <a:off x="0" y="7564"/>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a:effectLst/>
                <a:ea typeface="DengXian" panose="02010600030101010101" pitchFamily="2" charset="-122"/>
                <a:cs typeface="Arial" panose="020B0604020202020204" pitchFamily="34" charset="0"/>
              </a:endParaRPr>
            </a:p>
          </p:txBody>
        </p:sp>
      </p:grpSp>
      <p:sp>
        <p:nvSpPr>
          <p:cNvPr id="11" name="Title 1">
            <a:extLst>
              <a:ext uri="{FF2B5EF4-FFF2-40B4-BE49-F238E27FC236}">
                <a16:creationId xmlns:a16="http://schemas.microsoft.com/office/drawing/2014/main" id="{A726D57E-F1D1-63BF-1B8D-EB9F81477D21}"/>
              </a:ext>
            </a:extLst>
          </p:cNvPr>
          <p:cNvSpPr txBox="1">
            <a:spLocks/>
          </p:cNvSpPr>
          <p:nvPr/>
        </p:nvSpPr>
        <p:spPr>
          <a:xfrm>
            <a:off x="684183" y="365126"/>
            <a:ext cx="10893301" cy="808987"/>
          </a:xfrm>
          <a:prstGeom prst="rect">
            <a:avLst/>
          </a:prstGeom>
        </p:spPr>
        <p:txBody>
          <a:bodyPr vert="horz" lIns="91440" tIns="45720" rIns="91440" bIns="45720" rtlCol="0" anchor="b">
            <a:normAutofit fontScale="90000" lnSpcReduction="10000"/>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r>
              <a:rPr lang="en-US" dirty="0"/>
              <a:t>Data is integral to the implementation of the Paris Agreement</a:t>
            </a:r>
            <a:endParaRPr lang="en-GB" dirty="0"/>
          </a:p>
        </p:txBody>
      </p:sp>
    </p:spTree>
    <p:extLst>
      <p:ext uri="{BB962C8B-B14F-4D97-AF65-F5344CB8AC3E}">
        <p14:creationId xmlns:p14="http://schemas.microsoft.com/office/powerpoint/2010/main" val="399576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AF6C82-C03C-C404-1267-EA1787FF0F3B}"/>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635781" y="6391529"/>
            <a:ext cx="1077698" cy="329928"/>
          </a:xfrm>
          <a:prstGeom prst="rect">
            <a:avLst/>
          </a:prstGeom>
        </p:spPr>
      </p:pic>
      <p:grpSp>
        <p:nvGrpSpPr>
          <p:cNvPr id="27" name="Group 26">
            <a:extLst>
              <a:ext uri="{FF2B5EF4-FFF2-40B4-BE49-F238E27FC236}">
                <a16:creationId xmlns:a16="http://schemas.microsoft.com/office/drawing/2014/main" id="{3357D826-923E-B9E3-488D-BAE4A2ADCCE3}"/>
              </a:ext>
            </a:extLst>
          </p:cNvPr>
          <p:cNvGrpSpPr/>
          <p:nvPr/>
        </p:nvGrpSpPr>
        <p:grpSpPr>
          <a:xfrm>
            <a:off x="684181" y="1533652"/>
            <a:ext cx="10823633" cy="412501"/>
            <a:chOff x="0" y="7564"/>
            <a:chExt cx="7200000" cy="337825"/>
          </a:xfrm>
        </p:grpSpPr>
        <p:sp>
          <p:nvSpPr>
            <p:cNvPr id="28" name="TextBox 39">
              <a:extLst>
                <a:ext uri="{FF2B5EF4-FFF2-40B4-BE49-F238E27FC236}">
                  <a16:creationId xmlns:a16="http://schemas.microsoft.com/office/drawing/2014/main" id="{82391795-B94A-2118-31CB-C14690C8264B}"/>
                </a:ext>
              </a:extLst>
            </p:cNvPr>
            <p:cNvSpPr txBox="1"/>
            <p:nvPr/>
          </p:nvSpPr>
          <p:spPr>
            <a:xfrm>
              <a:off x="0" y="33354"/>
              <a:ext cx="7200000" cy="294829"/>
            </a:xfrm>
            <a:prstGeom prst="rect">
              <a:avLst/>
            </a:prstGeom>
            <a:solidFill>
              <a:srgbClr val="B2DCD8"/>
            </a:solidFill>
          </p:spPr>
          <p:txBody>
            <a:bodyPr wrap="square" lIns="108000" rIns="108000" anchor="ctr" anchorCtr="0">
              <a:noAutofit/>
            </a:bodyPr>
            <a:lstStyle/>
            <a:p>
              <a:pPr algn="ctr">
                <a:lnSpc>
                  <a:spcPct val="107000"/>
                </a:lnSpc>
                <a:spcAft>
                  <a:spcPts val="800"/>
                </a:spcAft>
                <a:tabLst>
                  <a:tab pos="463550" algn="l"/>
                </a:tabLst>
              </a:pPr>
              <a:r>
                <a:rPr lang="en-GB" sz="1600" b="1" kern="1200" dirty="0">
                  <a:effectLst/>
                  <a:latin typeface="Arial" panose="020B0604020202020204" pitchFamily="34" charset="0"/>
                  <a:ea typeface="Calibri" panose="020F0502020204030204" pitchFamily="34" charset="0"/>
                  <a:cs typeface="Arial" panose="020B0604020202020204" pitchFamily="34" charset="0"/>
                </a:rPr>
                <a:t>Cross-cutting issues</a:t>
              </a:r>
              <a:endParaRPr lang="en-GB" sz="14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29" name="Freeform: Shape 28">
              <a:extLst>
                <a:ext uri="{FF2B5EF4-FFF2-40B4-BE49-F238E27FC236}">
                  <a16:creationId xmlns:a16="http://schemas.microsoft.com/office/drawing/2014/main" id="{3928AE3F-B03D-D1A8-EE9C-F4C51562EFD5}"/>
                </a:ext>
              </a:extLst>
            </p:cNvPr>
            <p:cNvSpPr/>
            <p:nvPr/>
          </p:nvSpPr>
          <p:spPr>
            <a:xfrm>
              <a:off x="0" y="315906"/>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sz="12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sz="1100">
                <a:effectLst/>
                <a:ea typeface="DengXian" panose="02010600030101010101" pitchFamily="2" charset="-122"/>
                <a:cs typeface="Arial" panose="020B0604020202020204" pitchFamily="34" charset="0"/>
              </a:endParaRPr>
            </a:p>
          </p:txBody>
        </p:sp>
        <p:sp>
          <p:nvSpPr>
            <p:cNvPr id="30" name="Freeform: Shape 29">
              <a:extLst>
                <a:ext uri="{FF2B5EF4-FFF2-40B4-BE49-F238E27FC236}">
                  <a16:creationId xmlns:a16="http://schemas.microsoft.com/office/drawing/2014/main" id="{9C8E2D4B-8188-B405-5B4E-95F345134644}"/>
                </a:ext>
              </a:extLst>
            </p:cNvPr>
            <p:cNvSpPr/>
            <p:nvPr/>
          </p:nvSpPr>
          <p:spPr>
            <a:xfrm>
              <a:off x="0" y="7564"/>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sz="12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sz="1100">
                <a:effectLst/>
                <a:ea typeface="DengXian" panose="02010600030101010101" pitchFamily="2" charset="-122"/>
                <a:cs typeface="Arial" panose="020B0604020202020204" pitchFamily="34" charset="0"/>
              </a:endParaRPr>
            </a:p>
          </p:txBody>
        </p:sp>
      </p:grpSp>
      <p:grpSp>
        <p:nvGrpSpPr>
          <p:cNvPr id="52" name="Group 51">
            <a:extLst>
              <a:ext uri="{FF2B5EF4-FFF2-40B4-BE49-F238E27FC236}">
                <a16:creationId xmlns:a16="http://schemas.microsoft.com/office/drawing/2014/main" id="{93C6DC61-EA4E-0D11-B02A-B5F37D5EFB4A}"/>
              </a:ext>
            </a:extLst>
          </p:cNvPr>
          <p:cNvGrpSpPr/>
          <p:nvPr/>
        </p:nvGrpSpPr>
        <p:grpSpPr>
          <a:xfrm>
            <a:off x="684184" y="3247163"/>
            <a:ext cx="10823633" cy="412501"/>
            <a:chOff x="0" y="7564"/>
            <a:chExt cx="7200000" cy="337825"/>
          </a:xfrm>
        </p:grpSpPr>
        <p:sp>
          <p:nvSpPr>
            <p:cNvPr id="53" name="TextBox 39">
              <a:extLst>
                <a:ext uri="{FF2B5EF4-FFF2-40B4-BE49-F238E27FC236}">
                  <a16:creationId xmlns:a16="http://schemas.microsoft.com/office/drawing/2014/main" id="{68336E08-DF38-5189-2D6B-C72CB7A3BA2E}"/>
                </a:ext>
              </a:extLst>
            </p:cNvPr>
            <p:cNvSpPr txBox="1"/>
            <p:nvPr/>
          </p:nvSpPr>
          <p:spPr>
            <a:xfrm>
              <a:off x="0" y="33354"/>
              <a:ext cx="7200000" cy="294829"/>
            </a:xfrm>
            <a:prstGeom prst="rect">
              <a:avLst/>
            </a:prstGeom>
            <a:solidFill>
              <a:srgbClr val="B2DCD8"/>
            </a:solidFill>
          </p:spPr>
          <p:txBody>
            <a:bodyPr wrap="square" lIns="108000" rIns="108000" anchor="ctr" anchorCtr="0">
              <a:noAutofit/>
            </a:bodyPr>
            <a:lstStyle/>
            <a:p>
              <a:pPr algn="ctr">
                <a:lnSpc>
                  <a:spcPct val="107000"/>
                </a:lnSpc>
                <a:spcAft>
                  <a:spcPts val="800"/>
                </a:spcAft>
                <a:tabLst>
                  <a:tab pos="463550" algn="l"/>
                </a:tabLst>
              </a:pPr>
              <a:r>
                <a:rPr lang="fr-CH" sz="1600" b="1" dirty="0">
                  <a:effectLst/>
                  <a:latin typeface="Arial" panose="020B0604020202020204" pitchFamily="34" charset="0"/>
                  <a:ea typeface="DengXian" panose="02010600030101010101" pitchFamily="2" charset="-122"/>
                  <a:cs typeface="Arial" panose="020B0604020202020204" pitchFamily="34" charset="0"/>
                </a:rPr>
                <a:t>Conclusions, </a:t>
              </a:r>
              <a:r>
                <a:rPr lang="fr-CH" sz="1600" b="1" dirty="0" err="1">
                  <a:effectLst/>
                  <a:latin typeface="Arial" panose="020B0604020202020204" pitchFamily="34" charset="0"/>
                  <a:ea typeface="DengXian" panose="02010600030101010101" pitchFamily="2" charset="-122"/>
                  <a:cs typeface="Arial" panose="020B0604020202020204" pitchFamily="34" charset="0"/>
                </a:rPr>
                <a:t>recommendations</a:t>
              </a:r>
              <a:r>
                <a:rPr lang="fr-CH" sz="1600" b="1" dirty="0">
                  <a:effectLst/>
                  <a:latin typeface="Arial" panose="020B0604020202020204" pitchFamily="34" charset="0"/>
                  <a:ea typeface="DengXian" panose="02010600030101010101" pitchFamily="2" charset="-122"/>
                  <a:cs typeface="Arial" panose="020B0604020202020204" pitchFamily="34" charset="0"/>
                </a:rPr>
                <a:t> and </a:t>
              </a:r>
              <a:r>
                <a:rPr lang="fr-CH" sz="1600" b="1" dirty="0" err="1">
                  <a:effectLst/>
                  <a:latin typeface="Arial" panose="020B0604020202020204" pitchFamily="34" charset="0"/>
                  <a:ea typeface="DengXian" panose="02010600030101010101" pitchFamily="2" charset="-122"/>
                  <a:cs typeface="Arial" panose="020B0604020202020204" pitchFamily="34" charset="0"/>
                </a:rPr>
                <a:t>further</a:t>
              </a:r>
              <a:r>
                <a:rPr lang="fr-CH" sz="1600" b="1" dirty="0">
                  <a:effectLst/>
                  <a:latin typeface="Arial" panose="020B0604020202020204" pitchFamily="34" charset="0"/>
                  <a:ea typeface="DengXian" panose="02010600030101010101" pitchFamily="2" charset="-122"/>
                  <a:cs typeface="Arial" panose="020B0604020202020204" pitchFamily="34" charset="0"/>
                </a:rPr>
                <a:t> </a:t>
              </a:r>
              <a:r>
                <a:rPr lang="fr-CH" sz="1600" b="1" dirty="0" err="1">
                  <a:effectLst/>
                  <a:latin typeface="Arial" panose="020B0604020202020204" pitchFamily="34" charset="0"/>
                  <a:ea typeface="DengXian" panose="02010600030101010101" pitchFamily="2" charset="-122"/>
                  <a:cs typeface="Arial" panose="020B0604020202020204" pitchFamily="34" charset="0"/>
                </a:rPr>
                <a:t>work</a:t>
              </a:r>
              <a:endParaRPr lang="en-GB" sz="14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54" name="Freeform: Shape 53">
              <a:extLst>
                <a:ext uri="{FF2B5EF4-FFF2-40B4-BE49-F238E27FC236}">
                  <a16:creationId xmlns:a16="http://schemas.microsoft.com/office/drawing/2014/main" id="{8378BAC8-F706-4109-7826-1D4F914A0683}"/>
                </a:ext>
              </a:extLst>
            </p:cNvPr>
            <p:cNvSpPr/>
            <p:nvPr/>
          </p:nvSpPr>
          <p:spPr>
            <a:xfrm>
              <a:off x="0" y="315906"/>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sz="12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sz="1100">
                <a:effectLst/>
                <a:ea typeface="DengXian" panose="02010600030101010101" pitchFamily="2" charset="-122"/>
                <a:cs typeface="Arial" panose="020B0604020202020204" pitchFamily="34" charset="0"/>
              </a:endParaRPr>
            </a:p>
          </p:txBody>
        </p:sp>
        <p:sp>
          <p:nvSpPr>
            <p:cNvPr id="55" name="Freeform: Shape 54">
              <a:extLst>
                <a:ext uri="{FF2B5EF4-FFF2-40B4-BE49-F238E27FC236}">
                  <a16:creationId xmlns:a16="http://schemas.microsoft.com/office/drawing/2014/main" id="{3AE90098-40C4-4A35-2406-CD1E96235746}"/>
                </a:ext>
              </a:extLst>
            </p:cNvPr>
            <p:cNvSpPr/>
            <p:nvPr/>
          </p:nvSpPr>
          <p:spPr>
            <a:xfrm>
              <a:off x="0" y="7564"/>
              <a:ext cx="7200000" cy="29483"/>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nSpc>
                  <a:spcPct val="107000"/>
                </a:lnSpc>
                <a:spcAft>
                  <a:spcPts val="800"/>
                </a:spcAft>
              </a:pPr>
              <a:r>
                <a:rPr lang="fr-CH" sz="1200" b="1" kern="120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endParaRPr lang="en-GB" sz="1100">
                <a:effectLst/>
                <a:ea typeface="DengXian" panose="02010600030101010101" pitchFamily="2" charset="-122"/>
                <a:cs typeface="Arial" panose="020B0604020202020204" pitchFamily="34" charset="0"/>
              </a:endParaRPr>
            </a:p>
          </p:txBody>
        </p:sp>
      </p:grpSp>
      <p:grpSp>
        <p:nvGrpSpPr>
          <p:cNvPr id="35" name="Group 34">
            <a:extLst>
              <a:ext uri="{FF2B5EF4-FFF2-40B4-BE49-F238E27FC236}">
                <a16:creationId xmlns:a16="http://schemas.microsoft.com/office/drawing/2014/main" id="{7A4D7969-6A2C-DE53-A80F-A3E5E28883BE}"/>
              </a:ext>
            </a:extLst>
          </p:cNvPr>
          <p:cNvGrpSpPr/>
          <p:nvPr/>
        </p:nvGrpSpPr>
        <p:grpSpPr>
          <a:xfrm>
            <a:off x="694049" y="2073971"/>
            <a:ext cx="10805706" cy="997449"/>
            <a:chOff x="694049" y="2150173"/>
            <a:chExt cx="10805706" cy="997449"/>
          </a:xfrm>
          <a:solidFill>
            <a:schemeClr val="bg1">
              <a:lumMod val="95000"/>
            </a:schemeClr>
          </a:solidFill>
        </p:grpSpPr>
        <p:sp>
          <p:nvSpPr>
            <p:cNvPr id="36" name="Freeform: Shape 35">
              <a:extLst>
                <a:ext uri="{FF2B5EF4-FFF2-40B4-BE49-F238E27FC236}">
                  <a16:creationId xmlns:a16="http://schemas.microsoft.com/office/drawing/2014/main" id="{19C80C47-0DA8-F2B9-C533-11720E6A3374}"/>
                </a:ext>
              </a:extLst>
            </p:cNvPr>
            <p:cNvSpPr/>
            <p:nvPr/>
          </p:nvSpPr>
          <p:spPr>
            <a:xfrm>
              <a:off x="694049"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216F63"/>
                </a:buClr>
                <a:buFont typeface="Wingdings" panose="05000000000000000000" pitchFamily="2" charset="2"/>
                <a:buNone/>
              </a:pPr>
              <a:r>
                <a:rPr lang="en-US" sz="1600" b="1" kern="1200" dirty="0">
                  <a:solidFill>
                    <a:schemeClr val="tx1"/>
                  </a:solidFill>
                  <a:latin typeface="Arial" panose="020B0604020202020204" pitchFamily="34" charset="0"/>
                  <a:cs typeface="Arial" panose="020B0604020202020204" pitchFamily="34" charset="0"/>
                </a:rPr>
                <a:t>Governance and coordination</a:t>
              </a:r>
              <a:endParaRPr lang="en-GB" sz="1600" kern="1200" dirty="0">
                <a:solidFill>
                  <a:schemeClr val="tx1"/>
                </a:solidFill>
              </a:endParaRPr>
            </a:p>
          </p:txBody>
        </p:sp>
        <p:sp>
          <p:nvSpPr>
            <p:cNvPr id="37" name="Freeform: Shape 36">
              <a:extLst>
                <a:ext uri="{FF2B5EF4-FFF2-40B4-BE49-F238E27FC236}">
                  <a16:creationId xmlns:a16="http://schemas.microsoft.com/office/drawing/2014/main" id="{F15C6031-C09C-2E03-8A8A-2DECA14A8452}"/>
                </a:ext>
              </a:extLst>
            </p:cNvPr>
            <p:cNvSpPr/>
            <p:nvPr/>
          </p:nvSpPr>
          <p:spPr>
            <a:xfrm>
              <a:off x="2522707"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Engagement with policymakers</a:t>
              </a:r>
            </a:p>
          </p:txBody>
        </p:sp>
        <p:sp>
          <p:nvSpPr>
            <p:cNvPr id="38" name="Freeform: Shape 37">
              <a:extLst>
                <a:ext uri="{FF2B5EF4-FFF2-40B4-BE49-F238E27FC236}">
                  <a16:creationId xmlns:a16="http://schemas.microsoft.com/office/drawing/2014/main" id="{6DB41DD0-B6E0-D75D-82EB-4C13F54047CA}"/>
                </a:ext>
              </a:extLst>
            </p:cNvPr>
            <p:cNvSpPr/>
            <p:nvPr/>
          </p:nvSpPr>
          <p:spPr>
            <a:xfrm>
              <a:off x="4351365"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Strengthening data collection</a:t>
              </a:r>
              <a:endParaRPr lang="en-US" sz="1600" b="1" kern="1200" dirty="0">
                <a:solidFill>
                  <a:schemeClr val="tx1"/>
                </a:solidFill>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CCBEDDFD-EFD8-7155-4C6C-8A5D1667A10D}"/>
                </a:ext>
              </a:extLst>
            </p:cNvPr>
            <p:cNvSpPr/>
            <p:nvPr/>
          </p:nvSpPr>
          <p:spPr>
            <a:xfrm>
              <a:off x="6180023"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Local and geospatially enabled data</a:t>
              </a:r>
              <a:endParaRPr lang="en-US" sz="1600" b="1" kern="1200" dirty="0">
                <a:solidFill>
                  <a:schemeClr val="tx1"/>
                </a:solidFill>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0271A72B-8839-FA72-1C20-C28E4EF3B848}"/>
                </a:ext>
              </a:extLst>
            </p:cNvPr>
            <p:cNvSpPr/>
            <p:nvPr/>
          </p:nvSpPr>
          <p:spPr>
            <a:xfrm>
              <a:off x="8008681"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Arial" panose="020B0604020202020204" pitchFamily="34" charset="0"/>
                  <a:cs typeface="Arial" panose="020B0604020202020204" pitchFamily="34" charset="0"/>
                </a:rPr>
                <a:t>Collaboration with researchers and academia</a:t>
              </a:r>
              <a:endParaRPr lang="en-US" sz="1600" b="1" kern="1200" dirty="0">
                <a:solidFill>
                  <a:schemeClr val="tx1"/>
                </a:solidFill>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74EE9370-4A81-B93E-8261-1AB64C886FAD}"/>
                </a:ext>
              </a:extLst>
            </p:cNvPr>
            <p:cNvSpPr/>
            <p:nvPr/>
          </p:nvSpPr>
          <p:spPr>
            <a:xfrm>
              <a:off x="9837339" y="2150173"/>
              <a:ext cx="1662416" cy="997449"/>
            </a:xfrm>
            <a:custGeom>
              <a:avLst/>
              <a:gdLst>
                <a:gd name="connsiteX0" fmla="*/ 0 w 1662416"/>
                <a:gd name="connsiteY0" fmla="*/ 0 h 997449"/>
                <a:gd name="connsiteX1" fmla="*/ 1662416 w 1662416"/>
                <a:gd name="connsiteY1" fmla="*/ 0 h 997449"/>
                <a:gd name="connsiteX2" fmla="*/ 1662416 w 1662416"/>
                <a:gd name="connsiteY2" fmla="*/ 997449 h 997449"/>
                <a:gd name="connsiteX3" fmla="*/ 0 w 1662416"/>
                <a:gd name="connsiteY3" fmla="*/ 997449 h 997449"/>
                <a:gd name="connsiteX4" fmla="*/ 0 w 1662416"/>
                <a:gd name="connsiteY4" fmla="*/ 0 h 997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416" h="997449">
                  <a:moveTo>
                    <a:pt x="0" y="0"/>
                  </a:moveTo>
                  <a:lnTo>
                    <a:pt x="1662416" y="0"/>
                  </a:lnTo>
                  <a:lnTo>
                    <a:pt x="1662416" y="997449"/>
                  </a:lnTo>
                  <a:lnTo>
                    <a:pt x="0" y="997449"/>
                  </a:lnTo>
                  <a:lnTo>
                    <a:pt x="0" y="0"/>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Perceptions, attitudes and </a:t>
              </a:r>
              <a:r>
                <a:rPr lang="en-US" sz="1600" b="1" kern="1200" dirty="0" err="1">
                  <a:solidFill>
                    <a:schemeClr val="tx1"/>
                  </a:solidFill>
                  <a:latin typeface="Arial" panose="020B0604020202020204" pitchFamily="34" charset="0"/>
                  <a:cs typeface="Arial" panose="020B0604020202020204" pitchFamily="34" charset="0"/>
                </a:rPr>
                <a:t>behaviours</a:t>
              </a:r>
              <a:endParaRPr lang="en-US" sz="1600" b="1" kern="1200" dirty="0">
                <a:solidFill>
                  <a:schemeClr val="tx1"/>
                </a:solidFill>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D1A4D61B-DB72-F709-9535-F9E9FBFED0ED}"/>
              </a:ext>
            </a:extLst>
          </p:cNvPr>
          <p:cNvGrpSpPr/>
          <p:nvPr/>
        </p:nvGrpSpPr>
        <p:grpSpPr>
          <a:xfrm>
            <a:off x="680058" y="3758742"/>
            <a:ext cx="10812542" cy="2413452"/>
            <a:chOff x="695272" y="4133808"/>
            <a:chExt cx="9043352" cy="2158774"/>
          </a:xfrm>
        </p:grpSpPr>
        <p:sp>
          <p:nvSpPr>
            <p:cNvPr id="43" name="Freeform: Shape 42">
              <a:extLst>
                <a:ext uri="{FF2B5EF4-FFF2-40B4-BE49-F238E27FC236}">
                  <a16:creationId xmlns:a16="http://schemas.microsoft.com/office/drawing/2014/main" id="{FA0696E4-EEBA-7DBE-3F4C-DEBE3F13C04A}"/>
                </a:ext>
              </a:extLst>
            </p:cNvPr>
            <p:cNvSpPr/>
            <p:nvPr/>
          </p:nvSpPr>
          <p:spPr>
            <a:xfrm>
              <a:off x="695272" y="4133808"/>
              <a:ext cx="4489767" cy="322011"/>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dirty="0">
                  <a:solidFill>
                    <a:srgbClr val="FFFFFF"/>
                  </a:solidFill>
                  <a:effectLst/>
                  <a:latin typeface="Arial" panose="020B0604020202020204" pitchFamily="34" charset="0"/>
                  <a:ea typeface="DengXian" panose="02010600030101010101" pitchFamily="2" charset="-122"/>
                  <a:cs typeface="Arial" panose="020B0604020202020204" pitchFamily="34" charset="0"/>
                </a:rPr>
                <a:t>Conclusions</a:t>
              </a:r>
              <a:endParaRPr lang="en-GB" sz="1400" dirty="0">
                <a:effectLst/>
                <a:ea typeface="DengXian" panose="02010600030101010101" pitchFamily="2" charset="-122"/>
                <a:cs typeface="Arial" panose="020B0604020202020204" pitchFamily="34" charset="0"/>
              </a:endParaRPr>
            </a:p>
          </p:txBody>
        </p:sp>
        <p:sp>
          <p:nvSpPr>
            <p:cNvPr id="47" name="Freeform: Shape 46">
              <a:extLst>
                <a:ext uri="{FF2B5EF4-FFF2-40B4-BE49-F238E27FC236}">
                  <a16:creationId xmlns:a16="http://schemas.microsoft.com/office/drawing/2014/main" id="{09335FEC-9D66-9D29-63E6-396C2EC43932}"/>
                </a:ext>
              </a:extLst>
            </p:cNvPr>
            <p:cNvSpPr/>
            <p:nvPr/>
          </p:nvSpPr>
          <p:spPr>
            <a:xfrm>
              <a:off x="5248857" y="4133808"/>
              <a:ext cx="4489767" cy="322011"/>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Recommendations</a:t>
              </a:r>
              <a:endParaRPr lang="en-GB" sz="1400" dirty="0">
                <a:effectLst/>
                <a:ea typeface="DengXian" panose="02010600030101010101" pitchFamily="2" charset="-122"/>
                <a:cs typeface="Arial" panose="020B0604020202020204" pitchFamily="34" charset="0"/>
              </a:endParaRPr>
            </a:p>
          </p:txBody>
        </p:sp>
        <p:sp>
          <p:nvSpPr>
            <p:cNvPr id="49" name="Content Placeholder 2">
              <a:extLst>
                <a:ext uri="{FF2B5EF4-FFF2-40B4-BE49-F238E27FC236}">
                  <a16:creationId xmlns:a16="http://schemas.microsoft.com/office/drawing/2014/main" id="{169D34EA-90DD-D27B-2824-FE622502DD96}"/>
                </a:ext>
              </a:extLst>
            </p:cNvPr>
            <p:cNvSpPr txBox="1">
              <a:spLocks/>
            </p:cNvSpPr>
            <p:nvPr/>
          </p:nvSpPr>
          <p:spPr>
            <a:xfrm>
              <a:off x="695272" y="4465479"/>
              <a:ext cx="4489767" cy="1827103"/>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Climate change is a big </a:t>
              </a:r>
              <a:r>
                <a:rPr lang="en-US" sz="1600" b="1" dirty="0">
                  <a:latin typeface="Arial" panose="020B0604020202020204" pitchFamily="34" charset="0"/>
                  <a:cs typeface="Arial" panose="020B0604020202020204" pitchFamily="34" charset="0"/>
                </a:rPr>
                <a:t>societal issue</a:t>
              </a:r>
            </a:p>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NSOs have a </a:t>
              </a:r>
              <a:r>
                <a:rPr lang="en-US" sz="1600" b="1" dirty="0">
                  <a:latin typeface="Arial" panose="020B0604020202020204" pitchFamily="34" charset="0"/>
                  <a:cs typeface="Arial" panose="020B0604020202020204" pitchFamily="34" charset="0"/>
                </a:rPr>
                <a:t>strong basis </a:t>
              </a:r>
              <a:r>
                <a:rPr lang="en-US" sz="1600" dirty="0">
                  <a:latin typeface="Arial" panose="020B0604020202020204" pitchFamily="34" charset="0"/>
                  <a:cs typeface="Arial" panose="020B0604020202020204" pitchFamily="34" charset="0"/>
                </a:rPr>
                <a:t>for supporting work and already a lot to contribute</a:t>
              </a:r>
            </a:p>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Statistical system needs to </a:t>
              </a:r>
              <a:r>
                <a:rPr lang="en-US" sz="1600" b="1" dirty="0">
                  <a:latin typeface="Arial" panose="020B0604020202020204" pitchFamily="34" charset="0"/>
                  <a:cs typeface="Arial" panose="020B0604020202020204" pitchFamily="34" charset="0"/>
                </a:rPr>
                <a:t>catch up </a:t>
              </a:r>
              <a:r>
                <a:rPr lang="en-US" sz="1600" dirty="0">
                  <a:latin typeface="Arial" panose="020B0604020202020204" pitchFamily="34" charset="0"/>
                  <a:cs typeface="Arial" panose="020B0604020202020204" pitchFamily="34" charset="0"/>
                </a:rPr>
                <a:t>with the climate community</a:t>
              </a:r>
            </a:p>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Establishing </a:t>
              </a:r>
              <a:r>
                <a:rPr lang="en-US" sz="1600" b="1" dirty="0">
                  <a:latin typeface="Arial" panose="020B0604020202020204" pitchFamily="34" charset="0"/>
                  <a:cs typeface="Arial" panose="020B0604020202020204" pitchFamily="34" charset="0"/>
                </a:rPr>
                <a:t>collaborations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sharing the work</a:t>
              </a:r>
              <a:r>
                <a:rPr lang="en-US" sz="1600" dirty="0">
                  <a:latin typeface="Arial" panose="020B0604020202020204" pitchFamily="34" charset="0"/>
                  <a:cs typeface="Arial" panose="020B0604020202020204" pitchFamily="34" charset="0"/>
                </a:rPr>
                <a:t>, leveraging the </a:t>
              </a:r>
              <a:r>
                <a:rPr lang="en-US" sz="1600" b="1" dirty="0">
                  <a:latin typeface="Arial" panose="020B0604020202020204" pitchFamily="34" charset="0"/>
                  <a:cs typeface="Arial" panose="020B0604020202020204" pitchFamily="34" charset="0"/>
                </a:rPr>
                <a:t>expertise</a:t>
              </a:r>
            </a:p>
            <a:p>
              <a:pPr>
                <a:lnSpc>
                  <a:spcPct val="100000"/>
                </a:lnSpc>
                <a:spcBef>
                  <a:spcPts val="0"/>
                </a:spcBef>
                <a:spcAft>
                  <a:spcPts val="300"/>
                </a:spcAft>
                <a:buClr>
                  <a:srgbClr val="216F63"/>
                </a:buClr>
                <a:buFont typeface="Wingdings" panose="05000000000000000000" pitchFamily="2" charset="2"/>
                <a:buChar char="§"/>
              </a:pPr>
              <a:endParaRPr lang="en-US" sz="1600" b="1" dirty="0">
                <a:latin typeface="Arial" panose="020B0604020202020204" pitchFamily="34" charset="0"/>
                <a:cs typeface="Arial" panose="020B0604020202020204" pitchFamily="34" charset="0"/>
              </a:endParaRPr>
            </a:p>
          </p:txBody>
        </p:sp>
        <p:sp>
          <p:nvSpPr>
            <p:cNvPr id="50" name="Content Placeholder 2">
              <a:extLst>
                <a:ext uri="{FF2B5EF4-FFF2-40B4-BE49-F238E27FC236}">
                  <a16:creationId xmlns:a16="http://schemas.microsoft.com/office/drawing/2014/main" id="{860AE02C-DAEB-3E2C-C8A6-2EC2B3B94370}"/>
                </a:ext>
              </a:extLst>
            </p:cNvPr>
            <p:cNvSpPr txBox="1">
              <a:spLocks/>
            </p:cNvSpPr>
            <p:nvPr/>
          </p:nvSpPr>
          <p:spPr>
            <a:xfrm>
              <a:off x="5242184" y="4465479"/>
              <a:ext cx="4489767" cy="1827103"/>
            </a:xfrm>
            <a:prstGeom prst="rect">
              <a:avLst/>
            </a:prstGeom>
            <a:solidFill>
              <a:schemeClr val="bg1">
                <a:lumMod val="95000"/>
              </a:schemeClr>
            </a:solidFill>
          </p:spPr>
          <p:txBody>
            <a:bodyPr vert="horz" wrap="square" lIns="144000" tIns="108000" rIns="180000" bIns="108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Get </a:t>
              </a:r>
              <a:r>
                <a:rPr lang="en-US" sz="1600" b="1" dirty="0">
                  <a:latin typeface="Arial" panose="020B0604020202020204" pitchFamily="34" charset="0"/>
                  <a:cs typeface="Arial" panose="020B0604020202020204" pitchFamily="34" charset="0"/>
                </a:rPr>
                <a:t>engaged</a:t>
              </a:r>
              <a:r>
                <a:rPr lang="en-US" sz="1600" dirty="0">
                  <a:latin typeface="Arial" panose="020B0604020202020204" pitchFamily="34" charset="0"/>
                  <a:cs typeface="Arial" panose="020B0604020202020204" pitchFamily="34" charset="0"/>
                </a:rPr>
                <a:t> with the climate community</a:t>
              </a:r>
            </a:p>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Start with </a:t>
              </a:r>
              <a:r>
                <a:rPr lang="en-US" sz="1600" b="1" dirty="0">
                  <a:latin typeface="Arial" panose="020B0604020202020204" pitchFamily="34" charset="0"/>
                  <a:cs typeface="Arial" panose="020B0604020202020204" pitchFamily="34" charset="0"/>
                </a:rPr>
                <a:t>existing statistics and data</a:t>
              </a:r>
            </a:p>
            <a:p>
              <a:pPr>
                <a:lnSpc>
                  <a:spcPct val="100000"/>
                </a:lnSpc>
                <a:spcBef>
                  <a:spcPts val="0"/>
                </a:spcBef>
                <a:spcAft>
                  <a:spcPts val="300"/>
                </a:spcAft>
                <a:buClr>
                  <a:srgbClr val="216F63"/>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Cooperation and capacity building</a:t>
              </a:r>
            </a:p>
            <a:p>
              <a:pPr>
                <a:lnSpc>
                  <a:spcPct val="100000"/>
                </a:lnSpc>
                <a:spcBef>
                  <a:spcPts val="0"/>
                </a:spcBef>
                <a:spcAft>
                  <a:spcPts val="300"/>
                </a:spcAft>
                <a:buClr>
                  <a:srgbClr val="216F63"/>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Governance</a:t>
              </a:r>
              <a:r>
                <a:rPr lang="en-US" sz="1600" dirty="0">
                  <a:latin typeface="Arial" panose="020B0604020202020204" pitchFamily="34" charset="0"/>
                  <a:cs typeface="Arial" panose="020B0604020202020204" pitchFamily="34" charset="0"/>
                </a:rPr>
                <a:t> and procedures</a:t>
              </a:r>
            </a:p>
            <a:p>
              <a:pPr>
                <a:lnSpc>
                  <a:spcPct val="100000"/>
                </a:lnSpc>
                <a:spcBef>
                  <a:spcPts val="0"/>
                </a:spcBef>
                <a:spcAft>
                  <a:spcPts val="300"/>
                </a:spcAft>
                <a:buClr>
                  <a:srgbClr val="216F63"/>
                </a:buClr>
                <a:buFont typeface="Wingdings" panose="05000000000000000000" pitchFamily="2" charset="2"/>
                <a:buChar char="§"/>
              </a:pPr>
              <a:r>
                <a:rPr lang="en-US" sz="1600" dirty="0">
                  <a:latin typeface="Arial" panose="020B0604020202020204" pitchFamily="34" charset="0"/>
                  <a:cs typeface="Arial" panose="020B0604020202020204" pitchFamily="34" charset="0"/>
                </a:rPr>
                <a:t>Content and development of </a:t>
              </a:r>
              <a:r>
                <a:rPr lang="en-US" sz="1600" b="1" dirty="0">
                  <a:latin typeface="Arial" panose="020B0604020202020204" pitchFamily="34" charset="0"/>
                  <a:cs typeface="Arial" panose="020B0604020202020204" pitchFamily="34" charset="0"/>
                </a:rPr>
                <a:t>new information</a:t>
              </a:r>
            </a:p>
          </p:txBody>
        </p:sp>
      </p:grpSp>
      <p:sp>
        <p:nvSpPr>
          <p:cNvPr id="58" name="Freeform: Shape 57">
            <a:extLst>
              <a:ext uri="{FF2B5EF4-FFF2-40B4-BE49-F238E27FC236}">
                <a16:creationId xmlns:a16="http://schemas.microsoft.com/office/drawing/2014/main" id="{FD5408CD-2734-07B5-4785-DF0581BDD728}"/>
              </a:ext>
            </a:extLst>
          </p:cNvPr>
          <p:cNvSpPr/>
          <p:nvPr/>
        </p:nvSpPr>
        <p:spPr>
          <a:xfrm>
            <a:off x="680057" y="6283685"/>
            <a:ext cx="10812542" cy="360000"/>
          </a:xfrm>
          <a:custGeom>
            <a:avLst/>
            <a:gdLst>
              <a:gd name="connsiteX0" fmla="*/ 0 w 2476500"/>
              <a:gd name="connsiteY0" fmla="*/ 0 h 748800"/>
              <a:gd name="connsiteX1" fmla="*/ 2476500 w 2476500"/>
              <a:gd name="connsiteY1" fmla="*/ 0 h 748800"/>
              <a:gd name="connsiteX2" fmla="*/ 2476500 w 2476500"/>
              <a:gd name="connsiteY2" fmla="*/ 748800 h 748800"/>
              <a:gd name="connsiteX3" fmla="*/ 0 w 2476500"/>
              <a:gd name="connsiteY3" fmla="*/ 748800 h 748800"/>
              <a:gd name="connsiteX4" fmla="*/ 0 w 2476500"/>
              <a:gd name="connsiteY4" fmla="*/ 0 h 74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748800">
                <a:moveTo>
                  <a:pt x="0" y="0"/>
                </a:moveTo>
                <a:lnTo>
                  <a:pt x="2476500" y="0"/>
                </a:lnTo>
                <a:lnTo>
                  <a:pt x="2476500" y="748800"/>
                </a:lnTo>
                <a:lnTo>
                  <a:pt x="0" y="748800"/>
                </a:lnTo>
                <a:lnTo>
                  <a:pt x="0" y="0"/>
                </a:lnTo>
                <a:close/>
              </a:path>
            </a:pathLst>
          </a:custGeom>
          <a:solidFill>
            <a:srgbClr val="216F6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6000" tIns="144000" rIns="216000" bIns="144000" numCol="1" spcCol="1270" anchor="ctr" anchorCtr="0">
            <a:noAutofit/>
          </a:bodyPr>
          <a:lstStyle/>
          <a:p>
            <a:pPr algn="ctr">
              <a:lnSpc>
                <a:spcPct val="107000"/>
              </a:lnSpc>
              <a:spcAft>
                <a:spcPts val="800"/>
              </a:spcAft>
            </a:pP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Further</a:t>
            </a:r>
            <a:r>
              <a:rPr lang="fr-CH" sz="1600"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work</a:t>
            </a:r>
            <a:r>
              <a:rPr lang="fr-CH" sz="1600"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building relations, </a:t>
            </a: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supporting</a:t>
            </a:r>
            <a:r>
              <a:rPr lang="fr-CH" sz="1600"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new </a:t>
            </a: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reporting</a:t>
            </a:r>
            <a:r>
              <a:rPr lang="fr-CH" sz="1600"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a:t>
            </a:r>
            <a:r>
              <a:rPr lang="fr-CH" sz="1600" b="1" kern="1200" dirty="0" err="1">
                <a:solidFill>
                  <a:srgbClr val="FFFFFF"/>
                </a:solidFill>
                <a:effectLst/>
                <a:latin typeface="Arial" panose="020B0604020202020204" pitchFamily="34" charset="0"/>
                <a:ea typeface="DengXian" panose="02010600030101010101" pitchFamily="2" charset="-122"/>
                <a:cs typeface="Arial" panose="020B0604020202020204" pitchFamily="34" charset="0"/>
              </a:rPr>
              <a:t>work</a:t>
            </a:r>
            <a:r>
              <a:rPr lang="fr-CH" sz="1600" b="1" kern="1200" dirty="0">
                <a:solidFill>
                  <a:srgbClr val="FFFFFF"/>
                </a:solidFill>
                <a:effectLst/>
                <a:latin typeface="Arial" panose="020B0604020202020204" pitchFamily="34" charset="0"/>
                <a:ea typeface="DengXian" panose="02010600030101010101" pitchFamily="2" charset="-122"/>
                <a:cs typeface="Arial" panose="020B0604020202020204" pitchFamily="34" charset="0"/>
              </a:rPr>
              <a:t> on new topics, promotion of the Guidance</a:t>
            </a:r>
            <a:endParaRPr lang="en-GB" sz="1400" dirty="0">
              <a:effectLst/>
              <a:ea typeface="DengXian" panose="02010600030101010101" pitchFamily="2" charset="-122"/>
              <a:cs typeface="Arial" panose="020B0604020202020204" pitchFamily="34" charset="0"/>
            </a:endParaRPr>
          </a:p>
        </p:txBody>
      </p:sp>
      <p:sp>
        <p:nvSpPr>
          <p:cNvPr id="32" name="Title 1">
            <a:extLst>
              <a:ext uri="{FF2B5EF4-FFF2-40B4-BE49-F238E27FC236}">
                <a16:creationId xmlns:a16="http://schemas.microsoft.com/office/drawing/2014/main" id="{C4D9B788-41FB-270D-C1CD-5537A2524426}"/>
              </a:ext>
            </a:extLst>
          </p:cNvPr>
          <p:cNvSpPr txBox="1">
            <a:spLocks/>
          </p:cNvSpPr>
          <p:nvPr/>
        </p:nvSpPr>
        <p:spPr>
          <a:xfrm>
            <a:off x="684183" y="365126"/>
            <a:ext cx="10893301" cy="808987"/>
          </a:xfrm>
          <a:prstGeom prst="rect">
            <a:avLst/>
          </a:prstGeom>
        </p:spPr>
        <p:txBody>
          <a:bodyPr vert="horz" lIns="91440" tIns="45720" rIns="91440" bIns="45720" rtlCol="0" anchor="b">
            <a:normAutofit fontScale="90000" lnSpcReduction="10000"/>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r>
              <a:rPr lang="en-US" dirty="0"/>
              <a:t>Role of national statistical offices in achieving national climate objectives </a:t>
            </a:r>
            <a:endParaRPr lang="en-GB" dirty="0"/>
          </a:p>
        </p:txBody>
      </p:sp>
    </p:spTree>
    <p:extLst>
      <p:ext uri="{BB962C8B-B14F-4D97-AF65-F5344CB8AC3E}">
        <p14:creationId xmlns:p14="http://schemas.microsoft.com/office/powerpoint/2010/main" val="262643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4294967295"/>
          </p:nvPr>
        </p:nvSpPr>
        <p:spPr>
          <a:xfrm>
            <a:off x="692738" y="1512712"/>
            <a:ext cx="11061112" cy="4694002"/>
          </a:xfrm>
          <a:solidFill>
            <a:schemeClr val="bg1">
              <a:lumMod val="75000"/>
              <a:alpha val="15000"/>
            </a:schemeClr>
          </a:solidFill>
        </p:spPr>
        <p:txBody>
          <a:bodyPr>
            <a:noAutofit/>
          </a:bodyPr>
          <a:lstStyle/>
          <a:p>
            <a:pPr lvl="0">
              <a:lnSpc>
                <a:spcPct val="100000"/>
              </a:lnSpc>
              <a:spcBef>
                <a:spcPts val="600"/>
              </a:spcBef>
              <a:buClr>
                <a:srgbClr val="318DDE"/>
              </a:buClr>
              <a:buFont typeface="Wingdings" panose="05000000000000000000" pitchFamily="2" charset="2"/>
              <a:buChar char="§"/>
            </a:pPr>
            <a:r>
              <a:rPr lang="en-GB" sz="2000" b="1" dirty="0">
                <a:latin typeface="Arial" panose="020B0604020202020204" pitchFamily="34" charset="0"/>
                <a:cs typeface="Arial" panose="020B0604020202020204" pitchFamily="34" charset="0"/>
                <a:hlinkClick r:id="rId2"/>
              </a:rPr>
              <a:t>Pages of the past Expert Fora 2012-2023</a:t>
            </a:r>
            <a:endParaRPr lang="en-GB" sz="2000" b="1" dirty="0">
              <a:latin typeface="Arial" panose="020B0604020202020204" pitchFamily="34" charset="0"/>
              <a:cs typeface="Arial" panose="020B0604020202020204" pitchFamily="34" charset="0"/>
            </a:endParaRPr>
          </a:p>
          <a:p>
            <a:pPr>
              <a:lnSpc>
                <a:spcPct val="100000"/>
              </a:lnSpc>
              <a:spcBef>
                <a:spcPts val="600"/>
              </a:spcBef>
              <a:buClr>
                <a:srgbClr val="318DDE"/>
              </a:buClr>
              <a:buFont typeface="Wingdings" panose="05000000000000000000" pitchFamily="2" charset="2"/>
              <a:buChar char="§"/>
            </a:pPr>
            <a:r>
              <a:rPr lang="en-GB" sz="2000" b="1" dirty="0">
                <a:latin typeface="Arial" panose="020B0604020202020204" pitchFamily="34" charset="0"/>
                <a:cs typeface="Arial" panose="020B0604020202020204" pitchFamily="34" charset="0"/>
                <a:hlinkClick r:id="rId3"/>
              </a:rPr>
              <a:t>Climate Change-Related Statistics in Practice 2023 </a:t>
            </a:r>
            <a:r>
              <a:rPr lang="en-GB" sz="2000" b="1" dirty="0">
                <a:latin typeface="Arial" panose="020B0604020202020204" pitchFamily="34" charset="0"/>
                <a:cs typeface="Arial" panose="020B0604020202020204" pitchFamily="34" charset="0"/>
              </a:rPr>
              <a:t>(August 2023)</a:t>
            </a:r>
          </a:p>
          <a:p>
            <a:pPr lvl="0">
              <a:lnSpc>
                <a:spcPct val="100000"/>
              </a:lnSpc>
              <a:spcBef>
                <a:spcPts val="600"/>
              </a:spcBef>
              <a:buClr>
                <a:srgbClr val="318DDE"/>
              </a:buClr>
              <a:buFont typeface="Wingdings" panose="05000000000000000000" pitchFamily="2" charset="2"/>
              <a:buChar char="§"/>
            </a:pPr>
            <a:r>
              <a:rPr lang="en-GB" sz="2000" b="1" dirty="0">
                <a:latin typeface="Arial" panose="020B0604020202020204" pitchFamily="34" charset="0"/>
                <a:cs typeface="Arial" panose="020B0604020202020204" pitchFamily="34" charset="0"/>
                <a:hlinkClick r:id="rId4"/>
              </a:rPr>
              <a:t>Climate Change-Related Statistics in Practice 2022 </a:t>
            </a:r>
            <a:r>
              <a:rPr lang="en-GB" sz="2000" b="1" dirty="0">
                <a:latin typeface="Arial" panose="020B0604020202020204" pitchFamily="34" charset="0"/>
                <a:cs typeface="Arial" panose="020B0604020202020204" pitchFamily="34" charset="0"/>
              </a:rPr>
              <a:t>(September 2022)</a:t>
            </a:r>
          </a:p>
          <a:p>
            <a:pPr lvl="0">
              <a:lnSpc>
                <a:spcPct val="100000"/>
              </a:lnSpc>
              <a:spcBef>
                <a:spcPts val="600"/>
              </a:spcBef>
              <a:buClr>
                <a:srgbClr val="318DDE"/>
              </a:buClr>
              <a:buFont typeface="Wingdings" panose="05000000000000000000" pitchFamily="2" charset="2"/>
              <a:buChar char="§"/>
            </a:pPr>
            <a:r>
              <a:rPr lang="en-GB" sz="2000" b="1" dirty="0">
                <a:latin typeface="Arial" panose="020B0604020202020204" pitchFamily="34" charset="0"/>
                <a:cs typeface="Arial" panose="020B0604020202020204" pitchFamily="34" charset="0"/>
                <a:hlinkClick r:id="rId5"/>
              </a:rPr>
              <a:t>Climate Change-Related Statistics in Practice 2021</a:t>
            </a:r>
            <a:r>
              <a:rPr lang="en-GB" sz="2000" b="1" dirty="0">
                <a:latin typeface="Arial" panose="020B0604020202020204" pitchFamily="34" charset="0"/>
                <a:cs typeface="Arial" panose="020B0604020202020204" pitchFamily="34" charset="0"/>
              </a:rPr>
              <a:t> (August 2021)</a:t>
            </a:r>
          </a:p>
          <a:p>
            <a:pPr lvl="0">
              <a:lnSpc>
                <a:spcPct val="100000"/>
              </a:lnSpc>
              <a:spcBef>
                <a:spcPts val="600"/>
              </a:spcBef>
              <a:buClr>
                <a:srgbClr val="318DDE"/>
              </a:buClr>
              <a:buFont typeface="Wingdings" panose="05000000000000000000" pitchFamily="2" charset="2"/>
              <a:buChar char="§"/>
            </a:pPr>
            <a:r>
              <a:rPr lang="en-US" sz="2000" b="1" dirty="0">
                <a:latin typeface="Arial" panose="020B0604020202020204" pitchFamily="34" charset="0"/>
                <a:cs typeface="Arial" panose="020B0604020202020204" pitchFamily="34" charset="0"/>
                <a:hlinkClick r:id="rId6"/>
              </a:rPr>
              <a:t>CES Set of Core Climate Change-Related Indicators and Statistics Using SEEA</a:t>
            </a:r>
            <a:r>
              <a:rPr lang="en-US" sz="2000" b="1" dirty="0">
                <a:latin typeface="Arial" panose="020B0604020202020204" pitchFamily="34" charset="0"/>
                <a:cs typeface="Arial" panose="020B0604020202020204" pitchFamily="34" charset="0"/>
              </a:rPr>
              <a: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(August 2021)</a:t>
            </a:r>
            <a:endParaRPr lang="en-GB" sz="2000" b="1" dirty="0">
              <a:latin typeface="Arial" panose="020B0604020202020204" pitchFamily="34" charset="0"/>
              <a:cs typeface="Arial" panose="020B0604020202020204" pitchFamily="34" charset="0"/>
            </a:endParaRPr>
          </a:p>
          <a:p>
            <a:pPr lvl="0">
              <a:lnSpc>
                <a:spcPct val="100000"/>
              </a:lnSpc>
              <a:spcBef>
                <a:spcPts val="600"/>
              </a:spcBef>
              <a:buClr>
                <a:srgbClr val="318DDE"/>
              </a:buClr>
              <a:buFont typeface="Wingdings" panose="05000000000000000000" pitchFamily="2" charset="2"/>
              <a:buChar char="§"/>
            </a:pPr>
            <a:r>
              <a:rPr lang="en-US" sz="2000" b="1" dirty="0">
                <a:latin typeface="Arial" panose="020B0604020202020204" pitchFamily="34" charset="0"/>
                <a:cs typeface="Arial" panose="020B0604020202020204" pitchFamily="34" charset="0"/>
                <a:hlinkClick r:id="rId7"/>
              </a:rPr>
              <a:t>Reporting on climate data and information under the Paris Agreement: A potential opportunity for national statistical offices to get involved </a:t>
            </a:r>
            <a:r>
              <a:rPr lang="en-US" sz="2000" b="1" dirty="0">
                <a:latin typeface="Arial" panose="020B0604020202020204" pitchFamily="34" charset="0"/>
                <a:cs typeface="Arial" panose="020B0604020202020204" pitchFamily="34" charset="0"/>
              </a:rPr>
              <a:t>(UNFCCC, June 2021)</a:t>
            </a:r>
            <a:endParaRPr lang="en-GB" sz="2000" b="1" dirty="0">
              <a:latin typeface="Arial" panose="020B0604020202020204" pitchFamily="34" charset="0"/>
              <a:cs typeface="Arial" panose="020B0604020202020204" pitchFamily="34" charset="0"/>
            </a:endParaRPr>
          </a:p>
          <a:p>
            <a:pPr lvl="0">
              <a:lnSpc>
                <a:spcPct val="100000"/>
              </a:lnSpc>
              <a:spcBef>
                <a:spcPts val="600"/>
              </a:spcBef>
              <a:buClr>
                <a:srgbClr val="318DDE"/>
              </a:buClr>
              <a:buFont typeface="Wingdings" panose="05000000000000000000" pitchFamily="2" charset="2"/>
              <a:buChar char="§"/>
            </a:pPr>
            <a:r>
              <a:rPr lang="en-GB" sz="2000" b="1" u="sng" dirty="0">
                <a:latin typeface="Arial" panose="020B0604020202020204" pitchFamily="34" charset="0"/>
                <a:cs typeface="Arial" panose="020B0604020202020204" pitchFamily="34" charset="0"/>
                <a:hlinkClick r:id="rId8"/>
              </a:rPr>
              <a:t>In-depth review on the role of the statistical community in climate action </a:t>
            </a:r>
            <a:r>
              <a:rPr lang="en-GB" sz="2000" b="1" dirty="0">
                <a:latin typeface="Arial" panose="020B0604020202020204" pitchFamily="34" charset="0"/>
                <a:cs typeface="Arial" panose="020B0604020202020204" pitchFamily="34" charset="0"/>
              </a:rPr>
              <a:t>(February 2020)</a:t>
            </a:r>
          </a:p>
          <a:p>
            <a:pPr lvl="0">
              <a:lnSpc>
                <a:spcPct val="100000"/>
              </a:lnSpc>
              <a:spcBef>
                <a:spcPts val="600"/>
              </a:spcBef>
              <a:buClr>
                <a:srgbClr val="318DDE"/>
              </a:buClr>
              <a:buFont typeface="Wingdings" panose="05000000000000000000" pitchFamily="2" charset="2"/>
              <a:buChar char="§"/>
            </a:pPr>
            <a:r>
              <a:rPr lang="en-GB" sz="2000" u="sng" dirty="0">
                <a:latin typeface="Arial" panose="020B0604020202020204" pitchFamily="34" charset="0"/>
                <a:cs typeface="Arial" panose="020B0604020202020204" pitchFamily="34" charset="0"/>
                <a:hlinkClick r:id="rId9"/>
              </a:rPr>
              <a:t>Road maps to improve climate change-related statistics</a:t>
            </a:r>
            <a:r>
              <a:rPr lang="en-GB" sz="2000" dirty="0">
                <a:latin typeface="Arial" panose="020B0604020202020204" pitchFamily="34" charset="0"/>
                <a:cs typeface="Arial" panose="020B0604020202020204" pitchFamily="34" charset="0"/>
              </a:rPr>
              <a:t> </a:t>
            </a:r>
            <a:r>
              <a:rPr lang="en-GB" sz="2000" u="sng" dirty="0">
                <a:latin typeface="Arial" panose="020B0604020202020204" pitchFamily="34" charset="0"/>
                <a:cs typeface="Arial" panose="020B0604020202020204" pitchFamily="34" charset="0"/>
                <a:hlinkClick r:id="rId10"/>
              </a:rPr>
              <a:t>Word</a:t>
            </a:r>
            <a:r>
              <a:rPr lang="en-GB" sz="2000" dirty="0">
                <a:latin typeface="Arial" panose="020B0604020202020204" pitchFamily="34" charset="0"/>
                <a:cs typeface="Arial" panose="020B0604020202020204" pitchFamily="34" charset="0"/>
              </a:rPr>
              <a:t> </a:t>
            </a:r>
            <a:r>
              <a:rPr lang="en-GB" sz="2000" u="sng" dirty="0">
                <a:latin typeface="Arial" panose="020B0604020202020204" pitchFamily="34" charset="0"/>
                <a:cs typeface="Arial" panose="020B0604020202020204" pitchFamily="34" charset="0"/>
                <a:hlinkClick r:id="rId11"/>
              </a:rPr>
              <a:t>Russian</a:t>
            </a:r>
            <a:r>
              <a:rPr lang="en-GB" sz="2000" dirty="0">
                <a:latin typeface="Arial" panose="020B0604020202020204" pitchFamily="34" charset="0"/>
                <a:cs typeface="Arial" panose="020B0604020202020204" pitchFamily="34" charset="0"/>
              </a:rPr>
              <a:t> (March 2017)</a:t>
            </a:r>
          </a:p>
          <a:p>
            <a:pPr>
              <a:lnSpc>
                <a:spcPct val="100000"/>
              </a:lnSpc>
              <a:spcBef>
                <a:spcPts val="600"/>
              </a:spcBef>
              <a:buClr>
                <a:srgbClr val="318DDE"/>
              </a:buClr>
              <a:buFont typeface="Wingdings" panose="05000000000000000000" pitchFamily="2" charset="2"/>
              <a:buChar char="§"/>
            </a:pPr>
            <a:r>
              <a:rPr lang="en-GB" sz="2000" u="sng" dirty="0">
                <a:latin typeface="Arial" panose="020B0604020202020204" pitchFamily="34" charset="0"/>
                <a:cs typeface="Arial" panose="020B0604020202020204" pitchFamily="34" charset="0"/>
                <a:hlinkClick r:id="rId12"/>
              </a:rPr>
              <a:t>Leaflet summarizing the CES Recommendations</a:t>
            </a:r>
            <a:r>
              <a:rPr lang="en-GB" sz="2000" dirty="0">
                <a:latin typeface="Arial" panose="020B0604020202020204" pitchFamily="34" charset="0"/>
                <a:cs typeface="Arial" panose="020B0604020202020204" pitchFamily="34" charset="0"/>
              </a:rPr>
              <a:t> also in </a:t>
            </a:r>
            <a:r>
              <a:rPr lang="en-GB" sz="2000" dirty="0">
                <a:latin typeface="Arial" panose="020B0604020202020204" pitchFamily="34" charset="0"/>
                <a:cs typeface="Arial" panose="020B0604020202020204" pitchFamily="34" charset="0"/>
                <a:hlinkClick r:id="rId13"/>
              </a:rPr>
              <a:t>Russian</a:t>
            </a:r>
            <a:r>
              <a:rPr lang="en-GB" sz="2000" dirty="0">
                <a:latin typeface="Arial" panose="020B0604020202020204" pitchFamily="34" charset="0"/>
                <a:cs typeface="Arial" panose="020B0604020202020204" pitchFamily="34" charset="0"/>
              </a:rPr>
              <a:t> (October 2016)</a:t>
            </a:r>
          </a:p>
          <a:p>
            <a:pPr>
              <a:lnSpc>
                <a:spcPct val="100000"/>
              </a:lnSpc>
              <a:spcBef>
                <a:spcPts val="600"/>
              </a:spcBef>
              <a:buClr>
                <a:srgbClr val="318DDE"/>
              </a:buClr>
              <a:buFont typeface="Wingdings" panose="05000000000000000000" pitchFamily="2" charset="2"/>
              <a:buChar char="§"/>
            </a:pPr>
            <a:r>
              <a:rPr lang="en-GB" sz="2000" b="1" u="sng" dirty="0">
                <a:latin typeface="Arial" panose="020B0604020202020204" pitchFamily="34" charset="0"/>
                <a:cs typeface="Arial" panose="020B0604020202020204" pitchFamily="34" charset="0"/>
                <a:hlinkClick r:id="rId14"/>
              </a:rPr>
              <a:t>CES Recommendations on Climate Change-related Statistics</a:t>
            </a:r>
            <a:r>
              <a:rPr lang="en-GB" sz="2000" b="1" dirty="0">
                <a:latin typeface="Arial" panose="020B0604020202020204" pitchFamily="34" charset="0"/>
                <a:cs typeface="Arial" panose="020B0604020202020204" pitchFamily="34" charset="0"/>
              </a:rPr>
              <a:t> (December 2014) </a:t>
            </a:r>
          </a:p>
          <a:p>
            <a:pPr>
              <a:lnSpc>
                <a:spcPct val="100000"/>
              </a:lnSpc>
              <a:spcBef>
                <a:spcPts val="600"/>
              </a:spcBef>
              <a:buClr>
                <a:srgbClr val="318DDE"/>
              </a:buClr>
              <a:buFont typeface="Wingdings" panose="05000000000000000000" pitchFamily="2" charset="2"/>
              <a:buChar char="§"/>
            </a:pPr>
            <a:endParaRPr lang="en-GB" sz="20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2783175" y="246800"/>
            <a:ext cx="8805091"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b="1" spc="-150" dirty="0">
                <a:latin typeface="Arial Black" panose="020B0A04020102020204" pitchFamily="34" charset="0"/>
                <a:cs typeface="Arial" panose="020B0604020202020204" pitchFamily="34" charset="0"/>
              </a:rPr>
              <a:t>Key resources</a:t>
            </a:r>
          </a:p>
        </p:txBody>
      </p:sp>
      <p:sp>
        <p:nvSpPr>
          <p:cNvPr id="3" name="Slide Number Placeholder 2"/>
          <p:cNvSpPr>
            <a:spLocks noGrp="1"/>
          </p:cNvSpPr>
          <p:nvPr>
            <p:ph type="sldNum" sz="quarter" idx="12"/>
          </p:nvPr>
        </p:nvSpPr>
        <p:spPr>
          <a:xfrm>
            <a:off x="8610599" y="6356350"/>
            <a:ext cx="2888663" cy="365125"/>
          </a:xfrm>
        </p:spPr>
        <p:txBody>
          <a:bodyPr/>
          <a:lstStyle/>
          <a:p>
            <a:fld id="{FEB09506-28EA-4C19-A061-02E7C9DE017B}" type="slidenum">
              <a:rPr lang="en-US" smtClean="0"/>
              <a:t>17</a:t>
            </a:fld>
            <a:endParaRPr lang="en-US"/>
          </a:p>
        </p:txBody>
      </p:sp>
      <p:sp>
        <p:nvSpPr>
          <p:cNvPr id="6" name="Arrow: Left 6">
            <a:extLst>
              <a:ext uri="{FF2B5EF4-FFF2-40B4-BE49-F238E27FC236}">
                <a16:creationId xmlns:a16="http://schemas.microsoft.com/office/drawing/2014/main" id="{EB848580-0698-40EB-AF89-06A806EBB492}"/>
              </a:ext>
            </a:extLst>
          </p:cNvPr>
          <p:cNvSpPr/>
          <p:nvPr/>
        </p:nvSpPr>
        <p:spPr>
          <a:xfrm flipH="1">
            <a:off x="6960178" y="6295915"/>
            <a:ext cx="4793672" cy="369031"/>
          </a:xfrm>
          <a:prstGeom prst="leftArrow">
            <a:avLst>
              <a:gd name="adj1" fmla="val 10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buClr>
                <a:srgbClr val="3E8EDE"/>
              </a:buClr>
            </a:pPr>
            <a:r>
              <a:rPr lang="en-US" b="1" dirty="0">
                <a:solidFill>
                  <a:schemeClr val="bg1"/>
                </a:solidFill>
                <a:latin typeface="Arial" panose="020B0604020202020204" pitchFamily="34" charset="0"/>
                <a:cs typeface="Arial" panose="020B0604020202020204" pitchFamily="34" charset="0"/>
              </a:rPr>
              <a:t>All the resources available </a:t>
            </a:r>
            <a:r>
              <a:rPr lang="en-US" b="1" dirty="0">
                <a:solidFill>
                  <a:schemeClr val="bg1"/>
                </a:solidFill>
                <a:latin typeface="Arial" panose="020B0604020202020204" pitchFamily="34" charset="0"/>
                <a:cs typeface="Arial" panose="020B0604020202020204" pitchFamily="34" charset="0"/>
                <a:hlinkClick r:id="rId15"/>
              </a:rPr>
              <a:t>on the web</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080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515F53-DDA4-794A-B893-309F6D22CAA0}"/>
              </a:ext>
            </a:extLst>
          </p:cNvPr>
          <p:cNvSpPr txBox="1"/>
          <p:nvPr/>
        </p:nvSpPr>
        <p:spPr>
          <a:xfrm>
            <a:off x="-4016188" y="-2169459"/>
            <a:ext cx="184731" cy="369332"/>
          </a:xfrm>
          <a:prstGeom prst="rect">
            <a:avLst/>
          </a:prstGeom>
          <a:noFill/>
        </p:spPr>
        <p:txBody>
          <a:bodyPr wrap="none" rtlCol="0">
            <a:spAutoFit/>
          </a:bodyPr>
          <a:lstStyle/>
          <a:p>
            <a:endParaRPr lang="en-PL"/>
          </a:p>
        </p:txBody>
      </p:sp>
      <p:sp>
        <p:nvSpPr>
          <p:cNvPr id="10" name="Title 1">
            <a:extLst>
              <a:ext uri="{FF2B5EF4-FFF2-40B4-BE49-F238E27FC236}">
                <a16:creationId xmlns:a16="http://schemas.microsoft.com/office/drawing/2014/main" id="{C9BFE343-DE3E-834A-BBC2-298CF92BB003}"/>
              </a:ext>
            </a:extLst>
          </p:cNvPr>
          <p:cNvSpPr>
            <a:spLocks noGrp="1"/>
          </p:cNvSpPr>
          <p:nvPr>
            <p:ph type="title"/>
          </p:nvPr>
        </p:nvSpPr>
        <p:spPr>
          <a:xfrm>
            <a:off x="640674" y="105339"/>
            <a:ext cx="11048481" cy="984390"/>
          </a:xfrm>
        </p:spPr>
        <p:txBody>
          <a:bodyPr>
            <a:noAutofit/>
          </a:bodyPr>
          <a:lstStyle/>
          <a:p>
            <a:pPr>
              <a:lnSpc>
                <a:spcPct val="100000"/>
              </a:lnSpc>
            </a:pPr>
            <a:r>
              <a:rPr lang="fr-CH" sz="2000" b="1" spc="0" dirty="0" err="1">
                <a:solidFill>
                  <a:srgbClr val="318DDE"/>
                </a:solidFill>
                <a:latin typeface="Arial" panose="020B0604020202020204" pitchFamily="34" charset="0"/>
                <a:cs typeface="Arial" panose="020B0604020202020204" pitchFamily="34" charset="0"/>
              </a:rPr>
              <a:t>Collecting</a:t>
            </a:r>
            <a:r>
              <a:rPr lang="fr-CH" sz="2000" b="1" spc="0" dirty="0">
                <a:solidFill>
                  <a:srgbClr val="318DDE"/>
                </a:solidFill>
                <a:latin typeface="Arial" panose="020B0604020202020204" pitchFamily="34" charset="0"/>
                <a:cs typeface="Arial" panose="020B0604020202020204" pitchFamily="34" charset="0"/>
              </a:rPr>
              <a:t> good practices</a:t>
            </a:r>
            <a:br>
              <a:rPr lang="fr-CH" sz="3000" dirty="0"/>
            </a:br>
            <a:r>
              <a:rPr lang="fr-CH" sz="3000" dirty="0" err="1"/>
              <a:t>Climate</a:t>
            </a:r>
            <a:r>
              <a:rPr lang="fr-CH" sz="3000" dirty="0"/>
              <a:t> Change-</a:t>
            </a:r>
            <a:r>
              <a:rPr lang="fr-CH" sz="3000" dirty="0" err="1"/>
              <a:t>Related</a:t>
            </a:r>
            <a:r>
              <a:rPr lang="fr-CH" sz="3000" dirty="0"/>
              <a:t> Statistics in Practice 2021-2023</a:t>
            </a:r>
            <a:endParaRPr lang="en-GB" sz="3000" dirty="0"/>
          </a:p>
        </p:txBody>
      </p:sp>
      <p:sp>
        <p:nvSpPr>
          <p:cNvPr id="14" name="Arrow: Left 6">
            <a:extLst>
              <a:ext uri="{FF2B5EF4-FFF2-40B4-BE49-F238E27FC236}">
                <a16:creationId xmlns:a16="http://schemas.microsoft.com/office/drawing/2014/main" id="{08F965B3-EBC5-49BD-816B-F337D7B00612}"/>
              </a:ext>
            </a:extLst>
          </p:cNvPr>
          <p:cNvSpPr/>
          <p:nvPr/>
        </p:nvSpPr>
        <p:spPr>
          <a:xfrm flipH="1">
            <a:off x="4596275" y="6071877"/>
            <a:ext cx="3344076" cy="455586"/>
          </a:xfrm>
          <a:prstGeom prst="leftArrow">
            <a:avLst>
              <a:gd name="adj1" fmla="val 100000"/>
              <a:gd name="adj2" fmla="val 0"/>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buClr>
                <a:srgbClr val="3E8EDE"/>
              </a:buClr>
            </a:pPr>
            <a:r>
              <a:rPr lang="fr-FR" b="1" dirty="0">
                <a:solidFill>
                  <a:schemeClr val="bg1"/>
                </a:solidFill>
                <a:latin typeface="Arial" panose="020B0604020202020204" pitchFamily="34" charset="0"/>
                <a:cs typeface="Arial" panose="020B0604020202020204" pitchFamily="34" charset="0"/>
                <a:hlinkClick r:id="rId3"/>
              </a:rPr>
              <a:t>Link to the document</a:t>
            </a: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71AEAD8-6683-4B75-BA65-2AD9AFD139B7}"/>
              </a:ext>
            </a:extLst>
          </p:cNvPr>
          <p:cNvPicPr>
            <a:picLocks noChangeAspect="1"/>
          </p:cNvPicPr>
          <p:nvPr/>
        </p:nvPicPr>
        <p:blipFill rotWithShape="1">
          <a:blip r:embed="rId4"/>
          <a:srcRect r="984"/>
          <a:stretch/>
        </p:blipFill>
        <p:spPr>
          <a:xfrm>
            <a:off x="4596277" y="1532678"/>
            <a:ext cx="3358365" cy="4400736"/>
          </a:xfrm>
          <a:prstGeom prst="rect">
            <a:avLst/>
          </a:prstGeom>
        </p:spPr>
      </p:pic>
      <p:pic>
        <p:nvPicPr>
          <p:cNvPr id="5" name="Picture 4">
            <a:extLst>
              <a:ext uri="{FF2B5EF4-FFF2-40B4-BE49-F238E27FC236}">
                <a16:creationId xmlns:a16="http://schemas.microsoft.com/office/drawing/2014/main" id="{796A6B36-95C0-6862-052C-4481A6917118}"/>
              </a:ext>
            </a:extLst>
          </p:cNvPr>
          <p:cNvPicPr>
            <a:picLocks noChangeAspect="1"/>
          </p:cNvPicPr>
          <p:nvPr/>
        </p:nvPicPr>
        <p:blipFill rotWithShape="1">
          <a:blip r:embed="rId5"/>
          <a:srcRect t="2346" r="1503" b="5779"/>
          <a:stretch/>
        </p:blipFill>
        <p:spPr>
          <a:xfrm>
            <a:off x="8126962" y="1532679"/>
            <a:ext cx="3358365" cy="4400736"/>
          </a:xfrm>
          <a:prstGeom prst="rect">
            <a:avLst/>
          </a:prstGeom>
        </p:spPr>
      </p:pic>
      <p:sp>
        <p:nvSpPr>
          <p:cNvPr id="6" name="Arrow: Left 6">
            <a:extLst>
              <a:ext uri="{FF2B5EF4-FFF2-40B4-BE49-F238E27FC236}">
                <a16:creationId xmlns:a16="http://schemas.microsoft.com/office/drawing/2014/main" id="{26BCBEF6-CE5E-FBAA-7D8D-3938E7AE7C03}"/>
              </a:ext>
            </a:extLst>
          </p:cNvPr>
          <p:cNvSpPr/>
          <p:nvPr/>
        </p:nvSpPr>
        <p:spPr>
          <a:xfrm flipH="1">
            <a:off x="8126963" y="6071877"/>
            <a:ext cx="3358364" cy="455586"/>
          </a:xfrm>
          <a:prstGeom prst="leftArrow">
            <a:avLst>
              <a:gd name="adj1" fmla="val 100000"/>
              <a:gd name="adj2" fmla="val 0"/>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buClr>
                <a:srgbClr val="3E8EDE"/>
              </a:buClr>
            </a:pPr>
            <a:r>
              <a:rPr lang="fr-FR" b="1" dirty="0">
                <a:solidFill>
                  <a:schemeClr val="bg1"/>
                </a:solidFill>
                <a:latin typeface="Arial" panose="020B0604020202020204" pitchFamily="34" charset="0"/>
                <a:cs typeface="Arial" panose="020B0604020202020204" pitchFamily="34" charset="0"/>
                <a:hlinkClick r:id="rId6"/>
              </a:rPr>
              <a:t>Link to the document</a:t>
            </a:r>
            <a:endParaRPr lang="en-US"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7614C8F-8BD9-426D-C804-B745BECCEF55}"/>
              </a:ext>
            </a:extLst>
          </p:cNvPr>
          <p:cNvPicPr>
            <a:picLocks noChangeAspect="1"/>
          </p:cNvPicPr>
          <p:nvPr/>
        </p:nvPicPr>
        <p:blipFill rotWithShape="1">
          <a:blip r:embed="rId7"/>
          <a:srcRect t="3657" r="1853" b="4665"/>
          <a:stretch/>
        </p:blipFill>
        <p:spPr>
          <a:xfrm>
            <a:off x="1057773" y="1532678"/>
            <a:ext cx="3366180" cy="4400736"/>
          </a:xfrm>
          <a:prstGeom prst="rect">
            <a:avLst/>
          </a:prstGeom>
        </p:spPr>
      </p:pic>
      <p:sp>
        <p:nvSpPr>
          <p:cNvPr id="13" name="Arrow: Left 6">
            <a:extLst>
              <a:ext uri="{FF2B5EF4-FFF2-40B4-BE49-F238E27FC236}">
                <a16:creationId xmlns:a16="http://schemas.microsoft.com/office/drawing/2014/main" id="{E4765135-227D-1D22-BA95-E78C84DFAED1}"/>
              </a:ext>
            </a:extLst>
          </p:cNvPr>
          <p:cNvSpPr/>
          <p:nvPr/>
        </p:nvSpPr>
        <p:spPr>
          <a:xfrm flipH="1">
            <a:off x="1065587" y="6071877"/>
            <a:ext cx="3358365" cy="455586"/>
          </a:xfrm>
          <a:prstGeom prst="leftArrow">
            <a:avLst>
              <a:gd name="adj1" fmla="val 100000"/>
              <a:gd name="adj2" fmla="val 0"/>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p>
            <a:pPr algn="ctr">
              <a:buClr>
                <a:srgbClr val="3E8EDE"/>
              </a:buClr>
            </a:pPr>
            <a:r>
              <a:rPr lang="fr-FR" b="1" dirty="0">
                <a:solidFill>
                  <a:schemeClr val="bg1"/>
                </a:solidFill>
                <a:latin typeface="Arial" panose="020B0604020202020204" pitchFamily="34" charset="0"/>
                <a:cs typeface="Arial" panose="020B0604020202020204" pitchFamily="34" charset="0"/>
                <a:hlinkClick r:id="rId8"/>
              </a:rPr>
              <a:t>Link to the document</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15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ubtitle 5">
            <a:extLst>
              <a:ext uri="{FF2B5EF4-FFF2-40B4-BE49-F238E27FC236}">
                <a16:creationId xmlns:a16="http://schemas.microsoft.com/office/drawing/2014/main" id="{5978B526-C6A2-4CA3-83AD-12C29BF54CA2}"/>
              </a:ext>
            </a:extLst>
          </p:cNvPr>
          <p:cNvSpPr txBox="1">
            <a:spLocks/>
          </p:cNvSpPr>
          <p:nvPr/>
        </p:nvSpPr>
        <p:spPr>
          <a:xfrm>
            <a:off x="547189" y="5263051"/>
            <a:ext cx="7009375" cy="8539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b="1" dirty="0">
                <a:solidFill>
                  <a:srgbClr val="318DDE"/>
                </a:solidFill>
                <a:latin typeface="Arial" panose="020B0604020202020204" pitchFamily="34" charset="0"/>
                <a:cs typeface="Arial" panose="020B0604020202020204" pitchFamily="34" charset="0"/>
              </a:rPr>
              <a:t>Malgorzata Cwiek</a:t>
            </a:r>
          </a:p>
          <a:p>
            <a:pPr marL="0" indent="0">
              <a:spcBef>
                <a:spcPts val="0"/>
              </a:spcBef>
              <a:buNone/>
            </a:pPr>
            <a:r>
              <a:rPr lang="en-US" sz="1600" b="1" dirty="0">
                <a:solidFill>
                  <a:srgbClr val="318DDE"/>
                </a:solidFill>
                <a:latin typeface="Arial" panose="020B0604020202020204" pitchFamily="34" charset="0"/>
                <a:cs typeface="Arial" panose="020B0604020202020204" pitchFamily="34" charset="0"/>
              </a:rPr>
              <a:t>cwiek@un.org</a:t>
            </a:r>
          </a:p>
          <a:p>
            <a:pPr marL="0" indent="0">
              <a:spcBef>
                <a:spcPts val="0"/>
              </a:spcBef>
              <a:buNone/>
            </a:pPr>
            <a:endParaRPr lang="en-US" sz="1600" b="1" dirty="0">
              <a:solidFill>
                <a:srgbClr val="318DDE"/>
              </a:solidFill>
              <a:latin typeface="Arial" panose="020B0604020202020204" pitchFamily="34" charset="0"/>
              <a:cs typeface="Arial" panose="020B0604020202020204" pitchFamily="34" charset="0"/>
            </a:endParaRPr>
          </a:p>
          <a:p>
            <a:pPr marL="0" indent="0">
              <a:spcBef>
                <a:spcPts val="0"/>
              </a:spcBef>
              <a:buNone/>
            </a:pPr>
            <a:endParaRPr lang="en-US" sz="10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20 March 2024</a:t>
            </a:r>
            <a:endParaRPr lang="en-GB" sz="1600" dirty="0">
              <a:latin typeface="Arial" panose="020B0604020202020204" pitchFamily="34" charset="0"/>
              <a:cs typeface="Arial" panose="020B0604020202020204" pitchFamily="34" charset="0"/>
            </a:endParaRPr>
          </a:p>
        </p:txBody>
      </p:sp>
      <p:sp>
        <p:nvSpPr>
          <p:cNvPr id="49" name="Title 4">
            <a:extLst>
              <a:ext uri="{FF2B5EF4-FFF2-40B4-BE49-F238E27FC236}">
                <a16:creationId xmlns:a16="http://schemas.microsoft.com/office/drawing/2014/main" id="{0E9603D1-54B1-4D82-B068-3F93126F3742}"/>
              </a:ext>
            </a:extLst>
          </p:cNvPr>
          <p:cNvSpPr txBox="1">
            <a:spLocks/>
          </p:cNvSpPr>
          <p:nvPr/>
        </p:nvSpPr>
        <p:spPr>
          <a:xfrm>
            <a:off x="547189" y="4471516"/>
            <a:ext cx="5760640"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spc="50">
                <a:latin typeface="Arial Black" panose="020B0A04020102020204" pitchFamily="34" charset="0"/>
              </a:rPr>
              <a:t>Thank you!</a:t>
            </a:r>
          </a:p>
        </p:txBody>
      </p:sp>
      <p:grpSp>
        <p:nvGrpSpPr>
          <p:cNvPr id="50" name="Group 49">
            <a:extLst>
              <a:ext uri="{FF2B5EF4-FFF2-40B4-BE49-F238E27FC236}">
                <a16:creationId xmlns:a16="http://schemas.microsoft.com/office/drawing/2014/main" id="{938CCE65-6B38-4559-B5BF-36AA5B2BD815}"/>
              </a:ext>
            </a:extLst>
          </p:cNvPr>
          <p:cNvGrpSpPr/>
          <p:nvPr/>
        </p:nvGrpSpPr>
        <p:grpSpPr>
          <a:xfrm>
            <a:off x="8230192" y="0"/>
            <a:ext cx="3961808" cy="6857999"/>
            <a:chOff x="8230192" y="0"/>
            <a:chExt cx="3961808" cy="6857999"/>
          </a:xfrm>
        </p:grpSpPr>
        <p:pic>
          <p:nvPicPr>
            <p:cNvPr id="52" name="Picture 51">
              <a:extLst>
                <a:ext uri="{FF2B5EF4-FFF2-40B4-BE49-F238E27FC236}">
                  <a16:creationId xmlns:a16="http://schemas.microsoft.com/office/drawing/2014/main" id="{43E7F0E6-672D-4687-B8D0-474C8F27B9D9}"/>
                </a:ext>
              </a:extLst>
            </p:cNvPr>
            <p:cNvPicPr>
              <a:picLocks noChangeAspect="1"/>
            </p:cNvPicPr>
            <p:nvPr/>
          </p:nvPicPr>
          <p:blipFill>
            <a:blip r:embed="rId3"/>
            <a:stretch>
              <a:fillRect/>
            </a:stretch>
          </p:blipFill>
          <p:spPr>
            <a:xfrm>
              <a:off x="8233154" y="0"/>
              <a:ext cx="3958846" cy="6857999"/>
            </a:xfrm>
            <a:prstGeom prst="rect">
              <a:avLst/>
            </a:prstGeom>
          </p:spPr>
        </p:pic>
        <p:sp>
          <p:nvSpPr>
            <p:cNvPr id="54" name="Rectangle 53">
              <a:extLst>
                <a:ext uri="{FF2B5EF4-FFF2-40B4-BE49-F238E27FC236}">
                  <a16:creationId xmlns:a16="http://schemas.microsoft.com/office/drawing/2014/main" id="{136E7B80-7B87-4A78-BF36-4C25DB943A87}"/>
                </a:ext>
              </a:extLst>
            </p:cNvPr>
            <p:cNvSpPr/>
            <p:nvPr/>
          </p:nvSpPr>
          <p:spPr>
            <a:xfrm flipV="1">
              <a:off x="8230192" y="4773720"/>
              <a:ext cx="3961808" cy="72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AB43549-F91E-47A5-A1E1-1BC288D110CC}"/>
                </a:ext>
              </a:extLst>
            </p:cNvPr>
            <p:cNvGrpSpPr/>
            <p:nvPr/>
          </p:nvGrpSpPr>
          <p:grpSpPr>
            <a:xfrm flipV="1">
              <a:off x="8233154" y="5469968"/>
              <a:ext cx="3958846" cy="99648"/>
              <a:chOff x="0" y="1472506"/>
              <a:chExt cx="9601200" cy="257953"/>
            </a:xfrm>
          </p:grpSpPr>
          <p:sp>
            <p:nvSpPr>
              <p:cNvPr id="95" name="Rectangle 94">
                <a:extLst>
                  <a:ext uri="{FF2B5EF4-FFF2-40B4-BE49-F238E27FC236}">
                    <a16:creationId xmlns:a16="http://schemas.microsoft.com/office/drawing/2014/main" id="{CBDA0E21-58FC-4A80-8901-A7CCB8F48ACA}"/>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6" name="Group 95">
                <a:extLst>
                  <a:ext uri="{FF2B5EF4-FFF2-40B4-BE49-F238E27FC236}">
                    <a16:creationId xmlns:a16="http://schemas.microsoft.com/office/drawing/2014/main" id="{00F2156C-3788-4D5B-AA8E-DF8DBAA824CF}"/>
                  </a:ext>
                </a:extLst>
              </p:cNvPr>
              <p:cNvGrpSpPr/>
              <p:nvPr/>
            </p:nvGrpSpPr>
            <p:grpSpPr>
              <a:xfrm>
                <a:off x="0" y="1533803"/>
                <a:ext cx="9601200" cy="142344"/>
                <a:chOff x="-10048" y="1395274"/>
                <a:chExt cx="9611247" cy="142344"/>
              </a:xfrm>
            </p:grpSpPr>
            <p:sp>
              <p:nvSpPr>
                <p:cNvPr id="99" name="Rectangle 98">
                  <a:extLst>
                    <a:ext uri="{FF2B5EF4-FFF2-40B4-BE49-F238E27FC236}">
                      <a16:creationId xmlns:a16="http://schemas.microsoft.com/office/drawing/2014/main" id="{7EE52337-9381-4DCE-940B-8C0AA891DE86}"/>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F46F918-E970-49EE-BE7D-4953E2506CE6}"/>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FED3220-AD80-4877-AE2E-C0BE3D2B2A12}"/>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DE84AE3-69E0-4EF3-BF0B-B191AA3FEDC1}"/>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2D5CCF3-F797-45E7-89ED-6C85B145E2A9}"/>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2325935-7D4D-4A18-B2C6-E46EE1F1ABF9}"/>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091B6130-E79B-47C1-8089-A21629DC1D2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18789FB-E734-4971-BFFE-733AAA4CD088}"/>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D9747207-E8C9-4D1C-A1BE-8920DC2F7490}"/>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97C197A-CE90-47B7-B498-726B8DB0DA62}"/>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7B2155C-EDAD-4B45-9162-F2E435646CAC}"/>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562E19A7-EECA-4C2B-BB60-27ADABCAACC4}"/>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8F3381B-5046-45A5-B778-17BBCACA5A91}"/>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FCF2B4C-9FBB-4F44-8847-F6F1040FEBF0}"/>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BC916505-F2D7-4840-A398-F7ADB3E17ED1}"/>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A90BCF6-5CBF-4E2E-9891-68C4B5AF2286}"/>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127C4A95-35FF-475F-BEFF-70627404DCDA}"/>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67">
              <a:extLst>
                <a:ext uri="{FF2B5EF4-FFF2-40B4-BE49-F238E27FC236}">
                  <a16:creationId xmlns:a16="http://schemas.microsoft.com/office/drawing/2014/main" id="{A0B20628-2279-49E8-862A-058BD4D7693C}"/>
                </a:ext>
              </a:extLst>
            </p:cNvPr>
            <p:cNvGrpSpPr/>
            <p:nvPr/>
          </p:nvGrpSpPr>
          <p:grpSpPr>
            <a:xfrm flipV="1">
              <a:off x="8233154" y="4698064"/>
              <a:ext cx="3958846" cy="99648"/>
              <a:chOff x="0" y="1472506"/>
              <a:chExt cx="9601200" cy="257953"/>
            </a:xfrm>
          </p:grpSpPr>
          <p:sp>
            <p:nvSpPr>
              <p:cNvPr id="76" name="Rectangle 75">
                <a:extLst>
                  <a:ext uri="{FF2B5EF4-FFF2-40B4-BE49-F238E27FC236}">
                    <a16:creationId xmlns:a16="http://schemas.microsoft.com/office/drawing/2014/main" id="{BBB2A7DC-5A47-4DB7-87CE-7D5ED7496B03}"/>
                  </a:ext>
                </a:extLst>
              </p:cNvPr>
              <p:cNvSpPr/>
              <p:nvPr/>
            </p:nvSpPr>
            <p:spPr>
              <a:xfrm>
                <a:off x="0" y="1472506"/>
                <a:ext cx="9601200" cy="257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7" name="Group 76">
                <a:extLst>
                  <a:ext uri="{FF2B5EF4-FFF2-40B4-BE49-F238E27FC236}">
                    <a16:creationId xmlns:a16="http://schemas.microsoft.com/office/drawing/2014/main" id="{9085C039-8A83-4023-82DA-9DC85AD5054F}"/>
                  </a:ext>
                </a:extLst>
              </p:cNvPr>
              <p:cNvGrpSpPr/>
              <p:nvPr/>
            </p:nvGrpSpPr>
            <p:grpSpPr>
              <a:xfrm>
                <a:off x="0" y="1533803"/>
                <a:ext cx="9601200" cy="142344"/>
                <a:chOff x="-10048" y="1395274"/>
                <a:chExt cx="9611247" cy="142344"/>
              </a:xfrm>
            </p:grpSpPr>
            <p:sp>
              <p:nvSpPr>
                <p:cNvPr id="78" name="Rectangle 77">
                  <a:extLst>
                    <a:ext uri="{FF2B5EF4-FFF2-40B4-BE49-F238E27FC236}">
                      <a16:creationId xmlns:a16="http://schemas.microsoft.com/office/drawing/2014/main" id="{F84E69DF-128D-4E1D-B13A-50630CDE6805}"/>
                    </a:ext>
                  </a:extLst>
                </p:cNvPr>
                <p:cNvSpPr/>
                <p:nvPr/>
              </p:nvSpPr>
              <p:spPr>
                <a:xfrm>
                  <a:off x="-10048" y="1402000"/>
                  <a:ext cx="517013" cy="135618"/>
                </a:xfrm>
                <a:prstGeom prst="rect">
                  <a:avLst/>
                </a:prstGeom>
                <a:solidFill>
                  <a:srgbClr val="144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808322D-7636-40CF-BAE0-8A8D928790EC}"/>
                    </a:ext>
                  </a:extLst>
                </p:cNvPr>
                <p:cNvSpPr/>
                <p:nvPr/>
              </p:nvSpPr>
              <p:spPr>
                <a:xfrm>
                  <a:off x="599026" y="1399408"/>
                  <a:ext cx="489986" cy="135618"/>
                </a:xfrm>
                <a:prstGeom prst="rect">
                  <a:avLst/>
                </a:prstGeom>
                <a:solidFill>
                  <a:srgbClr val="E82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871103E-AF1D-4555-96A6-D4453253A61F}"/>
                    </a:ext>
                  </a:extLst>
                </p:cNvPr>
                <p:cNvSpPr/>
                <p:nvPr/>
              </p:nvSpPr>
              <p:spPr>
                <a:xfrm>
                  <a:off x="1166753" y="1397808"/>
                  <a:ext cx="489986" cy="135618"/>
                </a:xfrm>
                <a:prstGeom prst="rect">
                  <a:avLst/>
                </a:prstGeom>
                <a:solidFill>
                  <a:srgbClr val="E4B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DAC83F3-D086-40C0-8D58-EB920F03E2B4}"/>
                    </a:ext>
                  </a:extLst>
                </p:cNvPr>
                <p:cNvSpPr/>
                <p:nvPr/>
              </p:nvSpPr>
              <p:spPr>
                <a:xfrm>
                  <a:off x="1744316" y="1397808"/>
                  <a:ext cx="489986" cy="135618"/>
                </a:xfrm>
                <a:prstGeom prst="rect">
                  <a:avLst/>
                </a:prstGeom>
                <a:solidFill>
                  <a:srgbClr val="4BA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4B3CFE9-2134-432D-92BC-B6472BC5C4A5}"/>
                    </a:ext>
                  </a:extLst>
                </p:cNvPr>
                <p:cNvSpPr/>
                <p:nvPr/>
              </p:nvSpPr>
              <p:spPr>
                <a:xfrm>
                  <a:off x="2320550" y="1396592"/>
                  <a:ext cx="489986" cy="135618"/>
                </a:xfrm>
                <a:prstGeom prst="rect">
                  <a:avLst/>
                </a:prstGeom>
                <a:solidFill>
                  <a:srgbClr val="C52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1253987-1F99-4C83-816F-F18415EDCE2A}"/>
                    </a:ext>
                  </a:extLst>
                </p:cNvPr>
                <p:cNvSpPr/>
                <p:nvPr/>
              </p:nvSpPr>
              <p:spPr>
                <a:xfrm>
                  <a:off x="2894090" y="1397808"/>
                  <a:ext cx="489986" cy="135618"/>
                </a:xfrm>
                <a:prstGeom prst="rect">
                  <a:avLst/>
                </a:prstGeom>
                <a:solidFill>
                  <a:srgbClr val="EF4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ECE49E6-4276-4ECA-8C9F-456FC940BC4A}"/>
                    </a:ext>
                  </a:extLst>
                </p:cNvPr>
                <p:cNvSpPr/>
                <p:nvPr/>
              </p:nvSpPr>
              <p:spPr>
                <a:xfrm>
                  <a:off x="3467187" y="1397808"/>
                  <a:ext cx="489986" cy="135618"/>
                </a:xfrm>
                <a:prstGeom prst="rect">
                  <a:avLst/>
                </a:prstGeom>
                <a:solidFill>
                  <a:srgbClr val="27B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A2F9EF36-EFCF-4EAD-BBE6-532EED58328C}"/>
                    </a:ext>
                  </a:extLst>
                </p:cNvPr>
                <p:cNvSpPr/>
                <p:nvPr/>
              </p:nvSpPr>
              <p:spPr>
                <a:xfrm>
                  <a:off x="4034914" y="1397808"/>
                  <a:ext cx="489986" cy="135618"/>
                </a:xfrm>
                <a:prstGeom prst="rect">
                  <a:avLst/>
                </a:prstGeom>
                <a:solidFill>
                  <a:srgbClr val="FAC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D0B38B6-863A-43B5-8D47-4C817C3AAAD6}"/>
                    </a:ext>
                  </a:extLst>
                </p:cNvPr>
                <p:cNvSpPr/>
                <p:nvPr/>
              </p:nvSpPr>
              <p:spPr>
                <a:xfrm>
                  <a:off x="4605679" y="1397808"/>
                  <a:ext cx="489986" cy="135618"/>
                </a:xfrm>
                <a:prstGeom prst="rect">
                  <a:avLst/>
                </a:prstGeom>
                <a:solidFill>
                  <a:srgbClr val="A21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80A174B-4081-4696-9B22-CDC94F975F2E}"/>
                    </a:ext>
                  </a:extLst>
                </p:cNvPr>
                <p:cNvSpPr/>
                <p:nvPr/>
              </p:nvSpPr>
              <p:spPr>
                <a:xfrm>
                  <a:off x="5170368" y="1396409"/>
                  <a:ext cx="489986" cy="135618"/>
                </a:xfrm>
                <a:prstGeom prst="rect">
                  <a:avLst/>
                </a:prstGeom>
                <a:solidFill>
                  <a:srgbClr val="F26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27E743B-A793-41D9-98CA-4DC4A72801A4}"/>
                    </a:ext>
                  </a:extLst>
                </p:cNvPr>
                <p:cNvSpPr/>
                <p:nvPr/>
              </p:nvSpPr>
              <p:spPr>
                <a:xfrm>
                  <a:off x="5735057" y="1397808"/>
                  <a:ext cx="489986" cy="135618"/>
                </a:xfrm>
                <a:prstGeom prst="rect">
                  <a:avLst/>
                </a:prstGeom>
                <a:solidFill>
                  <a:srgbClr val="DC1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F7B8F4B2-3B81-463D-BD6C-004DEE4994FA}"/>
                    </a:ext>
                  </a:extLst>
                </p:cNvPr>
                <p:cNvSpPr/>
                <p:nvPr/>
              </p:nvSpPr>
              <p:spPr>
                <a:xfrm>
                  <a:off x="6299746" y="1397808"/>
                  <a:ext cx="489986" cy="135618"/>
                </a:xfrm>
                <a:prstGeom prst="rect">
                  <a:avLst/>
                </a:prstGeom>
                <a:solidFill>
                  <a:srgbClr val="F99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F20899C-617A-43C2-8FBB-CB3110A767BD}"/>
                    </a:ext>
                  </a:extLst>
                </p:cNvPr>
                <p:cNvSpPr/>
                <p:nvPr/>
              </p:nvSpPr>
              <p:spPr>
                <a:xfrm>
                  <a:off x="6859519" y="1398202"/>
                  <a:ext cx="489986" cy="135618"/>
                </a:xfrm>
                <a:prstGeom prst="rect">
                  <a:avLst/>
                </a:prstGeom>
                <a:solidFill>
                  <a:srgbClr val="C69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BD96CF1-98CA-41FA-8F4E-D221271211AD}"/>
                    </a:ext>
                  </a:extLst>
                </p:cNvPr>
                <p:cNvSpPr/>
                <p:nvPr/>
              </p:nvSpPr>
              <p:spPr>
                <a:xfrm>
                  <a:off x="7419292" y="1397808"/>
                  <a:ext cx="489986" cy="135618"/>
                </a:xfrm>
                <a:prstGeom prst="rect">
                  <a:avLst/>
                </a:prstGeom>
                <a:solidFill>
                  <a:srgbClr val="408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BA1AFE2-C534-4BDD-90D6-E0C1D34C254C}"/>
                    </a:ext>
                  </a:extLst>
                </p:cNvPr>
                <p:cNvSpPr/>
                <p:nvPr/>
              </p:nvSpPr>
              <p:spPr>
                <a:xfrm>
                  <a:off x="7971818" y="1395274"/>
                  <a:ext cx="489986" cy="135618"/>
                </a:xfrm>
                <a:prstGeom prst="rect">
                  <a:avLst/>
                </a:prstGeom>
                <a:solidFill>
                  <a:srgbClr val="1F9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423B6B3-61F5-41A6-8145-223C9D3BAF85}"/>
                    </a:ext>
                  </a:extLst>
                </p:cNvPr>
                <p:cNvSpPr/>
                <p:nvPr/>
              </p:nvSpPr>
              <p:spPr>
                <a:xfrm>
                  <a:off x="8531591" y="1395274"/>
                  <a:ext cx="489986" cy="135618"/>
                </a:xfrm>
                <a:prstGeom prst="rect">
                  <a:avLst/>
                </a:prstGeom>
                <a:solidFill>
                  <a:srgbClr val="5DB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7DC6E4D-EADA-4CB0-9418-40BEFCF584C7}"/>
                    </a:ext>
                  </a:extLst>
                </p:cNvPr>
                <p:cNvSpPr/>
                <p:nvPr/>
              </p:nvSpPr>
              <p:spPr>
                <a:xfrm>
                  <a:off x="9087074" y="1395274"/>
                  <a:ext cx="514125" cy="135618"/>
                </a:xfrm>
                <a:prstGeom prst="rect">
                  <a:avLst/>
                </a:prstGeom>
                <a:solidFill>
                  <a:srgbClr val="136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9" name="Picture 68">
              <a:extLst>
                <a:ext uri="{FF2B5EF4-FFF2-40B4-BE49-F238E27FC236}">
                  <a16:creationId xmlns:a16="http://schemas.microsoft.com/office/drawing/2014/main" id="{AE831D29-A295-455A-B51D-DFE45CB1ED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3278" y="4843140"/>
              <a:ext cx="1960859" cy="602018"/>
            </a:xfrm>
            <a:prstGeom prst="rect">
              <a:avLst/>
            </a:prstGeom>
          </p:spPr>
        </p:pic>
      </p:grpSp>
    </p:spTree>
    <p:extLst>
      <p:ext uri="{BB962C8B-B14F-4D97-AF65-F5344CB8AC3E}">
        <p14:creationId xmlns:p14="http://schemas.microsoft.com/office/powerpoint/2010/main" val="288825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EB09506-28EA-4C19-A061-02E7C9DE017B}" type="slidenum">
              <a:rPr lang="en-US" smtClean="0"/>
              <a:pPr/>
              <a:t>2</a:t>
            </a:fld>
            <a:endParaRPr lang="en-US"/>
          </a:p>
        </p:txBody>
      </p:sp>
      <p:sp>
        <p:nvSpPr>
          <p:cNvPr id="5" name="Down Arrow 2">
            <a:extLst>
              <a:ext uri="{FF2B5EF4-FFF2-40B4-BE49-F238E27FC236}">
                <a16:creationId xmlns:a16="http://schemas.microsoft.com/office/drawing/2014/main" id="{D75EC641-0520-49C1-A812-872DFB1A93BF}"/>
              </a:ext>
            </a:extLst>
          </p:cNvPr>
          <p:cNvSpPr/>
          <p:nvPr/>
        </p:nvSpPr>
        <p:spPr>
          <a:xfrm>
            <a:off x="6261328" y="1469914"/>
            <a:ext cx="967808" cy="5082225"/>
          </a:xfrm>
          <a:prstGeom prst="downArrow">
            <a:avLst>
              <a:gd name="adj1" fmla="val 71642"/>
              <a:gd name="adj2" fmla="val 26387"/>
            </a:avLst>
          </a:prstGeom>
          <a:gradFill flip="none" rotWithShape="1">
            <a:gsLst>
              <a:gs pos="0">
                <a:srgbClr val="216F63"/>
              </a:gs>
              <a:gs pos="100000">
                <a:srgbClr val="216F63"/>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200E9136-6237-4515-839E-F0D1D2B03C19}"/>
              </a:ext>
            </a:extLst>
          </p:cNvPr>
          <p:cNvGraphicFramePr>
            <a:graphicFrameLocks noGrp="1"/>
          </p:cNvGraphicFramePr>
          <p:nvPr>
            <p:extLst>
              <p:ext uri="{D42A27DB-BD31-4B8C-83A1-F6EECF244321}">
                <p14:modId xmlns:p14="http://schemas.microsoft.com/office/powerpoint/2010/main" val="1373501817"/>
              </p:ext>
            </p:extLst>
          </p:nvPr>
        </p:nvGraphicFramePr>
        <p:xfrm>
          <a:off x="6396145" y="1469915"/>
          <a:ext cx="684000" cy="4892040"/>
        </p:xfrm>
        <a:graphic>
          <a:graphicData uri="http://schemas.openxmlformats.org/drawingml/2006/table">
            <a:tbl>
              <a:tblPr firstRow="1" bandRow="1">
                <a:tableStyleId>{2D5ABB26-0587-4C30-8999-92F81FD0307C}</a:tableStyleId>
              </a:tblPr>
              <a:tblGrid>
                <a:gridCol w="684000">
                  <a:extLst>
                    <a:ext uri="{9D8B030D-6E8A-4147-A177-3AD203B41FA5}">
                      <a16:colId xmlns:a16="http://schemas.microsoft.com/office/drawing/2014/main" val="1149370862"/>
                    </a:ext>
                  </a:extLst>
                </a:gridCol>
              </a:tblGrid>
              <a:tr h="0">
                <a:tc>
                  <a:txBody>
                    <a:bodyPr/>
                    <a:lstStyle/>
                    <a:p>
                      <a:pPr algn="ctr"/>
                      <a:r>
                        <a:rPr lang="fr-CH" sz="1200" b="1" dirty="0">
                          <a:solidFill>
                            <a:schemeClr val="bg1"/>
                          </a:solidFill>
                          <a:latin typeface="Arial" panose="020B0604020202020204" pitchFamily="34" charset="0"/>
                          <a:cs typeface="Arial" panose="020B0604020202020204" pitchFamily="34" charset="0"/>
                        </a:rPr>
                        <a:t>2009</a:t>
                      </a:r>
                      <a:endParaRPr lang="en-GB" sz="1200" b="1" dirty="0">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4179996789"/>
                  </a:ext>
                </a:extLst>
              </a:tr>
              <a:tr h="0">
                <a:tc>
                  <a:txBody>
                    <a:bodyPr/>
                    <a:lstStyle/>
                    <a:p>
                      <a:pPr algn="ctr"/>
                      <a:endParaRPr lang="en-GB" sz="300" b="1">
                        <a:solidFill>
                          <a:schemeClr val="bg1"/>
                        </a:solidFill>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923463391"/>
                  </a:ext>
                </a:extLst>
              </a:tr>
              <a:tr h="0">
                <a:tc>
                  <a:txBody>
                    <a:bodyPr/>
                    <a:lstStyle/>
                    <a:p>
                      <a:pPr algn="ctr"/>
                      <a:r>
                        <a:rPr lang="fr-CH" sz="1200" b="1" dirty="0">
                          <a:solidFill>
                            <a:schemeClr val="bg1"/>
                          </a:solidFill>
                          <a:latin typeface="Arial" panose="020B0604020202020204" pitchFamily="34" charset="0"/>
                          <a:cs typeface="Arial" panose="020B0604020202020204" pitchFamily="34" charset="0"/>
                        </a:rPr>
                        <a:t>2011</a:t>
                      </a:r>
                      <a:endParaRPr lang="en-GB" sz="1200" b="1" dirty="0">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4099205788"/>
                  </a:ext>
                </a:extLst>
              </a:tr>
              <a:tr h="0">
                <a:tc>
                  <a:txBody>
                    <a:bodyPr/>
                    <a:lstStyle/>
                    <a:p>
                      <a:pPr algn="ctr"/>
                      <a:r>
                        <a:rPr lang="fr-CH" sz="1200" b="1">
                          <a:solidFill>
                            <a:schemeClr val="bg1"/>
                          </a:solidFill>
                          <a:latin typeface="Arial" panose="020B0604020202020204" pitchFamily="34" charset="0"/>
                          <a:cs typeface="Arial" panose="020B0604020202020204" pitchFamily="34" charset="0"/>
                        </a:rPr>
                        <a:t>2012</a:t>
                      </a:r>
                      <a:endParaRPr lang="en-GB" sz="1200" b="1">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2391146043"/>
                  </a:ext>
                </a:extLst>
              </a:tr>
              <a:tr h="0">
                <a:tc>
                  <a:txBody>
                    <a:bodyPr/>
                    <a:lstStyle/>
                    <a:p>
                      <a:pPr algn="ctr"/>
                      <a:r>
                        <a:rPr lang="fr-CH" sz="1200" b="1">
                          <a:solidFill>
                            <a:schemeClr val="bg1"/>
                          </a:solidFill>
                          <a:latin typeface="Arial" panose="020B0604020202020204" pitchFamily="34" charset="0"/>
                          <a:cs typeface="Arial" panose="020B0604020202020204" pitchFamily="34" charset="0"/>
                        </a:rPr>
                        <a:t>2013</a:t>
                      </a:r>
                      <a:endParaRPr lang="en-GB" sz="1200" b="1">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4050813132"/>
                  </a:ext>
                </a:extLst>
              </a:tr>
              <a:tr h="0">
                <a:tc>
                  <a:txBody>
                    <a:bodyPr/>
                    <a:lstStyle/>
                    <a:p>
                      <a:pPr algn="ctr"/>
                      <a:r>
                        <a:rPr lang="fr-CH" sz="1200" b="1" dirty="0">
                          <a:solidFill>
                            <a:schemeClr val="accent4"/>
                          </a:solidFill>
                          <a:latin typeface="Arial" panose="020B0604020202020204" pitchFamily="34" charset="0"/>
                          <a:cs typeface="Arial" panose="020B0604020202020204" pitchFamily="34" charset="0"/>
                        </a:rPr>
                        <a:t>2014</a:t>
                      </a:r>
                      <a:endParaRPr lang="en-GB" sz="1200" b="1" dirty="0">
                        <a:solidFill>
                          <a:schemeClr val="accent4"/>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2791194492"/>
                  </a:ext>
                </a:extLst>
              </a:tr>
              <a:tr h="0">
                <a:tc>
                  <a:txBody>
                    <a:bodyPr/>
                    <a:lstStyle/>
                    <a:p>
                      <a:pPr algn="ctr"/>
                      <a:r>
                        <a:rPr lang="fr-CH" sz="1200" b="1">
                          <a:solidFill>
                            <a:schemeClr val="bg1"/>
                          </a:solidFill>
                          <a:latin typeface="Arial" panose="020B0604020202020204" pitchFamily="34" charset="0"/>
                          <a:cs typeface="Arial" panose="020B0604020202020204" pitchFamily="34" charset="0"/>
                        </a:rPr>
                        <a:t>2015</a:t>
                      </a:r>
                      <a:endParaRPr lang="en-GB" sz="1200" b="1">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2888121030"/>
                  </a:ext>
                </a:extLst>
              </a:tr>
              <a:tr h="0">
                <a:tc>
                  <a:txBody>
                    <a:bodyPr/>
                    <a:lstStyle/>
                    <a:p>
                      <a:pPr algn="ctr"/>
                      <a:r>
                        <a:rPr lang="fr-CH" sz="1200" b="1" dirty="0">
                          <a:solidFill>
                            <a:schemeClr val="bg1"/>
                          </a:solidFill>
                          <a:latin typeface="Arial" panose="020B0604020202020204" pitchFamily="34" charset="0"/>
                          <a:cs typeface="Arial" panose="020B0604020202020204" pitchFamily="34" charset="0"/>
                        </a:rPr>
                        <a:t>2016</a:t>
                      </a:r>
                    </a:p>
                  </a:txBody>
                  <a:tcPr marT="91440" marB="91440"/>
                </a:tc>
                <a:extLst>
                  <a:ext uri="{0D108BD9-81ED-4DB2-BD59-A6C34878D82A}">
                    <a16:rowId xmlns:a16="http://schemas.microsoft.com/office/drawing/2014/main" val="2044501481"/>
                  </a:ext>
                </a:extLst>
              </a:tr>
              <a:tr h="0">
                <a:tc>
                  <a:txBody>
                    <a:bodyPr/>
                    <a:lstStyle/>
                    <a:p>
                      <a:pPr algn="ctr"/>
                      <a:r>
                        <a:rPr lang="fr-CH" sz="1200" b="1">
                          <a:solidFill>
                            <a:schemeClr val="bg1"/>
                          </a:solidFill>
                          <a:latin typeface="Arial" panose="020B0604020202020204" pitchFamily="34" charset="0"/>
                          <a:cs typeface="Arial" panose="020B0604020202020204" pitchFamily="34" charset="0"/>
                        </a:rPr>
                        <a:t>2017</a:t>
                      </a:r>
                      <a:endParaRPr lang="en-GB" sz="1200" b="1">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562998340"/>
                  </a:ext>
                </a:extLst>
              </a:tr>
              <a:tr h="0">
                <a:tc>
                  <a:txBody>
                    <a:bodyPr/>
                    <a:lstStyle/>
                    <a:p>
                      <a:pPr algn="ctr"/>
                      <a:r>
                        <a:rPr lang="fr-CH" sz="1200" b="1" dirty="0">
                          <a:solidFill>
                            <a:schemeClr val="bg1"/>
                          </a:solidFill>
                          <a:latin typeface="Arial" panose="020B0604020202020204" pitchFamily="34" charset="0"/>
                          <a:cs typeface="Arial" panose="020B0604020202020204" pitchFamily="34" charset="0"/>
                        </a:rPr>
                        <a:t>2018</a:t>
                      </a:r>
                      <a:endParaRPr lang="en-GB" sz="1200" b="1" dirty="0">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3519590563"/>
                  </a:ext>
                </a:extLst>
              </a:tr>
              <a:tr h="0">
                <a:tc>
                  <a:txBody>
                    <a:bodyPr/>
                    <a:lstStyle/>
                    <a:p>
                      <a:pPr algn="ctr"/>
                      <a:r>
                        <a:rPr lang="fr-CH" sz="1200" b="1">
                          <a:solidFill>
                            <a:schemeClr val="bg1"/>
                          </a:solidFill>
                          <a:latin typeface="Arial" panose="020B0604020202020204" pitchFamily="34" charset="0"/>
                          <a:cs typeface="Arial" panose="020B0604020202020204" pitchFamily="34" charset="0"/>
                        </a:rPr>
                        <a:t>2019</a:t>
                      </a:r>
                      <a:endParaRPr lang="en-GB" sz="1200" b="1">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1513399297"/>
                  </a:ext>
                </a:extLst>
              </a:tr>
              <a:tr h="0">
                <a:tc>
                  <a:txBody>
                    <a:bodyPr/>
                    <a:lstStyle/>
                    <a:p>
                      <a:pPr algn="ctr"/>
                      <a:r>
                        <a:rPr lang="fr-CH" sz="1200" b="1" dirty="0">
                          <a:solidFill>
                            <a:schemeClr val="accent4"/>
                          </a:solidFill>
                          <a:latin typeface="Arial" panose="020B0604020202020204" pitchFamily="34" charset="0"/>
                          <a:cs typeface="Arial" panose="020B0604020202020204" pitchFamily="34" charset="0"/>
                        </a:rPr>
                        <a:t>2020</a:t>
                      </a:r>
                      <a:endParaRPr lang="en-GB" sz="1200" b="1" dirty="0">
                        <a:solidFill>
                          <a:schemeClr val="accent4"/>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522567898"/>
                  </a:ext>
                </a:extLst>
              </a:tr>
              <a:tr h="0">
                <a:tc>
                  <a:txBody>
                    <a:bodyPr/>
                    <a:lstStyle/>
                    <a:p>
                      <a:pPr algn="ctr"/>
                      <a:r>
                        <a:rPr lang="fr-CH" sz="1200" b="1" dirty="0">
                          <a:solidFill>
                            <a:schemeClr val="bg1"/>
                          </a:solidFill>
                          <a:latin typeface="Arial" panose="020B0604020202020204" pitchFamily="34" charset="0"/>
                          <a:cs typeface="Arial" panose="020B0604020202020204" pitchFamily="34" charset="0"/>
                        </a:rPr>
                        <a:t>2021</a:t>
                      </a:r>
                      <a:endParaRPr lang="en-GB" sz="1200" b="1" dirty="0">
                        <a:solidFill>
                          <a:schemeClr val="bg1"/>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366922373"/>
                  </a:ext>
                </a:extLst>
              </a:tr>
              <a:tr h="0">
                <a:tc>
                  <a:txBody>
                    <a:bodyPr/>
                    <a:lstStyle/>
                    <a:p>
                      <a:pPr algn="ctr"/>
                      <a:r>
                        <a:rPr lang="fr-CH" sz="1200" b="1" dirty="0">
                          <a:solidFill>
                            <a:schemeClr val="accent4"/>
                          </a:solidFill>
                          <a:latin typeface="Arial" panose="020B0604020202020204" pitchFamily="34" charset="0"/>
                          <a:cs typeface="Arial" panose="020B0604020202020204" pitchFamily="34" charset="0"/>
                        </a:rPr>
                        <a:t>2022</a:t>
                      </a:r>
                      <a:endParaRPr lang="en-GB" sz="1200" b="1" dirty="0">
                        <a:solidFill>
                          <a:schemeClr val="accent4"/>
                        </a:solidFill>
                        <a:latin typeface="Arial" panose="020B0604020202020204" pitchFamily="34" charset="0"/>
                        <a:cs typeface="Arial" panose="020B0604020202020204" pitchFamily="34" charset="0"/>
                      </a:endParaRPr>
                    </a:p>
                  </a:txBody>
                  <a:tcPr marT="91440" marB="91440"/>
                </a:tc>
                <a:extLst>
                  <a:ext uri="{0D108BD9-81ED-4DB2-BD59-A6C34878D82A}">
                    <a16:rowId xmlns:a16="http://schemas.microsoft.com/office/drawing/2014/main" val="794171853"/>
                  </a:ext>
                </a:extLst>
              </a:tr>
            </a:tbl>
          </a:graphicData>
        </a:graphic>
      </p:graphicFrame>
      <p:sp>
        <p:nvSpPr>
          <p:cNvPr id="26" name="Content Placeholder 10">
            <a:extLst>
              <a:ext uri="{FF2B5EF4-FFF2-40B4-BE49-F238E27FC236}">
                <a16:creationId xmlns:a16="http://schemas.microsoft.com/office/drawing/2014/main" id="{6E9514ED-5002-489E-9EDF-2F3CDA222B97}"/>
              </a:ext>
            </a:extLst>
          </p:cNvPr>
          <p:cNvSpPr txBox="1">
            <a:spLocks/>
          </p:cNvSpPr>
          <p:nvPr/>
        </p:nvSpPr>
        <p:spPr>
          <a:xfrm>
            <a:off x="809462" y="1463820"/>
            <a:ext cx="5378363" cy="313932"/>
          </a:xfrm>
          <a:prstGeom prst="rect">
            <a:avLst/>
          </a:prstGeom>
          <a:solidFill>
            <a:schemeClr val="bg2"/>
          </a:solidFill>
        </p:spPr>
        <p:txBody>
          <a:bodyPr vert="horz" wrap="square" lIns="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indent="0" algn="r">
              <a:buClr>
                <a:srgbClr val="3E8EDE"/>
              </a:buClr>
              <a:buNone/>
            </a:pPr>
            <a:r>
              <a:rPr lang="en-US" sz="1600" b="1" dirty="0">
                <a:latin typeface="Arial" panose="020B0604020202020204" pitchFamily="34" charset="0"/>
                <a:cs typeface="Arial" panose="020B0604020202020204" pitchFamily="34" charset="0"/>
              </a:rPr>
              <a:t>UNSC programme review on CC and official statistics</a:t>
            </a:r>
          </a:p>
        </p:txBody>
      </p:sp>
      <p:sp>
        <p:nvSpPr>
          <p:cNvPr id="27" name="Content Placeholder 10">
            <a:extLst>
              <a:ext uri="{FF2B5EF4-FFF2-40B4-BE49-F238E27FC236}">
                <a16:creationId xmlns:a16="http://schemas.microsoft.com/office/drawing/2014/main" id="{38C785C0-1E97-4C16-88F4-DDBB32D6631F}"/>
              </a:ext>
            </a:extLst>
          </p:cNvPr>
          <p:cNvSpPr txBox="1">
            <a:spLocks/>
          </p:cNvSpPr>
          <p:nvPr/>
        </p:nvSpPr>
        <p:spPr>
          <a:xfrm>
            <a:off x="953744" y="2005209"/>
            <a:ext cx="5234081" cy="313932"/>
          </a:xfrm>
          <a:prstGeom prst="rect">
            <a:avLst/>
          </a:prstGeom>
          <a:solidFill>
            <a:srgbClr val="FFF2CC"/>
          </a:solidFill>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a:solidFill>
                  <a:srgbClr val="222222"/>
                </a:solidFill>
                <a:latin typeface="Arial" panose="020B0604020202020204" pitchFamily="34" charset="0"/>
              </a:rPr>
              <a:t>CES Task Force on climate change related-statistics</a:t>
            </a:r>
            <a:endParaRPr lang="en-GB" sz="1600"/>
          </a:p>
        </p:txBody>
      </p:sp>
      <p:sp>
        <p:nvSpPr>
          <p:cNvPr id="28" name="Content Placeholder 10">
            <a:extLst>
              <a:ext uri="{FF2B5EF4-FFF2-40B4-BE49-F238E27FC236}">
                <a16:creationId xmlns:a16="http://schemas.microsoft.com/office/drawing/2014/main" id="{132A90F6-5BCE-49EB-B46B-54502A577DC0}"/>
              </a:ext>
            </a:extLst>
          </p:cNvPr>
          <p:cNvSpPr txBox="1">
            <a:spLocks/>
          </p:cNvSpPr>
          <p:nvPr/>
        </p:nvSpPr>
        <p:spPr>
          <a:xfrm>
            <a:off x="2660748" y="3109577"/>
            <a:ext cx="3527077" cy="313932"/>
          </a:xfrm>
          <a:prstGeom prst="rect">
            <a:avLst/>
          </a:prstGeom>
          <a:solidFill>
            <a:schemeClr val="accent4"/>
          </a:solidFill>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600" b="1">
                <a:solidFill>
                  <a:srgbClr val="222222"/>
                </a:solidFill>
                <a:latin typeface="Arial" panose="020B0604020202020204" pitchFamily="34" charset="0"/>
              </a:rPr>
              <a:t>CES recommendations on CCRS</a:t>
            </a:r>
            <a:endParaRPr lang="en-GB" sz="1600"/>
          </a:p>
        </p:txBody>
      </p:sp>
      <p:sp>
        <p:nvSpPr>
          <p:cNvPr id="29" name="Content Placeholder 10">
            <a:extLst>
              <a:ext uri="{FF2B5EF4-FFF2-40B4-BE49-F238E27FC236}">
                <a16:creationId xmlns:a16="http://schemas.microsoft.com/office/drawing/2014/main" id="{EC608941-8C3F-4DA2-B555-4C07B014D85B}"/>
              </a:ext>
            </a:extLst>
          </p:cNvPr>
          <p:cNvSpPr txBox="1">
            <a:spLocks/>
          </p:cNvSpPr>
          <p:nvPr/>
        </p:nvSpPr>
        <p:spPr>
          <a:xfrm>
            <a:off x="3509746" y="4452343"/>
            <a:ext cx="2678079" cy="313932"/>
          </a:xfrm>
          <a:prstGeom prst="rect">
            <a:avLst/>
          </a:prstGeom>
          <a:solidFill>
            <a:srgbClr val="FFF2CC"/>
          </a:solidFill>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600" b="1">
                <a:latin typeface="Arial" panose="020B0604020202020204" pitchFamily="34" charset="0"/>
                <a:cs typeface="Arial" panose="020B0604020202020204" pitchFamily="34" charset="0"/>
              </a:rPr>
              <a:t>CES initial indicator set</a:t>
            </a:r>
          </a:p>
        </p:txBody>
      </p:sp>
      <p:sp>
        <p:nvSpPr>
          <p:cNvPr id="32" name="Content Placeholder 10">
            <a:extLst>
              <a:ext uri="{FF2B5EF4-FFF2-40B4-BE49-F238E27FC236}">
                <a16:creationId xmlns:a16="http://schemas.microsoft.com/office/drawing/2014/main" id="{EBA1316C-F63A-4083-8624-3D4070A2C14F}"/>
              </a:ext>
            </a:extLst>
          </p:cNvPr>
          <p:cNvSpPr txBox="1">
            <a:spLocks/>
          </p:cNvSpPr>
          <p:nvPr/>
        </p:nvSpPr>
        <p:spPr>
          <a:xfrm>
            <a:off x="953744" y="5300679"/>
            <a:ext cx="5234081" cy="313932"/>
          </a:xfrm>
          <a:prstGeom prst="rect">
            <a:avLst/>
          </a:prstGeom>
          <a:solidFill>
            <a:schemeClr val="accent4"/>
          </a:solidFill>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600" b="1" dirty="0">
                <a:latin typeface="Arial" panose="020B0604020202020204" pitchFamily="34" charset="0"/>
                <a:cs typeface="Arial" panose="020B0604020202020204" pitchFamily="34" charset="0"/>
              </a:rPr>
              <a:t>CES </a:t>
            </a:r>
            <a:r>
              <a:rPr lang="en-US" sz="1600" b="1" dirty="0">
                <a:latin typeface="Arial" panose="020B0604020202020204" pitchFamily="34" charset="0"/>
                <a:cs typeface="Arial" panose="020B0604020202020204" pitchFamily="34" charset="0"/>
              </a:rPr>
              <a:t>refined set of indicators and an in-depth review</a:t>
            </a:r>
            <a:endParaRPr lang="en-GB" sz="1600" b="1" dirty="0">
              <a:latin typeface="Arial" panose="020B0604020202020204" pitchFamily="34" charset="0"/>
              <a:cs typeface="Arial" panose="020B0604020202020204" pitchFamily="34" charset="0"/>
            </a:endParaRPr>
          </a:p>
        </p:txBody>
      </p:sp>
      <p:sp>
        <p:nvSpPr>
          <p:cNvPr id="16" name="Title 4"/>
          <p:cNvSpPr txBox="1">
            <a:spLocks/>
          </p:cNvSpPr>
          <p:nvPr/>
        </p:nvSpPr>
        <p:spPr>
          <a:xfrm>
            <a:off x="780286" y="320517"/>
            <a:ext cx="10815083" cy="99219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3200" b="1" spc="-150">
              <a:latin typeface="Arial Black" panose="020B0A04020102020204" pitchFamily="34" charset="0"/>
              <a:cs typeface="Arial" panose="020B0604020202020204" pitchFamily="34" charset="0"/>
            </a:endParaRPr>
          </a:p>
        </p:txBody>
      </p:sp>
      <p:sp>
        <p:nvSpPr>
          <p:cNvPr id="33" name="Content Placeholder 10">
            <a:extLst>
              <a:ext uri="{FF2B5EF4-FFF2-40B4-BE49-F238E27FC236}">
                <a16:creationId xmlns:a16="http://schemas.microsoft.com/office/drawing/2014/main" id="{1AADD35A-7AC8-496E-B449-7EF90856D361}"/>
              </a:ext>
            </a:extLst>
          </p:cNvPr>
          <p:cNvSpPr txBox="1">
            <a:spLocks/>
          </p:cNvSpPr>
          <p:nvPr/>
        </p:nvSpPr>
        <p:spPr>
          <a:xfrm>
            <a:off x="8498458" y="3707999"/>
            <a:ext cx="2886399" cy="1296001"/>
          </a:xfrm>
          <a:prstGeom prst="rect">
            <a:avLst/>
          </a:prstGeom>
          <a:solidFill>
            <a:srgbClr val="B2DCD8"/>
          </a:solidFill>
        </p:spPr>
        <p:txBody>
          <a:bodyPr vert="horz" wrap="square" lIns="288000" tIns="45720" rIns="28800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222222"/>
                </a:solidFill>
                <a:latin typeface="Arial" panose="020B0604020202020204" pitchFamily="34" charset="0"/>
              </a:rPr>
              <a:t>UNECE Expert Fora for Producers and Users of Climate Change-Related Statistics</a:t>
            </a:r>
            <a:endParaRPr lang="en-GB" sz="1600" dirty="0"/>
          </a:p>
        </p:txBody>
      </p:sp>
      <p:sp>
        <p:nvSpPr>
          <p:cNvPr id="19" name="Rectangle 18">
            <a:extLst>
              <a:ext uri="{FF2B5EF4-FFF2-40B4-BE49-F238E27FC236}">
                <a16:creationId xmlns:a16="http://schemas.microsoft.com/office/drawing/2014/main" id="{D17920C0-2836-4BEB-B9B6-1A3FDCC8556B}"/>
              </a:ext>
            </a:extLst>
          </p:cNvPr>
          <p:cNvSpPr/>
          <p:nvPr/>
        </p:nvSpPr>
        <p:spPr>
          <a:xfrm>
            <a:off x="7238458" y="2411796"/>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B04B8AE-758C-445D-9764-9F1D82CE1B95}"/>
              </a:ext>
            </a:extLst>
          </p:cNvPr>
          <p:cNvSpPr/>
          <p:nvPr/>
        </p:nvSpPr>
        <p:spPr>
          <a:xfrm>
            <a:off x="7240987" y="2772000"/>
            <a:ext cx="1257471"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A722E234-2A45-4A66-8260-9DAFAE076A01}"/>
              </a:ext>
            </a:extLst>
          </p:cNvPr>
          <p:cNvSpPr/>
          <p:nvPr/>
        </p:nvSpPr>
        <p:spPr>
          <a:xfrm>
            <a:off x="7238458" y="352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85F66CE-F574-468A-82C5-914127133ECB}"/>
              </a:ext>
            </a:extLst>
          </p:cNvPr>
          <p:cNvSpPr/>
          <p:nvPr/>
        </p:nvSpPr>
        <p:spPr>
          <a:xfrm>
            <a:off x="7238458" y="388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3FB8962-069A-4CA4-B306-C4ECDE97910B}"/>
              </a:ext>
            </a:extLst>
          </p:cNvPr>
          <p:cNvSpPr/>
          <p:nvPr/>
        </p:nvSpPr>
        <p:spPr>
          <a:xfrm>
            <a:off x="7238458" y="424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0838D3B-D699-444E-B748-CB16143AC130}"/>
              </a:ext>
            </a:extLst>
          </p:cNvPr>
          <p:cNvSpPr/>
          <p:nvPr/>
        </p:nvSpPr>
        <p:spPr>
          <a:xfrm>
            <a:off x="7238458" y="460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E02FC187-FD15-4B22-8E10-873D63AB89D2}"/>
              </a:ext>
            </a:extLst>
          </p:cNvPr>
          <p:cNvSpPr/>
          <p:nvPr/>
        </p:nvSpPr>
        <p:spPr>
          <a:xfrm>
            <a:off x="7238458" y="496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1CF016EA-2DD7-4C11-B93A-9549CF7D3811}"/>
              </a:ext>
            </a:extLst>
          </p:cNvPr>
          <p:cNvSpPr/>
          <p:nvPr/>
        </p:nvSpPr>
        <p:spPr>
          <a:xfrm>
            <a:off x="7238458" y="532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3">
            <a:extLst>
              <a:ext uri="{FF2B5EF4-FFF2-40B4-BE49-F238E27FC236}">
                <a16:creationId xmlns:a16="http://schemas.microsoft.com/office/drawing/2014/main" id="{88593A38-BF97-46EE-A8D5-DF8E4E04FF7A}"/>
              </a:ext>
            </a:extLst>
          </p:cNvPr>
          <p:cNvSpPr txBox="1">
            <a:spLocks/>
          </p:cNvSpPr>
          <p:nvPr/>
        </p:nvSpPr>
        <p:spPr>
          <a:xfrm>
            <a:off x="689123" y="259553"/>
            <a:ext cx="10813753" cy="852061"/>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pPr>
              <a:lnSpc>
                <a:spcPct val="100000"/>
              </a:lnSpc>
            </a:pPr>
            <a:r>
              <a:rPr lang="en-US" sz="2000" b="1" spc="50" dirty="0">
                <a:solidFill>
                  <a:srgbClr val="318DDE"/>
                </a:solidFill>
                <a:latin typeface="Arial" panose="020B0604020202020204" pitchFamily="34" charset="0"/>
                <a:cs typeface="Arial" panose="020B0604020202020204" pitchFamily="34" charset="0"/>
              </a:rPr>
              <a:t>Background</a:t>
            </a:r>
            <a:br>
              <a:rPr lang="fr-CH" sz="2800" dirty="0"/>
            </a:br>
            <a:r>
              <a:rPr lang="fr-CH" sz="2800" dirty="0"/>
              <a:t>UNECE </a:t>
            </a:r>
            <a:r>
              <a:rPr lang="fr-CH" sz="2800" dirty="0" err="1"/>
              <a:t>work</a:t>
            </a:r>
            <a:r>
              <a:rPr lang="fr-CH" sz="2800" dirty="0"/>
              <a:t> on </a:t>
            </a:r>
            <a:r>
              <a:rPr lang="fr-CH" sz="2800" dirty="0" err="1"/>
              <a:t>climate</a:t>
            </a:r>
            <a:r>
              <a:rPr lang="fr-CH" sz="2800" dirty="0"/>
              <a:t> change-</a:t>
            </a:r>
            <a:r>
              <a:rPr lang="fr-CH" sz="2800" dirty="0" err="1"/>
              <a:t>related</a:t>
            </a:r>
            <a:r>
              <a:rPr lang="fr-CH" sz="2800" dirty="0"/>
              <a:t> </a:t>
            </a:r>
            <a:r>
              <a:rPr lang="fr-CH" sz="2800" dirty="0" err="1"/>
              <a:t>statistics</a:t>
            </a:r>
            <a:endParaRPr lang="en-GB" sz="2800" dirty="0"/>
          </a:p>
        </p:txBody>
      </p:sp>
      <p:sp>
        <p:nvSpPr>
          <p:cNvPr id="25" name="Rectangle 24">
            <a:extLst>
              <a:ext uri="{FF2B5EF4-FFF2-40B4-BE49-F238E27FC236}">
                <a16:creationId xmlns:a16="http://schemas.microsoft.com/office/drawing/2014/main" id="{388D0811-4DD7-1149-B953-B9874629862F}"/>
              </a:ext>
            </a:extLst>
          </p:cNvPr>
          <p:cNvSpPr/>
          <p:nvPr/>
        </p:nvSpPr>
        <p:spPr>
          <a:xfrm rot="5400000">
            <a:off x="6591063" y="4200249"/>
            <a:ext cx="3598789"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2A65B73-9051-4B0E-B428-82C16B4ADBC1}"/>
              </a:ext>
            </a:extLst>
          </p:cNvPr>
          <p:cNvSpPr/>
          <p:nvPr/>
        </p:nvSpPr>
        <p:spPr>
          <a:xfrm>
            <a:off x="7238458" y="568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48E33CB-91CE-4663-A488-D4ADDB9A105E}"/>
              </a:ext>
            </a:extLst>
          </p:cNvPr>
          <p:cNvSpPr/>
          <p:nvPr/>
        </p:nvSpPr>
        <p:spPr>
          <a:xfrm>
            <a:off x="7238458" y="6048000"/>
            <a:ext cx="1260000" cy="216000"/>
          </a:xfrm>
          <a:prstGeom prst="rect">
            <a:avLst/>
          </a:prstGeom>
          <a:solidFill>
            <a:srgbClr val="B2D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Content Placeholder 10">
            <a:extLst>
              <a:ext uri="{FF2B5EF4-FFF2-40B4-BE49-F238E27FC236}">
                <a16:creationId xmlns:a16="http://schemas.microsoft.com/office/drawing/2014/main" id="{74D92D97-B759-4E61-94A7-2B66C529F587}"/>
              </a:ext>
            </a:extLst>
          </p:cNvPr>
          <p:cNvSpPr txBox="1">
            <a:spLocks/>
          </p:cNvSpPr>
          <p:nvPr/>
        </p:nvSpPr>
        <p:spPr>
          <a:xfrm>
            <a:off x="2374960" y="5999034"/>
            <a:ext cx="3812865" cy="313932"/>
          </a:xfrm>
          <a:prstGeom prst="rect">
            <a:avLst/>
          </a:prstGeom>
          <a:solidFill>
            <a:schemeClr val="accent4"/>
          </a:solidFill>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CH" sz="1600" b="1" dirty="0">
                <a:latin typeface="Arial" panose="020B0604020202020204" pitchFamily="34" charset="0"/>
                <a:cs typeface="Arial" panose="020B0604020202020204" pitchFamily="34" charset="0"/>
              </a:rPr>
              <a:t>New </a:t>
            </a:r>
            <a:r>
              <a:rPr lang="fr-CH" sz="1600" b="1" dirty="0" err="1">
                <a:latin typeface="Arial" panose="020B0604020202020204" pitchFamily="34" charset="0"/>
                <a:cs typeface="Arial" panose="020B0604020202020204" pitchFamily="34" charset="0"/>
              </a:rPr>
              <a:t>Task</a:t>
            </a:r>
            <a:r>
              <a:rPr lang="fr-CH" sz="1600" b="1" dirty="0">
                <a:latin typeface="Arial" panose="020B0604020202020204" pitchFamily="34" charset="0"/>
                <a:cs typeface="Arial" panose="020B0604020202020204" pitchFamily="34" charset="0"/>
              </a:rPr>
              <a:t> Force on the </a:t>
            </a:r>
            <a:r>
              <a:rPr lang="fr-CH" sz="1600" b="1" dirty="0" err="1">
                <a:latin typeface="Arial" panose="020B0604020202020204" pitchFamily="34" charset="0"/>
                <a:cs typeface="Arial" panose="020B0604020202020204" pitchFamily="34" charset="0"/>
              </a:rPr>
              <a:t>Role</a:t>
            </a:r>
            <a:r>
              <a:rPr lang="fr-CH" sz="1600" b="1" dirty="0">
                <a:latin typeface="Arial" panose="020B0604020202020204" pitchFamily="34" charset="0"/>
                <a:cs typeface="Arial" panose="020B0604020202020204" pitchFamily="34" charset="0"/>
              </a:rPr>
              <a:t> of </a:t>
            </a:r>
            <a:r>
              <a:rPr lang="fr-CH" sz="1600" b="1" dirty="0" err="1">
                <a:latin typeface="Arial" panose="020B0604020202020204" pitchFamily="34" charset="0"/>
                <a:cs typeface="Arial" panose="020B0604020202020204" pitchFamily="34" charset="0"/>
              </a:rPr>
              <a:t>NSOs</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81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63A23E98-675A-4301-8B34-71414FF3FD60}"/>
              </a:ext>
            </a:extLst>
          </p:cNvPr>
          <p:cNvSpPr txBox="1">
            <a:spLocks/>
          </p:cNvSpPr>
          <p:nvPr/>
        </p:nvSpPr>
        <p:spPr>
          <a:xfrm>
            <a:off x="385823" y="3556657"/>
            <a:ext cx="11512732" cy="1314658"/>
          </a:xfrm>
          <a:prstGeom prst="rect">
            <a:avLst/>
          </a:prstGeom>
          <a:solidFill>
            <a:schemeClr val="bg1">
              <a:lumMod val="95000"/>
            </a:schemeClr>
          </a:solidFill>
          <a:ln>
            <a:noFill/>
          </a:ln>
        </p:spPr>
        <p:txBody>
          <a:bodyPr vert="horz" wrap="square" lIns="180000" tIns="91440" rIns="1800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NSOs</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Netherlands (Chair), Armenia, Azerbaijan, Belarus, Canada, Costa Rica, Denmark, Ireland, Italy, Poland, Serbia, Spain, Türkiye, United Kingdom, Ukraine</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Ministry of Environment / GHG inventory</a:t>
            </a:r>
            <a:r>
              <a:rPr lang="en-US" sz="1800" dirty="0">
                <a:solidFill>
                  <a:schemeClr val="tx1">
                    <a:lumMod val="95000"/>
                    <a:lumOff val="5000"/>
                  </a:schemeClr>
                </a:solidFill>
                <a:latin typeface="Arial" panose="020B0604020202020204" pitchFamily="34" charset="0"/>
                <a:cs typeface="Arial" panose="020B0604020202020204" pitchFamily="34" charset="0"/>
              </a:rPr>
              <a:t>: Armenia, Belarus, Poland, Costa Rica …</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p>
            <a:pPr>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IOs</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ECLAC, ESCAP, ECA, ECB, EEA, Eurostat, IMF, IEA, PARIS21</a:t>
            </a:r>
            <a:r>
              <a:rPr lang="en-US" sz="1800" dirty="0">
                <a:solidFill>
                  <a:schemeClr val="tx1">
                    <a:lumMod val="95000"/>
                    <a:lumOff val="5000"/>
                  </a:schemeClr>
                </a:solidFill>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UNFCCC, UNSD, UNEP</a:t>
            </a:r>
            <a:r>
              <a:rPr lang="en-US" sz="1800" dirty="0">
                <a:solidFill>
                  <a:schemeClr val="tx1">
                    <a:lumMod val="95000"/>
                    <a:lumOff val="5000"/>
                  </a:schemeClr>
                </a:solidFill>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p>
        </p:txBody>
      </p:sp>
      <p:sp>
        <p:nvSpPr>
          <p:cNvPr id="10" name="Slide Number Placeholder 8">
            <a:extLst>
              <a:ext uri="{FF2B5EF4-FFF2-40B4-BE49-F238E27FC236}">
                <a16:creationId xmlns:a16="http://schemas.microsoft.com/office/drawing/2014/main" id="{843129B7-179F-47E5-9D78-2BDF3E88BC1E}"/>
              </a:ext>
            </a:extLst>
          </p:cNvPr>
          <p:cNvSpPr txBox="1">
            <a:spLocks/>
          </p:cNvSpPr>
          <p:nvPr/>
        </p:nvSpPr>
        <p:spPr>
          <a:xfrm>
            <a:off x="8610600" y="6379012"/>
            <a:ext cx="3195577"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8F315C-77BC-49F6-86CA-06F2BE8CA9F0}" type="slidenum">
              <a:rPr lang="en-US" smtClean="0"/>
              <a:pPr/>
              <a:t>3</a:t>
            </a:fld>
            <a:endParaRPr lang="en-US" dirty="0"/>
          </a:p>
        </p:txBody>
      </p:sp>
      <p:sp>
        <p:nvSpPr>
          <p:cNvPr id="6" name="Arrow: Left 6">
            <a:extLst>
              <a:ext uri="{FF2B5EF4-FFF2-40B4-BE49-F238E27FC236}">
                <a16:creationId xmlns:a16="http://schemas.microsoft.com/office/drawing/2014/main" id="{9FAAAAEE-29C4-4D28-8B77-1BD8C8BDA58B}"/>
              </a:ext>
            </a:extLst>
          </p:cNvPr>
          <p:cNvSpPr/>
          <p:nvPr/>
        </p:nvSpPr>
        <p:spPr>
          <a:xfrm flipH="1">
            <a:off x="385822" y="3196657"/>
            <a:ext cx="11512733" cy="360000"/>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Active Members (± 30)</a:t>
            </a:r>
            <a:endParaRPr lang="en-US" dirty="0">
              <a:solidFill>
                <a:schemeClr val="bg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F93200F2-7578-4C5A-95B2-B7773BBCD227}"/>
              </a:ext>
            </a:extLst>
          </p:cNvPr>
          <p:cNvSpPr txBox="1">
            <a:spLocks/>
          </p:cNvSpPr>
          <p:nvPr/>
        </p:nvSpPr>
        <p:spPr>
          <a:xfrm>
            <a:off x="385822" y="1740282"/>
            <a:ext cx="11512732" cy="1353658"/>
          </a:xfrm>
          <a:prstGeom prst="rect">
            <a:avLst/>
          </a:prstGeom>
          <a:solidFill>
            <a:schemeClr val="bg1">
              <a:lumMod val="95000"/>
            </a:schemeClr>
          </a:solidFill>
          <a:ln>
            <a:noFill/>
          </a:ln>
        </p:spPr>
        <p:txBody>
          <a:bodyPr vert="horz" wrap="square" lIns="180000" tIns="90000" rIns="180000" bIns="1836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0"/>
              </a:spcBef>
              <a:buClr>
                <a:srgbClr val="3E8EDE"/>
              </a:buClr>
              <a:buNone/>
            </a:pPr>
            <a:r>
              <a:rPr lang="en-US" sz="1800" dirty="0">
                <a:solidFill>
                  <a:schemeClr val="tx1">
                    <a:lumMod val="95000"/>
                    <a:lumOff val="5000"/>
                  </a:schemeClr>
                </a:solidFill>
                <a:latin typeface="Arial" panose="020B0604020202020204" pitchFamily="34" charset="0"/>
                <a:cs typeface="Arial" panose="020B0604020202020204" pitchFamily="34" charset="0"/>
              </a:rPr>
              <a:t>Develop guidance on </a:t>
            </a:r>
            <a:r>
              <a:rPr lang="en-US" sz="1800" b="1" dirty="0">
                <a:solidFill>
                  <a:schemeClr val="tx1">
                    <a:lumMod val="95000"/>
                    <a:lumOff val="5000"/>
                  </a:schemeClr>
                </a:solidFill>
                <a:latin typeface="Arial" panose="020B0604020202020204" pitchFamily="34" charset="0"/>
                <a:cs typeface="Arial" panose="020B0604020202020204" pitchFamily="34" charset="0"/>
              </a:rPr>
              <a:t>how NSOs can contribute to achieving national climate objectives </a:t>
            </a:r>
            <a:r>
              <a:rPr lang="en-US" sz="1800" dirty="0">
                <a:solidFill>
                  <a:schemeClr val="tx1">
                    <a:lumMod val="95000"/>
                    <a:lumOff val="5000"/>
                  </a:schemeClr>
                </a:solidFill>
                <a:latin typeface="Arial" panose="020B0604020202020204" pitchFamily="34" charset="0"/>
                <a:cs typeface="Arial" panose="020B0604020202020204" pitchFamily="34" charset="0"/>
              </a:rPr>
              <a:t>– identify </a:t>
            </a:r>
            <a:r>
              <a:rPr lang="en-US" sz="1800" b="1" dirty="0">
                <a:solidFill>
                  <a:schemeClr val="tx1">
                    <a:lumMod val="95000"/>
                    <a:lumOff val="5000"/>
                  </a:schemeClr>
                </a:solidFill>
                <a:latin typeface="Arial" panose="020B0604020202020204" pitchFamily="34" charset="0"/>
                <a:cs typeface="Arial" panose="020B0604020202020204" pitchFamily="34" charset="0"/>
              </a:rPr>
              <a:t>concrete ways </a:t>
            </a:r>
            <a:r>
              <a:rPr lang="en-US" sz="1800" dirty="0">
                <a:solidFill>
                  <a:schemeClr val="tx1">
                    <a:lumMod val="95000"/>
                    <a:lumOff val="5000"/>
                  </a:schemeClr>
                </a:solidFill>
                <a:latin typeface="Arial" panose="020B0604020202020204" pitchFamily="34" charset="0"/>
                <a:cs typeface="Arial" panose="020B0604020202020204" pitchFamily="34" charset="0"/>
              </a:rPr>
              <a:t>in which NSOs can be involved and </a:t>
            </a:r>
            <a:r>
              <a:rPr lang="en-US" sz="1800" b="1" dirty="0">
                <a:solidFill>
                  <a:schemeClr val="tx1">
                    <a:lumMod val="95000"/>
                    <a:lumOff val="5000"/>
                  </a:schemeClr>
                </a:solidFill>
                <a:latin typeface="Arial" panose="020B0604020202020204" pitchFamily="34" charset="0"/>
                <a:cs typeface="Arial" panose="020B0604020202020204" pitchFamily="34" charset="0"/>
              </a:rPr>
              <a:t>showcase what the statistical system already offers </a:t>
            </a:r>
            <a:r>
              <a:rPr lang="en-US" sz="1800" dirty="0">
                <a:solidFill>
                  <a:schemeClr val="tx1">
                    <a:lumMod val="95000"/>
                    <a:lumOff val="5000"/>
                  </a:schemeClr>
                </a:solidFill>
                <a:latin typeface="Arial" panose="020B0604020202020204" pitchFamily="34" charset="0"/>
                <a:cs typeface="Arial" panose="020B0604020202020204" pitchFamily="34" charset="0"/>
              </a:rPr>
              <a:t>to support climate action. The Guidance is meant to </a:t>
            </a:r>
            <a:r>
              <a:rPr lang="en-US" sz="1800" b="1" dirty="0">
                <a:solidFill>
                  <a:schemeClr val="tx1">
                    <a:lumMod val="95000"/>
                    <a:lumOff val="5000"/>
                  </a:schemeClr>
                </a:solidFill>
                <a:latin typeface="Arial" panose="020B0604020202020204" pitchFamily="34" charset="0"/>
                <a:cs typeface="Arial" panose="020B0604020202020204" pitchFamily="34" charset="0"/>
              </a:rPr>
              <a:t>inspire and support people working in NSOs </a:t>
            </a:r>
            <a:r>
              <a:rPr lang="en-US" sz="1800" dirty="0">
                <a:solidFill>
                  <a:schemeClr val="tx1">
                    <a:lumMod val="95000"/>
                    <a:lumOff val="5000"/>
                  </a:schemeClr>
                </a:solidFill>
                <a:latin typeface="Arial" panose="020B0604020202020204" pitchFamily="34" charset="0"/>
                <a:cs typeface="Arial" panose="020B0604020202020204" pitchFamily="34" charset="0"/>
              </a:rPr>
              <a:t>who want to start working on climate change-related statistics or want to do more.</a:t>
            </a:r>
          </a:p>
        </p:txBody>
      </p:sp>
      <p:sp>
        <p:nvSpPr>
          <p:cNvPr id="12" name="Arrow: Left 11">
            <a:extLst>
              <a:ext uri="{FF2B5EF4-FFF2-40B4-BE49-F238E27FC236}">
                <a16:creationId xmlns:a16="http://schemas.microsoft.com/office/drawing/2014/main" id="{E6679C60-43B9-4F88-B518-3F1B81FA84AE}"/>
              </a:ext>
            </a:extLst>
          </p:cNvPr>
          <p:cNvSpPr/>
          <p:nvPr/>
        </p:nvSpPr>
        <p:spPr>
          <a:xfrm flipH="1">
            <a:off x="385822" y="1426380"/>
            <a:ext cx="11512732" cy="360000"/>
          </a:xfrm>
          <a:prstGeom prst="leftArrow">
            <a:avLst>
              <a:gd name="adj1" fmla="val 100000"/>
              <a:gd name="adj2" fmla="val 0"/>
            </a:avLst>
          </a:prstGeom>
          <a:solidFill>
            <a:srgbClr val="318D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Objective</a:t>
            </a:r>
            <a:endParaRPr lang="en-US" dirty="0">
              <a:solidFill>
                <a:schemeClr val="bg1"/>
              </a:solidFill>
              <a:latin typeface="Arial" panose="020B0604020202020204" pitchFamily="34" charset="0"/>
              <a:cs typeface="Arial" panose="020B0604020202020204" pitchFamily="34" charset="0"/>
            </a:endParaRPr>
          </a:p>
        </p:txBody>
      </p:sp>
      <p:sp>
        <p:nvSpPr>
          <p:cNvPr id="19" name="Title 3">
            <a:extLst>
              <a:ext uri="{FF2B5EF4-FFF2-40B4-BE49-F238E27FC236}">
                <a16:creationId xmlns:a16="http://schemas.microsoft.com/office/drawing/2014/main" id="{F96CBA74-9C32-428F-9F74-A31AB8264F95}"/>
              </a:ext>
            </a:extLst>
          </p:cNvPr>
          <p:cNvSpPr txBox="1">
            <a:spLocks/>
          </p:cNvSpPr>
          <p:nvPr/>
        </p:nvSpPr>
        <p:spPr>
          <a:xfrm>
            <a:off x="556178" y="259554"/>
            <a:ext cx="11142481" cy="780682"/>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r>
              <a:rPr lang="en-US" sz="2000" b="1" spc="50" dirty="0">
                <a:solidFill>
                  <a:srgbClr val="318DDE"/>
                </a:solidFill>
                <a:latin typeface="Arial" panose="020B0604020202020204" pitchFamily="34" charset="0"/>
                <a:cs typeface="Arial" panose="020B0604020202020204" pitchFamily="34" charset="0"/>
              </a:rPr>
              <a:t>Background</a:t>
            </a:r>
            <a:br>
              <a:rPr lang="fr-CH" sz="2000" dirty="0"/>
            </a:br>
            <a:r>
              <a:rPr lang="fr-CH" sz="2800" dirty="0" err="1"/>
              <a:t>Members</a:t>
            </a:r>
            <a:r>
              <a:rPr lang="fr-CH" sz="2800" dirty="0"/>
              <a:t>, objective and timeline of the </a:t>
            </a:r>
            <a:r>
              <a:rPr lang="fr-CH" sz="2800" dirty="0" err="1"/>
              <a:t>Task</a:t>
            </a:r>
            <a:r>
              <a:rPr lang="fr-CH" sz="2800" dirty="0"/>
              <a:t> Force</a:t>
            </a:r>
            <a:endParaRPr lang="en-GB" sz="2800" dirty="0"/>
          </a:p>
        </p:txBody>
      </p:sp>
      <p:sp>
        <p:nvSpPr>
          <p:cNvPr id="4" name="Content Placeholder 10">
            <a:extLst>
              <a:ext uri="{FF2B5EF4-FFF2-40B4-BE49-F238E27FC236}">
                <a16:creationId xmlns:a16="http://schemas.microsoft.com/office/drawing/2014/main" id="{1E53607C-F812-A6D7-3164-5A4BF6EFA4BD}"/>
              </a:ext>
            </a:extLst>
          </p:cNvPr>
          <p:cNvSpPr txBox="1">
            <a:spLocks/>
          </p:cNvSpPr>
          <p:nvPr/>
        </p:nvSpPr>
        <p:spPr>
          <a:xfrm>
            <a:off x="371055" y="5334032"/>
            <a:ext cx="11527500" cy="1353658"/>
          </a:xfrm>
          <a:prstGeom prst="rect">
            <a:avLst/>
          </a:prstGeom>
          <a:solidFill>
            <a:schemeClr val="bg1">
              <a:lumMod val="95000"/>
            </a:schemeClr>
          </a:solidFill>
          <a:ln>
            <a:noFill/>
          </a:ln>
        </p:spPr>
        <p:txBody>
          <a:bodyPr vert="horz" wrap="square" lIns="180000" tIns="90000" rIns="180000" bIns="1836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February 2022 </a:t>
            </a:r>
            <a:r>
              <a:rPr lang="en-US" sz="1800" dirty="0">
                <a:solidFill>
                  <a:schemeClr val="tx1">
                    <a:lumMod val="95000"/>
                    <a:lumOff val="5000"/>
                  </a:schemeClr>
                </a:solidFill>
                <a:latin typeface="Arial" panose="020B0604020202020204" pitchFamily="34" charset="0"/>
                <a:cs typeface="Arial" panose="020B0604020202020204" pitchFamily="34" charset="0"/>
              </a:rPr>
              <a:t>– start of the work</a:t>
            </a:r>
          </a:p>
          <a:p>
            <a:pPr marL="285750" lvl="1" indent="-285750">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August 2022 and 2023 </a:t>
            </a:r>
            <a:r>
              <a:rPr lang="en-US" sz="1800" dirty="0">
                <a:solidFill>
                  <a:schemeClr val="tx1">
                    <a:lumMod val="95000"/>
                    <a:lumOff val="5000"/>
                  </a:schemeClr>
                </a:solidFill>
                <a:latin typeface="Arial" panose="020B0604020202020204" pitchFamily="34" charset="0"/>
                <a:cs typeface="Arial" panose="020B0604020202020204" pitchFamily="34" charset="0"/>
              </a:rPr>
              <a:t>– progress review by the Expert Forum</a:t>
            </a:r>
          </a:p>
          <a:p>
            <a:pPr marL="285750" lvl="1" indent="-285750">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February 2024 </a:t>
            </a:r>
            <a:r>
              <a:rPr lang="en-US" sz="1800" dirty="0">
                <a:solidFill>
                  <a:schemeClr val="tx1">
                    <a:lumMod val="95000"/>
                    <a:lumOff val="5000"/>
                  </a:schemeClr>
                </a:solidFill>
                <a:latin typeface="Arial" panose="020B0604020202020204" pitchFamily="34" charset="0"/>
                <a:cs typeface="Arial" panose="020B0604020202020204" pitchFamily="34" charset="0"/>
              </a:rPr>
              <a:t>– approval of the draft report by the CES Bureau</a:t>
            </a:r>
          </a:p>
          <a:p>
            <a:pPr marL="285750" lvl="1" indent="-285750">
              <a:lnSpc>
                <a:spcPct val="100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April 2024</a:t>
            </a:r>
            <a:r>
              <a:rPr lang="en-US" sz="1800" dirty="0">
                <a:solidFill>
                  <a:schemeClr val="tx1">
                    <a:lumMod val="95000"/>
                    <a:lumOff val="5000"/>
                  </a:schemeClr>
                </a:solidFill>
                <a:latin typeface="Arial" panose="020B0604020202020204" pitchFamily="34" charset="0"/>
                <a:cs typeface="Arial" panose="020B0604020202020204" pitchFamily="34" charset="0"/>
              </a:rPr>
              <a:t> – broad consultation with all CES member countries and international organizations</a:t>
            </a:r>
          </a:p>
        </p:txBody>
      </p:sp>
      <p:sp>
        <p:nvSpPr>
          <p:cNvPr id="5" name="Arrow: Left 4">
            <a:extLst>
              <a:ext uri="{FF2B5EF4-FFF2-40B4-BE49-F238E27FC236}">
                <a16:creationId xmlns:a16="http://schemas.microsoft.com/office/drawing/2014/main" id="{CF4A83D4-C048-E4DD-66DD-168D729C40B1}"/>
              </a:ext>
            </a:extLst>
          </p:cNvPr>
          <p:cNvSpPr/>
          <p:nvPr/>
        </p:nvSpPr>
        <p:spPr>
          <a:xfrm flipH="1">
            <a:off x="371055" y="4974032"/>
            <a:ext cx="11527500" cy="360000"/>
          </a:xfrm>
          <a:prstGeom prst="leftArrow">
            <a:avLst>
              <a:gd name="adj1" fmla="val 10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b="1" dirty="0">
                <a:solidFill>
                  <a:schemeClr val="bg1"/>
                </a:solidFill>
                <a:latin typeface="Arial" panose="020B0604020202020204" pitchFamily="34" charset="0"/>
                <a:cs typeface="Arial" panose="020B0604020202020204" pitchFamily="34" charset="0"/>
              </a:rPr>
              <a:t>Timeline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34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DACE3B6-12C9-4FFC-AF1A-DD40132707C5}"/>
              </a:ext>
            </a:extLst>
          </p:cNvPr>
          <p:cNvSpPr txBox="1">
            <a:spLocks/>
          </p:cNvSpPr>
          <p:nvPr/>
        </p:nvSpPr>
        <p:spPr>
          <a:xfrm>
            <a:off x="586852" y="401472"/>
            <a:ext cx="10766948" cy="50833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10" name="Title 3">
            <a:extLst>
              <a:ext uri="{FF2B5EF4-FFF2-40B4-BE49-F238E27FC236}">
                <a16:creationId xmlns:a16="http://schemas.microsoft.com/office/drawing/2014/main" id="{85CF21B6-C3E5-4752-B816-084140FC2208}"/>
              </a:ext>
            </a:extLst>
          </p:cNvPr>
          <p:cNvSpPr txBox="1">
            <a:spLocks/>
          </p:cNvSpPr>
          <p:nvPr/>
        </p:nvSpPr>
        <p:spPr>
          <a:xfrm>
            <a:off x="556178" y="211690"/>
            <a:ext cx="11142481" cy="814327"/>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3200" kern="1200" spc="-150">
                <a:solidFill>
                  <a:schemeClr val="tx1"/>
                </a:solidFill>
                <a:latin typeface="Arial Black" panose="020B0A04020102020204" pitchFamily="34" charset="0"/>
                <a:ea typeface="+mj-ea"/>
                <a:cs typeface="+mj-cs"/>
              </a:defRPr>
            </a:lvl1pPr>
          </a:lstStyle>
          <a:p>
            <a:pPr>
              <a:lnSpc>
                <a:spcPct val="100000"/>
              </a:lnSpc>
            </a:pPr>
            <a:r>
              <a:rPr lang="en-US" sz="2000" b="1" spc="50" dirty="0">
                <a:solidFill>
                  <a:srgbClr val="318DDE"/>
                </a:solidFill>
                <a:latin typeface="Arial" panose="020B0604020202020204" pitchFamily="34" charset="0"/>
                <a:cs typeface="Arial" panose="020B0604020202020204" pitchFamily="34" charset="0"/>
              </a:rPr>
              <a:t>Background</a:t>
            </a:r>
            <a:endParaRPr lang="fr-CH" sz="2000" dirty="0"/>
          </a:p>
          <a:p>
            <a:pPr>
              <a:lnSpc>
                <a:spcPct val="100000"/>
              </a:lnSpc>
            </a:pPr>
            <a:r>
              <a:rPr lang="fr-CH" sz="2800" dirty="0" err="1"/>
              <a:t>Guiding</a:t>
            </a:r>
            <a:r>
              <a:rPr lang="fr-CH" sz="2800" dirty="0"/>
              <a:t> </a:t>
            </a:r>
            <a:r>
              <a:rPr lang="fr-CH" sz="2800" dirty="0" err="1"/>
              <a:t>principles</a:t>
            </a:r>
            <a:r>
              <a:rPr lang="fr-CH" sz="2800" dirty="0"/>
              <a:t> for the </a:t>
            </a:r>
            <a:r>
              <a:rPr lang="fr-CH" sz="2800" dirty="0" err="1"/>
              <a:t>work</a:t>
            </a:r>
            <a:endParaRPr lang="en-GB" sz="2800" dirty="0"/>
          </a:p>
        </p:txBody>
      </p:sp>
      <p:sp>
        <p:nvSpPr>
          <p:cNvPr id="13" name="Content Placeholder 10">
            <a:extLst>
              <a:ext uri="{FF2B5EF4-FFF2-40B4-BE49-F238E27FC236}">
                <a16:creationId xmlns:a16="http://schemas.microsoft.com/office/drawing/2014/main" id="{CBF04079-FA1D-4BC5-8F1C-84C75A8A86F5}"/>
              </a:ext>
            </a:extLst>
          </p:cNvPr>
          <p:cNvSpPr txBox="1">
            <a:spLocks/>
          </p:cNvSpPr>
          <p:nvPr/>
        </p:nvSpPr>
        <p:spPr>
          <a:xfrm>
            <a:off x="461163" y="3307448"/>
            <a:ext cx="11237496" cy="3238500"/>
          </a:xfrm>
          <a:prstGeom prst="rect">
            <a:avLst/>
          </a:prstGeom>
          <a:solidFill>
            <a:schemeClr val="bg1">
              <a:lumMod val="95000"/>
            </a:schemeClr>
          </a:solidFill>
          <a:ln>
            <a:noFill/>
          </a:ln>
        </p:spPr>
        <p:txBody>
          <a:bodyPr vert="horz" wrap="square" lIns="180000" tIns="90000" rIns="180000" bIns="1836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nSpc>
                <a:spcPct val="100000"/>
              </a:lnSpc>
              <a:spcBef>
                <a:spcPts val="0"/>
              </a:spcBef>
              <a:spcAft>
                <a:spcPts val="6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Showcase how NSOs can contribute through, </a:t>
            </a:r>
            <a:r>
              <a:rPr lang="en-US" sz="1800" dirty="0">
                <a:latin typeface="Arial" panose="020B0604020202020204" pitchFamily="34" charset="0"/>
                <a:cs typeface="Arial" panose="020B0604020202020204" pitchFamily="34" charset="0"/>
              </a:rPr>
              <a:t>e.g.: producing data and indicators, helping standardize data produced by others, building up data inventories, coordinating within the statistical office and with other agencies and ministries, knowledge sharing, and improving the accessibility and use of data for informing the public</a:t>
            </a:r>
          </a:p>
          <a:p>
            <a:pPr marL="357188" indent="-357188">
              <a:lnSpc>
                <a:spcPct val="100000"/>
              </a:lnSpc>
              <a:spcBef>
                <a:spcPts val="0"/>
              </a:spcBef>
              <a:spcAft>
                <a:spcPts val="600"/>
              </a:spcAft>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Build on </a:t>
            </a:r>
            <a:r>
              <a:rPr lang="en-US" sz="1800" b="1" dirty="0">
                <a:latin typeface="Arial" panose="020B0604020202020204" pitchFamily="34" charset="0"/>
                <a:cs typeface="Arial" panose="020B0604020202020204" pitchFamily="34" charset="0"/>
              </a:rPr>
              <a:t>existing resources and materials</a:t>
            </a:r>
          </a:p>
          <a:p>
            <a:pPr marL="357188" indent="-357188">
              <a:lnSpc>
                <a:spcPct val="100000"/>
              </a:lnSpc>
              <a:spcBef>
                <a:spcPts val="0"/>
              </a:spcBef>
              <a:spcAft>
                <a:spcPts val="6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Define the main questions about the role of NSOs</a:t>
            </a:r>
            <a:r>
              <a:rPr lang="en-US" sz="1800" dirty="0">
                <a:latin typeface="Arial" panose="020B0604020202020204" pitchFamily="34" charset="0"/>
                <a:cs typeface="Arial" panose="020B0604020202020204" pitchFamily="34" charset="0"/>
              </a:rPr>
              <a:t>, identify </a:t>
            </a:r>
            <a:r>
              <a:rPr lang="en-US" sz="1800" b="1" dirty="0">
                <a:latin typeface="Arial" panose="020B0604020202020204" pitchFamily="34" charset="0"/>
                <a:cs typeface="Arial" panose="020B0604020202020204" pitchFamily="34" charset="0"/>
              </a:rPr>
              <a:t>differences</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similarities</a:t>
            </a:r>
            <a:r>
              <a:rPr lang="en-US" sz="1800" dirty="0">
                <a:latin typeface="Arial" panose="020B0604020202020204" pitchFamily="34" charset="0"/>
                <a:cs typeface="Arial" panose="020B0604020202020204" pitchFamily="34" charset="0"/>
              </a:rPr>
              <a:t> between countries, and the main </a:t>
            </a:r>
            <a:r>
              <a:rPr lang="en-US" sz="1800" b="1" dirty="0">
                <a:latin typeface="Arial" panose="020B0604020202020204" pitchFamily="34" charset="0"/>
                <a:cs typeface="Arial" panose="020B0604020202020204" pitchFamily="34" charset="0"/>
              </a:rPr>
              <a:t>challenges</a:t>
            </a:r>
            <a:endParaRPr lang="en-US" sz="1800" dirty="0">
              <a:latin typeface="Arial" panose="020B0604020202020204" pitchFamily="34" charset="0"/>
              <a:cs typeface="Arial" panose="020B0604020202020204" pitchFamily="34" charset="0"/>
            </a:endParaRPr>
          </a:p>
          <a:p>
            <a:pPr marL="357188" indent="-357188">
              <a:lnSpc>
                <a:spcPct val="100000"/>
              </a:lnSpc>
              <a:spcBef>
                <a:spcPts val="0"/>
              </a:spcBef>
              <a:spcAft>
                <a:spcPts val="600"/>
              </a:spcAft>
              <a:buClr>
                <a:srgbClr val="216F63"/>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Provide a portfolio of real country examples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including statistical activities and products, collaborations, </a:t>
            </a:r>
            <a:r>
              <a:rPr lang="en-US" sz="1800" dirty="0">
                <a:latin typeface="Arial" panose="020B0604020202020204" pitchFamily="34" charset="0"/>
                <a:cs typeface="Arial" panose="020B0604020202020204" pitchFamily="34" charset="0"/>
              </a:rPr>
              <a:t>institutional arrangements etc.</a:t>
            </a:r>
          </a:p>
          <a:p>
            <a:pPr marL="357188" indent="-357188">
              <a:lnSpc>
                <a:spcPct val="100000"/>
              </a:lnSpc>
              <a:spcBef>
                <a:spcPts val="0"/>
              </a:spcBef>
              <a:spcAft>
                <a:spcPts val="600"/>
              </a:spcAft>
              <a:buClr>
                <a:srgbClr val="216F63"/>
              </a:buClr>
              <a:buFont typeface="Wingdings" panose="05000000000000000000" pitchFamily="2" charset="2"/>
              <a:buChar char="§"/>
            </a:pPr>
            <a:r>
              <a:rPr lang="en-US" sz="1800" b="1" u="sng" dirty="0">
                <a:latin typeface="Arial" panose="020B0604020202020204" pitchFamily="34" charset="0"/>
                <a:cs typeface="Arial" panose="020B0604020202020204" pitchFamily="34" charset="0"/>
              </a:rPr>
              <a:t>Not</a:t>
            </a:r>
            <a:r>
              <a:rPr lang="en-US" sz="1800" b="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Reinvent the wheel, develop new indicators, classifications or frameworks</a:t>
            </a:r>
          </a:p>
          <a:p>
            <a:pPr marL="0" indent="0" algn="r">
              <a:lnSpc>
                <a:spcPct val="100000"/>
              </a:lnSpc>
              <a:spcBef>
                <a:spcPts val="0"/>
              </a:spcBef>
              <a:spcAft>
                <a:spcPts val="600"/>
              </a:spcAft>
              <a:buClr>
                <a:srgbClr val="318DDE"/>
              </a:buClr>
              <a:buNone/>
            </a:pPr>
            <a:r>
              <a:rPr lang="en-US" sz="1800" dirty="0">
                <a:latin typeface="Arial" panose="020B0604020202020204" pitchFamily="34" charset="0"/>
                <a:cs typeface="Arial" panose="020B0604020202020204" pitchFamily="34" charset="0"/>
              </a:rPr>
              <a:t>…</a:t>
            </a:r>
          </a:p>
        </p:txBody>
      </p:sp>
      <p:sp>
        <p:nvSpPr>
          <p:cNvPr id="14" name="Arrow: Left 13">
            <a:extLst>
              <a:ext uri="{FF2B5EF4-FFF2-40B4-BE49-F238E27FC236}">
                <a16:creationId xmlns:a16="http://schemas.microsoft.com/office/drawing/2014/main" id="{A190E57E-3419-4EE6-B230-CC3E1782E69F}"/>
              </a:ext>
            </a:extLst>
          </p:cNvPr>
          <p:cNvSpPr/>
          <p:nvPr/>
        </p:nvSpPr>
        <p:spPr>
          <a:xfrm flipH="1">
            <a:off x="461163" y="2983448"/>
            <a:ext cx="11237496" cy="324000"/>
          </a:xfrm>
          <a:prstGeom prst="leftArrow">
            <a:avLst>
              <a:gd name="adj1" fmla="val 10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spcAft>
                <a:spcPts val="600"/>
              </a:spcAft>
              <a:buClr>
                <a:srgbClr val="3E8EDE"/>
              </a:buClr>
            </a:pPr>
            <a:r>
              <a:rPr lang="en-US" b="1" dirty="0">
                <a:solidFill>
                  <a:schemeClr val="bg1"/>
                </a:solidFill>
                <a:latin typeface="Arial" panose="020B0604020202020204" pitchFamily="34" charset="0"/>
                <a:cs typeface="Arial" panose="020B0604020202020204" pitchFamily="34" charset="0"/>
              </a:rPr>
              <a:t>The Guidance is meant to…</a:t>
            </a:r>
            <a:endParaRPr lang="en-US" dirty="0">
              <a:solidFill>
                <a:schemeClr val="bg1"/>
              </a:solidFill>
              <a:latin typeface="Arial" panose="020B0604020202020204" pitchFamily="34" charset="0"/>
              <a:cs typeface="Arial" panose="020B0604020202020204" pitchFamily="34" charset="0"/>
            </a:endParaRPr>
          </a:p>
        </p:txBody>
      </p:sp>
      <p:sp>
        <p:nvSpPr>
          <p:cNvPr id="2" name="Content Placeholder 10">
            <a:extLst>
              <a:ext uri="{FF2B5EF4-FFF2-40B4-BE49-F238E27FC236}">
                <a16:creationId xmlns:a16="http://schemas.microsoft.com/office/drawing/2014/main" id="{2967F555-4CDD-973F-3DFD-5214302724A7}"/>
              </a:ext>
            </a:extLst>
          </p:cNvPr>
          <p:cNvSpPr txBox="1">
            <a:spLocks/>
          </p:cNvSpPr>
          <p:nvPr/>
        </p:nvSpPr>
        <p:spPr>
          <a:xfrm>
            <a:off x="464530" y="1759569"/>
            <a:ext cx="11234130" cy="1138327"/>
          </a:xfrm>
          <a:prstGeom prst="rect">
            <a:avLst/>
          </a:prstGeom>
          <a:solidFill>
            <a:schemeClr val="bg1">
              <a:lumMod val="95000"/>
            </a:schemeClr>
          </a:solidFill>
          <a:ln>
            <a:noFill/>
          </a:ln>
        </p:spPr>
        <p:txBody>
          <a:bodyPr vert="horz" wrap="square" lIns="180000" tIns="90000" rIns="180000" bIns="1836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0"/>
              </a:spcBef>
              <a:spcAft>
                <a:spcPts val="600"/>
              </a:spcAft>
              <a:buClr>
                <a:srgbClr val="216F63"/>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Primary audience:</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b="1" dirty="0">
                <a:solidFill>
                  <a:schemeClr val="tx1">
                    <a:lumMod val="95000"/>
                    <a:lumOff val="5000"/>
                  </a:schemeClr>
                </a:solidFill>
                <a:latin typeface="Arial" panose="020B0604020202020204" pitchFamily="34" charset="0"/>
                <a:cs typeface="Arial" panose="020B0604020202020204" pitchFamily="34" charset="0"/>
              </a:rPr>
              <a:t>NSOs</a:t>
            </a:r>
            <a:r>
              <a:rPr lang="en-US" sz="1800" dirty="0">
                <a:solidFill>
                  <a:schemeClr val="tx1">
                    <a:lumMod val="95000"/>
                    <a:lumOff val="5000"/>
                  </a:schemeClr>
                </a:solidFill>
                <a:latin typeface="Arial" panose="020B0604020202020204" pitchFamily="34" charset="0"/>
                <a:cs typeface="Arial" panose="020B0604020202020204" pitchFamily="34" charset="0"/>
              </a:rPr>
              <a:t> who start or develop their work in this area</a:t>
            </a:r>
          </a:p>
          <a:p>
            <a:pPr marL="342900" lvl="1" indent="-342900">
              <a:lnSpc>
                <a:spcPct val="100000"/>
              </a:lnSpc>
              <a:spcBef>
                <a:spcPts val="0"/>
              </a:spcBef>
              <a:spcAft>
                <a:spcPts val="600"/>
              </a:spcAft>
              <a:buClr>
                <a:srgbClr val="216F63"/>
              </a:buClr>
              <a:buFont typeface="Wingdings" panose="05000000000000000000" pitchFamily="2" charset="2"/>
              <a:buChar char="§"/>
            </a:pPr>
            <a:r>
              <a:rPr lang="en-US" sz="1800" dirty="0">
                <a:solidFill>
                  <a:schemeClr val="tx1">
                    <a:lumMod val="95000"/>
                    <a:lumOff val="5000"/>
                  </a:schemeClr>
                </a:solidFill>
                <a:latin typeface="Arial" panose="020B0604020202020204" pitchFamily="34" charset="0"/>
                <a:cs typeface="Arial" panose="020B0604020202020204" pitchFamily="34" charset="0"/>
              </a:rPr>
              <a:t>Document may also be useful to </a:t>
            </a:r>
            <a:r>
              <a:rPr lang="en-US" sz="1800" b="1" dirty="0">
                <a:solidFill>
                  <a:schemeClr val="tx1">
                    <a:lumMod val="95000"/>
                    <a:lumOff val="5000"/>
                  </a:schemeClr>
                </a:solidFill>
                <a:latin typeface="Arial" panose="020B0604020202020204" pitchFamily="34" charset="0"/>
                <a:cs typeface="Arial" panose="020B0604020202020204" pitchFamily="34" charset="0"/>
              </a:rPr>
              <a:t>data users </a:t>
            </a:r>
            <a:r>
              <a:rPr lang="en-US" sz="1800" dirty="0">
                <a:solidFill>
                  <a:schemeClr val="tx1">
                    <a:lumMod val="95000"/>
                    <a:lumOff val="5000"/>
                  </a:schemeClr>
                </a:solidFill>
                <a:latin typeface="Arial" panose="020B0604020202020204" pitchFamily="34" charset="0"/>
                <a:cs typeface="Arial" panose="020B0604020202020204" pitchFamily="34" charset="0"/>
              </a:rPr>
              <a:t>to inform about what NSOs can offer and </a:t>
            </a:r>
            <a:r>
              <a:rPr lang="en-US" sz="1800" b="1" dirty="0">
                <a:solidFill>
                  <a:schemeClr val="tx1">
                    <a:lumMod val="95000"/>
                    <a:lumOff val="5000"/>
                  </a:schemeClr>
                </a:solidFill>
                <a:latin typeface="Arial" panose="020B0604020202020204" pitchFamily="34" charset="0"/>
                <a:cs typeface="Arial" panose="020B0604020202020204" pitchFamily="34" charset="0"/>
              </a:rPr>
              <a:t>international organizations</a:t>
            </a:r>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Arrow: Left 2">
            <a:extLst>
              <a:ext uri="{FF2B5EF4-FFF2-40B4-BE49-F238E27FC236}">
                <a16:creationId xmlns:a16="http://schemas.microsoft.com/office/drawing/2014/main" id="{84F6D32D-0141-72D9-6C29-47C74CE7233E}"/>
              </a:ext>
            </a:extLst>
          </p:cNvPr>
          <p:cNvSpPr/>
          <p:nvPr/>
        </p:nvSpPr>
        <p:spPr>
          <a:xfrm flipH="1">
            <a:off x="461163" y="1435569"/>
            <a:ext cx="11237496" cy="324000"/>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spcAft>
                <a:spcPts val="600"/>
              </a:spcAft>
              <a:buClr>
                <a:srgbClr val="3E8EDE"/>
              </a:buClr>
            </a:pPr>
            <a:r>
              <a:rPr lang="en-US" b="1" dirty="0">
                <a:solidFill>
                  <a:schemeClr val="bg1"/>
                </a:solidFill>
                <a:latin typeface="Arial" panose="020B0604020202020204" pitchFamily="34" charset="0"/>
                <a:cs typeface="Arial" panose="020B0604020202020204" pitchFamily="34" charset="0"/>
              </a:rPr>
              <a:t>Target audience</a:t>
            </a: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06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D4E1-2EAD-682C-9CD6-3CE6F147CC5F}"/>
              </a:ext>
            </a:extLst>
          </p:cNvPr>
          <p:cNvSpPr>
            <a:spLocks noGrp="1"/>
          </p:cNvSpPr>
          <p:nvPr>
            <p:ph type="title"/>
          </p:nvPr>
        </p:nvSpPr>
        <p:spPr>
          <a:xfrm>
            <a:off x="838199" y="227971"/>
            <a:ext cx="10669617" cy="897940"/>
          </a:xfrm>
        </p:spPr>
        <p:txBody>
          <a:bodyPr>
            <a:normAutofit fontScale="90000"/>
          </a:bodyPr>
          <a:lstStyle/>
          <a:p>
            <a:pPr>
              <a:lnSpc>
                <a:spcPct val="100000"/>
              </a:lnSpc>
            </a:pPr>
            <a:r>
              <a:rPr lang="en-US" dirty="0"/>
              <a:t>Guidance on the Role of NSOs in Achieving National Climate Objectives</a:t>
            </a:r>
          </a:p>
        </p:txBody>
      </p:sp>
      <p:sp>
        <p:nvSpPr>
          <p:cNvPr id="3" name="Content Placeholder 2">
            <a:extLst>
              <a:ext uri="{FF2B5EF4-FFF2-40B4-BE49-F238E27FC236}">
                <a16:creationId xmlns:a16="http://schemas.microsoft.com/office/drawing/2014/main" id="{B0B8F145-E1A0-13DB-142C-904DA3D0E4C2}"/>
              </a:ext>
            </a:extLst>
          </p:cNvPr>
          <p:cNvSpPr>
            <a:spLocks noGrp="1"/>
          </p:cNvSpPr>
          <p:nvPr>
            <p:ph idx="1"/>
          </p:nvPr>
        </p:nvSpPr>
        <p:spPr>
          <a:xfrm>
            <a:off x="850737" y="1404229"/>
            <a:ext cx="10669616" cy="4591444"/>
          </a:xfrm>
        </p:spPr>
        <p:txBody>
          <a:bodyPr>
            <a:normAutofit lnSpcReduction="10000"/>
          </a:bodyPr>
          <a:lstStyle/>
          <a:p>
            <a:pPr marL="514350" indent="-514350">
              <a:lnSpc>
                <a:spcPct val="120000"/>
              </a:lnSpc>
              <a:spcBef>
                <a:spcPts val="600"/>
              </a:spcBef>
              <a:buClr>
                <a:srgbClr val="318DDE"/>
              </a:buClr>
              <a:buFont typeface="+mj-lt"/>
              <a:buAutoNum type="arabicPeriod"/>
            </a:pPr>
            <a:r>
              <a:rPr lang="en-US" sz="2100" b="1" dirty="0"/>
              <a:t>Introduction</a:t>
            </a:r>
          </a:p>
          <a:p>
            <a:pPr marL="514350" indent="-514350">
              <a:lnSpc>
                <a:spcPct val="120000"/>
              </a:lnSpc>
              <a:spcBef>
                <a:spcPts val="600"/>
              </a:spcBef>
              <a:buClr>
                <a:srgbClr val="318DDE"/>
              </a:buClr>
              <a:buFont typeface="+mj-lt"/>
              <a:buAutoNum type="arabicPeriod"/>
            </a:pPr>
            <a:r>
              <a:rPr lang="en-US" sz="2100" b="1" dirty="0"/>
              <a:t>Institutional landscape and the role of NSOs</a:t>
            </a:r>
          </a:p>
          <a:p>
            <a:pPr marL="514350" indent="-514350">
              <a:lnSpc>
                <a:spcPct val="120000"/>
              </a:lnSpc>
              <a:spcBef>
                <a:spcPts val="600"/>
              </a:spcBef>
              <a:buClr>
                <a:srgbClr val="318DDE"/>
              </a:buClr>
              <a:buFont typeface="+mj-lt"/>
              <a:buAutoNum type="arabicPeriod"/>
            </a:pPr>
            <a:r>
              <a:rPr lang="en-US" sz="2100" b="1" dirty="0"/>
              <a:t>Reporting under the Paris Agreement</a:t>
            </a:r>
          </a:p>
          <a:p>
            <a:pPr marL="514350" indent="-514350">
              <a:lnSpc>
                <a:spcPct val="120000"/>
              </a:lnSpc>
              <a:spcBef>
                <a:spcPts val="600"/>
              </a:spcBef>
              <a:buClr>
                <a:srgbClr val="318DDE"/>
              </a:buClr>
              <a:buFont typeface="+mj-lt"/>
              <a:buAutoNum type="arabicPeriod"/>
            </a:pPr>
            <a:r>
              <a:rPr lang="en-US" sz="2100" b="1" dirty="0"/>
              <a:t>Statistics for climate change mitigation policymaking</a:t>
            </a:r>
          </a:p>
          <a:p>
            <a:pPr marL="514350" indent="-514350">
              <a:lnSpc>
                <a:spcPct val="120000"/>
              </a:lnSpc>
              <a:spcBef>
                <a:spcPts val="600"/>
              </a:spcBef>
              <a:buClr>
                <a:srgbClr val="318DDE"/>
              </a:buClr>
              <a:buFont typeface="+mj-lt"/>
              <a:buAutoNum type="arabicPeriod"/>
            </a:pPr>
            <a:r>
              <a:rPr lang="en-US" sz="2100" b="1" dirty="0"/>
              <a:t>Statistics for climate change adaptation policymaking</a:t>
            </a:r>
          </a:p>
          <a:p>
            <a:pPr marL="514350" indent="-514350">
              <a:lnSpc>
                <a:spcPct val="120000"/>
              </a:lnSpc>
              <a:spcBef>
                <a:spcPts val="600"/>
              </a:spcBef>
              <a:buClr>
                <a:srgbClr val="318DDE"/>
              </a:buClr>
              <a:buFont typeface="+mj-lt"/>
              <a:buAutoNum type="arabicPeriod"/>
            </a:pPr>
            <a:r>
              <a:rPr lang="en-US" sz="2100" b="1" dirty="0"/>
              <a:t>Statistics for just transition policymaking</a:t>
            </a:r>
          </a:p>
          <a:p>
            <a:pPr marL="514350" indent="-514350">
              <a:lnSpc>
                <a:spcPct val="120000"/>
              </a:lnSpc>
              <a:spcBef>
                <a:spcPts val="600"/>
              </a:spcBef>
              <a:buClr>
                <a:srgbClr val="318DDE"/>
              </a:buClr>
              <a:buFont typeface="+mj-lt"/>
              <a:buAutoNum type="arabicPeriod"/>
            </a:pPr>
            <a:r>
              <a:rPr lang="en-US" sz="2100" b="1" dirty="0"/>
              <a:t>Informing the public</a:t>
            </a:r>
          </a:p>
          <a:p>
            <a:pPr marL="514350" indent="-514350">
              <a:lnSpc>
                <a:spcPct val="120000"/>
              </a:lnSpc>
              <a:spcBef>
                <a:spcPts val="600"/>
              </a:spcBef>
              <a:buClr>
                <a:srgbClr val="318DDE"/>
              </a:buClr>
              <a:buFont typeface="+mj-lt"/>
              <a:buAutoNum type="arabicPeriod"/>
            </a:pPr>
            <a:r>
              <a:rPr lang="en-US" sz="2100" b="1" dirty="0"/>
              <a:t>Climate finance and financial aspects of climate action</a:t>
            </a:r>
          </a:p>
          <a:p>
            <a:pPr marL="514350" indent="-514350">
              <a:lnSpc>
                <a:spcPct val="120000"/>
              </a:lnSpc>
              <a:spcBef>
                <a:spcPts val="600"/>
              </a:spcBef>
              <a:buClr>
                <a:srgbClr val="318DDE"/>
              </a:buClr>
              <a:buFont typeface="+mj-lt"/>
              <a:buAutoNum type="arabicPeriod"/>
            </a:pPr>
            <a:r>
              <a:rPr lang="en-US" sz="2100" b="1" dirty="0"/>
              <a:t>Guidance on cross-cutting issues </a:t>
            </a:r>
          </a:p>
          <a:p>
            <a:pPr marL="514350" indent="-514350">
              <a:lnSpc>
                <a:spcPct val="120000"/>
              </a:lnSpc>
              <a:spcBef>
                <a:spcPts val="600"/>
              </a:spcBef>
              <a:buClr>
                <a:srgbClr val="318DDE"/>
              </a:buClr>
              <a:buFont typeface="+mj-lt"/>
              <a:buAutoNum type="arabicPeriod"/>
            </a:pPr>
            <a:r>
              <a:rPr lang="en-US" sz="2100" b="1" dirty="0"/>
              <a:t>Conclusions/recommendations and future work</a:t>
            </a:r>
          </a:p>
          <a:p>
            <a:pPr>
              <a:lnSpc>
                <a:spcPct val="120000"/>
              </a:lnSpc>
              <a:spcBef>
                <a:spcPts val="600"/>
              </a:spcBef>
            </a:pPr>
            <a:endParaRPr lang="en-GB" dirty="0"/>
          </a:p>
        </p:txBody>
      </p:sp>
      <p:sp>
        <p:nvSpPr>
          <p:cNvPr id="5" name="Arrow: Left 6">
            <a:extLst>
              <a:ext uri="{FF2B5EF4-FFF2-40B4-BE49-F238E27FC236}">
                <a16:creationId xmlns:a16="http://schemas.microsoft.com/office/drawing/2014/main" id="{3B50368F-03E8-51F9-5D38-8A3730C625A6}"/>
              </a:ext>
            </a:extLst>
          </p:cNvPr>
          <p:cNvSpPr/>
          <p:nvPr/>
        </p:nvSpPr>
        <p:spPr>
          <a:xfrm flipH="1">
            <a:off x="671647" y="5873753"/>
            <a:ext cx="11002719" cy="607842"/>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45720" rIns="72000" bIns="45720" numCol="1" spcCol="0" rtlCol="0" fromWordArt="0" anchor="ctr" anchorCtr="0" forceAA="0" compatLnSpc="1">
            <a:prstTxWarp prst="textNoShape">
              <a:avLst/>
            </a:prstTxWarp>
            <a:noAutofit/>
          </a:bodyPr>
          <a:lstStyle/>
          <a:p>
            <a:pPr algn="ctr">
              <a:buClr>
                <a:srgbClr val="3E8EDE"/>
              </a:buClr>
            </a:pPr>
            <a:r>
              <a:rPr lang="fr-FR" b="1" dirty="0" err="1">
                <a:solidFill>
                  <a:schemeClr val="bg1"/>
                </a:solidFill>
                <a:latin typeface="Arial" panose="020B0604020202020204" pitchFamily="34" charset="0"/>
                <a:cs typeface="Arial" panose="020B0604020202020204" pitchFamily="34" charset="0"/>
              </a:rPr>
              <a:t>Each</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chapter</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from</a:t>
            </a:r>
            <a:r>
              <a:rPr lang="fr-FR" b="1" dirty="0">
                <a:solidFill>
                  <a:schemeClr val="bg1"/>
                </a:solidFill>
                <a:latin typeface="Arial" panose="020B0604020202020204" pitchFamily="34" charset="0"/>
                <a:cs typeface="Arial" panose="020B0604020202020204" pitchFamily="34" charset="0"/>
              </a:rPr>
              <a:t> 3 to 8 examines </a:t>
            </a:r>
            <a:r>
              <a:rPr lang="fr-FR" b="1" dirty="0" err="1">
                <a:solidFill>
                  <a:schemeClr val="bg1"/>
                </a:solidFill>
                <a:latin typeface="Arial" panose="020B0604020202020204" pitchFamily="34" charset="0"/>
                <a:cs typeface="Arial" panose="020B0604020202020204" pitchFamily="34" charset="0"/>
              </a:rPr>
              <a:t>policy</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context</a:t>
            </a:r>
            <a:r>
              <a:rPr lang="fr-FR" b="1" dirty="0">
                <a:solidFill>
                  <a:schemeClr val="bg1"/>
                </a:solidFill>
                <a:latin typeface="Arial" panose="020B0604020202020204" pitchFamily="34" charset="0"/>
                <a:cs typeface="Arial" panose="020B0604020202020204" pitchFamily="34" charset="0"/>
              </a:rPr>
              <a:t>, </a:t>
            </a:r>
            <a:r>
              <a:rPr lang="fr-FR" b="1" dirty="0" err="1">
                <a:solidFill>
                  <a:schemeClr val="bg1"/>
                </a:solidFill>
                <a:latin typeface="Arial" panose="020B0604020202020204" pitchFamily="34" charset="0"/>
                <a:cs typeface="Arial" panose="020B0604020202020204" pitchFamily="34" charset="0"/>
              </a:rPr>
              <a:t>definitions</a:t>
            </a:r>
            <a:r>
              <a:rPr lang="fr-FR" b="1" dirty="0">
                <a:solidFill>
                  <a:schemeClr val="bg1"/>
                </a:solidFill>
                <a:latin typeface="Arial" panose="020B0604020202020204" pitchFamily="34" charset="0"/>
                <a:cs typeface="Arial" panose="020B0604020202020204" pitchFamily="34" charset="0"/>
              </a:rPr>
              <a:t> and data </a:t>
            </a:r>
            <a:r>
              <a:rPr lang="fr-FR" b="1" dirty="0" err="1">
                <a:solidFill>
                  <a:schemeClr val="bg1"/>
                </a:solidFill>
                <a:latin typeface="Arial" panose="020B0604020202020204" pitchFamily="34" charset="0"/>
                <a:cs typeface="Arial" panose="020B0604020202020204" pitchFamily="34" charset="0"/>
              </a:rPr>
              <a:t>needs</a:t>
            </a:r>
            <a:r>
              <a:rPr lang="fr-FR" b="1" dirty="0">
                <a:solidFill>
                  <a:schemeClr val="bg1"/>
                </a:solidFill>
                <a:latin typeface="Arial" panose="020B0604020202020204" pitchFamily="34" charset="0"/>
                <a:cs typeface="Arial" panose="020B0604020202020204" pitchFamily="34" charset="0"/>
              </a:rPr>
              <a:t> and identifies how </a:t>
            </a:r>
            <a:r>
              <a:rPr lang="fr-FR" b="1" dirty="0" err="1">
                <a:solidFill>
                  <a:schemeClr val="bg1"/>
                </a:solidFill>
                <a:latin typeface="Arial" panose="020B0604020202020204" pitchFamily="34" charset="0"/>
                <a:cs typeface="Arial" panose="020B0604020202020204" pitchFamily="34" charset="0"/>
              </a:rPr>
              <a:t>NSOs</a:t>
            </a:r>
            <a:r>
              <a:rPr lang="fr-FR" b="1" dirty="0">
                <a:solidFill>
                  <a:schemeClr val="bg1"/>
                </a:solidFill>
                <a:latin typeface="Arial" panose="020B0604020202020204" pitchFamily="34" charset="0"/>
                <a:cs typeface="Arial" panose="020B0604020202020204" pitchFamily="34" charset="0"/>
              </a:rPr>
              <a:t> can </a:t>
            </a:r>
            <a:r>
              <a:rPr lang="fr-FR" b="1" dirty="0" err="1">
                <a:solidFill>
                  <a:schemeClr val="bg1"/>
                </a:solidFill>
                <a:latin typeface="Arial" panose="020B0604020202020204" pitchFamily="34" charset="0"/>
                <a:cs typeface="Arial" panose="020B0604020202020204" pitchFamily="34" charset="0"/>
              </a:rPr>
              <a:t>contribute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83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1: Institutional landscape and role of NSOs</a:t>
            </a:r>
            <a:br>
              <a:rPr lang="en-US" dirty="0"/>
            </a:br>
            <a:r>
              <a:rPr lang="en-US" dirty="0"/>
              <a:t>Role of NSOs, statistical frameworks and indicator sets</a:t>
            </a:r>
            <a:endParaRPr lang="nl-NL" dirty="0"/>
          </a:p>
        </p:txBody>
      </p:sp>
      <p:sp>
        <p:nvSpPr>
          <p:cNvPr id="6" name="Content Placeholder 10">
            <a:extLst>
              <a:ext uri="{FF2B5EF4-FFF2-40B4-BE49-F238E27FC236}">
                <a16:creationId xmlns:a16="http://schemas.microsoft.com/office/drawing/2014/main" id="{DE1D669F-E598-0470-10F7-E1D57519375A}"/>
              </a:ext>
            </a:extLst>
          </p:cNvPr>
          <p:cNvSpPr txBox="1">
            <a:spLocks/>
          </p:cNvSpPr>
          <p:nvPr/>
        </p:nvSpPr>
        <p:spPr>
          <a:xfrm>
            <a:off x="4674269" y="1906200"/>
            <a:ext cx="7018978" cy="1841817"/>
          </a:xfrm>
          <a:prstGeom prst="rect">
            <a:avLst/>
          </a:prstGeom>
          <a:solidFill>
            <a:schemeClr val="bg1">
              <a:lumMod val="95000"/>
            </a:schemeClr>
          </a:solidFill>
          <a:ln>
            <a:noFill/>
          </a:ln>
        </p:spPr>
        <p:txBody>
          <a:bodyPr vert="horz" wrap="square" lIns="180000" tIns="91440" rIns="1800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Framework for Development of Environment Statistics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System of Environmental-Economic Accounting</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International Recommendations for Energy Statistics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Disaster-Related Statistics Framework</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And: IPCC Guidelines for National GHG Inventories</a:t>
            </a:r>
          </a:p>
          <a:p>
            <a:pPr>
              <a:lnSpc>
                <a:spcPct val="114000"/>
              </a:lnSpc>
              <a:spcBef>
                <a:spcPts val="0"/>
              </a:spcBef>
              <a:buClr>
                <a:srgbClr val="3E8EDE"/>
              </a:buClr>
              <a:buFont typeface="Wingdings" panose="05000000000000000000" pitchFamily="2" charset="2"/>
              <a:buChar char="§"/>
            </a:pPr>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Arrow: Left 6">
            <a:extLst>
              <a:ext uri="{FF2B5EF4-FFF2-40B4-BE49-F238E27FC236}">
                <a16:creationId xmlns:a16="http://schemas.microsoft.com/office/drawing/2014/main" id="{8BCA503A-65E8-EDBC-F33B-00259EEFF68C}"/>
              </a:ext>
            </a:extLst>
          </p:cNvPr>
          <p:cNvSpPr/>
          <p:nvPr/>
        </p:nvSpPr>
        <p:spPr>
          <a:xfrm flipH="1">
            <a:off x="4674269" y="1558664"/>
            <a:ext cx="7018978" cy="341483"/>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Frameworks</a:t>
            </a:r>
            <a:endParaRPr lang="en-US" dirty="0">
              <a:solidFill>
                <a:schemeClr val="bg1"/>
              </a:solidFill>
              <a:latin typeface="Arial" panose="020B0604020202020204" pitchFamily="34" charset="0"/>
              <a:cs typeface="Arial" panose="020B0604020202020204" pitchFamily="34" charset="0"/>
            </a:endParaRPr>
          </a:p>
        </p:txBody>
      </p:sp>
      <p:sp>
        <p:nvSpPr>
          <p:cNvPr id="8" name="Content Placeholder 10">
            <a:extLst>
              <a:ext uri="{FF2B5EF4-FFF2-40B4-BE49-F238E27FC236}">
                <a16:creationId xmlns:a16="http://schemas.microsoft.com/office/drawing/2014/main" id="{1584E2C2-B38F-F231-B5A1-9700862088FE}"/>
              </a:ext>
            </a:extLst>
          </p:cNvPr>
          <p:cNvSpPr txBox="1">
            <a:spLocks/>
          </p:cNvSpPr>
          <p:nvPr/>
        </p:nvSpPr>
        <p:spPr>
          <a:xfrm>
            <a:off x="4674269" y="4165715"/>
            <a:ext cx="7018978" cy="2108753"/>
          </a:xfrm>
          <a:prstGeom prst="rect">
            <a:avLst/>
          </a:prstGeom>
          <a:solidFill>
            <a:schemeClr val="bg1">
              <a:lumMod val="95000"/>
            </a:schemeClr>
          </a:solidFill>
          <a:ln>
            <a:noFill/>
          </a:ln>
        </p:spPr>
        <p:txBody>
          <a:bodyPr vert="horz" wrap="square" lIns="180000" tIns="91440" rIns="1800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CES Set of Core Climate Change-Related Statistics and Indicators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Global Set of Climate Change Statistics and Indicators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CES Set of Core Disaster-Risk-Related Indicators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Sendai Framework indicators</a:t>
            </a:r>
          </a:p>
          <a:p>
            <a:pPr>
              <a:lnSpc>
                <a:spcPct val="114000"/>
              </a:lnSpc>
              <a:spcBef>
                <a:spcPts val="0"/>
              </a:spcBef>
              <a:buClr>
                <a:srgbClr val="3E8EDE"/>
              </a:buClr>
              <a:buFont typeface="Wingdings" panose="05000000000000000000" pitchFamily="2" charset="2"/>
              <a:buChar char="§"/>
            </a:pPr>
            <a:r>
              <a:rPr lang="en-US" sz="1800" b="1" dirty="0">
                <a:solidFill>
                  <a:schemeClr val="tx1">
                    <a:lumMod val="95000"/>
                    <a:lumOff val="5000"/>
                  </a:schemeClr>
                </a:solidFill>
                <a:latin typeface="Arial" panose="020B0604020202020204" pitchFamily="34" charset="0"/>
                <a:cs typeface="Arial" panose="020B0604020202020204" pitchFamily="34" charset="0"/>
              </a:rPr>
              <a:t>SDG Global Indicator Framework</a:t>
            </a:r>
          </a:p>
          <a:p>
            <a:pPr marL="0" indent="0">
              <a:lnSpc>
                <a:spcPct val="114000"/>
              </a:lnSpc>
              <a:spcBef>
                <a:spcPts val="0"/>
              </a:spcBef>
              <a:buClr>
                <a:srgbClr val="3E8EDE"/>
              </a:buClr>
              <a:buNone/>
            </a:pPr>
            <a:endParaRPr lang="en-US" sz="18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9" name="Arrow: Left 6">
            <a:extLst>
              <a:ext uri="{FF2B5EF4-FFF2-40B4-BE49-F238E27FC236}">
                <a16:creationId xmlns:a16="http://schemas.microsoft.com/office/drawing/2014/main" id="{C98B5628-71AB-3D53-A822-8CACA420354A}"/>
              </a:ext>
            </a:extLst>
          </p:cNvPr>
          <p:cNvSpPr/>
          <p:nvPr/>
        </p:nvSpPr>
        <p:spPr>
          <a:xfrm flipH="1">
            <a:off x="4674269" y="3805714"/>
            <a:ext cx="7018978" cy="360001"/>
          </a:xfrm>
          <a:prstGeom prst="leftArrow">
            <a:avLst>
              <a:gd name="adj1" fmla="val 10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Indicator sets</a:t>
            </a:r>
          </a:p>
        </p:txBody>
      </p:sp>
      <p:sp>
        <p:nvSpPr>
          <p:cNvPr id="4" name="Arrow: Left 3">
            <a:extLst>
              <a:ext uri="{FF2B5EF4-FFF2-40B4-BE49-F238E27FC236}">
                <a16:creationId xmlns:a16="http://schemas.microsoft.com/office/drawing/2014/main" id="{2C97A99F-D05E-C7E7-9B0F-7CD890E9EF91}"/>
              </a:ext>
            </a:extLst>
          </p:cNvPr>
          <p:cNvSpPr/>
          <p:nvPr/>
        </p:nvSpPr>
        <p:spPr>
          <a:xfrm flipH="1">
            <a:off x="523374" y="1558665"/>
            <a:ext cx="4079105" cy="341483"/>
          </a:xfrm>
          <a:prstGeom prst="leftArrow">
            <a:avLst>
              <a:gd name="adj1" fmla="val 100000"/>
              <a:gd name="adj2" fmla="val 0"/>
            </a:avLst>
          </a:prstGeom>
          <a:solidFill>
            <a:srgbClr val="318D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NSOs…</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10">
            <a:extLst>
              <a:ext uri="{FF2B5EF4-FFF2-40B4-BE49-F238E27FC236}">
                <a16:creationId xmlns:a16="http://schemas.microsoft.com/office/drawing/2014/main" id="{DEA2E324-819B-88AE-27E2-E0E436C87E1A}"/>
              </a:ext>
            </a:extLst>
          </p:cNvPr>
          <p:cNvSpPr txBox="1">
            <a:spLocks/>
          </p:cNvSpPr>
          <p:nvPr/>
        </p:nvSpPr>
        <p:spPr>
          <a:xfrm>
            <a:off x="523374" y="1900147"/>
            <a:ext cx="4079105" cy="4374321"/>
          </a:xfrm>
          <a:prstGeom prst="rect">
            <a:avLst/>
          </a:prstGeom>
          <a:solidFill>
            <a:schemeClr val="bg1">
              <a:lumMod val="95000"/>
            </a:schemeClr>
          </a:solidFill>
          <a:ln>
            <a:noFill/>
          </a:ln>
        </p:spPr>
        <p:txBody>
          <a:bodyPr vert="horz" wrap="square" lIns="180000" tIns="91440" rIns="180000" bIns="18288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9830">
              <a:lnSpc>
                <a:spcPct val="100000"/>
              </a:lnSpc>
              <a:spcBef>
                <a:spcPts val="600"/>
              </a:spcBef>
              <a:buClr>
                <a:srgbClr val="216F63"/>
              </a:buClr>
              <a:buFont typeface="Wingdings" panose="05000000000000000000" pitchFamily="2" charset="2"/>
              <a:buChar char="§"/>
            </a:pPr>
            <a:r>
              <a:rPr lang="en-US" sz="1800" b="0" i="0" u="none" strike="noStrike" baseline="0" dirty="0">
                <a:latin typeface="Arial" panose="020B0604020202020204" pitchFamily="34" charset="0"/>
                <a:cs typeface="Arial" panose="020B0604020202020204" pitchFamily="34" charset="0"/>
              </a:rPr>
              <a:t>Are the main part of </a:t>
            </a:r>
            <a:r>
              <a:rPr lang="en-US" sz="1800" b="1" i="0" u="none" strike="noStrike" baseline="0" dirty="0">
                <a:latin typeface="Arial" panose="020B0604020202020204" pitchFamily="34" charset="0"/>
                <a:cs typeface="Arial" panose="020B0604020202020204" pitchFamily="34" charset="0"/>
              </a:rPr>
              <a:t>national statistical systems </a:t>
            </a:r>
            <a:r>
              <a:rPr lang="en-US" sz="1800" b="0" i="0" u="none" strike="noStrike" baseline="0" dirty="0">
                <a:latin typeface="Arial" panose="020B0604020202020204" pitchFamily="34" charset="0"/>
                <a:cs typeface="Arial" panose="020B0604020202020204" pitchFamily="34" charset="0"/>
              </a:rPr>
              <a:t>and produce official statistics on </a:t>
            </a:r>
            <a:r>
              <a:rPr lang="en-US" sz="1800" b="1" i="0" u="none" strike="noStrike" baseline="0" dirty="0">
                <a:latin typeface="Arial" panose="020B0604020202020204" pitchFamily="34" charset="0"/>
                <a:cs typeface="Arial" panose="020B0604020202020204" pitchFamily="34" charset="0"/>
              </a:rPr>
              <a:t>key topics for the economy and society</a:t>
            </a:r>
          </a:p>
          <a:p>
            <a:pPr marR="59370">
              <a:lnSpc>
                <a:spcPct val="100000"/>
              </a:lnSpc>
              <a:spcBef>
                <a:spcPts val="600"/>
              </a:spcBef>
              <a:buClr>
                <a:srgbClr val="216F63"/>
              </a:buClr>
              <a:buFont typeface="Wingdings" panose="05000000000000000000" pitchFamily="2" charset="2"/>
              <a:buChar char="§"/>
            </a:pPr>
            <a:r>
              <a:rPr lang="en-US" sz="1800" dirty="0">
                <a:latin typeface="Arial" panose="020B0604020202020204" pitchFamily="34" charset="0"/>
                <a:cs typeface="Arial" panose="020B0604020202020204" pitchFamily="34" charset="0"/>
              </a:rPr>
              <a:t>H</a:t>
            </a:r>
            <a:r>
              <a:rPr lang="en-US" sz="1800" b="0" i="0" u="none" strike="noStrike" baseline="0" dirty="0">
                <a:latin typeface="Arial" panose="020B0604020202020204" pitchFamily="34" charset="0"/>
                <a:cs typeface="Arial" panose="020B0604020202020204" pitchFamily="34" charset="0"/>
              </a:rPr>
              <a:t>ave the mandate for and expertise on </a:t>
            </a:r>
            <a:r>
              <a:rPr lang="en-US" sz="1800" b="1" i="0" u="none" strike="noStrike" baseline="0" dirty="0">
                <a:latin typeface="Arial" panose="020B0604020202020204" pitchFamily="34" charset="0"/>
                <a:cs typeface="Arial" panose="020B0604020202020204" pitchFamily="34" charset="0"/>
              </a:rPr>
              <a:t>data collection, safeguarding, processing and dissemination</a:t>
            </a:r>
          </a:p>
          <a:p>
            <a:pPr marR="59380">
              <a:lnSpc>
                <a:spcPct val="100000"/>
              </a:lnSpc>
              <a:spcBef>
                <a:spcPts val="600"/>
              </a:spcBef>
              <a:buClr>
                <a:srgbClr val="216F63"/>
              </a:buClr>
              <a:buFont typeface="Wingdings" panose="05000000000000000000" pitchFamily="2" charset="2"/>
              <a:buChar char="§"/>
            </a:pPr>
            <a:r>
              <a:rPr lang="en-US" sz="1800" b="0" i="0" u="none" strike="noStrike" baseline="0" dirty="0">
                <a:latin typeface="Arial" panose="020B0604020202020204" pitchFamily="34" charset="0"/>
                <a:cs typeface="Arial" panose="020B0604020202020204" pitchFamily="34" charset="0"/>
              </a:rPr>
              <a:t>Are professionally independent providers of </a:t>
            </a:r>
            <a:r>
              <a:rPr lang="en-US" sz="1800" b="1" i="0" u="none" strike="noStrike" baseline="0" dirty="0">
                <a:latin typeface="Arial" panose="020B0604020202020204" pitchFamily="34" charset="0"/>
                <a:cs typeface="Arial" panose="020B0604020202020204" pitchFamily="34" charset="0"/>
              </a:rPr>
              <a:t>data for public good </a:t>
            </a:r>
            <a:r>
              <a:rPr lang="en-US" sz="1800" b="0" i="0" u="none" strike="noStrike" baseline="0" dirty="0">
                <a:latin typeface="Arial" panose="020B0604020202020204" pitchFamily="34" charset="0"/>
                <a:cs typeface="Arial" panose="020B0604020202020204" pitchFamily="34" charset="0"/>
              </a:rPr>
              <a:t>in line with the Fundamental Principles of Official Statistics</a:t>
            </a:r>
          </a:p>
        </p:txBody>
      </p:sp>
    </p:spTree>
    <p:extLst>
      <p:ext uri="{BB962C8B-B14F-4D97-AF65-F5344CB8AC3E}">
        <p14:creationId xmlns:p14="http://schemas.microsoft.com/office/powerpoint/2010/main" val="301586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1: Institutional landscape and role of NSOs</a:t>
            </a:r>
            <a:br>
              <a:rPr lang="en-US" dirty="0"/>
            </a:br>
            <a:r>
              <a:rPr lang="en-US" sz="3200" dirty="0"/>
              <a:t>Roles in producing statistics and data </a:t>
            </a:r>
            <a:endParaRPr lang="nl-NL" dirty="0"/>
          </a:p>
        </p:txBody>
      </p:sp>
      <p:pic>
        <p:nvPicPr>
          <p:cNvPr id="5" name="Content Placeholder 26">
            <a:extLst>
              <a:ext uri="{FF2B5EF4-FFF2-40B4-BE49-F238E27FC236}">
                <a16:creationId xmlns:a16="http://schemas.microsoft.com/office/drawing/2014/main" id="{15F13282-7405-0908-E278-9214B99183AB}"/>
              </a:ext>
            </a:extLst>
          </p:cNvPr>
          <p:cNvPicPr>
            <a:picLocks noGrp="1" noChangeAspect="1"/>
          </p:cNvPicPr>
          <p:nvPr>
            <p:ph idx="1"/>
          </p:nvPr>
        </p:nvPicPr>
        <p:blipFill>
          <a:blip r:embed="rId2"/>
          <a:stretch>
            <a:fillRect/>
          </a:stretch>
        </p:blipFill>
        <p:spPr>
          <a:xfrm>
            <a:off x="520361" y="1900488"/>
            <a:ext cx="10987455" cy="3647708"/>
          </a:xfrm>
          <a:prstGeom prst="rect">
            <a:avLst/>
          </a:prstGeom>
        </p:spPr>
      </p:pic>
    </p:spTree>
    <p:extLst>
      <p:ext uri="{BB962C8B-B14F-4D97-AF65-F5344CB8AC3E}">
        <p14:creationId xmlns:p14="http://schemas.microsoft.com/office/powerpoint/2010/main" val="168335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1: Institutional landscape and role of NSOs</a:t>
            </a:r>
            <a:br>
              <a:rPr lang="en-US" dirty="0"/>
            </a:br>
            <a:r>
              <a:rPr lang="en-US" dirty="0"/>
              <a:t>Examples of actors by main stakeholder group</a:t>
            </a:r>
            <a:endParaRPr lang="nl-NL" dirty="0"/>
          </a:p>
        </p:txBody>
      </p:sp>
      <p:sp>
        <p:nvSpPr>
          <p:cNvPr id="3" name="Tijdelijke aanduiding voor inhoud 2"/>
          <p:cNvSpPr>
            <a:spLocks noGrp="1"/>
          </p:cNvSpPr>
          <p:nvPr>
            <p:ph idx="1"/>
          </p:nvPr>
        </p:nvSpPr>
        <p:spPr/>
        <p:txBody>
          <a:bodyPr>
            <a:normAutofit/>
          </a:bodyPr>
          <a:lstStyle/>
          <a:p>
            <a:pPr lvl="1"/>
            <a:endParaRPr lang="nl-NL" dirty="0"/>
          </a:p>
        </p:txBody>
      </p:sp>
      <p:pic>
        <p:nvPicPr>
          <p:cNvPr id="4" name="Picture 3">
            <a:extLst>
              <a:ext uri="{FF2B5EF4-FFF2-40B4-BE49-F238E27FC236}">
                <a16:creationId xmlns:a16="http://schemas.microsoft.com/office/drawing/2014/main" id="{8A89D699-186C-0A59-510A-9F984AC35FF3}"/>
              </a:ext>
            </a:extLst>
          </p:cNvPr>
          <p:cNvPicPr>
            <a:picLocks noChangeAspect="1"/>
          </p:cNvPicPr>
          <p:nvPr/>
        </p:nvPicPr>
        <p:blipFill>
          <a:blip r:embed="rId2"/>
          <a:stretch>
            <a:fillRect/>
          </a:stretch>
        </p:blipFill>
        <p:spPr>
          <a:xfrm>
            <a:off x="876757" y="1484851"/>
            <a:ext cx="10438486" cy="5110009"/>
          </a:xfrm>
          <a:prstGeom prst="rect">
            <a:avLst/>
          </a:prstGeom>
        </p:spPr>
      </p:pic>
    </p:spTree>
    <p:extLst>
      <p:ext uri="{BB962C8B-B14F-4D97-AF65-F5344CB8AC3E}">
        <p14:creationId xmlns:p14="http://schemas.microsoft.com/office/powerpoint/2010/main" val="190850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9D3D1-821A-F5D5-295E-FF55FA5CF830}"/>
              </a:ext>
            </a:extLst>
          </p:cNvPr>
          <p:cNvSpPr>
            <a:spLocks noGrp="1"/>
          </p:cNvSpPr>
          <p:nvPr>
            <p:ph idx="1"/>
          </p:nvPr>
        </p:nvSpPr>
        <p:spPr>
          <a:xfrm>
            <a:off x="782052" y="1809910"/>
            <a:ext cx="10725764" cy="4537793"/>
          </a:xfrm>
          <a:solidFill>
            <a:schemeClr val="bg1">
              <a:lumMod val="95000"/>
            </a:schemeClr>
          </a:solidFill>
        </p:spPr>
        <p:txBody>
          <a:bodyPr lIns="144000" tIns="108000" rIns="180000" bIns="108000">
            <a:noAutofit/>
          </a:bodyPr>
          <a:lstStyle/>
          <a:p>
            <a:pPr>
              <a:lnSpc>
                <a:spcPct val="100000"/>
              </a:lnSpc>
              <a:spcBef>
                <a:spcPts val="600"/>
              </a:spcBef>
              <a:spcAft>
                <a:spcPts val="600"/>
              </a:spcAft>
              <a:buClr>
                <a:srgbClr val="318DDE"/>
              </a:buClr>
              <a:buFont typeface="Wingdings" panose="05000000000000000000" pitchFamily="2" charset="2"/>
              <a:buChar char="§"/>
            </a:pPr>
            <a:r>
              <a:rPr lang="en-US" sz="1800" b="1" noProof="0" dirty="0"/>
              <a:t>Adaptation: </a:t>
            </a:r>
            <a:r>
              <a:rPr lang="en-US" sz="1800" dirty="0"/>
              <a:t>“in human systems, (…) the process of adjustment to actual or expected climate and its effects, in order to moderate harm or exploit beneficial opportunities”, where the potential for adverse consequences (risk) results from “interaction between climate-related hazards with the exposure and vulnerability of the affected human or ecological system” (IPCC AR6) + </a:t>
            </a:r>
            <a:r>
              <a:rPr lang="en-US" sz="1800" b="1" dirty="0"/>
              <a:t>successful adaptation vs. maladaptation</a:t>
            </a:r>
            <a:endParaRPr lang="en-GB" sz="1800" b="1" dirty="0"/>
          </a:p>
          <a:p>
            <a:pPr lvl="0">
              <a:lnSpc>
                <a:spcPct val="100000"/>
              </a:lnSpc>
              <a:spcBef>
                <a:spcPts val="600"/>
              </a:spcBef>
              <a:spcAft>
                <a:spcPts val="600"/>
              </a:spcAft>
              <a:buClr>
                <a:srgbClr val="318DDE"/>
              </a:buClr>
              <a:buFont typeface="Wingdings" panose="05000000000000000000" pitchFamily="2" charset="2"/>
              <a:buChar char="§"/>
            </a:pPr>
            <a:r>
              <a:rPr lang="en-US" sz="1800" b="1" noProof="0" dirty="0"/>
              <a:t>Hazard</a:t>
            </a:r>
            <a:r>
              <a:rPr lang="en-US" sz="1800" noProof="0" dirty="0"/>
              <a:t>: “The </a:t>
            </a:r>
            <a:r>
              <a:rPr lang="en-US" sz="1800" b="1" noProof="0" dirty="0"/>
              <a:t>potential occurrence of a natural or human-induced physical event or trend</a:t>
            </a:r>
            <a:r>
              <a:rPr lang="en-US" sz="1800" noProof="0" dirty="0"/>
              <a:t> that may cause loss of life, injury or other health impacts, as well as damage and loss to property, infrastructure, livelihoods, service provision, ecosystems and environmental resources.”</a:t>
            </a:r>
          </a:p>
          <a:p>
            <a:pPr lvl="0">
              <a:lnSpc>
                <a:spcPct val="100000"/>
              </a:lnSpc>
              <a:spcBef>
                <a:spcPts val="600"/>
              </a:spcBef>
              <a:spcAft>
                <a:spcPts val="600"/>
              </a:spcAft>
              <a:buClr>
                <a:srgbClr val="318DDE"/>
              </a:buClr>
              <a:buFont typeface="Wingdings" panose="05000000000000000000" pitchFamily="2" charset="2"/>
              <a:buChar char="§"/>
            </a:pPr>
            <a:r>
              <a:rPr lang="en-US" sz="1800" b="1" noProof="0" dirty="0"/>
              <a:t>Exposure</a:t>
            </a:r>
            <a:r>
              <a:rPr lang="en-US" sz="1800" noProof="0" dirty="0"/>
              <a:t>: “The </a:t>
            </a:r>
            <a:r>
              <a:rPr lang="en-US" sz="1800" b="1" noProof="0" dirty="0"/>
              <a:t>presence</a:t>
            </a:r>
            <a:r>
              <a:rPr lang="en-US" sz="1800" noProof="0" dirty="0"/>
              <a:t> of people; livelihoods; species or ecosystems; environmental functions, services, and resources; infrastructure; or economic, social, or cultural assets </a:t>
            </a:r>
            <a:r>
              <a:rPr lang="en-US" sz="1800" b="1" noProof="0" dirty="0"/>
              <a:t>in places and settings that could be adversely affected</a:t>
            </a:r>
            <a:r>
              <a:rPr lang="en-US" sz="1800" noProof="0" dirty="0"/>
              <a:t>.”</a:t>
            </a:r>
          </a:p>
          <a:p>
            <a:pPr lvl="0">
              <a:lnSpc>
                <a:spcPct val="100000"/>
              </a:lnSpc>
              <a:spcBef>
                <a:spcPts val="600"/>
              </a:spcBef>
              <a:spcAft>
                <a:spcPts val="600"/>
              </a:spcAft>
              <a:buClr>
                <a:srgbClr val="318DDE"/>
              </a:buClr>
              <a:buFont typeface="Wingdings" panose="05000000000000000000" pitchFamily="2" charset="2"/>
              <a:buChar char="§"/>
            </a:pPr>
            <a:r>
              <a:rPr lang="en-US" sz="1800" b="1" noProof="0" dirty="0"/>
              <a:t>Vulnerability</a:t>
            </a:r>
            <a:r>
              <a:rPr lang="en-US" sz="1800" noProof="0" dirty="0"/>
              <a:t>: “The </a:t>
            </a:r>
            <a:r>
              <a:rPr lang="en-US" sz="1800" b="1" noProof="0" dirty="0"/>
              <a:t>propensity or predisposition to be adversely affected</a:t>
            </a:r>
            <a:r>
              <a:rPr lang="en-US" sz="1800" noProof="0" dirty="0"/>
              <a:t>. Vulnerability encompasses a variety of concepts and elements, including sensitivity or susceptibility to harm and lack of capacity to cope and adapt.”</a:t>
            </a:r>
          </a:p>
        </p:txBody>
      </p:sp>
      <p:sp>
        <p:nvSpPr>
          <p:cNvPr id="7" name="Titel 1">
            <a:extLst>
              <a:ext uri="{FF2B5EF4-FFF2-40B4-BE49-F238E27FC236}">
                <a16:creationId xmlns:a16="http://schemas.microsoft.com/office/drawing/2014/main" id="{735E8877-78D2-62F0-C531-3A4607D3D627}"/>
              </a:ext>
            </a:extLst>
          </p:cNvPr>
          <p:cNvSpPr>
            <a:spLocks noGrp="1"/>
          </p:cNvSpPr>
          <p:nvPr>
            <p:ph type="title"/>
          </p:nvPr>
        </p:nvSpPr>
        <p:spPr>
          <a:xfrm>
            <a:off x="838199" y="182251"/>
            <a:ext cx="10669617" cy="897940"/>
          </a:xfrm>
        </p:spPr>
        <p:txBody>
          <a:bodyPr>
            <a:normAutofit fontScale="90000"/>
          </a:bodyPr>
          <a:lstStyle/>
          <a:p>
            <a:pPr>
              <a:lnSpc>
                <a:spcPct val="100000"/>
              </a:lnSpc>
            </a:pPr>
            <a:r>
              <a:rPr lang="en-US" sz="2200" b="1" spc="0" dirty="0">
                <a:solidFill>
                  <a:srgbClr val="318DDE"/>
                </a:solidFill>
                <a:latin typeface="Arial" panose="020B0604020202020204" pitchFamily="34" charset="0"/>
                <a:cs typeface="Arial" panose="020B0604020202020204" pitchFamily="34" charset="0"/>
              </a:rPr>
              <a:t>Chapter 5: Statistics for climate change adaptation policymaking</a:t>
            </a:r>
            <a:br>
              <a:rPr lang="en-US" dirty="0"/>
            </a:br>
            <a:r>
              <a:rPr lang="en-US" dirty="0"/>
              <a:t>Concepts and definitions related to CC adaptation</a:t>
            </a:r>
            <a:endParaRPr lang="nl-NL" dirty="0"/>
          </a:p>
        </p:txBody>
      </p:sp>
      <p:sp>
        <p:nvSpPr>
          <p:cNvPr id="8" name="Arrow: Left 7">
            <a:extLst>
              <a:ext uri="{FF2B5EF4-FFF2-40B4-BE49-F238E27FC236}">
                <a16:creationId xmlns:a16="http://schemas.microsoft.com/office/drawing/2014/main" id="{769C7434-0580-A5EA-7359-8A3D82EBD3E9}"/>
              </a:ext>
            </a:extLst>
          </p:cNvPr>
          <p:cNvSpPr/>
          <p:nvPr/>
        </p:nvSpPr>
        <p:spPr>
          <a:xfrm flipH="1">
            <a:off x="782052" y="1468428"/>
            <a:ext cx="10725763" cy="341483"/>
          </a:xfrm>
          <a:prstGeom prst="leftArrow">
            <a:avLst>
              <a:gd name="adj1" fmla="val 100000"/>
              <a:gd name="adj2" fmla="val 0"/>
            </a:avLst>
          </a:prstGeom>
          <a:solidFill>
            <a:srgbClr val="216F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Understanding the key terms</a:t>
            </a:r>
            <a:endParaRPr lang="en-US" dirty="0">
              <a:solidFill>
                <a:schemeClr val="bg1"/>
              </a:solidFill>
              <a:latin typeface="Arial" panose="020B0604020202020204" pitchFamily="34" charset="0"/>
              <a:cs typeface="Arial" panose="020B0604020202020204" pitchFamily="34" charset="0"/>
            </a:endParaRPr>
          </a:p>
        </p:txBody>
      </p:sp>
      <p:sp>
        <p:nvSpPr>
          <p:cNvPr id="9" name="Arrow: Pentagon 8">
            <a:extLst>
              <a:ext uri="{FF2B5EF4-FFF2-40B4-BE49-F238E27FC236}">
                <a16:creationId xmlns:a16="http://schemas.microsoft.com/office/drawing/2014/main" id="{AB22E218-8C32-7163-7587-616C87DEBD29}"/>
              </a:ext>
            </a:extLst>
          </p:cNvPr>
          <p:cNvSpPr/>
          <p:nvPr/>
        </p:nvSpPr>
        <p:spPr>
          <a:xfrm>
            <a:off x="7496576" y="6176961"/>
            <a:ext cx="4258246" cy="341483"/>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8788" indent="-342900">
              <a:buClr>
                <a:srgbClr val="3E8EDE"/>
              </a:buClr>
            </a:pPr>
            <a:r>
              <a:rPr lang="en-US" sz="1800" b="1" dirty="0">
                <a:solidFill>
                  <a:schemeClr val="bg1"/>
                </a:solidFill>
                <a:latin typeface="Arial" panose="020B0604020202020204" pitchFamily="34" charset="0"/>
                <a:cs typeface="Arial" panose="020B0604020202020204" pitchFamily="34" charset="0"/>
              </a:rPr>
              <a:t>And relationships between them</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042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00F2F1E960B64FAC22A58E2A2AE8B9" ma:contentTypeVersion="36" ma:contentTypeDescription="Create a new document." ma:contentTypeScope="" ma:versionID="515054db7170eb5b51dbe39856ad15bb">
  <xsd:schema xmlns:xsd="http://www.w3.org/2001/XMLSchema" xmlns:xs="http://www.w3.org/2001/XMLSchema" xmlns:p="http://schemas.microsoft.com/office/2006/metadata/properties" xmlns:ns2="dd774590-caf2-40ff-b04f-1e20d86f2c70" xmlns:ns3="c39ac8e3-0f08-4b7d-bd41-28055cb5e628" xmlns:ns4="985ec44e-1bab-4c0b-9df0-6ba128686fc9" targetNamespace="http://schemas.microsoft.com/office/2006/metadata/properties" ma:root="true" ma:fieldsID="93addf53ad34c8273aa7024e06a8b214" ns2:_="" ns3:_="" ns4:_="">
    <xsd:import namespace="dd774590-caf2-40ff-b04f-1e20d86f2c70"/>
    <xsd:import namespace="c39ac8e3-0f08-4b7d-bd41-28055cb5e628"/>
    <xsd:import namespace="985ec44e-1bab-4c0b-9df0-6ba128686fc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ServiceLocation" minOccurs="0"/>
                <xsd:element ref="ns2:TaxKeywordTaxHTField" minOccurs="0"/>
                <xsd:element ref="ns4:TaxCatchAll" minOccurs="0"/>
                <xsd:element ref="ns3:Category"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774590-caf2-40ff-b04f-1e20d86f2c70" elementFormDefault="qualified">
    <xsd:import namespace="http://schemas.microsoft.com/office/2006/documentManagement/types"/>
    <xsd:import namespace="http://schemas.microsoft.com/office/infopath/2007/PartnerControls"/>
    <xsd:element name="SharedWithUsers" ma:index="15"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hidden="true" ma:internalName="SharedWithDetails" ma:readOnly="true">
      <xsd:simpleType>
        <xsd:restriction base="dms:Note"/>
      </xsd:simpleType>
    </xsd:element>
    <xsd:element name="TaxKeywordTaxHTField" ma:index="21" nillable="true" ma:taxonomy="true" ma:internalName="TaxKeywordTaxHTField" ma:taxonomyFieldName="TaxKeyword" ma:displayName="Enterprise Keywords" ma:readOnly="false" ma:fieldId="{23f27201-bee3-471e-b2e7-b64fd8b7ca38}" ma:taxonomyMulti="true" ma:sspId="78175662-8596-484a-92c7-351d01561e2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9ac8e3-0f08-4b7d-bd41-28055cb5e62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8" nillable="true" ma:displayName="MediaServiceAutoKeyPoints" ma:hidden="true" ma:internalName="MediaServiceAutoKeyPoints" ma:readOnly="true">
      <xsd:simpleType>
        <xsd:restriction base="dms:Note"/>
      </xsd:simpleType>
    </xsd:element>
    <xsd:element name="MediaServiceKeyPoints" ma:index="9" nillable="true" ma:displayName="KeyPoints" ma:hidden="true" ma:internalName="MediaServiceKeyPoints" ma:readOnly="true">
      <xsd:simpleType>
        <xsd:restriction base="dms:Note"/>
      </xsd:simpleType>
    </xsd:element>
    <xsd:element name="MediaServiceAutoTags" ma:index="10" nillable="true" ma:displayName="Tags" ma:description="" ma:hidden="true" ma:indexed="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Category" ma:index="24" nillable="true" ma:displayName="Category" ma:format="Dropdown" ma:internalName="Category">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719dce3-84fe-4056-94cd-88c297797000}" ma:internalName="TaxCatchAll" ma:readOnly="false" ma:showField="CatchAllData" ma:web="dd774590-caf2-40ff-b04f-1e20d86f2c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ma:index="23" ma:displayName="Subject"/>
        <xsd:element ref="dc:description" minOccurs="0" maxOccurs="1" ma:index="25" ma:displayName="Comments"/>
        <xsd:element name="keywords" minOccurs="0" maxOccurs="1" type="xsd:string"/>
        <xsd:element ref="dc:language" minOccurs="0" maxOccurs="1"/>
        <xsd:element name="category" minOccurs="0" maxOccurs="1" type="xsd:string" ma:index="26"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TaxKeywordTaxHTField xmlns="dd774590-caf2-40ff-b04f-1e20d86f2c70">
      <Terms xmlns="http://schemas.microsoft.com/office/infopath/2007/PartnerControls"/>
    </TaxKeywordTaxHTField>
    <Category xmlns="c39ac8e3-0f08-4b7d-bd41-28055cb5e628" xsi:nil="true"/>
    <lcf76f155ced4ddcb4097134ff3c332f xmlns="c39ac8e3-0f08-4b7d-bd41-28055cb5e6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50B51B-1736-4022-A383-2A3C741B8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774590-caf2-40ff-b04f-1e20d86f2c70"/>
    <ds:schemaRef ds:uri="c39ac8e3-0f08-4b7d-bd41-28055cb5e628"/>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E7DD8D-3135-4C8E-9C3D-2D137EC2318C}">
  <ds:schemaRefs>
    <ds:schemaRef ds:uri="985ec44e-1bab-4c0b-9df0-6ba128686fc9"/>
    <ds:schemaRef ds:uri="dd774590-caf2-40ff-b04f-1e20d86f2c70"/>
    <ds:schemaRef ds:uri="http://schemas.microsoft.com/office/2006/metadata/properties"/>
    <ds:schemaRef ds:uri="http://schemas.microsoft.com/office/infopath/2007/PartnerControls"/>
    <ds:schemaRef ds:uri="c39ac8e3-0f08-4b7d-bd41-28055cb5e628"/>
  </ds:schemaRefs>
</ds:datastoreItem>
</file>

<file path=customXml/itemProps3.xml><?xml version="1.0" encoding="utf-8"?>
<ds:datastoreItem xmlns:ds="http://schemas.openxmlformats.org/officeDocument/2006/customXml" ds:itemID="{13064F80-20EA-4BDC-BFB8-BB677A79D1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2004</TotalTime>
  <Words>1971</Words>
  <Application>Microsoft Office PowerPoint</Application>
  <PresentationFormat>Widescreen</PresentationFormat>
  <Paragraphs>211</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Guidance on the Role of NSOs in Achieving National Climate Objectives</vt:lpstr>
      <vt:lpstr>Chapter 1: Institutional landscape and role of NSOs Role of NSOs, statistical frameworks and indicator sets</vt:lpstr>
      <vt:lpstr>Chapter 1: Institutional landscape and role of NSOs Roles in producing statistics and data </vt:lpstr>
      <vt:lpstr>Chapter 1: Institutional landscape and role of NSOs Examples of actors by main stakeholder group</vt:lpstr>
      <vt:lpstr>Chapter 5: Statistics for climate change adaptation policymaking Concepts and definitions related to CC adaptation</vt:lpstr>
      <vt:lpstr>Chapter 5: Statistics for climate change adaptation policymaking Concepts and definitions related to CC adaptation</vt:lpstr>
      <vt:lpstr>PowerPoint Presentation</vt:lpstr>
      <vt:lpstr>PowerPoint Presentation</vt:lpstr>
      <vt:lpstr>PowerPoint Presentation</vt:lpstr>
      <vt:lpstr>Data is integral to the implementation of the Paris Agreement</vt:lpstr>
      <vt:lpstr>PowerPoint Presentation</vt:lpstr>
      <vt:lpstr>PowerPoint Presentation</vt:lpstr>
      <vt:lpstr>PowerPoint Presentation</vt:lpstr>
      <vt:lpstr>Collecting good practices Climate Change-Related Statistics in Practice 2021-2023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Malgorzata Cwiek</cp:lastModifiedBy>
  <cp:revision>6</cp:revision>
  <cp:lastPrinted>2020-11-11T12:44:56Z</cp:lastPrinted>
  <dcterms:created xsi:type="dcterms:W3CDTF">2018-10-22T08:00:17Z</dcterms:created>
  <dcterms:modified xsi:type="dcterms:W3CDTF">2024-03-19T22:11:44Z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0x010100AC00F2F1E960B64FAC22A58E2A2AE8B9</vt:lpwstr>
  </property>
  <property fmtid="{D5CDD505-2E9C-101B-9397-08002B2CF9AE}" pid="3" name="TaxKeyword">
    <vt:lpwstr/>
  </property>
  <property fmtid="{D5CDD505-2E9C-101B-9397-08002B2CF9AE}" pid="4" name="Section">
    <vt:lpwstr>(untagged)</vt:lpwstr>
  </property>
  <property fmtid="{D5CDD505-2E9C-101B-9397-08002B2CF9AE}" pid="5" name="Event">
    <vt:lpwstr>;#(untagged);#</vt:lpwstr>
  </property>
  <property fmtid="{D5CDD505-2E9C-101B-9397-08002B2CF9AE}" pid="6" name="MediaServiceImageTags">
    <vt:lpwstr/>
  </property>
</Properties>
</file>