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578" r:id="rId5"/>
    <p:sldId id="275" r:id="rId6"/>
    <p:sldId id="575" r:id="rId7"/>
    <p:sldId id="577" r:id="rId8"/>
    <p:sldId id="592" r:id="rId9"/>
    <p:sldId id="622" r:id="rId10"/>
    <p:sldId id="604" r:id="rId11"/>
    <p:sldId id="605" r:id="rId12"/>
    <p:sldId id="606" r:id="rId13"/>
    <p:sldId id="607" r:id="rId14"/>
    <p:sldId id="608" r:id="rId15"/>
    <p:sldId id="609" r:id="rId16"/>
    <p:sldId id="610" r:id="rId17"/>
    <p:sldId id="611" r:id="rId18"/>
    <p:sldId id="612" r:id="rId19"/>
    <p:sldId id="613" r:id="rId20"/>
    <p:sldId id="614" r:id="rId21"/>
    <p:sldId id="615" r:id="rId22"/>
    <p:sldId id="616" r:id="rId23"/>
    <p:sldId id="617" r:id="rId24"/>
    <p:sldId id="618" r:id="rId25"/>
    <p:sldId id="619" r:id="rId26"/>
    <p:sldId id="620" r:id="rId27"/>
    <p:sldId id="621" r:id="rId28"/>
  </p:sldIdLst>
  <p:sldSz cx="12192000" cy="6858000"/>
  <p:notesSz cx="6858000" cy="9144000"/>
  <p:custDataLst>
    <p:tags r:id="rId30"/>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34C4D29-6CC3-4140-BB11-585F74AA4016}">
          <p14:sldIdLst>
            <p14:sldId id="578"/>
            <p14:sldId id="275"/>
            <p14:sldId id="575"/>
            <p14:sldId id="577"/>
            <p14:sldId id="592"/>
            <p14:sldId id="622"/>
            <p14:sldId id="604"/>
            <p14:sldId id="605"/>
            <p14:sldId id="606"/>
            <p14:sldId id="607"/>
            <p14:sldId id="608"/>
            <p14:sldId id="609"/>
            <p14:sldId id="610"/>
            <p14:sldId id="611"/>
            <p14:sldId id="612"/>
            <p14:sldId id="613"/>
            <p14:sldId id="614"/>
            <p14:sldId id="615"/>
            <p14:sldId id="616"/>
            <p14:sldId id="617"/>
            <p14:sldId id="618"/>
            <p14:sldId id="619"/>
            <p14:sldId id="620"/>
            <p14:sldId id="62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3" autoAdjust="0"/>
    <p:restoredTop sz="92443" autoAdjust="0"/>
  </p:normalViewPr>
  <p:slideViewPr>
    <p:cSldViewPr snapToGrid="0">
      <p:cViewPr varScale="1">
        <p:scale>
          <a:sx n="76" d="100"/>
          <a:sy n="76" d="100"/>
        </p:scale>
        <p:origin x="1258" y="53"/>
      </p:cViewPr>
      <p:guideLst/>
    </p:cSldViewPr>
  </p:slideViewPr>
  <p:notesTextViewPr>
    <p:cViewPr>
      <p:scale>
        <a:sx n="1" d="1"/>
        <a:sy n="1" d="1"/>
      </p:scale>
      <p:origin x="0" y="0"/>
    </p:cViewPr>
  </p:notesTextViewPr>
  <p:notesViewPr>
    <p:cSldViewPr snapToGrid="0">
      <p:cViewPr varScale="1">
        <p:scale>
          <a:sx n="57" d="100"/>
          <a:sy n="57" d="100"/>
        </p:scale>
        <p:origin x="2560"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C84C4AAA-2A92-498F-8CBB-9BBAECDA6A0F}"/>
    <pc:docChg chg="modSld">
      <pc:chgData name="Konstantin Glukhenkiy" userId="24b49d37-c936-4e44-8fab-4bfac34f62f4" providerId="ADAL" clId="{C84C4AAA-2A92-498F-8CBB-9BBAECDA6A0F}" dt="2024-02-03T15:34:25.177" v="6" actId="6549"/>
      <pc:docMkLst>
        <pc:docMk/>
      </pc:docMkLst>
      <pc:sldChg chg="modSp mod">
        <pc:chgData name="Konstantin Glukhenkiy" userId="24b49d37-c936-4e44-8fab-4bfac34f62f4" providerId="ADAL" clId="{C84C4AAA-2A92-498F-8CBB-9BBAECDA6A0F}" dt="2024-02-03T15:34:25.177" v="6" actId="6549"/>
        <pc:sldMkLst>
          <pc:docMk/>
          <pc:sldMk cId="1800087834" sldId="578"/>
        </pc:sldMkLst>
        <pc:spChg chg="mod">
          <ac:chgData name="Konstantin Glukhenkiy" userId="24b49d37-c936-4e44-8fab-4bfac34f62f4" providerId="ADAL" clId="{C84C4AAA-2A92-498F-8CBB-9BBAECDA6A0F}" dt="2024-02-03T15:34:25.177" v="6" actId="6549"/>
          <ac:spMkLst>
            <pc:docMk/>
            <pc:sldMk cId="1800087834" sldId="578"/>
            <ac:spMk id="5" creationId="{F6FC4AF4-E468-4466-AB2F-DF925A5E6D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3ED2D-D42F-4B93-B650-26CC799E01CE}" type="datetimeFigureOut">
              <a:rPr lang="sv-SE" smtClean="0"/>
              <a:t>2024-02-03</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481F3-3343-4D9C-8634-45E1E7B344D1}" type="slidenum">
              <a:rPr lang="sv-SE" smtClean="0"/>
              <a:t>‹#›</a:t>
            </a:fld>
            <a:endParaRPr lang="sv-SE"/>
          </a:p>
        </p:txBody>
      </p:sp>
    </p:spTree>
    <p:extLst>
      <p:ext uri="{BB962C8B-B14F-4D97-AF65-F5344CB8AC3E}">
        <p14:creationId xmlns:p14="http://schemas.microsoft.com/office/powerpoint/2010/main" val="155417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F8481F3-3343-4D9C-8634-45E1E7B344D1}" type="slidenum">
              <a:rPr lang="sv-SE" smtClean="0"/>
              <a:t>1</a:t>
            </a:fld>
            <a:endParaRPr lang="sv-SE"/>
          </a:p>
        </p:txBody>
      </p:sp>
    </p:spTree>
    <p:extLst>
      <p:ext uri="{BB962C8B-B14F-4D97-AF65-F5344CB8AC3E}">
        <p14:creationId xmlns:p14="http://schemas.microsoft.com/office/powerpoint/2010/main" val="80398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1143D2D7-4F35-42F2-BD56-11CB094AF259}" type="slidenum">
              <a:rPr lang="de-DE" smtClean="0"/>
              <a:t>2</a:t>
            </a:fld>
            <a:endParaRPr lang="de-DE" dirty="0"/>
          </a:p>
        </p:txBody>
      </p:sp>
    </p:spTree>
    <p:extLst>
      <p:ext uri="{BB962C8B-B14F-4D97-AF65-F5344CB8AC3E}">
        <p14:creationId xmlns:p14="http://schemas.microsoft.com/office/powerpoint/2010/main" val="322843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3</a:t>
            </a:fld>
            <a:endParaRPr lang="de-DE" dirty="0"/>
          </a:p>
        </p:txBody>
      </p:sp>
    </p:spTree>
    <p:extLst>
      <p:ext uri="{BB962C8B-B14F-4D97-AF65-F5344CB8AC3E}">
        <p14:creationId xmlns:p14="http://schemas.microsoft.com/office/powerpoint/2010/main" val="212360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4</a:t>
            </a:fld>
            <a:endParaRPr lang="de-DE" dirty="0"/>
          </a:p>
        </p:txBody>
      </p:sp>
    </p:spTree>
    <p:extLst>
      <p:ext uri="{BB962C8B-B14F-4D97-AF65-F5344CB8AC3E}">
        <p14:creationId xmlns:p14="http://schemas.microsoft.com/office/powerpoint/2010/main" val="152164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5</a:t>
            </a:fld>
            <a:endParaRPr lang="de-DE" dirty="0"/>
          </a:p>
        </p:txBody>
      </p:sp>
    </p:spTree>
    <p:extLst>
      <p:ext uri="{BB962C8B-B14F-4D97-AF65-F5344CB8AC3E}">
        <p14:creationId xmlns:p14="http://schemas.microsoft.com/office/powerpoint/2010/main" val="883313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6</a:t>
            </a:fld>
            <a:endParaRPr lang="de-DE" dirty="0"/>
          </a:p>
        </p:txBody>
      </p:sp>
    </p:spTree>
    <p:extLst>
      <p:ext uri="{BB962C8B-B14F-4D97-AF65-F5344CB8AC3E}">
        <p14:creationId xmlns:p14="http://schemas.microsoft.com/office/powerpoint/2010/main" val="3810239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10</a:t>
            </a:fld>
            <a:endParaRPr lang="de-DE" dirty="0"/>
          </a:p>
        </p:txBody>
      </p:sp>
    </p:spTree>
    <p:extLst>
      <p:ext uri="{BB962C8B-B14F-4D97-AF65-F5344CB8AC3E}">
        <p14:creationId xmlns:p14="http://schemas.microsoft.com/office/powerpoint/2010/main" val="182274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B70D-A39C-4C76-A438-4B53D8C96F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DA562F21-6CF2-40D0-8EB8-DFEB9D3571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227C0B69-121C-4AF3-A136-063A3A04457A}"/>
              </a:ext>
            </a:extLst>
          </p:cNvPr>
          <p:cNvSpPr>
            <a:spLocks noGrp="1"/>
          </p:cNvSpPr>
          <p:nvPr>
            <p:ph type="dt" sz="half" idx="10"/>
          </p:nvPr>
        </p:nvSpPr>
        <p:spPr/>
        <p:txBody>
          <a:bodyPr/>
          <a:lstStyle/>
          <a:p>
            <a:fld id="{B6389381-AA69-4583-B338-761E2434C0DF}" type="datetime1">
              <a:rPr lang="nb-NO" smtClean="0"/>
              <a:t>03.02.2024</a:t>
            </a:fld>
            <a:endParaRPr lang="nb-NO"/>
          </a:p>
        </p:txBody>
      </p:sp>
      <p:sp>
        <p:nvSpPr>
          <p:cNvPr id="5" name="Footer Placeholder 4">
            <a:extLst>
              <a:ext uri="{FF2B5EF4-FFF2-40B4-BE49-F238E27FC236}">
                <a16:creationId xmlns:a16="http://schemas.microsoft.com/office/drawing/2014/main" id="{5F2FF27A-6240-49CE-83E8-931F92D6BCBB}"/>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12165679-2400-47D9-8B9C-7520953E9E13}"/>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113208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A5F47-39B1-4C72-B165-2D7431BE96B5}"/>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F15A6374-4C1C-4BEE-BFF7-353EC02BCA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54AC40D8-911F-4A93-9361-6F32D308045F}"/>
              </a:ext>
            </a:extLst>
          </p:cNvPr>
          <p:cNvSpPr>
            <a:spLocks noGrp="1"/>
          </p:cNvSpPr>
          <p:nvPr>
            <p:ph type="dt" sz="half" idx="10"/>
          </p:nvPr>
        </p:nvSpPr>
        <p:spPr/>
        <p:txBody>
          <a:bodyPr/>
          <a:lstStyle/>
          <a:p>
            <a:fld id="{3DC277B5-9E8B-4401-9287-0EBB494EB9CF}" type="datetime1">
              <a:rPr lang="nb-NO" smtClean="0"/>
              <a:t>03.02.2024</a:t>
            </a:fld>
            <a:endParaRPr lang="nb-NO"/>
          </a:p>
        </p:txBody>
      </p:sp>
      <p:sp>
        <p:nvSpPr>
          <p:cNvPr id="5" name="Footer Placeholder 4">
            <a:extLst>
              <a:ext uri="{FF2B5EF4-FFF2-40B4-BE49-F238E27FC236}">
                <a16:creationId xmlns:a16="http://schemas.microsoft.com/office/drawing/2014/main" id="{B05C8629-6B84-476F-B926-DF6D04FBE604}"/>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E06601A4-58B2-4E65-A754-94DAC5FF66DC}"/>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07418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7DE1D5-5C61-4CE1-A17D-1249E36390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2532CE30-2BBA-4DF6-BF49-217954B4A8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21999059-2D82-4328-88D4-DA2AB9036D82}"/>
              </a:ext>
            </a:extLst>
          </p:cNvPr>
          <p:cNvSpPr>
            <a:spLocks noGrp="1"/>
          </p:cNvSpPr>
          <p:nvPr>
            <p:ph type="dt" sz="half" idx="10"/>
          </p:nvPr>
        </p:nvSpPr>
        <p:spPr/>
        <p:txBody>
          <a:bodyPr/>
          <a:lstStyle/>
          <a:p>
            <a:fld id="{309FB749-B0ED-4187-9D4C-C93D7969D470}" type="datetime1">
              <a:rPr lang="nb-NO" smtClean="0"/>
              <a:t>03.02.2024</a:t>
            </a:fld>
            <a:endParaRPr lang="nb-NO"/>
          </a:p>
        </p:txBody>
      </p:sp>
      <p:sp>
        <p:nvSpPr>
          <p:cNvPr id="5" name="Footer Placeholder 4">
            <a:extLst>
              <a:ext uri="{FF2B5EF4-FFF2-40B4-BE49-F238E27FC236}">
                <a16:creationId xmlns:a16="http://schemas.microsoft.com/office/drawing/2014/main" id="{71549680-5972-4ADA-B095-09272499004A}"/>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92DCEE30-1D3C-46AE-A908-8856AB7BC851}"/>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035639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D193D-C45E-44E0-804D-82883133DBB6}"/>
              </a:ext>
            </a:extLst>
          </p:cNvPr>
          <p:cNvSpPr>
            <a:spLocks noGrp="1"/>
          </p:cNvSpPr>
          <p:nvPr>
            <p:ph type="title"/>
          </p:nvPr>
        </p:nvSpPr>
        <p:spPr bwMode="gray"/>
        <p:txBody>
          <a:bodyPr/>
          <a:lstStyle/>
          <a:p>
            <a:r>
              <a:rPr lang="de-DE" dirty="0"/>
              <a:t>Mastertitelformat bearbeiten</a:t>
            </a:r>
          </a:p>
        </p:txBody>
      </p:sp>
      <p:sp>
        <p:nvSpPr>
          <p:cNvPr id="3" name="Textplatzhalter 5">
            <a:extLst>
              <a:ext uri="{FF2B5EF4-FFF2-40B4-BE49-F238E27FC236}">
                <a16:creationId xmlns:a16="http://schemas.microsoft.com/office/drawing/2014/main" id="{3DA8FBB8-F138-4EBE-B59C-7ACA0C1B5C55}"/>
              </a:ext>
            </a:extLst>
          </p:cNvPr>
          <p:cNvSpPr>
            <a:spLocks noGrp="1"/>
          </p:cNvSpPr>
          <p:nvPr>
            <p:ph type="body" sz="quarter" idx="12" hasCustomPrompt="1"/>
          </p:nvPr>
        </p:nvSpPr>
        <p:spPr>
          <a:xfrm>
            <a:off x="371475" y="5979600"/>
            <a:ext cx="11449050" cy="115200"/>
          </a:xfrm>
        </p:spPr>
        <p:txBody>
          <a:bodyPr anchor="b">
            <a:spAutoFit/>
          </a:bodyPr>
          <a:lstStyle>
            <a:lvl1pPr>
              <a:defRPr sz="800"/>
            </a:lvl1pPr>
            <a:lvl2pPr marL="0" indent="0">
              <a:buNone/>
              <a:defRPr sz="700"/>
            </a:lvl2pPr>
            <a:lvl3pPr>
              <a:defRPr sz="700"/>
            </a:lvl3pPr>
            <a:lvl4pPr>
              <a:defRPr sz="700"/>
            </a:lvl4pPr>
            <a:lvl5pPr>
              <a:defRPr sz="700"/>
            </a:lvl5pPr>
          </a:lstStyle>
          <a:p>
            <a:pPr lvl="0"/>
            <a:r>
              <a:rPr lang="de-DE" dirty="0"/>
              <a:t>Quelle &amp; Fußnote</a:t>
            </a:r>
          </a:p>
        </p:txBody>
      </p:sp>
    </p:spTree>
    <p:extLst>
      <p:ext uri="{BB962C8B-B14F-4D97-AF65-F5344CB8AC3E}">
        <p14:creationId xmlns:p14="http://schemas.microsoft.com/office/powerpoint/2010/main" val="126645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7696-9543-4A3A-B7D9-000D2E83C74A}"/>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2A88788D-5574-43F5-9F6C-987CFE6639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35343F4B-5A56-4C7F-96A6-2B1E6A5EC20B}"/>
              </a:ext>
            </a:extLst>
          </p:cNvPr>
          <p:cNvSpPr>
            <a:spLocks noGrp="1"/>
          </p:cNvSpPr>
          <p:nvPr>
            <p:ph type="dt" sz="half" idx="10"/>
          </p:nvPr>
        </p:nvSpPr>
        <p:spPr/>
        <p:txBody>
          <a:bodyPr/>
          <a:lstStyle/>
          <a:p>
            <a:fld id="{B8C0F13C-9117-453B-94B1-8999B3597591}" type="datetime1">
              <a:rPr lang="nb-NO" smtClean="0"/>
              <a:t>03.02.2024</a:t>
            </a:fld>
            <a:endParaRPr lang="nb-NO"/>
          </a:p>
        </p:txBody>
      </p:sp>
      <p:sp>
        <p:nvSpPr>
          <p:cNvPr id="5" name="Footer Placeholder 4">
            <a:extLst>
              <a:ext uri="{FF2B5EF4-FFF2-40B4-BE49-F238E27FC236}">
                <a16:creationId xmlns:a16="http://schemas.microsoft.com/office/drawing/2014/main" id="{3428DE35-7008-4358-A06A-D9624B7086AB}"/>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704DB03E-9ADE-42C7-8B9C-4C09A3266A98}"/>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26941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B7BE-6E2B-4E1D-A2F7-23FB298A01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117F01D1-E2BB-43FF-9B38-171F98713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7165D2-DD4D-4A97-9AB1-BAE37B019F7E}"/>
              </a:ext>
            </a:extLst>
          </p:cNvPr>
          <p:cNvSpPr>
            <a:spLocks noGrp="1"/>
          </p:cNvSpPr>
          <p:nvPr>
            <p:ph type="dt" sz="half" idx="10"/>
          </p:nvPr>
        </p:nvSpPr>
        <p:spPr/>
        <p:txBody>
          <a:bodyPr/>
          <a:lstStyle/>
          <a:p>
            <a:fld id="{1F92C9E2-18D6-4B78-B542-17BDAFCA2AFD}" type="datetime1">
              <a:rPr lang="nb-NO" smtClean="0"/>
              <a:t>03.02.2024</a:t>
            </a:fld>
            <a:endParaRPr lang="nb-NO"/>
          </a:p>
        </p:txBody>
      </p:sp>
      <p:sp>
        <p:nvSpPr>
          <p:cNvPr id="5" name="Footer Placeholder 4">
            <a:extLst>
              <a:ext uri="{FF2B5EF4-FFF2-40B4-BE49-F238E27FC236}">
                <a16:creationId xmlns:a16="http://schemas.microsoft.com/office/drawing/2014/main" id="{0112D925-19F1-4025-8D19-130D671E7B0E}"/>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E2784A33-8D6F-4163-8A99-8B877C086EE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54730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40DB-BA4D-4162-B85C-85C6DA55DCDE}"/>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7B411E80-829D-451C-8BB1-16AACA9991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DFDBA9A3-B577-4234-BF30-385835ABDD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35F6EEBE-326C-4B08-A8D6-A1989A13A876}"/>
              </a:ext>
            </a:extLst>
          </p:cNvPr>
          <p:cNvSpPr>
            <a:spLocks noGrp="1"/>
          </p:cNvSpPr>
          <p:nvPr>
            <p:ph type="dt" sz="half" idx="10"/>
          </p:nvPr>
        </p:nvSpPr>
        <p:spPr/>
        <p:txBody>
          <a:bodyPr/>
          <a:lstStyle/>
          <a:p>
            <a:fld id="{C8D7ED75-BF32-4D41-9A09-AEEDADF407D0}" type="datetime1">
              <a:rPr lang="nb-NO" smtClean="0"/>
              <a:t>03.02.2024</a:t>
            </a:fld>
            <a:endParaRPr lang="nb-NO"/>
          </a:p>
        </p:txBody>
      </p:sp>
      <p:sp>
        <p:nvSpPr>
          <p:cNvPr id="6" name="Footer Placeholder 5">
            <a:extLst>
              <a:ext uri="{FF2B5EF4-FFF2-40B4-BE49-F238E27FC236}">
                <a16:creationId xmlns:a16="http://schemas.microsoft.com/office/drawing/2014/main" id="{26CA11EC-18F4-4535-A537-4039B597B41B}"/>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E8D68B72-99C7-4603-99B8-B75F162B19A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7227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FADA4-C8A8-479F-A791-59D90A439066}"/>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B9B4130F-CE19-46B0-9E1B-7CF3FF3EF3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13648-48EA-4E94-BC61-C536EF3B41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D24FC35C-F78F-48EA-97E5-DF2C8997F7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CC18F0-0D56-44A5-832D-7B0F6BD7F5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596E2B4F-A7B9-4DF0-A57E-A6C385F67CC1}"/>
              </a:ext>
            </a:extLst>
          </p:cNvPr>
          <p:cNvSpPr>
            <a:spLocks noGrp="1"/>
          </p:cNvSpPr>
          <p:nvPr>
            <p:ph type="dt" sz="half" idx="10"/>
          </p:nvPr>
        </p:nvSpPr>
        <p:spPr/>
        <p:txBody>
          <a:bodyPr/>
          <a:lstStyle/>
          <a:p>
            <a:fld id="{C6417355-B70A-42D7-9570-98A917CBA393}" type="datetime1">
              <a:rPr lang="nb-NO" smtClean="0"/>
              <a:t>03.02.2024</a:t>
            </a:fld>
            <a:endParaRPr lang="nb-NO"/>
          </a:p>
        </p:txBody>
      </p:sp>
      <p:sp>
        <p:nvSpPr>
          <p:cNvPr id="8" name="Footer Placeholder 7">
            <a:extLst>
              <a:ext uri="{FF2B5EF4-FFF2-40B4-BE49-F238E27FC236}">
                <a16:creationId xmlns:a16="http://schemas.microsoft.com/office/drawing/2014/main" id="{01136CFE-1A00-4632-97B2-BD07F67E5973}"/>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953264AC-8820-404E-B12E-3E060F0F21DC}"/>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07081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8334-B522-4F7C-88E0-1F8517BB367F}"/>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5AA66A47-6DC4-4241-80E6-84493F07AFB2}"/>
              </a:ext>
            </a:extLst>
          </p:cNvPr>
          <p:cNvSpPr>
            <a:spLocks noGrp="1"/>
          </p:cNvSpPr>
          <p:nvPr>
            <p:ph type="dt" sz="half" idx="10"/>
          </p:nvPr>
        </p:nvSpPr>
        <p:spPr/>
        <p:txBody>
          <a:bodyPr/>
          <a:lstStyle/>
          <a:p>
            <a:fld id="{5F5E9888-E330-48E6-B4E8-F3F424C4B937}" type="datetime1">
              <a:rPr lang="nb-NO" smtClean="0"/>
              <a:t>03.02.2024</a:t>
            </a:fld>
            <a:endParaRPr lang="nb-NO"/>
          </a:p>
        </p:txBody>
      </p:sp>
      <p:sp>
        <p:nvSpPr>
          <p:cNvPr id="4" name="Footer Placeholder 3">
            <a:extLst>
              <a:ext uri="{FF2B5EF4-FFF2-40B4-BE49-F238E27FC236}">
                <a16:creationId xmlns:a16="http://schemas.microsoft.com/office/drawing/2014/main" id="{0FB670F2-E3A0-4EB0-ADC5-8395100BD50F}"/>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BBFF0FAA-8058-4F59-A716-10178AACE9CD}"/>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86518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2BD31-CDB5-46C8-A478-2F02B13B0351}"/>
              </a:ext>
            </a:extLst>
          </p:cNvPr>
          <p:cNvSpPr>
            <a:spLocks noGrp="1"/>
          </p:cNvSpPr>
          <p:nvPr>
            <p:ph type="dt" sz="half" idx="10"/>
          </p:nvPr>
        </p:nvSpPr>
        <p:spPr/>
        <p:txBody>
          <a:bodyPr/>
          <a:lstStyle/>
          <a:p>
            <a:fld id="{B46FE150-D5C5-4C22-8A62-9F1556A4DCC5}" type="datetime1">
              <a:rPr lang="nb-NO" smtClean="0"/>
              <a:t>03.02.2024</a:t>
            </a:fld>
            <a:endParaRPr lang="nb-NO"/>
          </a:p>
        </p:txBody>
      </p:sp>
      <p:sp>
        <p:nvSpPr>
          <p:cNvPr id="3" name="Footer Placeholder 2">
            <a:extLst>
              <a:ext uri="{FF2B5EF4-FFF2-40B4-BE49-F238E27FC236}">
                <a16:creationId xmlns:a16="http://schemas.microsoft.com/office/drawing/2014/main" id="{B10865E7-05B0-406D-AF05-2CE413A0C534}"/>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CB487D15-63F9-4488-8842-AC430B751DF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83049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648A-4419-4F69-B88E-ADBF5F30F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5AC44B20-25BE-4AF5-A8A8-BCB7E5A5F2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0EA8423F-8552-4CE2-87E9-5E0F2C300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3C782-29F3-4A70-89B7-1DC794298B3F}"/>
              </a:ext>
            </a:extLst>
          </p:cNvPr>
          <p:cNvSpPr>
            <a:spLocks noGrp="1"/>
          </p:cNvSpPr>
          <p:nvPr>
            <p:ph type="dt" sz="half" idx="10"/>
          </p:nvPr>
        </p:nvSpPr>
        <p:spPr/>
        <p:txBody>
          <a:bodyPr/>
          <a:lstStyle/>
          <a:p>
            <a:fld id="{881E6A92-3D05-4BF7-B97B-9704CDA99AE0}" type="datetime1">
              <a:rPr lang="nb-NO" smtClean="0"/>
              <a:t>03.02.2024</a:t>
            </a:fld>
            <a:endParaRPr lang="nb-NO"/>
          </a:p>
        </p:txBody>
      </p:sp>
      <p:sp>
        <p:nvSpPr>
          <p:cNvPr id="6" name="Footer Placeholder 5">
            <a:extLst>
              <a:ext uri="{FF2B5EF4-FFF2-40B4-BE49-F238E27FC236}">
                <a16:creationId xmlns:a16="http://schemas.microsoft.com/office/drawing/2014/main" id="{C60D4493-8645-4228-A6BE-837D6999C7FE}"/>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A7C32DD1-2AEC-4081-9AFB-7AE43071FFC0}"/>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2530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ED793-E951-4CEB-A461-F9BD234E7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5E5D0399-7B58-483D-A217-B2FBFD799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BAC158AC-7B22-4B84-BEB8-A101AFDCD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A437D-6B6C-46C1-88C4-214A27140214}"/>
              </a:ext>
            </a:extLst>
          </p:cNvPr>
          <p:cNvSpPr>
            <a:spLocks noGrp="1"/>
          </p:cNvSpPr>
          <p:nvPr>
            <p:ph type="dt" sz="half" idx="10"/>
          </p:nvPr>
        </p:nvSpPr>
        <p:spPr/>
        <p:txBody>
          <a:bodyPr/>
          <a:lstStyle/>
          <a:p>
            <a:fld id="{6602E7EC-9A81-4371-AD0D-D0E48E9864BA}" type="datetime1">
              <a:rPr lang="nb-NO" smtClean="0"/>
              <a:t>03.02.2024</a:t>
            </a:fld>
            <a:endParaRPr lang="nb-NO"/>
          </a:p>
        </p:txBody>
      </p:sp>
      <p:sp>
        <p:nvSpPr>
          <p:cNvPr id="6" name="Footer Placeholder 5">
            <a:extLst>
              <a:ext uri="{FF2B5EF4-FFF2-40B4-BE49-F238E27FC236}">
                <a16:creationId xmlns:a16="http://schemas.microsoft.com/office/drawing/2014/main" id="{501C463F-6373-41D5-8ABC-CFC4CE9C8E36}"/>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2A7D0C45-6B4F-43C8-816D-865BE785AC9D}"/>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117809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4BA45714-C7CA-4F4C-A785-ACEBD6571309}"/>
              </a:ext>
            </a:extLst>
          </p:cNvPr>
          <p:cNvGraphicFramePr>
            <a:graphicFrameLocks noChangeAspect="1"/>
          </p:cNvGraphicFramePr>
          <p:nvPr userDrawn="1">
            <p:custDataLst>
              <p:tags r:id="rId14"/>
            </p:custDataLst>
            <p:extLst>
              <p:ext uri="{D42A27DB-BD31-4B8C-83A1-F6EECF244321}">
                <p14:modId xmlns:p14="http://schemas.microsoft.com/office/powerpoint/2010/main" val="739355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5" imgW="400" imgH="396" progId="TCLayout.ActiveDocument.1">
                  <p:embed/>
                </p:oleObj>
              </mc:Choice>
              <mc:Fallback>
                <p:oleObj name="think-cell Folie" r:id="rId15" imgW="400" imgH="396" progId="TCLayout.ActiveDocument.1">
                  <p:embed/>
                  <p:pic>
                    <p:nvPicPr>
                      <p:cNvPr id="8" name="Objekt 7" hidden="1">
                        <a:extLst>
                          <a:ext uri="{FF2B5EF4-FFF2-40B4-BE49-F238E27FC236}">
                            <a16:creationId xmlns:a16="http://schemas.microsoft.com/office/drawing/2014/main" id="{4BA45714-C7CA-4F4C-A785-ACEBD6571309}"/>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7ACE731D-847D-4A65-9DC6-317058EA8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A46B6B95-938C-4D59-B086-BB193DF4C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4EA4DB8D-25B7-49E5-B7FF-83E0530F4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F6F82-AE2E-4D13-96F7-A569B3B4EB67}" type="datetime1">
              <a:rPr lang="nb-NO" smtClean="0"/>
              <a:t>03.02.2024</a:t>
            </a:fld>
            <a:endParaRPr lang="nb-NO"/>
          </a:p>
        </p:txBody>
      </p:sp>
      <p:sp>
        <p:nvSpPr>
          <p:cNvPr id="5" name="Footer Placeholder 4">
            <a:extLst>
              <a:ext uri="{FF2B5EF4-FFF2-40B4-BE49-F238E27FC236}">
                <a16:creationId xmlns:a16="http://schemas.microsoft.com/office/drawing/2014/main" id="{6EB31C3C-2AAF-42C9-AB3E-1234F99DB9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F1ED5C54-F4F3-408F-AC93-685674D94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358AF-5730-43DE-AF33-67BCA06BF621}" type="slidenum">
              <a:rPr lang="nb-NO" smtClean="0"/>
              <a:t>‹#›</a:t>
            </a:fld>
            <a:endParaRPr lang="nb-NO"/>
          </a:p>
        </p:txBody>
      </p:sp>
    </p:spTree>
    <p:extLst>
      <p:ext uri="{BB962C8B-B14F-4D97-AF65-F5344CB8AC3E}">
        <p14:creationId xmlns:p14="http://schemas.microsoft.com/office/powerpoint/2010/main" val="329991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7.xml"/><Relationship Id="rId7" Type="http://schemas.openxmlformats.org/officeDocument/2006/relationships/image" Target="../media/image8.svg"/><Relationship Id="rId2" Type="http://schemas.openxmlformats.org/officeDocument/2006/relationships/slideLayout" Target="../slideLayouts/slideLayout12.xml"/><Relationship Id="rId1" Type="http://schemas.openxmlformats.org/officeDocument/2006/relationships/tags" Target="../tags/tag9.xml"/><Relationship Id="rId6" Type="http://schemas.openxmlformats.org/officeDocument/2006/relationships/image" Target="../media/image7.png"/><Relationship Id="rId5" Type="http://schemas.openxmlformats.org/officeDocument/2006/relationships/image" Target="../media/image1.emf"/><Relationship Id="rId4" Type="http://schemas.openxmlformats.org/officeDocument/2006/relationships/oleObject" Target="../embeddings/oleObject6.bin"/><Relationship Id="rId9" Type="http://schemas.openxmlformats.org/officeDocument/2006/relationships/image" Target="../media/image10.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hyperlink" Target="https://wiki.unece.org/pages/viewpage.action?pageId=123666863" TargetMode="External"/><Relationship Id="rId5" Type="http://schemas.openxmlformats.org/officeDocument/2006/relationships/image" Target="../media/image2.emf"/><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3.xml"/><Relationship Id="rId7" Type="http://schemas.openxmlformats.org/officeDocument/2006/relationships/image" Target="../media/image4.svg"/><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wiki.unece.org/pages/viewpage.action?pageId=166724655" TargetMode="Externa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hyperlink" Target="https://wiki.unece.org/download/attachments/160694385/GRBP-74-03e-Rev.1.pdf?api=v2" TargetMode="External"/><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hyperlink" Target="https://op.europa.eu/en/web/eu-law-and-publications/publication-detail/-/publication/b914cb08-e6d6-11ec-a534-01aa75ed71a1" TargetMode="External"/><Relationship Id="rId3" Type="http://schemas.openxmlformats.org/officeDocument/2006/relationships/notesSlide" Target="../notesSlides/notesSlide5.xml"/><Relationship Id="rId7" Type="http://schemas.openxmlformats.org/officeDocument/2006/relationships/hyperlink" Target="https://op.europa.eu/en/publication-detail/-/publication/d23a63bc-8310-11ec-8c40-01aa75ed71a1/language-en" TargetMode="External"/><Relationship Id="rId12" Type="http://schemas.openxmlformats.org/officeDocument/2006/relationships/hyperlink" Target="https://wiki.unece.org/display/trans/TFVS-REPORT+OF+THE+FIRST+11+SESSIONS?src=contextnavpagetreemode" TargetMode="Externa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hyperlink" Target="https://wiki.unece.org/pages/viewpage.action?pageId=123666863" TargetMode="External"/><Relationship Id="rId11" Type="http://schemas.openxmlformats.org/officeDocument/2006/relationships/hyperlink" Target="https://wiki.unece.org/download/attachments/198675224/TFVS-12-05%20%28TFVS-Subgroup%29%20Overview_Report%20from%20the%20first%2011%20sessions.pdf?api=v2" TargetMode="External"/><Relationship Id="rId5" Type="http://schemas.openxmlformats.org/officeDocument/2006/relationships/image" Target="../media/image1.emf"/><Relationship Id="rId10" Type="http://schemas.openxmlformats.org/officeDocument/2006/relationships/hyperlink" Target="https://unece.org/sites/default/files/2022-09/GRBP-76-14e.pdf" TargetMode="External"/><Relationship Id="rId4" Type="http://schemas.openxmlformats.org/officeDocument/2006/relationships/oleObject" Target="../embeddings/oleObject5.bin"/><Relationship Id="rId9" Type="http://schemas.openxmlformats.org/officeDocument/2006/relationships/hyperlink" Target="https://www.ateel.com/app/uploads/2022/03/2022-01-27_Final-Report_V01.pdf"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572481ED-B8BA-4D76-A346-93BF1D61779F}"/>
              </a:ext>
            </a:extLst>
          </p:cNvPr>
          <p:cNvGraphicFramePr>
            <a:graphicFrameLocks noChangeAspect="1"/>
          </p:cNvGraphicFramePr>
          <p:nvPr>
            <p:custDataLst>
              <p:tags r:id="rId1"/>
            </p:custDataLst>
            <p:extLst>
              <p:ext uri="{D42A27DB-BD31-4B8C-83A1-F6EECF244321}">
                <p14:modId xmlns:p14="http://schemas.microsoft.com/office/powerpoint/2010/main" val="30731780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8" name="Objekt 7" hidden="1">
                        <a:extLst>
                          <a:ext uri="{FF2B5EF4-FFF2-40B4-BE49-F238E27FC236}">
                            <a16:creationId xmlns:a16="http://schemas.microsoft.com/office/drawing/2014/main" id="{572481ED-B8BA-4D76-A346-93BF1D61779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A126C82-208A-4942-A7F6-8E5D375728F5}"/>
              </a:ext>
            </a:extLst>
          </p:cNvPr>
          <p:cNvSpPr>
            <a:spLocks noGrp="1"/>
          </p:cNvSpPr>
          <p:nvPr>
            <p:ph type="ctrTitle"/>
          </p:nvPr>
        </p:nvSpPr>
        <p:spPr/>
        <p:txBody>
          <a:bodyPr vert="horz">
            <a:normAutofit/>
          </a:bodyPr>
          <a:lstStyle/>
          <a:p>
            <a:r>
              <a:rPr lang="en-GB" sz="4000" b="1" dirty="0"/>
              <a:t>Status report to the 79</a:t>
            </a:r>
            <a:r>
              <a:rPr lang="en-GB" sz="4000" b="1" baseline="30000" dirty="0"/>
              <a:t>th</a:t>
            </a:r>
            <a:r>
              <a:rPr lang="en-GB" sz="4000" b="1" dirty="0"/>
              <a:t> session of GRBP</a:t>
            </a:r>
            <a:br>
              <a:rPr lang="en-GB" sz="4000" b="1" dirty="0"/>
            </a:br>
            <a:r>
              <a:rPr lang="en-GB" sz="4000" b="1" dirty="0"/>
              <a:t>(February 2024)</a:t>
            </a:r>
          </a:p>
        </p:txBody>
      </p:sp>
      <p:sp>
        <p:nvSpPr>
          <p:cNvPr id="3" name="Subtitle 2">
            <a:extLst>
              <a:ext uri="{FF2B5EF4-FFF2-40B4-BE49-F238E27FC236}">
                <a16:creationId xmlns:a16="http://schemas.microsoft.com/office/drawing/2014/main" id="{CAD92662-9D5D-46D5-9C8A-7E4B76847114}"/>
              </a:ext>
            </a:extLst>
          </p:cNvPr>
          <p:cNvSpPr>
            <a:spLocks noGrp="1"/>
          </p:cNvSpPr>
          <p:nvPr>
            <p:ph type="subTitle" idx="1"/>
          </p:nvPr>
        </p:nvSpPr>
        <p:spPr/>
        <p:txBody>
          <a:bodyPr>
            <a:normAutofit/>
          </a:bodyPr>
          <a:lstStyle/>
          <a:p>
            <a:r>
              <a:rPr lang="en-GB" sz="2800" dirty="0"/>
              <a:t>Task Force Vehicles’ Sound</a:t>
            </a:r>
          </a:p>
          <a:p>
            <a:r>
              <a:rPr lang="en-GB" sz="2800" dirty="0"/>
              <a:t>(TF-VS)</a:t>
            </a:r>
          </a:p>
          <a:p>
            <a:r>
              <a:rPr lang="en-GB" sz="2000" i="1" dirty="0"/>
              <a:t>NB: previous name of this TF was TF-SL for Sound Limits</a:t>
            </a:r>
          </a:p>
        </p:txBody>
      </p:sp>
      <p:sp>
        <p:nvSpPr>
          <p:cNvPr id="6" name="Slide Number Placeholder 5">
            <a:extLst>
              <a:ext uri="{FF2B5EF4-FFF2-40B4-BE49-F238E27FC236}">
                <a16:creationId xmlns:a16="http://schemas.microsoft.com/office/drawing/2014/main" id="{5C32616F-596B-4CAC-BB2D-DE6D591EC782}"/>
              </a:ext>
            </a:extLst>
          </p:cNvPr>
          <p:cNvSpPr>
            <a:spLocks noGrp="1"/>
          </p:cNvSpPr>
          <p:nvPr>
            <p:ph type="sldNum" sz="quarter" idx="12"/>
          </p:nvPr>
        </p:nvSpPr>
        <p:spPr/>
        <p:txBody>
          <a:bodyPr/>
          <a:lstStyle/>
          <a:p>
            <a:fld id="{32F358AF-5730-43DE-AF33-67BCA06BF621}" type="slidenum">
              <a:rPr lang="nb-NO" smtClean="0"/>
              <a:t>1</a:t>
            </a:fld>
            <a:endParaRPr lang="nb-NO"/>
          </a:p>
        </p:txBody>
      </p:sp>
      <p:sp>
        <p:nvSpPr>
          <p:cNvPr id="4" name="TextBox 3">
            <a:extLst>
              <a:ext uri="{FF2B5EF4-FFF2-40B4-BE49-F238E27FC236}">
                <a16:creationId xmlns:a16="http://schemas.microsoft.com/office/drawing/2014/main" id="{5BA46932-961C-4162-8C77-9056444970D8}"/>
              </a:ext>
            </a:extLst>
          </p:cNvPr>
          <p:cNvSpPr txBox="1"/>
          <p:nvPr/>
        </p:nvSpPr>
        <p:spPr>
          <a:xfrm>
            <a:off x="833120" y="375920"/>
            <a:ext cx="7312771" cy="369332"/>
          </a:xfrm>
          <a:prstGeom prst="rect">
            <a:avLst/>
          </a:prstGeom>
          <a:noFill/>
        </p:spPr>
        <p:txBody>
          <a:bodyPr wrap="none" rtlCol="0">
            <a:spAutoFit/>
          </a:bodyPr>
          <a:lstStyle/>
          <a:p>
            <a:r>
              <a:rPr lang="en-GB" b="1" dirty="0"/>
              <a:t>Transmitted by the chair of the TF-SL (Sound Limits)/VS (Vehicles’ Sound)</a:t>
            </a:r>
          </a:p>
        </p:txBody>
      </p:sp>
      <p:sp>
        <p:nvSpPr>
          <p:cNvPr id="5" name="TextBox 4">
            <a:extLst>
              <a:ext uri="{FF2B5EF4-FFF2-40B4-BE49-F238E27FC236}">
                <a16:creationId xmlns:a16="http://schemas.microsoft.com/office/drawing/2014/main" id="{F6FC4AF4-E468-4466-AB2F-DF925A5E6D87}"/>
              </a:ext>
            </a:extLst>
          </p:cNvPr>
          <p:cNvSpPr txBox="1"/>
          <p:nvPr/>
        </p:nvSpPr>
        <p:spPr>
          <a:xfrm>
            <a:off x="8857108" y="283566"/>
            <a:ext cx="3188372" cy="923330"/>
          </a:xfrm>
          <a:prstGeom prst="rect">
            <a:avLst/>
          </a:prstGeom>
          <a:noFill/>
        </p:spPr>
        <p:txBody>
          <a:bodyPr wrap="none" rtlCol="0">
            <a:spAutoFit/>
          </a:bodyPr>
          <a:lstStyle/>
          <a:p>
            <a:pPr algn="r"/>
            <a:r>
              <a:rPr lang="en-GB" dirty="0"/>
              <a:t>Informal Document GRBP-79-40</a:t>
            </a:r>
            <a:endParaRPr lang="en-GB" b="1" strike="dblStrike" dirty="0"/>
          </a:p>
          <a:p>
            <a:pPr algn="r"/>
            <a:r>
              <a:rPr lang="en-GB" dirty="0"/>
              <a:t>79</a:t>
            </a:r>
            <a:r>
              <a:rPr lang="en-GB" baseline="30000" dirty="0"/>
              <a:t>th</a:t>
            </a:r>
            <a:r>
              <a:rPr lang="en-GB" dirty="0"/>
              <a:t> GRBP, 6-9 February 2024</a:t>
            </a:r>
          </a:p>
          <a:p>
            <a:pPr algn="r"/>
            <a:r>
              <a:rPr lang="en-GB" dirty="0"/>
              <a:t>Agenda item 13</a:t>
            </a:r>
          </a:p>
        </p:txBody>
      </p:sp>
    </p:spTree>
    <p:extLst>
      <p:ext uri="{BB962C8B-B14F-4D97-AF65-F5344CB8AC3E}">
        <p14:creationId xmlns:p14="http://schemas.microsoft.com/office/powerpoint/2010/main" val="180008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F135556-57D5-4700-B547-FBC840431EE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EF135556-57D5-4700-B547-FBC840431E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21021" y="1242424"/>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4834" y="1191524"/>
            <a:ext cx="720000" cy="720000"/>
          </a:xfrm>
          <a:prstGeom prst="rect">
            <a:avLst/>
          </a:prstGeom>
        </p:spPr>
      </p:pic>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a:xfrm>
            <a:off x="838200" y="144689"/>
            <a:ext cx="10515600" cy="1325563"/>
          </a:xfrm>
        </p:spPr>
        <p:txBody>
          <a:bodyPr vert="horz"/>
          <a:lstStyle/>
          <a:p>
            <a:r>
              <a:rPr lang="de-DE" sz="3600" b="1" dirty="0"/>
              <a:t>TF Sound Limits / </a:t>
            </a:r>
            <a:r>
              <a:rPr lang="de-DE" sz="3600" b="1" dirty="0" err="1"/>
              <a:t>Vehicles</a:t>
            </a:r>
            <a:r>
              <a:rPr lang="de-DE" sz="3600" b="1" dirty="0"/>
              <a:t>‘ Sound: Facts and </a:t>
            </a:r>
            <a:r>
              <a:rPr lang="en-GB" sz="3600" b="1" dirty="0"/>
              <a:t>Figures</a:t>
            </a:r>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059349" y="2039231"/>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endParaRPr lang="de-DE" sz="4000" b="1" dirty="0"/>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54611" y="2037074"/>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2800" b="1" dirty="0"/>
              <a:t>Volunteers</a:t>
            </a:r>
            <a:endParaRPr lang="de-DE" sz="2800" dirty="0"/>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581261" y="1992435"/>
            <a:ext cx="4999188" cy="1329013"/>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2800" b="1" dirty="0"/>
              <a:t>Other Meetings </a:t>
            </a:r>
          </a:p>
          <a:p>
            <a:pPr algn="ctr"/>
            <a:r>
              <a:rPr lang="en-US" sz="2800" b="1" dirty="0">
                <a:solidFill>
                  <a:srgbClr val="0000FF"/>
                </a:solidFill>
              </a:rPr>
              <a:t>SUBGROUP on </a:t>
            </a:r>
          </a:p>
          <a:p>
            <a:pPr algn="ctr"/>
            <a:r>
              <a:rPr lang="en-US" sz="2800" b="1" dirty="0">
                <a:solidFill>
                  <a:srgbClr val="0000FF"/>
                </a:solidFill>
              </a:rPr>
              <a:t>the report of the 11 sessions</a:t>
            </a:r>
            <a:endParaRPr lang="de-DE" sz="2800" b="1" dirty="0">
              <a:solidFill>
                <a:srgbClr val="0000FF"/>
              </a:solidFill>
            </a:endParaRPr>
          </a:p>
        </p:txBody>
      </p:sp>
      <p:cxnSp>
        <p:nvCxnSpPr>
          <p:cNvPr id="27" name="Gerader Verbinder 26">
            <a:extLst>
              <a:ext uri="{FF2B5EF4-FFF2-40B4-BE49-F238E27FC236}">
                <a16:creationId xmlns:a16="http://schemas.microsoft.com/office/drawing/2014/main" id="{1403BA6E-E1A1-4C4C-8E93-B6744ADA80D9}"/>
              </a:ext>
            </a:extLst>
          </p:cNvPr>
          <p:cNvCxnSpPr>
            <a:cxnSpLocks/>
          </p:cNvCxnSpPr>
          <p:nvPr/>
        </p:nvCxnSpPr>
        <p:spPr>
          <a:xfrm flipV="1">
            <a:off x="581261"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661851" y="3464532"/>
            <a:ext cx="2288383" cy="253915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200" dirty="0"/>
              <a:t>01st Subgroup: October 21, 2022 </a:t>
            </a:r>
          </a:p>
          <a:p>
            <a:pPr>
              <a:lnSpc>
                <a:spcPct val="100000"/>
              </a:lnSpc>
            </a:pPr>
            <a:r>
              <a:rPr lang="en-GB" sz="1200" dirty="0"/>
              <a:t>02nd Subgroup: November 04, 2022 </a:t>
            </a:r>
          </a:p>
          <a:p>
            <a:pPr>
              <a:lnSpc>
                <a:spcPct val="100000"/>
              </a:lnSpc>
            </a:pPr>
            <a:r>
              <a:rPr lang="en-GB" sz="1200" dirty="0"/>
              <a:t>03rd Subgroup: November 29, 2022 </a:t>
            </a:r>
          </a:p>
          <a:p>
            <a:pPr>
              <a:lnSpc>
                <a:spcPct val="100000"/>
              </a:lnSpc>
            </a:pPr>
            <a:r>
              <a:rPr lang="en-GB" sz="1200" dirty="0"/>
              <a:t>04th Subgroup: December 14, 2022</a:t>
            </a:r>
          </a:p>
          <a:p>
            <a:pPr>
              <a:lnSpc>
                <a:spcPct val="100000"/>
              </a:lnSpc>
            </a:pPr>
            <a:r>
              <a:rPr lang="en-GB" sz="1200" dirty="0"/>
              <a:t>05th Subgroup: January 16, 2023</a:t>
            </a:r>
          </a:p>
          <a:p>
            <a:pPr>
              <a:lnSpc>
                <a:spcPct val="100000"/>
              </a:lnSpc>
            </a:pPr>
            <a:r>
              <a:rPr lang="en-GB" sz="1200" dirty="0"/>
              <a:t>06th Subgroup: January 26, 2023</a:t>
            </a:r>
          </a:p>
          <a:p>
            <a:pPr>
              <a:lnSpc>
                <a:spcPct val="100000"/>
              </a:lnSpc>
            </a:pPr>
            <a:r>
              <a:rPr lang="en-GB" sz="1200" dirty="0"/>
              <a:t>07th Subgroup: February 15, 2023</a:t>
            </a:r>
          </a:p>
          <a:p>
            <a:pPr>
              <a:lnSpc>
                <a:spcPct val="100000"/>
              </a:lnSpc>
            </a:pPr>
            <a:r>
              <a:rPr lang="en-GB" sz="1200" dirty="0"/>
              <a:t>08th Subgroup: March 02, 2023</a:t>
            </a:r>
          </a:p>
          <a:p>
            <a:pPr>
              <a:lnSpc>
                <a:spcPct val="100000"/>
              </a:lnSpc>
            </a:pPr>
            <a:r>
              <a:rPr lang="en-GB" sz="1200" dirty="0"/>
              <a:t>09th Subgroup: March 10, 2023 </a:t>
            </a:r>
          </a:p>
          <a:p>
            <a:pPr>
              <a:lnSpc>
                <a:spcPct val="100000"/>
              </a:lnSpc>
            </a:pPr>
            <a:r>
              <a:rPr lang="en-GB" sz="1200" dirty="0"/>
              <a:t>10th Subgroup: March 29, 2023 </a:t>
            </a: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483134"/>
            <a:ext cx="5066922" cy="28203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7000"/>
              </a:lnSpc>
              <a:spcBef>
                <a:spcPts val="0"/>
              </a:spcBef>
              <a:buFont typeface="Arial" panose="020B0604020202020204" pitchFamily="34" charset="0"/>
              <a:buChar char="-"/>
            </a:pPr>
            <a:r>
              <a:rPr lang="de-DE" b="1" u="sng" dirty="0"/>
              <a:t>CPs:</a:t>
            </a:r>
          </a:p>
          <a:p>
            <a:pPr marL="522900" lvl="1" indent="-342900">
              <a:lnSpc>
                <a:spcPct val="107000"/>
              </a:lnSpc>
              <a:spcBef>
                <a:spcPts val="0"/>
              </a:spcBef>
              <a:buFont typeface="Wingdings" panose="05000000000000000000" pitchFamily="2" charset="2"/>
              <a:buChar char="§"/>
            </a:pPr>
            <a:r>
              <a:rPr lang="fr-FR" sz="1600" b="1" i="1" dirty="0">
                <a:effectLst/>
                <a:latin typeface="Calibri" panose="020F0502020204030204" pitchFamily="34" charset="0"/>
                <a:ea typeface="Calibri" panose="020F0502020204030204" pitchFamily="34" charset="0"/>
                <a:cs typeface="Times New Roman" panose="02020603050405020304" pitchFamily="18" charset="0"/>
              </a:rPr>
              <a:t>France</a:t>
            </a:r>
            <a:r>
              <a:rPr lang="fr-FR" sz="1600" dirty="0">
                <a:effectLst/>
                <a:latin typeface="Calibri" panose="020F0502020204030204" pitchFamily="34" charset="0"/>
                <a:ea typeface="Calibri" panose="020F0502020204030204" pitchFamily="34" charset="0"/>
                <a:cs typeface="Times New Roman" panose="02020603050405020304" pitchFamily="18" charset="0"/>
              </a:rPr>
              <a:t>: Serge FICHEUX, Romain BARBEAU,</a:t>
            </a:r>
          </a:p>
          <a:p>
            <a:pPr marL="522900" lvl="1" indent="-342900">
              <a:lnSpc>
                <a:spcPct val="107000"/>
              </a:lnSpc>
              <a:spcBef>
                <a:spcPts val="0"/>
              </a:spcBef>
              <a:buFont typeface="Wingdings" panose="05000000000000000000" pitchFamily="2" charset="2"/>
              <a:buChar char="§"/>
            </a:pPr>
            <a:r>
              <a:rPr lang="fr-FR" sz="1600" b="1" i="1" dirty="0">
                <a:effectLst/>
                <a:latin typeface="Calibri" panose="020F0502020204030204" pitchFamily="34" charset="0"/>
                <a:ea typeface="Calibri" panose="020F0502020204030204" pitchFamily="34" charset="0"/>
                <a:cs typeface="Times New Roman" panose="02020603050405020304" pitchFamily="18" charset="0"/>
              </a:rPr>
              <a:t>Japan</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Takehiro</a:t>
            </a:r>
            <a:r>
              <a:rPr lang="fr-FR" sz="1600" dirty="0">
                <a:effectLst/>
                <a:latin typeface="Calibri" panose="020F0502020204030204" pitchFamily="34" charset="0"/>
                <a:ea typeface="Calibri" panose="020F0502020204030204" pitchFamily="34" charset="0"/>
                <a:cs typeface="Times New Roman" panose="02020603050405020304" pitchFamily="18" charset="0"/>
              </a:rPr>
              <a:t> ITO, Yoshihiro SHIRAHASHI,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Yoshihisa</a:t>
            </a:r>
            <a:r>
              <a:rPr lang="fr-FR" sz="1600" dirty="0">
                <a:effectLst/>
                <a:latin typeface="Calibri" panose="020F0502020204030204" pitchFamily="34" charset="0"/>
                <a:ea typeface="Calibri" panose="020F0502020204030204" pitchFamily="34" charset="0"/>
                <a:cs typeface="Times New Roman" panose="02020603050405020304" pitchFamily="18" charset="0"/>
              </a:rPr>
              <a:t> TSUBURAI,</a:t>
            </a:r>
          </a:p>
          <a:p>
            <a:pPr marL="522900" lvl="1" indent="-342900">
              <a:lnSpc>
                <a:spcPct val="107000"/>
              </a:lnSpc>
              <a:spcBef>
                <a:spcPts val="0"/>
              </a:spcBef>
              <a:buFont typeface="Wingdings" panose="05000000000000000000" pitchFamily="2" charset="2"/>
              <a:buChar char="§"/>
            </a:pPr>
            <a:r>
              <a:rPr lang="en-US" sz="1600" b="1" i="1" dirty="0">
                <a:effectLst/>
                <a:latin typeface="Calibri" panose="020F0502020204030204" pitchFamily="34" charset="0"/>
                <a:ea typeface="Calibri" panose="020F0502020204030204" pitchFamily="34" charset="0"/>
                <a:cs typeface="Times New Roman" panose="02020603050405020304" pitchFamily="18" charset="0"/>
              </a:rPr>
              <a:t>The Netherlands</a:t>
            </a:r>
            <a:r>
              <a:rPr lang="en-US" sz="1600" dirty="0">
                <a:effectLst/>
                <a:latin typeface="Calibri" panose="020F0502020204030204" pitchFamily="34" charset="0"/>
                <a:ea typeface="Calibri" panose="020F0502020204030204" pitchFamily="34" charset="0"/>
                <a:cs typeface="Times New Roman" panose="02020603050405020304" pitchFamily="18" charset="0"/>
              </a:rPr>
              <a:t>: Jan Sybren BOERSMA</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GB" dirty="0"/>
          </a:p>
          <a:p>
            <a:pPr marL="342900" lvl="0" indent="-342900">
              <a:lnSpc>
                <a:spcPct val="107000"/>
              </a:lnSpc>
              <a:spcBef>
                <a:spcPts val="0"/>
              </a:spcBef>
              <a:buFont typeface="Arial" panose="020B0604020202020204" pitchFamily="34" charset="0"/>
              <a:buChar char="-"/>
            </a:pPr>
            <a:r>
              <a:rPr lang="en-GB" b="1" u="sng" dirty="0"/>
              <a:t>NGO‘s:</a:t>
            </a: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ETRTO</a:t>
            </a:r>
            <a:r>
              <a:rPr lang="en-GB" sz="1600" dirty="0">
                <a:effectLst/>
                <a:latin typeface="Calibri" panose="020F0502020204030204" pitchFamily="34" charset="0"/>
                <a:ea typeface="Calibri" panose="020F0502020204030204" pitchFamily="34" charset="0"/>
                <a:cs typeface="Times New Roman" panose="02020603050405020304" pitchFamily="18" charset="0"/>
              </a:rPr>
              <a:t>: Michael STEFFAN,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IMMA</a:t>
            </a:r>
            <a:r>
              <a:rPr lang="en-GB" sz="1600" dirty="0">
                <a:effectLst/>
                <a:latin typeface="Calibri" panose="020F0502020204030204" pitchFamily="34" charset="0"/>
                <a:ea typeface="Calibri" panose="020F0502020204030204" pitchFamily="34" charset="0"/>
                <a:cs typeface="Times New Roman" panose="02020603050405020304" pitchFamily="18" charset="0"/>
              </a:rPr>
              <a:t>: Edwin BASTIAENSEN, Alex DESPLENTER,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OICA</a:t>
            </a:r>
            <a:r>
              <a:rPr lang="en-GB" sz="1600" dirty="0">
                <a:effectLst/>
                <a:latin typeface="Calibri" panose="020F0502020204030204" pitchFamily="34" charset="0"/>
                <a:ea typeface="Calibri" panose="020F0502020204030204" pitchFamily="34" charset="0"/>
                <a:cs typeface="Times New Roman" panose="02020603050405020304" pitchFamily="18" charset="0"/>
              </a:rPr>
              <a:t>: Klaus NEUHAUS, Per-Uno STURK, Françoise SILVANI. </a:t>
            </a:r>
            <a:endParaRPr lang="de-DE" sz="1600" dirty="0"/>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354611" y="2493616"/>
            <a:ext cx="4999188" cy="405683"/>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sz="2400" b="1" dirty="0"/>
              <a:t>(Contracting Parties &amp; NGOs)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a:off x="6354612"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 name="Textplatzhalter 5">
            <a:extLst>
              <a:ext uri="{FF2B5EF4-FFF2-40B4-BE49-F238E27FC236}">
                <a16:creationId xmlns:a16="http://schemas.microsoft.com/office/drawing/2014/main" id="{A8B83019-EFCE-41EA-B332-F508EC147135}"/>
              </a:ext>
            </a:extLst>
          </p:cNvPr>
          <p:cNvSpPr txBox="1">
            <a:spLocks/>
          </p:cNvSpPr>
          <p:nvPr/>
        </p:nvSpPr>
        <p:spPr bwMode="gray">
          <a:xfrm>
            <a:off x="3209022" y="3462037"/>
            <a:ext cx="2371427" cy="15564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200" dirty="0"/>
              <a:t>11</a:t>
            </a:r>
            <a:r>
              <a:rPr lang="en-GB" sz="1200" baseline="30000" dirty="0"/>
              <a:t>th</a:t>
            </a:r>
            <a:r>
              <a:rPr lang="en-GB" sz="1200" dirty="0"/>
              <a:t> Subgroup: April 11, 2023</a:t>
            </a:r>
            <a:r>
              <a:rPr lang="en-GB" sz="1200" dirty="0">
                <a:solidFill>
                  <a:schemeClr val="bg1">
                    <a:lumMod val="75000"/>
                  </a:schemeClr>
                </a:solidFill>
              </a:rPr>
              <a:t> </a:t>
            </a:r>
          </a:p>
          <a:p>
            <a:pPr>
              <a:lnSpc>
                <a:spcPct val="100000"/>
              </a:lnSpc>
            </a:pPr>
            <a:r>
              <a:rPr lang="en-GB" sz="1200" dirty="0"/>
              <a:t>12</a:t>
            </a:r>
            <a:r>
              <a:rPr lang="en-GB" sz="1200" baseline="30000" dirty="0"/>
              <a:t>th</a:t>
            </a:r>
            <a:r>
              <a:rPr lang="en-GB" sz="1200" dirty="0"/>
              <a:t> Subgroup: April 26, 2023</a:t>
            </a:r>
            <a:r>
              <a:rPr lang="en-GB" sz="1200" dirty="0">
                <a:solidFill>
                  <a:schemeClr val="bg1">
                    <a:lumMod val="75000"/>
                  </a:schemeClr>
                </a:solidFill>
              </a:rPr>
              <a:t> </a:t>
            </a:r>
          </a:p>
          <a:p>
            <a:r>
              <a:rPr lang="en-GB" sz="1200" dirty="0"/>
              <a:t>13</a:t>
            </a:r>
            <a:r>
              <a:rPr lang="en-GB" sz="1200" baseline="30000" dirty="0"/>
              <a:t>th</a:t>
            </a:r>
            <a:r>
              <a:rPr lang="en-GB" sz="1200" dirty="0"/>
              <a:t> Subgroup: May 16, 2023</a:t>
            </a:r>
            <a:r>
              <a:rPr lang="en-GB" sz="1200" dirty="0">
                <a:solidFill>
                  <a:schemeClr val="bg1">
                    <a:lumMod val="75000"/>
                  </a:schemeClr>
                </a:solidFill>
              </a:rPr>
              <a:t> </a:t>
            </a:r>
          </a:p>
          <a:p>
            <a:r>
              <a:rPr lang="en-GB" sz="1200" dirty="0"/>
              <a:t>14</a:t>
            </a:r>
            <a:r>
              <a:rPr lang="en-GB" sz="1200" baseline="30000" dirty="0"/>
              <a:t>th</a:t>
            </a:r>
            <a:r>
              <a:rPr lang="en-GB" sz="1200" dirty="0"/>
              <a:t> Subgroup: May 30, 2023</a:t>
            </a:r>
          </a:p>
          <a:p>
            <a:r>
              <a:rPr lang="en-GB" sz="1200" dirty="0"/>
              <a:t>15</a:t>
            </a:r>
            <a:r>
              <a:rPr lang="en-GB" sz="1200" baseline="30000" dirty="0"/>
              <a:t>th</a:t>
            </a:r>
            <a:r>
              <a:rPr lang="en-GB" sz="1200" dirty="0"/>
              <a:t> Subgroup: June 20, 2023 </a:t>
            </a:r>
          </a:p>
          <a:p>
            <a:endParaRPr lang="en-GB" sz="1200" dirty="0">
              <a:solidFill>
                <a:schemeClr val="bg1">
                  <a:lumMod val="75000"/>
                </a:schemeClr>
              </a:solidFill>
            </a:endParaRPr>
          </a:p>
        </p:txBody>
      </p:sp>
    </p:spTree>
    <p:extLst>
      <p:ext uri="{BB962C8B-B14F-4D97-AF65-F5344CB8AC3E}">
        <p14:creationId xmlns:p14="http://schemas.microsoft.com/office/powerpoint/2010/main" val="4011762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1A3E97-DB39-402B-B7A2-C4719166CC18}"/>
              </a:ext>
            </a:extLst>
          </p:cNvPr>
          <p:cNvSpPr>
            <a:spLocks noGrp="1"/>
          </p:cNvSpPr>
          <p:nvPr>
            <p:ph type="title"/>
          </p:nvPr>
        </p:nvSpPr>
        <p:spPr/>
        <p:txBody>
          <a:bodyPr>
            <a:normAutofit/>
          </a:bodyPr>
          <a:lstStyle/>
          <a:p>
            <a:r>
              <a:rPr lang="fr-FR" sz="3600" b="1" dirty="0"/>
              <a:t>GENERAL GUIDELINES OF THE SUB-GROUP</a:t>
            </a:r>
          </a:p>
        </p:txBody>
      </p:sp>
      <p:sp>
        <p:nvSpPr>
          <p:cNvPr id="3" name="Espace réservé du contenu 2">
            <a:extLst>
              <a:ext uri="{FF2B5EF4-FFF2-40B4-BE49-F238E27FC236}">
                <a16:creationId xmlns:a16="http://schemas.microsoft.com/office/drawing/2014/main" id="{4DBAE3F5-3BD1-4070-AF35-FF3AB34C0006}"/>
              </a:ext>
            </a:extLst>
          </p:cNvPr>
          <p:cNvSpPr>
            <a:spLocks noGrp="1"/>
          </p:cNvSpPr>
          <p:nvPr>
            <p:ph idx="1"/>
          </p:nvPr>
        </p:nvSpPr>
        <p:spPr/>
        <p:txBody>
          <a:bodyPr>
            <a:normAutofit/>
          </a:bodyPr>
          <a:lstStyle/>
          <a:p>
            <a:pPr marL="514350" indent="-514350">
              <a:buFont typeface="+mj-lt"/>
              <a:buAutoNum type="arabicPeriod"/>
            </a:pPr>
            <a:r>
              <a:rPr lang="en-US" b="1" dirty="0"/>
              <a:t>Target:</a:t>
            </a:r>
            <a:r>
              <a:rPr lang="en-US" dirty="0"/>
              <a:t> full report ready by June 2023 to be ready for next TF-VS Session</a:t>
            </a:r>
          </a:p>
          <a:p>
            <a:pPr marL="514350" indent="-514350">
              <a:buFont typeface="+mj-lt"/>
              <a:buAutoNum type="arabicPeriod"/>
            </a:pPr>
            <a:r>
              <a:rPr lang="en-US" b="1" dirty="0"/>
              <a:t>“Rules”:</a:t>
            </a:r>
            <a:r>
              <a:rPr lang="en-US" dirty="0"/>
              <a:t> </a:t>
            </a:r>
          </a:p>
          <a:p>
            <a:pPr marL="457200" lvl="1" indent="0">
              <a:buNone/>
            </a:pPr>
            <a:r>
              <a:rPr lang="en-US" dirty="0"/>
              <a:t>Need to remain factual, objective &amp; neutral + take care for having the same ‘level’ of information in each document:</a:t>
            </a:r>
          </a:p>
          <a:p>
            <a:pPr marL="1428750" lvl="2" indent="-514350">
              <a:buFont typeface="+mj-lt"/>
              <a:buAutoNum type="alphaLcParenR"/>
            </a:pPr>
            <a:r>
              <a:rPr lang="en-US" sz="2400" dirty="0"/>
              <a:t>cross-reading of the different documents between the members of our subgroup, and then</a:t>
            </a:r>
          </a:p>
          <a:p>
            <a:pPr marL="1428750" lvl="2" indent="-514350">
              <a:buFont typeface="+mj-lt"/>
              <a:buAutoNum type="alphaLcParenR"/>
            </a:pPr>
            <a:r>
              <a:rPr lang="en-US" sz="2400" dirty="0"/>
              <a:t>getting feedback from the authors of the various TFVS presentations</a:t>
            </a:r>
            <a:endParaRPr lang="en-US" dirty="0"/>
          </a:p>
        </p:txBody>
      </p:sp>
    </p:spTree>
    <p:extLst>
      <p:ext uri="{BB962C8B-B14F-4D97-AF65-F5344CB8AC3E}">
        <p14:creationId xmlns:p14="http://schemas.microsoft.com/office/powerpoint/2010/main" val="213935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3ECC8921-62D3-0E0E-4104-C770F2A40FBF}"/>
              </a:ext>
            </a:extLst>
          </p:cNvPr>
          <p:cNvSpPr/>
          <p:nvPr/>
        </p:nvSpPr>
        <p:spPr>
          <a:xfrm>
            <a:off x="5939081" y="2096626"/>
            <a:ext cx="6145370" cy="46211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BA861BF4-3C35-8B06-2A94-B4E1AF7FEF8F}"/>
              </a:ext>
            </a:extLst>
          </p:cNvPr>
          <p:cNvSpPr/>
          <p:nvPr/>
        </p:nvSpPr>
        <p:spPr>
          <a:xfrm>
            <a:off x="5939081" y="2562755"/>
            <a:ext cx="6145370" cy="172210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E9E00EB8-752B-F5D4-C6A5-C8B3978E7D83}"/>
              </a:ext>
            </a:extLst>
          </p:cNvPr>
          <p:cNvSpPr/>
          <p:nvPr/>
        </p:nvSpPr>
        <p:spPr>
          <a:xfrm>
            <a:off x="161686" y="3975412"/>
            <a:ext cx="386378" cy="38502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CCDD8B5B-68B6-A1B9-64E3-195D3752662F}"/>
              </a:ext>
            </a:extLst>
          </p:cNvPr>
          <p:cNvSpPr/>
          <p:nvPr/>
        </p:nvSpPr>
        <p:spPr>
          <a:xfrm>
            <a:off x="5943600" y="4288996"/>
            <a:ext cx="6145370" cy="242556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92036D9-2488-3EF3-FC01-1045EE1D3A90}"/>
              </a:ext>
            </a:extLst>
          </p:cNvPr>
          <p:cNvSpPr/>
          <p:nvPr/>
        </p:nvSpPr>
        <p:spPr>
          <a:xfrm>
            <a:off x="5943600" y="667453"/>
            <a:ext cx="6145370" cy="142676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851A3E97-DB39-402B-B7A2-C4719166CC18}"/>
              </a:ext>
            </a:extLst>
          </p:cNvPr>
          <p:cNvSpPr>
            <a:spLocks noGrp="1"/>
          </p:cNvSpPr>
          <p:nvPr>
            <p:ph type="title"/>
          </p:nvPr>
        </p:nvSpPr>
        <p:spPr>
          <a:xfrm>
            <a:off x="202475" y="-70083"/>
            <a:ext cx="10515600" cy="981032"/>
          </a:xfrm>
        </p:spPr>
        <p:txBody>
          <a:bodyPr>
            <a:normAutofit/>
          </a:bodyPr>
          <a:lstStyle/>
          <a:p>
            <a:r>
              <a:rPr lang="fr-FR" sz="3600" b="1" dirty="0"/>
              <a:t>STRUCTURE OF THE REPORT &amp; APPROACH</a:t>
            </a:r>
          </a:p>
        </p:txBody>
      </p:sp>
      <p:sp>
        <p:nvSpPr>
          <p:cNvPr id="5" name="ZoneTexte 4">
            <a:extLst>
              <a:ext uri="{FF2B5EF4-FFF2-40B4-BE49-F238E27FC236}">
                <a16:creationId xmlns:a16="http://schemas.microsoft.com/office/drawing/2014/main" id="{2A89988E-B33C-D31F-C059-F41AB776F9C5}"/>
              </a:ext>
            </a:extLst>
          </p:cNvPr>
          <p:cNvSpPr txBox="1"/>
          <p:nvPr/>
        </p:nvSpPr>
        <p:spPr>
          <a:xfrm>
            <a:off x="5840953" y="1348548"/>
            <a:ext cx="6457532" cy="307777"/>
          </a:xfrm>
          <a:prstGeom prst="rect">
            <a:avLst/>
          </a:prstGeom>
          <a:noFill/>
        </p:spPr>
        <p:txBody>
          <a:bodyPr wrap="square" rtlCol="0">
            <a:spAutoFit/>
          </a:bodyPr>
          <a:lstStyle/>
          <a:p>
            <a:pPr algn="ctr"/>
            <a:r>
              <a:rPr lang="fr-FR" sz="1400" i="1" dirty="0" err="1">
                <a:solidFill>
                  <a:srgbClr val="0000FF"/>
                </a:solidFill>
              </a:rPr>
              <a:t>Grouping</a:t>
            </a:r>
            <a:r>
              <a:rPr lang="fr-FR" sz="1400" i="1" dirty="0">
                <a:solidFill>
                  <a:srgbClr val="0000FF"/>
                </a:solidFill>
              </a:rPr>
              <a:t> by </a:t>
            </a:r>
            <a:r>
              <a:rPr lang="fr-FR" sz="1400" i="1" dirty="0" err="1">
                <a:solidFill>
                  <a:srgbClr val="0000FF"/>
                </a:solidFill>
              </a:rPr>
              <a:t>subject</a:t>
            </a:r>
            <a:r>
              <a:rPr lang="fr-FR" sz="1400" i="1" dirty="0">
                <a:solidFill>
                  <a:srgbClr val="0000FF"/>
                </a:solidFill>
              </a:rPr>
              <a:t>/</a:t>
            </a:r>
            <a:r>
              <a:rPr lang="fr-FR" sz="1400" i="1" dirty="0" err="1">
                <a:solidFill>
                  <a:srgbClr val="0000FF"/>
                </a:solidFill>
              </a:rPr>
              <a:t>theme</a:t>
            </a:r>
            <a:r>
              <a:rPr lang="fr-FR" sz="1400" i="1" dirty="0">
                <a:solidFill>
                  <a:srgbClr val="0000FF"/>
                </a:solidFill>
              </a:rPr>
              <a:t> &amp; distribution of the </a:t>
            </a:r>
            <a:r>
              <a:rPr lang="fr-FR" sz="1400" i="1" dirty="0" err="1">
                <a:solidFill>
                  <a:srgbClr val="0000FF"/>
                </a:solidFill>
              </a:rPr>
              <a:t>work</a:t>
            </a:r>
            <a:r>
              <a:rPr lang="fr-FR" sz="1400" i="1" dirty="0">
                <a:solidFill>
                  <a:srgbClr val="0000FF"/>
                </a:solidFill>
              </a:rPr>
              <a:t> </a:t>
            </a:r>
            <a:r>
              <a:rPr lang="fr-FR" sz="1400" i="1" dirty="0" err="1">
                <a:solidFill>
                  <a:srgbClr val="0000FF"/>
                </a:solidFill>
              </a:rPr>
              <a:t>between</a:t>
            </a:r>
            <a:r>
              <a:rPr lang="fr-FR" sz="1400" i="1" dirty="0">
                <a:solidFill>
                  <a:srgbClr val="0000FF"/>
                </a:solidFill>
              </a:rPr>
              <a:t> </a:t>
            </a:r>
            <a:r>
              <a:rPr lang="fr-FR" sz="1400" i="1" dirty="0" err="1">
                <a:solidFill>
                  <a:srgbClr val="0000FF"/>
                </a:solidFill>
              </a:rPr>
              <a:t>subgroup’s</a:t>
            </a:r>
            <a:r>
              <a:rPr lang="fr-FR" sz="1400" i="1" dirty="0">
                <a:solidFill>
                  <a:srgbClr val="0000FF"/>
                </a:solidFill>
              </a:rPr>
              <a:t> experts</a:t>
            </a:r>
          </a:p>
        </p:txBody>
      </p:sp>
      <p:sp>
        <p:nvSpPr>
          <p:cNvPr id="7" name="Ellipse 6">
            <a:extLst>
              <a:ext uri="{FF2B5EF4-FFF2-40B4-BE49-F238E27FC236}">
                <a16:creationId xmlns:a16="http://schemas.microsoft.com/office/drawing/2014/main" id="{67DBBA1D-356F-4FC3-8E34-7049D906D2E1}"/>
              </a:ext>
            </a:extLst>
          </p:cNvPr>
          <p:cNvSpPr/>
          <p:nvPr/>
        </p:nvSpPr>
        <p:spPr>
          <a:xfrm>
            <a:off x="6832161" y="943416"/>
            <a:ext cx="4458789" cy="35631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54 Documents/</a:t>
            </a:r>
            <a:r>
              <a:rPr lang="fr-FR" dirty="0" err="1"/>
              <a:t>presentations</a:t>
            </a:r>
            <a:endParaRPr lang="fr-FR" dirty="0"/>
          </a:p>
        </p:txBody>
      </p:sp>
      <p:sp>
        <p:nvSpPr>
          <p:cNvPr id="8" name="Ellipse 7">
            <a:extLst>
              <a:ext uri="{FF2B5EF4-FFF2-40B4-BE49-F238E27FC236}">
                <a16:creationId xmlns:a16="http://schemas.microsoft.com/office/drawing/2014/main" id="{98B06A3B-5BB9-F014-9DB8-1A1576C79AD3}"/>
              </a:ext>
            </a:extLst>
          </p:cNvPr>
          <p:cNvSpPr/>
          <p:nvPr/>
        </p:nvSpPr>
        <p:spPr>
          <a:xfrm>
            <a:off x="6014859" y="1647320"/>
            <a:ext cx="6012009" cy="35631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25 </a:t>
            </a:r>
            <a:r>
              <a:rPr lang="fr-FR" dirty="0" err="1"/>
              <a:t>subjects</a:t>
            </a:r>
            <a:r>
              <a:rPr lang="fr-FR" dirty="0"/>
              <a:t>/</a:t>
            </a:r>
            <a:r>
              <a:rPr lang="fr-FR" dirty="0" err="1"/>
              <a:t>themes</a:t>
            </a:r>
            <a:r>
              <a:rPr lang="fr-FR" dirty="0"/>
              <a:t> </a:t>
            </a:r>
            <a:r>
              <a:rPr lang="fr-FR" dirty="0">
                <a:sym typeface="Wingdings" panose="05000000000000000000" pitchFamily="2" charset="2"/>
              </a:rPr>
              <a:t> 25 </a:t>
            </a:r>
            <a:r>
              <a:rPr lang="fr-FR" dirty="0" err="1"/>
              <a:t>Individual</a:t>
            </a:r>
            <a:r>
              <a:rPr lang="fr-FR" dirty="0"/>
              <a:t> </a:t>
            </a:r>
            <a:r>
              <a:rPr lang="fr-FR" dirty="0" err="1"/>
              <a:t>sheets</a:t>
            </a:r>
            <a:endParaRPr lang="fr-FR" dirty="0"/>
          </a:p>
        </p:txBody>
      </p:sp>
      <p:sp>
        <p:nvSpPr>
          <p:cNvPr id="9" name="ZoneTexte 8">
            <a:extLst>
              <a:ext uri="{FF2B5EF4-FFF2-40B4-BE49-F238E27FC236}">
                <a16:creationId xmlns:a16="http://schemas.microsoft.com/office/drawing/2014/main" id="{044F259F-E967-8D29-4B8A-9D31DA7504B3}"/>
              </a:ext>
            </a:extLst>
          </p:cNvPr>
          <p:cNvSpPr txBox="1"/>
          <p:nvPr/>
        </p:nvSpPr>
        <p:spPr>
          <a:xfrm>
            <a:off x="6684116" y="2556180"/>
            <a:ext cx="4754880" cy="307777"/>
          </a:xfrm>
          <a:prstGeom prst="rect">
            <a:avLst/>
          </a:prstGeom>
          <a:noFill/>
        </p:spPr>
        <p:txBody>
          <a:bodyPr wrap="square" rtlCol="0">
            <a:spAutoFit/>
          </a:bodyPr>
          <a:lstStyle/>
          <a:p>
            <a:pPr algn="ctr"/>
            <a:r>
              <a:rPr lang="fr-FR" sz="1400" i="1" dirty="0">
                <a:solidFill>
                  <a:srgbClr val="0000FF"/>
                </a:solidFill>
              </a:rPr>
              <a:t>Identification of the key points &amp; Classification</a:t>
            </a:r>
          </a:p>
        </p:txBody>
      </p:sp>
      <p:sp>
        <p:nvSpPr>
          <p:cNvPr id="10" name="Accolade ouvrante 9">
            <a:extLst>
              <a:ext uri="{FF2B5EF4-FFF2-40B4-BE49-F238E27FC236}">
                <a16:creationId xmlns:a16="http://schemas.microsoft.com/office/drawing/2014/main" id="{7B3C4DE9-3757-173D-114C-D8C90330C39D}"/>
              </a:ext>
            </a:extLst>
          </p:cNvPr>
          <p:cNvSpPr/>
          <p:nvPr/>
        </p:nvSpPr>
        <p:spPr>
          <a:xfrm>
            <a:off x="5647764" y="667452"/>
            <a:ext cx="386378" cy="18798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a:extLst>
              <a:ext uri="{FF2B5EF4-FFF2-40B4-BE49-F238E27FC236}">
                <a16:creationId xmlns:a16="http://schemas.microsoft.com/office/drawing/2014/main" id="{A056B7DF-E6E8-659A-42E1-4A8287366B62}"/>
              </a:ext>
            </a:extLst>
          </p:cNvPr>
          <p:cNvSpPr txBox="1"/>
          <p:nvPr/>
        </p:nvSpPr>
        <p:spPr>
          <a:xfrm>
            <a:off x="4704718" y="1347747"/>
            <a:ext cx="881098" cy="369332"/>
          </a:xfrm>
          <a:prstGeom prst="rect">
            <a:avLst/>
          </a:prstGeom>
          <a:solidFill>
            <a:schemeClr val="accent1">
              <a:lumMod val="75000"/>
            </a:schemeClr>
          </a:solidFill>
        </p:spPr>
        <p:txBody>
          <a:bodyPr wrap="square" rtlCol="0">
            <a:spAutoFit/>
          </a:bodyPr>
          <a:lstStyle/>
          <a:p>
            <a:r>
              <a:rPr lang="fr-FR" dirty="0">
                <a:solidFill>
                  <a:schemeClr val="bg1"/>
                </a:solidFill>
              </a:rPr>
              <a:t>PART 4.</a:t>
            </a:r>
          </a:p>
        </p:txBody>
      </p:sp>
      <p:sp>
        <p:nvSpPr>
          <p:cNvPr id="12" name="Ellipse 11">
            <a:extLst>
              <a:ext uri="{FF2B5EF4-FFF2-40B4-BE49-F238E27FC236}">
                <a16:creationId xmlns:a16="http://schemas.microsoft.com/office/drawing/2014/main" id="{F87FC8DF-29D5-EDEE-3E68-7FF949BC9D4F}"/>
              </a:ext>
            </a:extLst>
          </p:cNvPr>
          <p:cNvSpPr/>
          <p:nvPr/>
        </p:nvSpPr>
        <p:spPr>
          <a:xfrm>
            <a:off x="6805555" y="2918675"/>
            <a:ext cx="4458789" cy="35631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31 Key points </a:t>
            </a:r>
            <a:r>
              <a:rPr lang="fr-FR" dirty="0" err="1"/>
              <a:t>identified</a:t>
            </a:r>
            <a:endParaRPr lang="fr-FR" dirty="0"/>
          </a:p>
        </p:txBody>
      </p:sp>
      <p:sp>
        <p:nvSpPr>
          <p:cNvPr id="13" name="ZoneTexte 12">
            <a:extLst>
              <a:ext uri="{FF2B5EF4-FFF2-40B4-BE49-F238E27FC236}">
                <a16:creationId xmlns:a16="http://schemas.microsoft.com/office/drawing/2014/main" id="{2B4C1805-DA75-6DAF-40A1-789EA87C7F8C}"/>
              </a:ext>
            </a:extLst>
          </p:cNvPr>
          <p:cNvSpPr txBox="1"/>
          <p:nvPr/>
        </p:nvSpPr>
        <p:spPr>
          <a:xfrm>
            <a:off x="6250865" y="3259561"/>
            <a:ext cx="5621382" cy="307777"/>
          </a:xfrm>
          <a:prstGeom prst="rect">
            <a:avLst/>
          </a:prstGeom>
          <a:noFill/>
        </p:spPr>
        <p:txBody>
          <a:bodyPr wrap="square" rtlCol="0">
            <a:spAutoFit/>
          </a:bodyPr>
          <a:lstStyle/>
          <a:p>
            <a:pPr algn="ctr"/>
            <a:r>
              <a:rPr lang="fr-FR" sz="1400" i="1" dirty="0" err="1">
                <a:solidFill>
                  <a:srgbClr val="0000FF"/>
                </a:solidFill>
              </a:rPr>
              <a:t>Grouping</a:t>
            </a:r>
            <a:r>
              <a:rPr lang="fr-FR" sz="1400" i="1" dirty="0">
                <a:solidFill>
                  <a:srgbClr val="0000FF"/>
                </a:solidFill>
              </a:rPr>
              <a:t> by </a:t>
            </a:r>
            <a:r>
              <a:rPr lang="fr-FR" sz="1400" i="1" dirty="0" err="1">
                <a:solidFill>
                  <a:srgbClr val="0000FF"/>
                </a:solidFill>
              </a:rPr>
              <a:t>subject</a:t>
            </a:r>
            <a:r>
              <a:rPr lang="fr-FR" sz="1400" i="1" dirty="0">
                <a:solidFill>
                  <a:srgbClr val="0000FF"/>
                </a:solidFill>
              </a:rPr>
              <a:t>/</a:t>
            </a:r>
            <a:r>
              <a:rPr lang="fr-FR" sz="1400" i="1" dirty="0" err="1">
                <a:solidFill>
                  <a:srgbClr val="0000FF"/>
                </a:solidFill>
              </a:rPr>
              <a:t>theme</a:t>
            </a:r>
            <a:r>
              <a:rPr lang="fr-FR" sz="1400" i="1" dirty="0">
                <a:solidFill>
                  <a:srgbClr val="0000FF"/>
                </a:solidFill>
              </a:rPr>
              <a:t> &amp; </a:t>
            </a:r>
            <a:r>
              <a:rPr lang="fr-FR" sz="1400" i="1" dirty="0" err="1">
                <a:solidFill>
                  <a:srgbClr val="0000FF"/>
                </a:solidFill>
              </a:rPr>
              <a:t>work</a:t>
            </a:r>
            <a:r>
              <a:rPr lang="fr-FR" sz="1400" i="1" dirty="0">
                <a:solidFill>
                  <a:srgbClr val="0000FF"/>
                </a:solidFill>
              </a:rPr>
              <a:t> split </a:t>
            </a:r>
            <a:r>
              <a:rPr lang="fr-FR" sz="1400" i="1" dirty="0" err="1">
                <a:solidFill>
                  <a:srgbClr val="0000FF"/>
                </a:solidFill>
              </a:rPr>
              <a:t>between</a:t>
            </a:r>
            <a:r>
              <a:rPr lang="fr-FR" sz="1400" i="1" dirty="0">
                <a:solidFill>
                  <a:srgbClr val="0000FF"/>
                </a:solidFill>
              </a:rPr>
              <a:t> the </a:t>
            </a:r>
            <a:r>
              <a:rPr lang="fr-FR" sz="1400" i="1" dirty="0" err="1">
                <a:solidFill>
                  <a:srgbClr val="0000FF"/>
                </a:solidFill>
              </a:rPr>
              <a:t>subgroup</a:t>
            </a:r>
            <a:r>
              <a:rPr lang="fr-FR" sz="1400" i="1" dirty="0">
                <a:solidFill>
                  <a:srgbClr val="0000FF"/>
                </a:solidFill>
              </a:rPr>
              <a:t> experts</a:t>
            </a:r>
          </a:p>
        </p:txBody>
      </p:sp>
      <p:sp>
        <p:nvSpPr>
          <p:cNvPr id="14" name="Ellipse 13">
            <a:extLst>
              <a:ext uri="{FF2B5EF4-FFF2-40B4-BE49-F238E27FC236}">
                <a16:creationId xmlns:a16="http://schemas.microsoft.com/office/drawing/2014/main" id="{2E380DEB-5E73-F2B2-3E5B-399A39AC2C8E}"/>
              </a:ext>
            </a:extLst>
          </p:cNvPr>
          <p:cNvSpPr/>
          <p:nvPr/>
        </p:nvSpPr>
        <p:spPr>
          <a:xfrm>
            <a:off x="6269185" y="3624903"/>
            <a:ext cx="5603062" cy="35631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 main key </a:t>
            </a:r>
            <a:r>
              <a:rPr lang="fr-FR" dirty="0" err="1"/>
              <a:t>domains</a:t>
            </a:r>
            <a:r>
              <a:rPr lang="fr-FR" dirty="0"/>
              <a:t> </a:t>
            </a:r>
            <a:r>
              <a:rPr lang="fr-FR" dirty="0" err="1"/>
              <a:t>identified</a:t>
            </a:r>
            <a:r>
              <a:rPr lang="fr-FR" dirty="0"/>
              <a:t> &amp; </a:t>
            </a:r>
            <a:r>
              <a:rPr lang="fr-FR" dirty="0" err="1"/>
              <a:t>defined</a:t>
            </a:r>
            <a:endParaRPr lang="fr-FR" dirty="0"/>
          </a:p>
        </p:txBody>
      </p:sp>
      <p:sp>
        <p:nvSpPr>
          <p:cNvPr id="15" name="Accolade ouvrante 14">
            <a:extLst>
              <a:ext uri="{FF2B5EF4-FFF2-40B4-BE49-F238E27FC236}">
                <a16:creationId xmlns:a16="http://schemas.microsoft.com/office/drawing/2014/main" id="{4D525E9D-78A1-9C87-AC29-B66BF825E9C1}"/>
              </a:ext>
            </a:extLst>
          </p:cNvPr>
          <p:cNvSpPr/>
          <p:nvPr/>
        </p:nvSpPr>
        <p:spPr>
          <a:xfrm>
            <a:off x="5628482" y="2537012"/>
            <a:ext cx="386378" cy="27748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a:extLst>
              <a:ext uri="{FF2B5EF4-FFF2-40B4-BE49-F238E27FC236}">
                <a16:creationId xmlns:a16="http://schemas.microsoft.com/office/drawing/2014/main" id="{04ACE2F2-30A3-58A4-EBE0-4F775A82F67A}"/>
              </a:ext>
            </a:extLst>
          </p:cNvPr>
          <p:cNvSpPr txBox="1"/>
          <p:nvPr/>
        </p:nvSpPr>
        <p:spPr>
          <a:xfrm>
            <a:off x="4665976" y="3739775"/>
            <a:ext cx="881098" cy="369332"/>
          </a:xfrm>
          <a:prstGeom prst="rect">
            <a:avLst/>
          </a:prstGeom>
          <a:solidFill>
            <a:schemeClr val="accent6">
              <a:lumMod val="75000"/>
            </a:schemeClr>
          </a:solidFill>
        </p:spPr>
        <p:txBody>
          <a:bodyPr wrap="square" rtlCol="0">
            <a:spAutoFit/>
          </a:bodyPr>
          <a:lstStyle/>
          <a:p>
            <a:r>
              <a:rPr lang="fr-FR" dirty="0">
                <a:solidFill>
                  <a:schemeClr val="bg1"/>
                </a:solidFill>
              </a:rPr>
              <a:t>PART 3.</a:t>
            </a:r>
          </a:p>
        </p:txBody>
      </p:sp>
      <p:sp>
        <p:nvSpPr>
          <p:cNvPr id="17" name="ZoneTexte 16">
            <a:extLst>
              <a:ext uri="{FF2B5EF4-FFF2-40B4-BE49-F238E27FC236}">
                <a16:creationId xmlns:a16="http://schemas.microsoft.com/office/drawing/2014/main" id="{6B3113D6-121F-BD24-DB73-8484DFAE93D4}"/>
              </a:ext>
            </a:extLst>
          </p:cNvPr>
          <p:cNvSpPr txBox="1"/>
          <p:nvPr/>
        </p:nvSpPr>
        <p:spPr>
          <a:xfrm>
            <a:off x="6250865" y="3981220"/>
            <a:ext cx="5621382" cy="307777"/>
          </a:xfrm>
          <a:prstGeom prst="rect">
            <a:avLst/>
          </a:prstGeom>
          <a:noFill/>
        </p:spPr>
        <p:txBody>
          <a:bodyPr wrap="square" rtlCol="0">
            <a:spAutoFit/>
          </a:bodyPr>
          <a:lstStyle/>
          <a:p>
            <a:pPr algn="ctr"/>
            <a:r>
              <a:rPr lang="fr-FR" sz="1400" i="1" dirty="0" err="1">
                <a:solidFill>
                  <a:srgbClr val="0000FF"/>
                </a:solidFill>
              </a:rPr>
              <a:t>Analysis</a:t>
            </a:r>
            <a:r>
              <a:rPr lang="fr-FR" sz="1400" i="1" dirty="0">
                <a:solidFill>
                  <a:srgbClr val="0000FF"/>
                </a:solidFill>
              </a:rPr>
              <a:t> </a:t>
            </a:r>
            <a:r>
              <a:rPr lang="fr-FR" sz="1400" i="1" dirty="0" err="1">
                <a:solidFill>
                  <a:srgbClr val="0000FF"/>
                </a:solidFill>
              </a:rPr>
              <a:t>distributed</a:t>
            </a:r>
            <a:r>
              <a:rPr lang="fr-FR" sz="1400" i="1" dirty="0">
                <a:solidFill>
                  <a:srgbClr val="0000FF"/>
                </a:solidFill>
              </a:rPr>
              <a:t> by pair </a:t>
            </a:r>
            <a:r>
              <a:rPr lang="fr-FR" sz="1400" i="1" dirty="0" err="1">
                <a:solidFill>
                  <a:srgbClr val="0000FF"/>
                </a:solidFill>
              </a:rPr>
              <a:t>between</a:t>
            </a:r>
            <a:r>
              <a:rPr lang="fr-FR" sz="1400" i="1" dirty="0">
                <a:solidFill>
                  <a:srgbClr val="0000FF"/>
                </a:solidFill>
              </a:rPr>
              <a:t> the </a:t>
            </a:r>
            <a:r>
              <a:rPr lang="fr-FR" sz="1400" i="1" dirty="0" err="1">
                <a:solidFill>
                  <a:srgbClr val="0000FF"/>
                </a:solidFill>
              </a:rPr>
              <a:t>subgroup</a:t>
            </a:r>
            <a:r>
              <a:rPr lang="fr-FR" sz="1400" i="1" dirty="0">
                <a:solidFill>
                  <a:srgbClr val="0000FF"/>
                </a:solidFill>
              </a:rPr>
              <a:t> experts</a:t>
            </a:r>
          </a:p>
        </p:txBody>
      </p:sp>
      <p:sp>
        <p:nvSpPr>
          <p:cNvPr id="18" name="Ellipse 17">
            <a:extLst>
              <a:ext uri="{FF2B5EF4-FFF2-40B4-BE49-F238E27FC236}">
                <a16:creationId xmlns:a16="http://schemas.microsoft.com/office/drawing/2014/main" id="{35932888-C6D7-894D-9329-0B49D2504F97}"/>
              </a:ext>
            </a:extLst>
          </p:cNvPr>
          <p:cNvSpPr/>
          <p:nvPr/>
        </p:nvSpPr>
        <p:spPr>
          <a:xfrm>
            <a:off x="6516347" y="4429383"/>
            <a:ext cx="5090416" cy="69851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Identification of the </a:t>
            </a:r>
            <a:r>
              <a:rPr lang="fr-FR" dirty="0" err="1"/>
              <a:t>general</a:t>
            </a:r>
            <a:r>
              <a:rPr lang="fr-FR" dirty="0"/>
              <a:t> </a:t>
            </a:r>
            <a:r>
              <a:rPr lang="fr-FR" dirty="0" err="1"/>
              <a:t>findings</a:t>
            </a:r>
            <a:r>
              <a:rPr lang="fr-FR" dirty="0"/>
              <a:t> &amp; open issues</a:t>
            </a:r>
          </a:p>
        </p:txBody>
      </p:sp>
      <p:sp>
        <p:nvSpPr>
          <p:cNvPr id="20" name="ZoneTexte 19">
            <a:extLst>
              <a:ext uri="{FF2B5EF4-FFF2-40B4-BE49-F238E27FC236}">
                <a16:creationId xmlns:a16="http://schemas.microsoft.com/office/drawing/2014/main" id="{8ED7CA5E-7561-F8C4-8245-93A452B299E1}"/>
              </a:ext>
            </a:extLst>
          </p:cNvPr>
          <p:cNvSpPr txBox="1"/>
          <p:nvPr/>
        </p:nvSpPr>
        <p:spPr>
          <a:xfrm rot="1194513">
            <a:off x="11074486" y="802723"/>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23" name="ZoneTexte 22">
            <a:extLst>
              <a:ext uri="{FF2B5EF4-FFF2-40B4-BE49-F238E27FC236}">
                <a16:creationId xmlns:a16="http://schemas.microsoft.com/office/drawing/2014/main" id="{B9FFE172-7653-4EA1-F180-89D0511AB78B}"/>
              </a:ext>
            </a:extLst>
          </p:cNvPr>
          <p:cNvSpPr txBox="1"/>
          <p:nvPr/>
        </p:nvSpPr>
        <p:spPr>
          <a:xfrm>
            <a:off x="4671224" y="5475657"/>
            <a:ext cx="881098" cy="369332"/>
          </a:xfrm>
          <a:prstGeom prst="rect">
            <a:avLst/>
          </a:prstGeom>
          <a:solidFill>
            <a:schemeClr val="accent4">
              <a:lumMod val="75000"/>
            </a:schemeClr>
          </a:solidFill>
        </p:spPr>
        <p:txBody>
          <a:bodyPr wrap="square" rtlCol="0">
            <a:spAutoFit/>
          </a:bodyPr>
          <a:lstStyle/>
          <a:p>
            <a:r>
              <a:rPr lang="fr-FR" dirty="0">
                <a:solidFill>
                  <a:schemeClr val="bg1"/>
                </a:solidFill>
              </a:rPr>
              <a:t>PART 2.</a:t>
            </a:r>
          </a:p>
        </p:txBody>
      </p:sp>
      <p:sp>
        <p:nvSpPr>
          <p:cNvPr id="24" name="ZoneTexte 23">
            <a:extLst>
              <a:ext uri="{FF2B5EF4-FFF2-40B4-BE49-F238E27FC236}">
                <a16:creationId xmlns:a16="http://schemas.microsoft.com/office/drawing/2014/main" id="{7ABB7855-D2E7-D346-50B7-D978ACBC2887}"/>
              </a:ext>
            </a:extLst>
          </p:cNvPr>
          <p:cNvSpPr txBox="1"/>
          <p:nvPr/>
        </p:nvSpPr>
        <p:spPr>
          <a:xfrm>
            <a:off x="4672995" y="6137025"/>
            <a:ext cx="881098" cy="369332"/>
          </a:xfrm>
          <a:prstGeom prst="rect">
            <a:avLst/>
          </a:prstGeom>
          <a:solidFill>
            <a:schemeClr val="accent4">
              <a:lumMod val="50000"/>
            </a:schemeClr>
          </a:solidFill>
        </p:spPr>
        <p:txBody>
          <a:bodyPr wrap="square" rtlCol="0">
            <a:spAutoFit/>
          </a:bodyPr>
          <a:lstStyle/>
          <a:p>
            <a:r>
              <a:rPr lang="fr-FR" dirty="0">
                <a:solidFill>
                  <a:schemeClr val="bg1"/>
                </a:solidFill>
              </a:rPr>
              <a:t>PART 1.</a:t>
            </a:r>
          </a:p>
        </p:txBody>
      </p:sp>
      <p:sp>
        <p:nvSpPr>
          <p:cNvPr id="25" name="Ellipse 24">
            <a:extLst>
              <a:ext uri="{FF2B5EF4-FFF2-40B4-BE49-F238E27FC236}">
                <a16:creationId xmlns:a16="http://schemas.microsoft.com/office/drawing/2014/main" id="{45FDE77D-C58B-3665-EDBF-4FCB062F15CF}"/>
              </a:ext>
            </a:extLst>
          </p:cNvPr>
          <p:cNvSpPr/>
          <p:nvPr/>
        </p:nvSpPr>
        <p:spPr>
          <a:xfrm>
            <a:off x="6840324" y="5482164"/>
            <a:ext cx="4458789" cy="356317"/>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Executive</a:t>
            </a:r>
            <a:r>
              <a:rPr lang="fr-FR" dirty="0"/>
              <a:t> </a:t>
            </a:r>
            <a:r>
              <a:rPr lang="fr-FR" dirty="0" err="1"/>
              <a:t>Summary</a:t>
            </a:r>
            <a:endParaRPr lang="fr-FR" dirty="0"/>
          </a:p>
        </p:txBody>
      </p:sp>
      <p:sp>
        <p:nvSpPr>
          <p:cNvPr id="26" name="Ellipse 25">
            <a:extLst>
              <a:ext uri="{FF2B5EF4-FFF2-40B4-BE49-F238E27FC236}">
                <a16:creationId xmlns:a16="http://schemas.microsoft.com/office/drawing/2014/main" id="{5AD02F1D-C7A5-23FF-348D-FEE24E56953C}"/>
              </a:ext>
            </a:extLst>
          </p:cNvPr>
          <p:cNvSpPr/>
          <p:nvPr/>
        </p:nvSpPr>
        <p:spPr>
          <a:xfrm>
            <a:off x="6805554" y="6143532"/>
            <a:ext cx="4458789" cy="356317"/>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General introduction</a:t>
            </a:r>
          </a:p>
        </p:txBody>
      </p:sp>
      <p:sp>
        <p:nvSpPr>
          <p:cNvPr id="27" name="Accolade ouvrante 26">
            <a:extLst>
              <a:ext uri="{FF2B5EF4-FFF2-40B4-BE49-F238E27FC236}">
                <a16:creationId xmlns:a16="http://schemas.microsoft.com/office/drawing/2014/main" id="{C3497975-2632-E0CC-6274-17F02ED80ED4}"/>
              </a:ext>
            </a:extLst>
          </p:cNvPr>
          <p:cNvSpPr/>
          <p:nvPr/>
        </p:nvSpPr>
        <p:spPr>
          <a:xfrm>
            <a:off x="5609199" y="5320853"/>
            <a:ext cx="386378" cy="6789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8" name="Accolade ouvrante 27">
            <a:extLst>
              <a:ext uri="{FF2B5EF4-FFF2-40B4-BE49-F238E27FC236}">
                <a16:creationId xmlns:a16="http://schemas.microsoft.com/office/drawing/2014/main" id="{4EDFE177-BBA7-5322-2938-9C3A5B7F375D}"/>
              </a:ext>
            </a:extLst>
          </p:cNvPr>
          <p:cNvSpPr/>
          <p:nvPr/>
        </p:nvSpPr>
        <p:spPr>
          <a:xfrm>
            <a:off x="5612072" y="6008775"/>
            <a:ext cx="386378" cy="6258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Rectangle 29">
            <a:extLst>
              <a:ext uri="{FF2B5EF4-FFF2-40B4-BE49-F238E27FC236}">
                <a16:creationId xmlns:a16="http://schemas.microsoft.com/office/drawing/2014/main" id="{C3122929-96BD-C165-BF20-5388F96C1C89}"/>
              </a:ext>
            </a:extLst>
          </p:cNvPr>
          <p:cNvSpPr/>
          <p:nvPr/>
        </p:nvSpPr>
        <p:spPr>
          <a:xfrm>
            <a:off x="161686" y="1556117"/>
            <a:ext cx="386378" cy="385023"/>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74DD494F-7961-771E-DF26-B5FD2C3DED9E}"/>
              </a:ext>
            </a:extLst>
          </p:cNvPr>
          <p:cNvSpPr/>
          <p:nvPr/>
        </p:nvSpPr>
        <p:spPr>
          <a:xfrm>
            <a:off x="156377" y="1982024"/>
            <a:ext cx="386378" cy="3850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a:extLst>
              <a:ext uri="{FF2B5EF4-FFF2-40B4-BE49-F238E27FC236}">
                <a16:creationId xmlns:a16="http://schemas.microsoft.com/office/drawing/2014/main" id="{0C133E07-FF3A-B34C-9A08-5EDC33FF88C2}"/>
              </a:ext>
            </a:extLst>
          </p:cNvPr>
          <p:cNvSpPr/>
          <p:nvPr/>
        </p:nvSpPr>
        <p:spPr>
          <a:xfrm>
            <a:off x="156377" y="2473592"/>
            <a:ext cx="386378" cy="3850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a:extLst>
              <a:ext uri="{FF2B5EF4-FFF2-40B4-BE49-F238E27FC236}">
                <a16:creationId xmlns:a16="http://schemas.microsoft.com/office/drawing/2014/main" id="{4DBAE3F5-3BD1-4070-AF35-FF3AB34C0006}"/>
              </a:ext>
            </a:extLst>
          </p:cNvPr>
          <p:cNvSpPr>
            <a:spLocks noGrp="1"/>
          </p:cNvSpPr>
          <p:nvPr>
            <p:ph idx="1"/>
          </p:nvPr>
        </p:nvSpPr>
        <p:spPr>
          <a:xfrm>
            <a:off x="165131" y="1556117"/>
            <a:ext cx="4288844" cy="4741762"/>
          </a:xfrm>
        </p:spPr>
        <p:txBody>
          <a:bodyPr>
            <a:normAutofit lnSpcReduction="10000"/>
          </a:bodyPr>
          <a:lstStyle/>
          <a:p>
            <a:pPr marL="514350" indent="-514350">
              <a:buClr>
                <a:schemeClr val="bg1"/>
              </a:buClr>
              <a:buFont typeface="+mj-lt"/>
              <a:buAutoNum type="arabicPeriod"/>
            </a:pPr>
            <a:r>
              <a:rPr lang="en-US" dirty="0"/>
              <a:t>General introduction</a:t>
            </a:r>
          </a:p>
          <a:p>
            <a:pPr marL="514350" indent="-514350">
              <a:buClr>
                <a:schemeClr val="bg1"/>
              </a:buClr>
              <a:buFont typeface="+mj-lt"/>
              <a:buAutoNum type="arabicPeriod"/>
            </a:pPr>
            <a:r>
              <a:rPr lang="en-US" dirty="0"/>
              <a:t>Executive summary</a:t>
            </a:r>
          </a:p>
          <a:p>
            <a:pPr marL="514350" indent="-514350">
              <a:buClr>
                <a:schemeClr val="bg1"/>
              </a:buClr>
              <a:buFont typeface="+mj-lt"/>
              <a:buAutoNum type="arabicPeriod"/>
            </a:pPr>
            <a:r>
              <a:rPr lang="en-US" dirty="0"/>
              <a:t>Analysis to identify the general findings/ statements for further consideration</a:t>
            </a:r>
          </a:p>
          <a:p>
            <a:pPr marL="514350" indent="-514350">
              <a:buClr>
                <a:schemeClr val="bg1"/>
              </a:buClr>
              <a:buFont typeface="+mj-lt"/>
              <a:buAutoNum type="arabicPeriod"/>
            </a:pPr>
            <a:r>
              <a:rPr lang="en-US" dirty="0"/>
              <a:t>Identification of the </a:t>
            </a:r>
          </a:p>
          <a:p>
            <a:pPr lvl="1">
              <a:buFont typeface="Wingdings" panose="05000000000000000000" pitchFamily="2" charset="2"/>
              <a:buChar char="§"/>
            </a:pPr>
            <a:r>
              <a:rPr lang="en-US" dirty="0"/>
              <a:t>Main messages, </a:t>
            </a:r>
          </a:p>
          <a:p>
            <a:pPr lvl="1">
              <a:buFont typeface="Wingdings" panose="05000000000000000000" pitchFamily="2" charset="2"/>
              <a:buChar char="§"/>
            </a:pPr>
            <a:r>
              <a:rPr lang="en-US" dirty="0"/>
              <a:t>Summary &amp; </a:t>
            </a:r>
          </a:p>
          <a:p>
            <a:pPr lvl="1">
              <a:buFont typeface="Wingdings" panose="05000000000000000000" pitchFamily="2" charset="2"/>
              <a:buChar char="§"/>
            </a:pPr>
            <a:r>
              <a:rPr lang="en-US" dirty="0"/>
              <a:t>Open issues </a:t>
            </a:r>
          </a:p>
          <a:p>
            <a:pPr marL="457200" lvl="1" indent="0">
              <a:buClr>
                <a:schemeClr val="bg1"/>
              </a:buClr>
              <a:buNone/>
            </a:pPr>
            <a:r>
              <a:rPr lang="en-US" sz="2800" dirty="0"/>
              <a:t>of the 54 documents/ presentations</a:t>
            </a:r>
          </a:p>
        </p:txBody>
      </p:sp>
      <p:sp>
        <p:nvSpPr>
          <p:cNvPr id="34" name="ZoneTexte 33">
            <a:extLst>
              <a:ext uri="{FF2B5EF4-FFF2-40B4-BE49-F238E27FC236}">
                <a16:creationId xmlns:a16="http://schemas.microsoft.com/office/drawing/2014/main" id="{FC0EE7B8-77C5-D1E7-0438-380BB9E3992F}"/>
              </a:ext>
            </a:extLst>
          </p:cNvPr>
          <p:cNvSpPr txBox="1"/>
          <p:nvPr/>
        </p:nvSpPr>
        <p:spPr>
          <a:xfrm>
            <a:off x="6684116" y="2188285"/>
            <a:ext cx="4754880" cy="307777"/>
          </a:xfrm>
          <a:prstGeom prst="rect">
            <a:avLst/>
          </a:prstGeom>
          <a:noFill/>
        </p:spPr>
        <p:txBody>
          <a:bodyPr wrap="square" rtlCol="0">
            <a:spAutoFit/>
          </a:bodyPr>
          <a:lstStyle/>
          <a:p>
            <a:pPr algn="ctr"/>
            <a:r>
              <a:rPr lang="fr-FR" sz="1400" i="1" dirty="0">
                <a:solidFill>
                  <a:srgbClr val="0000FF"/>
                </a:solidFill>
              </a:rPr>
              <a:t>Feedback </a:t>
            </a:r>
            <a:r>
              <a:rPr lang="fr-FR" sz="1400" i="1" dirty="0" err="1">
                <a:solidFill>
                  <a:srgbClr val="0000FF"/>
                </a:solidFill>
              </a:rPr>
              <a:t>from</a:t>
            </a:r>
            <a:r>
              <a:rPr lang="fr-FR" sz="1400" i="1" dirty="0">
                <a:solidFill>
                  <a:srgbClr val="0000FF"/>
                </a:solidFill>
              </a:rPr>
              <a:t> the </a:t>
            </a:r>
            <a:r>
              <a:rPr lang="fr-FR" sz="1400" i="1" dirty="0" err="1">
                <a:solidFill>
                  <a:srgbClr val="0000FF"/>
                </a:solidFill>
              </a:rPr>
              <a:t>authors</a:t>
            </a:r>
            <a:r>
              <a:rPr lang="fr-FR" sz="1400" i="1" dirty="0">
                <a:solidFill>
                  <a:srgbClr val="0000FF"/>
                </a:solidFill>
              </a:rPr>
              <a:t> to </a:t>
            </a:r>
            <a:r>
              <a:rPr lang="fr-FR" sz="1400" i="1" dirty="0" err="1">
                <a:solidFill>
                  <a:srgbClr val="0000FF"/>
                </a:solidFill>
              </a:rPr>
              <a:t>be</a:t>
            </a:r>
            <a:r>
              <a:rPr lang="fr-FR" sz="1400" i="1" dirty="0">
                <a:solidFill>
                  <a:srgbClr val="0000FF"/>
                </a:solidFill>
              </a:rPr>
              <a:t> </a:t>
            </a:r>
            <a:r>
              <a:rPr lang="fr-FR" sz="1400" i="1" dirty="0" err="1">
                <a:solidFill>
                  <a:srgbClr val="0000FF"/>
                </a:solidFill>
              </a:rPr>
              <a:t>get</a:t>
            </a:r>
            <a:endParaRPr lang="fr-FR" sz="1400" i="1" dirty="0">
              <a:solidFill>
                <a:srgbClr val="0000FF"/>
              </a:solidFill>
            </a:endParaRPr>
          </a:p>
        </p:txBody>
      </p:sp>
      <p:sp>
        <p:nvSpPr>
          <p:cNvPr id="38" name="ZoneTexte 37">
            <a:extLst>
              <a:ext uri="{FF2B5EF4-FFF2-40B4-BE49-F238E27FC236}">
                <a16:creationId xmlns:a16="http://schemas.microsoft.com/office/drawing/2014/main" id="{0DC62CF4-BE98-B5BC-B40F-BF038FAAEA77}"/>
              </a:ext>
            </a:extLst>
          </p:cNvPr>
          <p:cNvSpPr txBox="1"/>
          <p:nvPr/>
        </p:nvSpPr>
        <p:spPr>
          <a:xfrm rot="1194513">
            <a:off x="11053887" y="2740575"/>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39" name="ZoneTexte 37">
            <a:extLst>
              <a:ext uri="{FF2B5EF4-FFF2-40B4-BE49-F238E27FC236}">
                <a16:creationId xmlns:a16="http://schemas.microsoft.com/office/drawing/2014/main" id="{0DC62CF4-BE98-B5BC-B40F-BF038FAAEA77}"/>
              </a:ext>
            </a:extLst>
          </p:cNvPr>
          <p:cNvSpPr txBox="1"/>
          <p:nvPr/>
        </p:nvSpPr>
        <p:spPr>
          <a:xfrm rot="1194513">
            <a:off x="11037358" y="2133217"/>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40" name="ZoneTexte 37">
            <a:extLst>
              <a:ext uri="{FF2B5EF4-FFF2-40B4-BE49-F238E27FC236}">
                <a16:creationId xmlns:a16="http://schemas.microsoft.com/office/drawing/2014/main" id="{0DC62CF4-BE98-B5BC-B40F-BF038FAAEA77}"/>
              </a:ext>
            </a:extLst>
          </p:cNvPr>
          <p:cNvSpPr txBox="1"/>
          <p:nvPr/>
        </p:nvSpPr>
        <p:spPr>
          <a:xfrm rot="1194513">
            <a:off x="11012623" y="4350475"/>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4" name="ZoneTexte 37">
            <a:extLst>
              <a:ext uri="{FF2B5EF4-FFF2-40B4-BE49-F238E27FC236}">
                <a16:creationId xmlns:a16="http://schemas.microsoft.com/office/drawing/2014/main" id="{D62F4354-2EBE-338E-44EC-BB2E7F1A700F}"/>
              </a:ext>
            </a:extLst>
          </p:cNvPr>
          <p:cNvSpPr txBox="1"/>
          <p:nvPr/>
        </p:nvSpPr>
        <p:spPr>
          <a:xfrm rot="1194513">
            <a:off x="11074485" y="5477586"/>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6" name="ZoneTexte 37">
            <a:extLst>
              <a:ext uri="{FF2B5EF4-FFF2-40B4-BE49-F238E27FC236}">
                <a16:creationId xmlns:a16="http://schemas.microsoft.com/office/drawing/2014/main" id="{E08AA198-626A-B520-85C7-262B2495DD40}"/>
              </a:ext>
            </a:extLst>
          </p:cNvPr>
          <p:cNvSpPr txBox="1"/>
          <p:nvPr/>
        </p:nvSpPr>
        <p:spPr>
          <a:xfrm rot="1194513">
            <a:off x="10988825" y="6063471"/>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22" name="ZoneTexte 21">
            <a:extLst>
              <a:ext uri="{FF2B5EF4-FFF2-40B4-BE49-F238E27FC236}">
                <a16:creationId xmlns:a16="http://schemas.microsoft.com/office/drawing/2014/main" id="{6196728F-98F5-E500-E84E-CF226A03388D}"/>
              </a:ext>
            </a:extLst>
          </p:cNvPr>
          <p:cNvSpPr txBox="1"/>
          <p:nvPr/>
        </p:nvSpPr>
        <p:spPr>
          <a:xfrm rot="1194513">
            <a:off x="11253823" y="3443116"/>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Tree>
    <p:extLst>
      <p:ext uri="{BB962C8B-B14F-4D97-AF65-F5344CB8AC3E}">
        <p14:creationId xmlns:p14="http://schemas.microsoft.com/office/powerpoint/2010/main" val="2692975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0" y="1062444"/>
            <a:ext cx="9167487" cy="5464316"/>
          </a:xfrm>
        </p:spPr>
        <p:txBody>
          <a:bodyPr>
            <a:normAutofit fontScale="92500" lnSpcReduction="10000"/>
          </a:bodyPr>
          <a:lstStyle/>
          <a:p>
            <a:pPr marL="342900" lvl="0" indent="-342900">
              <a:lnSpc>
                <a:spcPct val="107000"/>
              </a:lnSpc>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During the 11 sessions of the TF-VS, there were 54 presentations on different topics such as: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Road surfaces,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Studies on noise emissions of M/N/L vehicles,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 methods,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Noise mapping</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Noise camera/sonar experimentation,</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 campaigns,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General ideas, studies &amp; considerations,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Cross matrix to improve traffic noise scenario and test procedures.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From these 54 presentations, the subgroup decided to combine them as much as possible by subject/theme. This step led to 25 subjects/themes.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293511"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t>
            </a:r>
            <a:r>
              <a:rPr lang="fr-FR" sz="3600" b="1" dirty="0" err="1"/>
              <a:t>Individual</a:t>
            </a:r>
            <a:r>
              <a:rPr lang="fr-FR" sz="3600" b="1" dirty="0"/>
              <a:t> </a:t>
            </a:r>
            <a:r>
              <a:rPr lang="fr-FR" sz="3600" b="1" dirty="0" err="1"/>
              <a:t>sheets</a:t>
            </a:r>
            <a:r>
              <a:rPr lang="fr-FR" sz="3600" b="1" dirty="0"/>
              <a:t> » x 25</a:t>
            </a:r>
          </a:p>
        </p:txBody>
      </p:sp>
      <p:sp>
        <p:nvSpPr>
          <p:cNvPr id="5" name="ZoneTexte 4">
            <a:extLst>
              <a:ext uri="{FF2B5EF4-FFF2-40B4-BE49-F238E27FC236}">
                <a16:creationId xmlns:a16="http://schemas.microsoft.com/office/drawing/2014/main" id="{A846D919-E6B9-6944-29AD-6D6E2EB011BF}"/>
              </a:ext>
            </a:extLst>
          </p:cNvPr>
          <p:cNvSpPr txBox="1"/>
          <p:nvPr/>
        </p:nvSpPr>
        <p:spPr>
          <a:xfrm>
            <a:off x="270872" y="331240"/>
            <a:ext cx="1200897" cy="461665"/>
          </a:xfrm>
          <a:prstGeom prst="rect">
            <a:avLst/>
          </a:prstGeom>
          <a:solidFill>
            <a:schemeClr val="accent1">
              <a:lumMod val="75000"/>
            </a:schemeClr>
          </a:solidFill>
        </p:spPr>
        <p:txBody>
          <a:bodyPr wrap="square" rtlCol="0">
            <a:spAutoFit/>
          </a:bodyPr>
          <a:lstStyle/>
          <a:p>
            <a:r>
              <a:rPr lang="fr-FR" sz="2400" b="1" dirty="0">
                <a:solidFill>
                  <a:schemeClr val="bg1"/>
                </a:solidFill>
              </a:rPr>
              <a:t>PART 4.</a:t>
            </a:r>
          </a:p>
        </p:txBody>
      </p:sp>
      <p:pic>
        <p:nvPicPr>
          <p:cNvPr id="6" name="Image 5">
            <a:extLst>
              <a:ext uri="{FF2B5EF4-FFF2-40B4-BE49-F238E27FC236}">
                <a16:creationId xmlns:a16="http://schemas.microsoft.com/office/drawing/2014/main" id="{198FE429-4636-4E1B-1F23-257B353306D4}"/>
              </a:ext>
            </a:extLst>
          </p:cNvPr>
          <p:cNvPicPr>
            <a:picLocks noChangeAspect="1"/>
          </p:cNvPicPr>
          <p:nvPr/>
        </p:nvPicPr>
        <p:blipFill>
          <a:blip r:embed="rId2"/>
          <a:stretch>
            <a:fillRect/>
          </a:stretch>
        </p:blipFill>
        <p:spPr>
          <a:xfrm>
            <a:off x="8170952" y="600893"/>
            <a:ext cx="3855583" cy="3178629"/>
          </a:xfrm>
          <a:prstGeom prst="rect">
            <a:avLst/>
          </a:prstGeom>
        </p:spPr>
      </p:pic>
    </p:spTree>
    <p:extLst>
      <p:ext uri="{BB962C8B-B14F-4D97-AF65-F5344CB8AC3E}">
        <p14:creationId xmlns:p14="http://schemas.microsoft.com/office/powerpoint/2010/main" val="117997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0" y="1132072"/>
            <a:ext cx="7991830" cy="5325062"/>
          </a:xfrm>
        </p:spPr>
        <p:txBody>
          <a:bodyPr>
            <a:normAutofit fontScale="85000" lnSpcReduction="20000"/>
          </a:bodyPr>
          <a:lstStyle/>
          <a:p>
            <a:pPr marL="0" lvl="0" indent="0" algn="just">
              <a:lnSpc>
                <a:spcPct val="107000"/>
              </a:lnSpc>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2. An ‘individual sheet’ (targeted in 2 pages) was built for each of these 25 subjects/ themes to:</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Identify the main messages shared during the different sessions of the TF-VS,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Make a summary of the presentation(s),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Add points discussed at the TF-VS,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Identify the references related to the concerned subject/theme.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GB" sz="28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The result is the Part 4. of this report</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Through this exercise, the subgroup identified several key points. </a:t>
            </a:r>
          </a:p>
          <a:p>
            <a:pPr marL="22098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In the next step, these key points were combined and led to </a:t>
            </a:r>
            <a:r>
              <a:rPr lang="en-GB" sz="28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5 key domains</a:t>
            </a:r>
            <a:r>
              <a:rPr lang="en-GB" sz="2800" dirty="0">
                <a:effectLst/>
                <a:latin typeface="Calibri" panose="020F0502020204030204" pitchFamily="34" charset="0"/>
                <a:ea typeface="Calibri" panose="020F0502020204030204" pitchFamily="34" charset="0"/>
                <a:cs typeface="Times New Roman" panose="02020603050405020304" pitchFamily="18" charset="0"/>
              </a:rPr>
              <a:t>: vehicle, driver, enforcement, immission, tyres/roads.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t>
            </a:r>
            <a:r>
              <a:rPr lang="fr-FR" sz="3600" b="1" dirty="0" err="1"/>
              <a:t>Individual</a:t>
            </a:r>
            <a:r>
              <a:rPr lang="fr-FR" sz="3600" b="1" dirty="0"/>
              <a:t> </a:t>
            </a:r>
            <a:r>
              <a:rPr lang="fr-FR" sz="3600" b="1" dirty="0" err="1"/>
              <a:t>sheets</a:t>
            </a:r>
            <a:r>
              <a:rPr lang="fr-FR" sz="3600" b="1" dirty="0"/>
              <a:t> » x 25</a:t>
            </a:r>
          </a:p>
        </p:txBody>
      </p:sp>
      <p:sp>
        <p:nvSpPr>
          <p:cNvPr id="5" name="ZoneTexte 4">
            <a:extLst>
              <a:ext uri="{FF2B5EF4-FFF2-40B4-BE49-F238E27FC236}">
                <a16:creationId xmlns:a16="http://schemas.microsoft.com/office/drawing/2014/main" id="{A846D919-E6B9-6944-29AD-6D6E2EB011BF}"/>
              </a:ext>
            </a:extLst>
          </p:cNvPr>
          <p:cNvSpPr txBox="1"/>
          <p:nvPr/>
        </p:nvSpPr>
        <p:spPr>
          <a:xfrm>
            <a:off x="270872" y="331240"/>
            <a:ext cx="1200897" cy="461665"/>
          </a:xfrm>
          <a:prstGeom prst="rect">
            <a:avLst/>
          </a:prstGeom>
          <a:solidFill>
            <a:schemeClr val="accent1">
              <a:lumMod val="75000"/>
            </a:schemeClr>
          </a:solidFill>
        </p:spPr>
        <p:txBody>
          <a:bodyPr wrap="square" rtlCol="0">
            <a:spAutoFit/>
          </a:bodyPr>
          <a:lstStyle/>
          <a:p>
            <a:r>
              <a:rPr lang="fr-FR" sz="2400" b="1" dirty="0">
                <a:solidFill>
                  <a:schemeClr val="bg1"/>
                </a:solidFill>
              </a:rPr>
              <a:t>PART 4.</a:t>
            </a:r>
          </a:p>
        </p:txBody>
      </p:sp>
      <p:pic>
        <p:nvPicPr>
          <p:cNvPr id="4" name="Image 3">
            <a:extLst>
              <a:ext uri="{FF2B5EF4-FFF2-40B4-BE49-F238E27FC236}">
                <a16:creationId xmlns:a16="http://schemas.microsoft.com/office/drawing/2014/main" id="{23B88444-A7FB-2EB1-7DF4-63B46BED68AD}"/>
              </a:ext>
            </a:extLst>
          </p:cNvPr>
          <p:cNvPicPr>
            <a:picLocks noChangeAspect="1"/>
          </p:cNvPicPr>
          <p:nvPr/>
        </p:nvPicPr>
        <p:blipFill rotWithShape="1">
          <a:blip r:embed="rId2"/>
          <a:srcRect r="11213"/>
          <a:stretch/>
        </p:blipFill>
        <p:spPr>
          <a:xfrm>
            <a:off x="8595361" y="1062444"/>
            <a:ext cx="3374136" cy="2718391"/>
          </a:xfrm>
          <a:prstGeom prst="rect">
            <a:avLst/>
          </a:prstGeom>
        </p:spPr>
      </p:pic>
    </p:spTree>
    <p:extLst>
      <p:ext uri="{BB962C8B-B14F-4D97-AF65-F5344CB8AC3E}">
        <p14:creationId xmlns:p14="http://schemas.microsoft.com/office/powerpoint/2010/main" val="1194230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203677" y="1605480"/>
            <a:ext cx="5239180" cy="4458788"/>
          </a:xfrm>
        </p:spPr>
        <p:txBody>
          <a:bodyPr>
            <a:normAutofit fontScale="92500" lnSpcReduction="10000"/>
          </a:bodyPr>
          <a:lstStyle/>
          <a:p>
            <a:r>
              <a:rPr lang="en-US" dirty="0"/>
              <a:t>For each of the </a:t>
            </a:r>
            <a:r>
              <a:rPr lang="en-US" b="1" dirty="0"/>
              <a:t>5 key domains fixed</a:t>
            </a:r>
            <a:r>
              <a:rPr lang="en-US" dirty="0"/>
              <a:t>, the subgroup created a sheet to:</a:t>
            </a:r>
          </a:p>
          <a:p>
            <a:pPr lvl="1">
              <a:buFont typeface="Wingdings" panose="05000000000000000000" pitchFamily="2" charset="2"/>
              <a:buChar char="§"/>
            </a:pPr>
            <a:r>
              <a:rPr lang="en-US" dirty="0"/>
              <a:t>Define/describe them</a:t>
            </a:r>
          </a:p>
          <a:p>
            <a:pPr lvl="1">
              <a:buFont typeface="Wingdings" panose="05000000000000000000" pitchFamily="2" charset="2"/>
              <a:buChar char="§"/>
            </a:pPr>
            <a:r>
              <a:rPr lang="en-US" dirty="0"/>
              <a:t>Identify the general findings/ statements explained during the presentations/ reports to the TF-VS, and</a:t>
            </a:r>
          </a:p>
          <a:p>
            <a:pPr lvl="1">
              <a:buFont typeface="Wingdings" panose="05000000000000000000" pitchFamily="2" charset="2"/>
              <a:buChar char="§"/>
            </a:pPr>
            <a:r>
              <a:rPr lang="en-US" dirty="0"/>
              <a:t>Identify the needs &amp; questions for potential further considerations by the TF-VS. </a:t>
            </a:r>
          </a:p>
          <a:p>
            <a:pPr marL="0" indent="0">
              <a:buNone/>
            </a:pPr>
            <a:r>
              <a:rPr lang="en-US" dirty="0">
                <a:sym typeface="Wingdings" panose="05000000000000000000" pitchFamily="2" charset="2"/>
              </a:rPr>
              <a:t> </a:t>
            </a:r>
            <a:r>
              <a:rPr lang="en-US" b="1" dirty="0"/>
              <a:t>The result is the Part 3 of this report.</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602377" y="221531"/>
            <a:ext cx="10319657"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Identification &amp; </a:t>
            </a:r>
            <a:r>
              <a:rPr lang="fr-FR" sz="3600" b="1" dirty="0" err="1"/>
              <a:t>Definition</a:t>
            </a:r>
            <a:r>
              <a:rPr lang="fr-FR" sz="3600" b="1" dirty="0"/>
              <a:t> of the main key-</a:t>
            </a:r>
            <a:r>
              <a:rPr lang="fr-FR" sz="3600" b="1" dirty="0" err="1"/>
              <a:t>domains</a:t>
            </a:r>
            <a:r>
              <a:rPr lang="fr-FR" sz="3600" b="1" dirty="0"/>
              <a:t> </a:t>
            </a:r>
          </a:p>
        </p:txBody>
      </p:sp>
      <p:sp>
        <p:nvSpPr>
          <p:cNvPr id="4" name="ZoneTexte 3">
            <a:extLst>
              <a:ext uri="{FF2B5EF4-FFF2-40B4-BE49-F238E27FC236}">
                <a16:creationId xmlns:a16="http://schemas.microsoft.com/office/drawing/2014/main" id="{CA573670-6315-EB6D-E197-DA41CFCC5268}"/>
              </a:ext>
            </a:extLst>
          </p:cNvPr>
          <p:cNvSpPr txBox="1"/>
          <p:nvPr/>
        </p:nvSpPr>
        <p:spPr>
          <a:xfrm>
            <a:off x="5106692" y="957934"/>
            <a:ext cx="6732075" cy="5614422"/>
          </a:xfrm>
          <a:prstGeom prst="rect">
            <a:avLst/>
          </a:prstGeom>
          <a:noFill/>
        </p:spPr>
        <p:txBody>
          <a:bodyPr wrap="square">
            <a:spAutoFit/>
          </a:bodyPr>
          <a:lstStyle/>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“DRIVER”</a:t>
            </a:r>
            <a:r>
              <a:rPr lang="en-GB" sz="1400" dirty="0">
                <a:effectLst/>
                <a:latin typeface="Calibri" panose="020F0502020204030204" pitchFamily="34" charset="0"/>
                <a:ea typeface="Calibri" panose="020F0502020204030204" pitchFamily="34" charset="0"/>
                <a:cs typeface="Times New Roman" panose="02020603050405020304" pitchFamily="18" charset="0"/>
              </a:rPr>
              <a:t> means a person having the care and control of a motor vehicle on the road. He or she operates the vehicle's controls whether or not the motor vehicle is in motion. The driver is responsible for the safe, daily use of the vehicle including the after-market components in accordance with rules of the road.</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“ENFORCEMENT”</a:t>
            </a:r>
            <a:r>
              <a:rPr lang="en-GB" sz="1400" dirty="0">
                <a:effectLst/>
                <a:latin typeface="Calibri" panose="020F0502020204030204" pitchFamily="34" charset="0"/>
                <a:ea typeface="Calibri" panose="020F0502020204030204" pitchFamily="34" charset="0"/>
                <a:cs typeface="Times New Roman" panose="02020603050405020304" pitchFamily="18" charset="0"/>
              </a:rPr>
              <a:t> (in the context of sound) means the activities to ensure vehicles are and remain compliant to the regulations.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en-GB" sz="1400" dirty="0">
                <a:effectLst/>
                <a:latin typeface="Calibri" panose="020F0502020204030204" pitchFamily="34" charset="0"/>
                <a:ea typeface="Calibri" panose="020F0502020204030204" pitchFamily="34" charset="0"/>
                <a:cs typeface="Times New Roman" panose="02020603050405020304" pitchFamily="18" charset="0"/>
              </a:rPr>
              <a:t>The applicable regulations are related to bringing-vehicles-into-the-market 	(type approval, market-surveillance) and to use of vehicles in the jurisdiction 	(roadworthiness, Periodic Technical Inspection, roadside inspection, sound 	radar, manipulation).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“IMMISSION”</a:t>
            </a:r>
            <a:r>
              <a:rPr lang="en-GB" sz="1400" dirty="0">
                <a:effectLst/>
                <a:latin typeface="Calibri" panose="020F0502020204030204" pitchFamily="34" charset="0"/>
                <a:ea typeface="Calibri" panose="020F0502020204030204" pitchFamily="34" charset="0"/>
                <a:cs typeface="Times New Roman" panose="02020603050405020304" pitchFamily="18" charset="0"/>
              </a:rPr>
              <a:t> means the sound recorded or predicted at receiver point, caused by the road vehicle fleet in continuous traffic flow or as single vehicle events, however potentially mitigated by abatement measures of various effect and efficiency (social impact and CBA).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“TYRES_ROADS”</a:t>
            </a:r>
            <a:r>
              <a:rPr lang="en-GB" sz="1400" dirty="0">
                <a:effectLst/>
                <a:latin typeface="Calibri" panose="020F0502020204030204" pitchFamily="34" charset="0"/>
                <a:ea typeface="Calibri" panose="020F0502020204030204" pitchFamily="34" charset="0"/>
                <a:cs typeface="Times New Roman" panose="02020603050405020304" pitchFamily="18" charset="0"/>
              </a:rPr>
              <a:t> have a recognized influence on vehicle sound emissions. Different aspects have to be considered as the road surface itself, the tyre rolling sound, the interaction between the tyre and the road, but also the different tools available to classify them (e.g., the tyre labelling) taking into account the performances and impacts of tyres/roads on health, safety and environment.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“VEHICLE”</a:t>
            </a:r>
            <a:r>
              <a:rPr lang="en-GB" sz="1400" dirty="0">
                <a:effectLst/>
                <a:latin typeface="Calibri" panose="020F0502020204030204" pitchFamily="34" charset="0"/>
                <a:ea typeface="Calibri" panose="020F0502020204030204" pitchFamily="34" charset="0"/>
                <a:cs typeface="Times New Roman" panose="02020603050405020304" pitchFamily="18" charset="0"/>
              </a:rPr>
              <a:t> (in the context of sound) means the sound produced by any means of transport resulting from its operation in traffic, including effects from alterations over its lifetime (NB: for tyre, see the other sheet related to tyre/road component).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9AD83B0C-F94C-1F42-41C2-92C64258E359}"/>
              </a:ext>
            </a:extLst>
          </p:cNvPr>
          <p:cNvSpPr txBox="1"/>
          <p:nvPr/>
        </p:nvSpPr>
        <p:spPr>
          <a:xfrm>
            <a:off x="355233" y="447079"/>
            <a:ext cx="1247144" cy="461665"/>
          </a:xfrm>
          <a:prstGeom prst="rect">
            <a:avLst/>
          </a:prstGeom>
          <a:solidFill>
            <a:schemeClr val="accent6">
              <a:lumMod val="75000"/>
            </a:schemeClr>
          </a:solidFill>
        </p:spPr>
        <p:txBody>
          <a:bodyPr wrap="square" rtlCol="0">
            <a:spAutoFit/>
          </a:bodyPr>
          <a:lstStyle/>
          <a:p>
            <a:r>
              <a:rPr lang="fr-FR" sz="2400" b="1" dirty="0">
                <a:solidFill>
                  <a:schemeClr val="bg1"/>
                </a:solidFill>
              </a:rPr>
              <a:t>PART 3.</a:t>
            </a:r>
          </a:p>
        </p:txBody>
      </p:sp>
      <p:sp>
        <p:nvSpPr>
          <p:cNvPr id="7" name="ZoneTexte 6">
            <a:extLst>
              <a:ext uri="{FF2B5EF4-FFF2-40B4-BE49-F238E27FC236}">
                <a16:creationId xmlns:a16="http://schemas.microsoft.com/office/drawing/2014/main" id="{AA9B8A4C-D37A-1B5C-6493-C8E8A9A12975}"/>
              </a:ext>
            </a:extLst>
          </p:cNvPr>
          <p:cNvSpPr txBox="1"/>
          <p:nvPr/>
        </p:nvSpPr>
        <p:spPr>
          <a:xfrm>
            <a:off x="353233" y="5830303"/>
            <a:ext cx="5155473" cy="646331"/>
          </a:xfrm>
          <a:prstGeom prst="rect">
            <a:avLst/>
          </a:prstGeom>
          <a:noFill/>
        </p:spPr>
        <p:txBody>
          <a:bodyPr wrap="square" rtlCol="0">
            <a:spAutoFit/>
          </a:bodyPr>
          <a:lstStyle/>
          <a:p>
            <a:r>
              <a:rPr lang="en-GB" sz="1800" i="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NB: These 5 key-domains and their associated sheets have to be considered together, in parallel.</a:t>
            </a:r>
            <a:endParaRPr lang="fr-FR" i="1" dirty="0">
              <a:solidFill>
                <a:srgbClr val="0000FF"/>
              </a:solidFill>
            </a:endParaRPr>
          </a:p>
        </p:txBody>
      </p:sp>
    </p:spTree>
    <p:extLst>
      <p:ext uri="{BB962C8B-B14F-4D97-AF65-F5344CB8AC3E}">
        <p14:creationId xmlns:p14="http://schemas.microsoft.com/office/powerpoint/2010/main" val="255883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E1523E4C-B797-DD91-7725-71D1104CBF9D}"/>
              </a:ext>
            </a:extLst>
          </p:cNvPr>
          <p:cNvGraphicFramePr>
            <a:graphicFrameLocks noGrp="1"/>
          </p:cNvGraphicFramePr>
          <p:nvPr/>
        </p:nvGraphicFramePr>
        <p:xfrm>
          <a:off x="2062625" y="3352797"/>
          <a:ext cx="8079857" cy="2830638"/>
        </p:xfrm>
        <a:graphic>
          <a:graphicData uri="http://schemas.openxmlformats.org/drawingml/2006/table">
            <a:tbl>
              <a:tblPr firstRow="1" bandRow="1">
                <a:tableStyleId>{5940675A-B579-460E-94D1-54222C63F5DA}</a:tableStyleId>
              </a:tblPr>
              <a:tblGrid>
                <a:gridCol w="1790781">
                  <a:extLst>
                    <a:ext uri="{9D8B030D-6E8A-4147-A177-3AD203B41FA5}">
                      <a16:colId xmlns:a16="http://schemas.microsoft.com/office/drawing/2014/main" val="1373250153"/>
                    </a:ext>
                  </a:extLst>
                </a:gridCol>
                <a:gridCol w="2173448">
                  <a:extLst>
                    <a:ext uri="{9D8B030D-6E8A-4147-A177-3AD203B41FA5}">
                      <a16:colId xmlns:a16="http://schemas.microsoft.com/office/drawing/2014/main" val="680335974"/>
                    </a:ext>
                  </a:extLst>
                </a:gridCol>
                <a:gridCol w="2007383">
                  <a:extLst>
                    <a:ext uri="{9D8B030D-6E8A-4147-A177-3AD203B41FA5}">
                      <a16:colId xmlns:a16="http://schemas.microsoft.com/office/drawing/2014/main" val="3898535050"/>
                    </a:ext>
                  </a:extLst>
                </a:gridCol>
                <a:gridCol w="2108245">
                  <a:extLst>
                    <a:ext uri="{9D8B030D-6E8A-4147-A177-3AD203B41FA5}">
                      <a16:colId xmlns:a16="http://schemas.microsoft.com/office/drawing/2014/main" val="4171913484"/>
                    </a:ext>
                  </a:extLst>
                </a:gridCol>
              </a:tblGrid>
              <a:tr h="461925">
                <a:tc>
                  <a:txBody>
                    <a:bodyPr/>
                    <a:lstStyle/>
                    <a:p>
                      <a:endParaRPr kumimoji="1" lang="ja-JP" altLang="en-US" dirty="0">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Type approval</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gridSpan="2">
                  <a:txBody>
                    <a:bodyPr/>
                    <a:lstStyle/>
                    <a:p>
                      <a:pPr algn="ctr"/>
                      <a:r>
                        <a:rPr kumimoji="1" lang="en-US" altLang="ja-JP" dirty="0">
                          <a:latin typeface="Arial" panose="020B0604020202020204" pitchFamily="34" charset="0"/>
                          <a:cs typeface="Arial" panose="020B0604020202020204" pitchFamily="34" charset="0"/>
                        </a:rPr>
                        <a:t>In use</a:t>
                      </a:r>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565908801"/>
                  </a:ext>
                </a:extLst>
              </a:tr>
              <a:tr h="988187">
                <a:tc>
                  <a:txBody>
                    <a:bodyPr/>
                    <a:lstStyle/>
                    <a:p>
                      <a:r>
                        <a:rPr kumimoji="1" lang="ja-JP" altLang="en-US" dirty="0">
                          <a:latin typeface="Arial" panose="020B0604020202020204" pitchFamily="34" charset="0"/>
                          <a:cs typeface="Arial" panose="020B0604020202020204" pitchFamily="34" charset="0"/>
                        </a:rPr>
                        <a:t>　</a:t>
                      </a:r>
                      <a:r>
                        <a:rPr kumimoji="1" lang="en-US" altLang="ja-JP" i="1" dirty="0">
                          <a:solidFill>
                            <a:srgbClr val="FF0000"/>
                          </a:solidFill>
                          <a:latin typeface="Arial" panose="020B0604020202020204" pitchFamily="34" charset="0"/>
                          <a:cs typeface="Arial" panose="020B0604020202020204" pitchFamily="34" charset="0"/>
                        </a:rPr>
                        <a:t>Vehicle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R41, R51,R9, R63, R28,R138, R165</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3510761684"/>
                  </a:ext>
                </a:extLst>
              </a:tr>
              <a:tr h="627337">
                <a:tc>
                  <a:txBody>
                    <a:bodyPr/>
                    <a:lstStyle/>
                    <a:p>
                      <a:r>
                        <a:rPr kumimoji="1" lang="ja-JP" altLang="en-US" i="1" dirty="0">
                          <a:latin typeface="Arial" panose="020B0604020202020204" pitchFamily="34" charset="0"/>
                          <a:cs typeface="Arial" panose="020B0604020202020204" pitchFamily="34" charset="0"/>
                        </a:rPr>
                        <a:t>　</a:t>
                      </a:r>
                      <a:r>
                        <a:rPr kumimoji="1" lang="en-US" altLang="ja-JP" i="1" dirty="0">
                          <a:solidFill>
                            <a:srgbClr val="FF0000"/>
                          </a:solidFill>
                          <a:latin typeface="Arial" panose="020B0604020202020204" pitchFamily="34" charset="0"/>
                          <a:cs typeface="Arial" panose="020B0604020202020204" pitchFamily="34" charset="0"/>
                        </a:rPr>
                        <a:t>Tire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R117</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2102547601"/>
                  </a:ext>
                </a:extLst>
              </a:tr>
              <a:tr h="753189">
                <a:tc>
                  <a:txBody>
                    <a:bodyPr/>
                    <a:lstStyle/>
                    <a:p>
                      <a:pPr algn="ctr"/>
                      <a:r>
                        <a:rPr kumimoji="1" lang="en-US" altLang="ja-JP" i="1" dirty="0">
                          <a:solidFill>
                            <a:srgbClr val="FF0000"/>
                          </a:solidFill>
                          <a:latin typeface="Arial" panose="020B0604020202020204" pitchFamily="34" charset="0"/>
                          <a:cs typeface="Arial" panose="020B0604020202020204" pitchFamily="34" charset="0"/>
                        </a:rPr>
                        <a:t>Road surface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NA</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2418312876"/>
                  </a:ext>
                </a:extLst>
              </a:tr>
            </a:tbl>
          </a:graphicData>
        </a:graphic>
      </p:graphicFrame>
      <p:sp>
        <p:nvSpPr>
          <p:cNvPr id="3" name="四角形: 角を丸くする 2">
            <a:extLst>
              <a:ext uri="{FF2B5EF4-FFF2-40B4-BE49-F238E27FC236}">
                <a16:creationId xmlns:a16="http://schemas.microsoft.com/office/drawing/2014/main" id="{7D9C3C8F-0FA6-8C2D-7BAA-3A6AE075BF19}"/>
              </a:ext>
            </a:extLst>
          </p:cNvPr>
          <p:cNvSpPr/>
          <p:nvPr/>
        </p:nvSpPr>
        <p:spPr>
          <a:xfrm>
            <a:off x="6260248" y="3918328"/>
            <a:ext cx="1667189" cy="1372130"/>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Replacement parts</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7" name="正方形/長方形 6">
            <a:extLst>
              <a:ext uri="{FF2B5EF4-FFF2-40B4-BE49-F238E27FC236}">
                <a16:creationId xmlns:a16="http://schemas.microsoft.com/office/drawing/2014/main" id="{6ED79F10-5522-7BEE-7CEE-3041F2F3B77B}"/>
              </a:ext>
            </a:extLst>
          </p:cNvPr>
          <p:cNvSpPr/>
          <p:nvPr/>
        </p:nvSpPr>
        <p:spPr>
          <a:xfrm>
            <a:off x="6124244" y="2855949"/>
            <a:ext cx="3923646" cy="252083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Driver</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8" name="四角形: 角を丸くする 7">
            <a:extLst>
              <a:ext uri="{FF2B5EF4-FFF2-40B4-BE49-F238E27FC236}">
                <a16:creationId xmlns:a16="http://schemas.microsoft.com/office/drawing/2014/main" id="{D5DCBCE6-DE5D-5B22-CD98-FC4973D66BC1}"/>
              </a:ext>
            </a:extLst>
          </p:cNvPr>
          <p:cNvSpPr/>
          <p:nvPr/>
        </p:nvSpPr>
        <p:spPr>
          <a:xfrm>
            <a:off x="8103464" y="3891358"/>
            <a:ext cx="1823545" cy="44143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Driver behavior</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9" name="正方形/長方形 8">
            <a:extLst>
              <a:ext uri="{FF2B5EF4-FFF2-40B4-BE49-F238E27FC236}">
                <a16:creationId xmlns:a16="http://schemas.microsoft.com/office/drawing/2014/main" id="{20D53D9F-A390-FDBE-3F50-2A833067F6C8}"/>
              </a:ext>
            </a:extLst>
          </p:cNvPr>
          <p:cNvSpPr/>
          <p:nvPr/>
        </p:nvSpPr>
        <p:spPr>
          <a:xfrm>
            <a:off x="1907568" y="1765738"/>
            <a:ext cx="8718391" cy="4579643"/>
          </a:xfrm>
          <a:prstGeom prst="rect">
            <a:avLst/>
          </a:prstGeom>
          <a:noFill/>
          <a:ln w="2857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9E06D4B-418C-0D21-5DF3-30B63D11E9AC}"/>
              </a:ext>
            </a:extLst>
          </p:cNvPr>
          <p:cNvSpPr/>
          <p:nvPr/>
        </p:nvSpPr>
        <p:spPr>
          <a:xfrm>
            <a:off x="2213726" y="3946636"/>
            <a:ext cx="3734491" cy="7269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6250403D-F20E-4EAE-B702-504747884552}"/>
              </a:ext>
            </a:extLst>
          </p:cNvPr>
          <p:cNvSpPr/>
          <p:nvPr/>
        </p:nvSpPr>
        <p:spPr>
          <a:xfrm>
            <a:off x="6212725" y="5613440"/>
            <a:ext cx="3655623" cy="44143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Maintenance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7B16A95C-6861-A594-F564-05967B3BEB70}"/>
              </a:ext>
            </a:extLst>
          </p:cNvPr>
          <p:cNvSpPr/>
          <p:nvPr/>
        </p:nvSpPr>
        <p:spPr>
          <a:xfrm>
            <a:off x="4137260" y="866195"/>
            <a:ext cx="3544642"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err="1">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Immission</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4" name="正方形/長方形 13">
            <a:extLst>
              <a:ext uri="{FF2B5EF4-FFF2-40B4-BE49-F238E27FC236}">
                <a16:creationId xmlns:a16="http://schemas.microsoft.com/office/drawing/2014/main" id="{CEF03C0E-19CB-DDB5-63D5-6C91E8269C34}"/>
              </a:ext>
            </a:extLst>
          </p:cNvPr>
          <p:cNvSpPr/>
          <p:nvPr/>
        </p:nvSpPr>
        <p:spPr>
          <a:xfrm>
            <a:off x="2213726" y="1870900"/>
            <a:ext cx="7834164" cy="650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Enforcement</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6" name="矢印: 上 15">
            <a:extLst>
              <a:ext uri="{FF2B5EF4-FFF2-40B4-BE49-F238E27FC236}">
                <a16:creationId xmlns:a16="http://schemas.microsoft.com/office/drawing/2014/main" id="{B23D9E27-D2DD-DBA9-42E7-4AF82848360D}"/>
              </a:ext>
            </a:extLst>
          </p:cNvPr>
          <p:cNvSpPr/>
          <p:nvPr/>
        </p:nvSpPr>
        <p:spPr>
          <a:xfrm>
            <a:off x="7536101" y="2545934"/>
            <a:ext cx="721588" cy="252248"/>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矢印: 上 17">
            <a:extLst>
              <a:ext uri="{FF2B5EF4-FFF2-40B4-BE49-F238E27FC236}">
                <a16:creationId xmlns:a16="http://schemas.microsoft.com/office/drawing/2014/main" id="{F5BBAE0A-E6AA-4023-0C40-AD9781308BC5}"/>
              </a:ext>
            </a:extLst>
          </p:cNvPr>
          <p:cNvSpPr/>
          <p:nvPr/>
        </p:nvSpPr>
        <p:spPr>
          <a:xfrm>
            <a:off x="5548787" y="1381162"/>
            <a:ext cx="721588" cy="333486"/>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四角形: 角を丸くする 19">
            <a:extLst>
              <a:ext uri="{FF2B5EF4-FFF2-40B4-BE49-F238E27FC236}">
                <a16:creationId xmlns:a16="http://schemas.microsoft.com/office/drawing/2014/main" id="{70DBAE3F-B161-8F8C-4B37-720546AB40D5}"/>
              </a:ext>
            </a:extLst>
          </p:cNvPr>
          <p:cNvSpPr/>
          <p:nvPr/>
        </p:nvSpPr>
        <p:spPr>
          <a:xfrm>
            <a:off x="8478719" y="618019"/>
            <a:ext cx="2147240" cy="820176"/>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Traffic flow,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road type etc.</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1" name="矢印: 上 20">
            <a:extLst>
              <a:ext uri="{FF2B5EF4-FFF2-40B4-BE49-F238E27FC236}">
                <a16:creationId xmlns:a16="http://schemas.microsoft.com/office/drawing/2014/main" id="{B431BF0C-7041-C45D-1A1D-489574ED6A7C}"/>
              </a:ext>
            </a:extLst>
          </p:cNvPr>
          <p:cNvSpPr/>
          <p:nvPr/>
        </p:nvSpPr>
        <p:spPr>
          <a:xfrm rot="16200000">
            <a:off x="7764822" y="825848"/>
            <a:ext cx="551431" cy="434306"/>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四角形: 角を丸くする 19">
            <a:extLst>
              <a:ext uri="{FF2B5EF4-FFF2-40B4-BE49-F238E27FC236}">
                <a16:creationId xmlns:a16="http://schemas.microsoft.com/office/drawing/2014/main" id="{42B91C11-7AE6-15CE-3190-03503152270D}"/>
              </a:ext>
            </a:extLst>
          </p:cNvPr>
          <p:cNvSpPr/>
          <p:nvPr/>
        </p:nvSpPr>
        <p:spPr>
          <a:xfrm>
            <a:off x="2468843" y="1990922"/>
            <a:ext cx="2516108" cy="35024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Market surveillance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6" name="四角形: 角を丸くする 19">
            <a:extLst>
              <a:ext uri="{FF2B5EF4-FFF2-40B4-BE49-F238E27FC236}">
                <a16:creationId xmlns:a16="http://schemas.microsoft.com/office/drawing/2014/main" id="{50C4E11A-F7A6-CB82-4459-EB4DBC3B7357}"/>
              </a:ext>
            </a:extLst>
          </p:cNvPr>
          <p:cNvSpPr/>
          <p:nvPr/>
        </p:nvSpPr>
        <p:spPr>
          <a:xfrm>
            <a:off x="7125771" y="2001806"/>
            <a:ext cx="2771223" cy="367561"/>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PTI, road side check, …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4" name="Titre 1">
            <a:extLst>
              <a:ext uri="{FF2B5EF4-FFF2-40B4-BE49-F238E27FC236}">
                <a16:creationId xmlns:a16="http://schemas.microsoft.com/office/drawing/2014/main" id="{79F9BA7B-BDCD-4FD2-ED44-C02B13F77959}"/>
              </a:ext>
            </a:extLst>
          </p:cNvPr>
          <p:cNvSpPr txBox="1">
            <a:spLocks/>
          </p:cNvSpPr>
          <p:nvPr/>
        </p:nvSpPr>
        <p:spPr>
          <a:xfrm>
            <a:off x="270872" y="61701"/>
            <a:ext cx="11215733"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rPr>
              <a:t>Five Key-</a:t>
            </a:r>
            <a:r>
              <a:rPr kumimoji="0" lang="fr-FR" sz="4400" b="1" i="0" u="none" strike="noStrike" kern="1200" cap="none" spc="0" normalizeH="0" baseline="0" noProof="0" dirty="0" err="1">
                <a:ln>
                  <a:noFill/>
                </a:ln>
                <a:solidFill>
                  <a:prstClr val="black"/>
                </a:solidFill>
                <a:effectLst/>
                <a:uLnTx/>
                <a:uFillTx/>
                <a:latin typeface="Calibri Light" panose="020F0302020204030204"/>
                <a:ea typeface="+mj-ea"/>
                <a:cs typeface="+mj-cs"/>
              </a:rPr>
              <a:t>domains</a:t>
            </a:r>
            <a:endPar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17" name="ZoneTexte 16">
            <a:extLst>
              <a:ext uri="{FF2B5EF4-FFF2-40B4-BE49-F238E27FC236}">
                <a16:creationId xmlns:a16="http://schemas.microsoft.com/office/drawing/2014/main" id="{281EEA5A-97C3-43A5-71F8-24DC6C22DB44}"/>
              </a:ext>
            </a:extLst>
          </p:cNvPr>
          <p:cNvSpPr txBox="1"/>
          <p:nvPr/>
        </p:nvSpPr>
        <p:spPr>
          <a:xfrm>
            <a:off x="197720" y="1043001"/>
            <a:ext cx="1247144" cy="461665"/>
          </a:xfrm>
          <a:prstGeom prst="rect">
            <a:avLst/>
          </a:prstGeom>
          <a:solidFill>
            <a:schemeClr val="accent6">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PART 3.</a:t>
            </a:r>
          </a:p>
        </p:txBody>
      </p:sp>
      <p:sp>
        <p:nvSpPr>
          <p:cNvPr id="19" name="フリーフォーム: 図形 18">
            <a:extLst>
              <a:ext uri="{FF2B5EF4-FFF2-40B4-BE49-F238E27FC236}">
                <a16:creationId xmlns:a16="http://schemas.microsoft.com/office/drawing/2014/main" id="{8E391A3E-CB73-72AA-9547-77B13F9290AC}"/>
              </a:ext>
            </a:extLst>
          </p:cNvPr>
          <p:cNvSpPr/>
          <p:nvPr/>
        </p:nvSpPr>
        <p:spPr>
          <a:xfrm>
            <a:off x="2213726" y="4876800"/>
            <a:ext cx="7824354" cy="1245483"/>
          </a:xfrm>
          <a:custGeom>
            <a:avLst/>
            <a:gdLst>
              <a:gd name="connsiteX0" fmla="*/ 0 w 7884160"/>
              <a:gd name="connsiteY0" fmla="*/ 0 h 1137920"/>
              <a:gd name="connsiteX1" fmla="*/ 3576320 w 7884160"/>
              <a:gd name="connsiteY1" fmla="*/ 0 h 1137920"/>
              <a:gd name="connsiteX2" fmla="*/ 3576320 w 7884160"/>
              <a:gd name="connsiteY2" fmla="*/ 599440 h 1137920"/>
              <a:gd name="connsiteX3" fmla="*/ 7884160 w 7884160"/>
              <a:gd name="connsiteY3" fmla="*/ 599440 h 1137920"/>
              <a:gd name="connsiteX4" fmla="*/ 7884160 w 7884160"/>
              <a:gd name="connsiteY4" fmla="*/ 1137920 h 1137920"/>
              <a:gd name="connsiteX5" fmla="*/ 20320 w 7884160"/>
              <a:gd name="connsiteY5" fmla="*/ 1137920 h 1137920"/>
              <a:gd name="connsiteX6" fmla="*/ 0 w 7884160"/>
              <a:gd name="connsiteY6" fmla="*/ 0 h 1137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84160" h="1137920">
                <a:moveTo>
                  <a:pt x="0" y="0"/>
                </a:moveTo>
                <a:lnTo>
                  <a:pt x="3576320" y="0"/>
                </a:lnTo>
                <a:lnTo>
                  <a:pt x="3576320" y="599440"/>
                </a:lnTo>
                <a:lnTo>
                  <a:pt x="7884160" y="599440"/>
                </a:lnTo>
                <a:lnTo>
                  <a:pt x="7884160" y="1137920"/>
                </a:lnTo>
                <a:lnTo>
                  <a:pt x="20320" y="1137920"/>
                </a:lnTo>
                <a:lnTo>
                  <a:pt x="0" y="0"/>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272A9105-81F6-54ED-AF66-ADF14DFB1A2B}"/>
              </a:ext>
            </a:extLst>
          </p:cNvPr>
          <p:cNvSpPr/>
          <p:nvPr/>
        </p:nvSpPr>
        <p:spPr>
          <a:xfrm>
            <a:off x="3898586" y="4044975"/>
            <a:ext cx="1973893" cy="1284407"/>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B02138E-F1C2-6A34-6289-F1FB48927592}"/>
              </a:ext>
            </a:extLst>
          </p:cNvPr>
          <p:cNvSpPr/>
          <p:nvPr/>
        </p:nvSpPr>
        <p:spPr>
          <a:xfrm>
            <a:off x="6369631" y="4108031"/>
            <a:ext cx="1453753" cy="951649"/>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0CFCAE76-E959-7A90-7CFE-E0E9FFF596E7}"/>
              </a:ext>
            </a:extLst>
          </p:cNvPr>
          <p:cNvSpPr/>
          <p:nvPr/>
        </p:nvSpPr>
        <p:spPr>
          <a:xfrm>
            <a:off x="5145602" y="1952584"/>
            <a:ext cx="1829273" cy="496028"/>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31E9B819-44F0-8E39-37E3-96473CA2F484}"/>
              </a:ext>
            </a:extLst>
          </p:cNvPr>
          <p:cNvSpPr/>
          <p:nvPr/>
        </p:nvSpPr>
        <p:spPr>
          <a:xfrm>
            <a:off x="197720" y="4075508"/>
            <a:ext cx="1484206" cy="995627"/>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GRBP task</a:t>
            </a:r>
            <a:endParaRPr kumimoji="1" lang="ja-JP" altLang="en-US" dirty="0">
              <a:solidFill>
                <a:schemeClr val="tx1"/>
              </a:solidFill>
            </a:endParaRPr>
          </a:p>
        </p:txBody>
      </p:sp>
      <p:sp>
        <p:nvSpPr>
          <p:cNvPr id="24" name="正方形/長方形 23">
            <a:extLst>
              <a:ext uri="{FF2B5EF4-FFF2-40B4-BE49-F238E27FC236}">
                <a16:creationId xmlns:a16="http://schemas.microsoft.com/office/drawing/2014/main" id="{C2E97D13-22C1-7A93-0F86-81D26C6829EF}"/>
              </a:ext>
            </a:extLst>
          </p:cNvPr>
          <p:cNvSpPr/>
          <p:nvPr/>
        </p:nvSpPr>
        <p:spPr>
          <a:xfrm>
            <a:off x="173128" y="2040317"/>
            <a:ext cx="1508798" cy="496028"/>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Maybe R.E.3</a:t>
            </a:r>
            <a:endParaRPr kumimoji="1" lang="ja-JP" altLang="en-US" dirty="0">
              <a:solidFill>
                <a:schemeClr val="tx1"/>
              </a:solidFill>
            </a:endParaRPr>
          </a:p>
        </p:txBody>
      </p:sp>
    </p:spTree>
    <p:extLst>
      <p:ext uri="{BB962C8B-B14F-4D97-AF65-F5344CB8AC3E}">
        <p14:creationId xmlns:p14="http://schemas.microsoft.com/office/powerpoint/2010/main" val="1461086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44E681-4D98-5FDD-9005-4C21B01E7506}"/>
              </a:ext>
            </a:extLst>
          </p:cNvPr>
          <p:cNvSpPr>
            <a:spLocks noGrp="1"/>
          </p:cNvSpPr>
          <p:nvPr>
            <p:ph type="sldNum" sz="quarter" idx="12"/>
          </p:nvPr>
        </p:nvSpPr>
        <p:spPr/>
        <p:txBody>
          <a:bodyPr/>
          <a:lstStyle/>
          <a:p>
            <a:fld id="{32F358AF-5730-43DE-AF33-67BCA06BF621}" type="slidenum">
              <a:rPr lang="nb-NO" smtClean="0"/>
              <a:t>17</a:t>
            </a:fld>
            <a:endParaRPr lang="nb-NO"/>
          </a:p>
        </p:txBody>
      </p:sp>
      <p:sp>
        <p:nvSpPr>
          <p:cNvPr id="4" name="Titre 1">
            <a:extLst>
              <a:ext uri="{FF2B5EF4-FFF2-40B4-BE49-F238E27FC236}">
                <a16:creationId xmlns:a16="http://schemas.microsoft.com/office/drawing/2014/main" id="{0F218F87-82D5-1CF4-6D9E-DD658F4D1AB7}"/>
              </a:ext>
            </a:extLst>
          </p:cNvPr>
          <p:cNvSpPr txBox="1">
            <a:spLocks/>
          </p:cNvSpPr>
          <p:nvPr/>
        </p:nvSpPr>
        <p:spPr>
          <a:xfrm>
            <a:off x="270872" y="61701"/>
            <a:ext cx="11215733"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rPr>
              <a:t>Five Key-</a:t>
            </a:r>
            <a:r>
              <a:rPr kumimoji="0" lang="fr-FR" sz="4400" b="1" i="0" u="none" strike="noStrike" kern="1200" cap="none" spc="0" normalizeH="0" baseline="0" noProof="0" dirty="0" err="1">
                <a:ln>
                  <a:noFill/>
                </a:ln>
                <a:solidFill>
                  <a:prstClr val="black"/>
                </a:solidFill>
                <a:effectLst/>
                <a:uLnTx/>
                <a:uFillTx/>
                <a:latin typeface="Calibri Light" panose="020F0302020204030204"/>
                <a:ea typeface="+mj-ea"/>
                <a:cs typeface="+mj-cs"/>
              </a:rPr>
              <a:t>domains</a:t>
            </a:r>
            <a:endPar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5" name="ZoneTexte 16">
            <a:extLst>
              <a:ext uri="{FF2B5EF4-FFF2-40B4-BE49-F238E27FC236}">
                <a16:creationId xmlns:a16="http://schemas.microsoft.com/office/drawing/2014/main" id="{AF736660-051B-9936-923B-8C5DCE51AC92}"/>
              </a:ext>
            </a:extLst>
          </p:cNvPr>
          <p:cNvSpPr txBox="1"/>
          <p:nvPr/>
        </p:nvSpPr>
        <p:spPr>
          <a:xfrm>
            <a:off x="197720" y="1043001"/>
            <a:ext cx="1247144" cy="461665"/>
          </a:xfrm>
          <a:prstGeom prst="rect">
            <a:avLst/>
          </a:prstGeom>
          <a:solidFill>
            <a:schemeClr val="accent6">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PART 3.</a:t>
            </a:r>
          </a:p>
        </p:txBody>
      </p:sp>
      <p:pic>
        <p:nvPicPr>
          <p:cNvPr id="6" name="図 5">
            <a:extLst>
              <a:ext uri="{FF2B5EF4-FFF2-40B4-BE49-F238E27FC236}">
                <a16:creationId xmlns:a16="http://schemas.microsoft.com/office/drawing/2014/main" id="{EADE3D28-F31B-1730-A0CF-C049C790FF47}"/>
              </a:ext>
            </a:extLst>
          </p:cNvPr>
          <p:cNvPicPr>
            <a:picLocks noChangeAspect="1"/>
          </p:cNvPicPr>
          <p:nvPr/>
        </p:nvPicPr>
        <p:blipFill>
          <a:blip r:embed="rId2"/>
          <a:stretch>
            <a:fillRect/>
          </a:stretch>
        </p:blipFill>
        <p:spPr>
          <a:xfrm>
            <a:off x="4432261" y="5766988"/>
            <a:ext cx="3327477" cy="1000745"/>
          </a:xfrm>
          <a:prstGeom prst="rect">
            <a:avLst/>
          </a:prstGeom>
        </p:spPr>
      </p:pic>
      <p:pic>
        <p:nvPicPr>
          <p:cNvPr id="7" name="図 6">
            <a:extLst>
              <a:ext uri="{FF2B5EF4-FFF2-40B4-BE49-F238E27FC236}">
                <a16:creationId xmlns:a16="http://schemas.microsoft.com/office/drawing/2014/main" id="{06DAE3E1-B695-1AA5-51E5-CC19A343522C}"/>
              </a:ext>
            </a:extLst>
          </p:cNvPr>
          <p:cNvPicPr>
            <a:picLocks noChangeAspect="1"/>
          </p:cNvPicPr>
          <p:nvPr/>
        </p:nvPicPr>
        <p:blipFill>
          <a:blip r:embed="rId3"/>
          <a:stretch>
            <a:fillRect/>
          </a:stretch>
        </p:blipFill>
        <p:spPr>
          <a:xfrm>
            <a:off x="3041784" y="868483"/>
            <a:ext cx="5843600" cy="3848224"/>
          </a:xfrm>
          <a:prstGeom prst="rect">
            <a:avLst/>
          </a:prstGeom>
        </p:spPr>
      </p:pic>
      <p:sp>
        <p:nvSpPr>
          <p:cNvPr id="8" name="正方形/長方形 7">
            <a:extLst>
              <a:ext uri="{FF2B5EF4-FFF2-40B4-BE49-F238E27FC236}">
                <a16:creationId xmlns:a16="http://schemas.microsoft.com/office/drawing/2014/main" id="{016E5CCE-0852-3F49-541E-771E3254466B}"/>
              </a:ext>
            </a:extLst>
          </p:cNvPr>
          <p:cNvSpPr/>
          <p:nvPr/>
        </p:nvSpPr>
        <p:spPr>
          <a:xfrm>
            <a:off x="1600398" y="3187002"/>
            <a:ext cx="1229294" cy="732881"/>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GRBP task</a:t>
            </a:r>
            <a:endParaRPr kumimoji="1" lang="ja-JP" altLang="en-US" sz="1600" dirty="0">
              <a:solidFill>
                <a:schemeClr val="tx1"/>
              </a:solidFill>
            </a:endParaRPr>
          </a:p>
        </p:txBody>
      </p:sp>
      <p:sp>
        <p:nvSpPr>
          <p:cNvPr id="9" name="正方形/長方形 8">
            <a:extLst>
              <a:ext uri="{FF2B5EF4-FFF2-40B4-BE49-F238E27FC236}">
                <a16:creationId xmlns:a16="http://schemas.microsoft.com/office/drawing/2014/main" id="{DB395D0C-9597-EA9D-093E-7E5053403244}"/>
              </a:ext>
            </a:extLst>
          </p:cNvPr>
          <p:cNvSpPr/>
          <p:nvPr/>
        </p:nvSpPr>
        <p:spPr>
          <a:xfrm>
            <a:off x="1600398" y="1759598"/>
            <a:ext cx="1249662" cy="365126"/>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Maybe R.E.3</a:t>
            </a:r>
            <a:endParaRPr kumimoji="1" lang="ja-JP" altLang="en-US" sz="1600" dirty="0">
              <a:solidFill>
                <a:schemeClr val="tx1"/>
              </a:solidFill>
            </a:endParaRPr>
          </a:p>
        </p:txBody>
      </p:sp>
      <p:sp>
        <p:nvSpPr>
          <p:cNvPr id="10" name="円柱 9">
            <a:extLst>
              <a:ext uri="{FF2B5EF4-FFF2-40B4-BE49-F238E27FC236}">
                <a16:creationId xmlns:a16="http://schemas.microsoft.com/office/drawing/2014/main" id="{59C9FE0D-EB56-71B0-AB81-46D08C20EB2D}"/>
              </a:ext>
            </a:extLst>
          </p:cNvPr>
          <p:cNvSpPr/>
          <p:nvPr/>
        </p:nvSpPr>
        <p:spPr>
          <a:xfrm>
            <a:off x="4324109" y="4975119"/>
            <a:ext cx="1290112" cy="908459"/>
          </a:xfrm>
          <a:prstGeom prst="can">
            <a:avLst/>
          </a:prstGeom>
          <a:gradFill flip="none" rotWithShape="1">
            <a:gsLst>
              <a:gs pos="1000">
                <a:srgbClr val="00B050"/>
              </a:gs>
              <a:gs pos="0">
                <a:schemeClr val="accent6">
                  <a:lumMod val="0"/>
                  <a:lumOff val="100000"/>
                </a:schemeClr>
              </a:gs>
              <a:gs pos="98000">
                <a:schemeClr val="accent6">
                  <a:lumMod val="0"/>
                  <a:lumOff val="100000"/>
                </a:schemeClr>
              </a:gs>
              <a:gs pos="100000">
                <a:schemeClr val="accent6">
                  <a:lumMod val="100000"/>
                </a:schemeClr>
              </a:gs>
            </a:gsLst>
            <a:lin ang="0" scaled="1"/>
            <a:tileRect/>
          </a:gradFill>
          <a:ln>
            <a:solidFill>
              <a:srgbClr val="00B050"/>
            </a:solidFill>
          </a:ln>
          <a:effectLst>
            <a:outerShdw blurRad="50800" dist="38100" dir="2700000" algn="tl" rotWithShape="0">
              <a:srgbClr val="00B05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Global regulation</a:t>
            </a:r>
            <a:endParaRPr kumimoji="1" lang="ja-JP" altLang="en-US" dirty="0">
              <a:solidFill>
                <a:schemeClr val="tx1"/>
              </a:solidFill>
            </a:endParaRPr>
          </a:p>
        </p:txBody>
      </p:sp>
      <p:sp>
        <p:nvSpPr>
          <p:cNvPr id="11" name="円柱 10">
            <a:extLst>
              <a:ext uri="{FF2B5EF4-FFF2-40B4-BE49-F238E27FC236}">
                <a16:creationId xmlns:a16="http://schemas.microsoft.com/office/drawing/2014/main" id="{BE1A58F7-1939-0B94-4232-6492F4D15BA5}"/>
              </a:ext>
            </a:extLst>
          </p:cNvPr>
          <p:cNvSpPr/>
          <p:nvPr/>
        </p:nvSpPr>
        <p:spPr>
          <a:xfrm>
            <a:off x="6607276" y="4968842"/>
            <a:ext cx="1290112" cy="908459"/>
          </a:xfrm>
          <a:prstGeom prst="can">
            <a:avLst/>
          </a:prstGeom>
          <a:gradFill flip="none" rotWithShape="1">
            <a:gsLst>
              <a:gs pos="1000">
                <a:schemeClr val="accent5">
                  <a:lumMod val="75000"/>
                </a:schemeClr>
              </a:gs>
              <a:gs pos="0">
                <a:schemeClr val="accent6">
                  <a:lumMod val="0"/>
                  <a:lumOff val="100000"/>
                </a:schemeClr>
              </a:gs>
              <a:gs pos="98000">
                <a:schemeClr val="accent6">
                  <a:lumMod val="0"/>
                  <a:lumOff val="100000"/>
                </a:schemeClr>
              </a:gs>
              <a:gs pos="100000">
                <a:schemeClr val="accent5">
                  <a:lumMod val="20000"/>
                  <a:lumOff val="80000"/>
                </a:schemeClr>
              </a:gs>
            </a:gsLst>
            <a:lin ang="0" scaled="1"/>
            <a:tileRect/>
          </a:gradFill>
          <a:ln>
            <a:solidFill>
              <a:schemeClr val="accent1"/>
            </a:solidFill>
          </a:ln>
          <a:effectLst>
            <a:outerShdw blurRad="50800" dist="38100" dir="2700000" algn="tl"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Local rule</a:t>
            </a: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6A9CCAD9-FF9F-AA0C-7930-10120F7DA906}"/>
              </a:ext>
            </a:extLst>
          </p:cNvPr>
          <p:cNvSpPr txBox="1"/>
          <p:nvPr/>
        </p:nvSpPr>
        <p:spPr>
          <a:xfrm>
            <a:off x="8069306" y="6199904"/>
            <a:ext cx="1632155" cy="369332"/>
          </a:xfrm>
          <a:prstGeom prst="rect">
            <a:avLst/>
          </a:prstGeom>
          <a:noFill/>
        </p:spPr>
        <p:txBody>
          <a:bodyPr wrap="square" rtlCol="0">
            <a:spAutoFit/>
          </a:bodyPr>
          <a:lstStyle/>
          <a:p>
            <a:r>
              <a:rPr kumimoji="1" lang="en-US" altLang="ja-JP" dirty="0"/>
              <a:t>Need balance</a:t>
            </a:r>
            <a:endParaRPr kumimoji="1" lang="ja-JP" altLang="en-US" dirty="0"/>
          </a:p>
        </p:txBody>
      </p:sp>
    </p:spTree>
    <p:extLst>
      <p:ext uri="{BB962C8B-B14F-4D97-AF65-F5344CB8AC3E}">
        <p14:creationId xmlns:p14="http://schemas.microsoft.com/office/powerpoint/2010/main" val="3400016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015432"/>
            <a:ext cx="8679806" cy="5534835"/>
          </a:xfrm>
        </p:spPr>
        <p:txBody>
          <a:bodyPr>
            <a:normAutofit fontScale="85000" lnSpcReduction="10000"/>
          </a:bodyPr>
          <a:lstStyle/>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Noise issues in the (urban) environment have to be considered in a holistic way (combination of complementary measures necessary) and are mainly linked to: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manipulation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of vehicles and components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2000" dirty="0">
                <a:effectLst/>
                <a:latin typeface="Calibri" panose="020F0502020204030204" pitchFamily="34" charset="0"/>
                <a:ea typeface="Calibri" panose="020F0502020204030204" pitchFamily="34" charset="0"/>
                <a:cs typeface="Times New Roman" panose="02020603050405020304" pitchFamily="18" charset="0"/>
              </a:rPr>
              <a:t> of the vehicles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driver behaviour and awareness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single events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‘organisation’ of 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vehicle fleet </a:t>
            </a:r>
            <a:r>
              <a:rPr lang="en-GB" sz="2000" dirty="0">
                <a:effectLst/>
                <a:latin typeface="Calibri" panose="020F0502020204030204" pitchFamily="34" charset="0"/>
                <a:ea typeface="Calibri" panose="020F0502020204030204" pitchFamily="34" charset="0"/>
                <a:cs typeface="Times New Roman" panose="02020603050405020304" pitchFamily="18" charset="0"/>
              </a:rPr>
              <a:t>(traffic flow, vehicles distribution, speed, bumps,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tyres contribution </a:t>
            </a:r>
            <a:r>
              <a:rPr lang="en-GB" sz="2000" dirty="0">
                <a:effectLst/>
                <a:latin typeface="Calibri" panose="020F0502020204030204" pitchFamily="34" charset="0"/>
                <a:ea typeface="Calibri" panose="020F0502020204030204" pitchFamily="34" charset="0"/>
                <a:cs typeface="Times New Roman" panose="02020603050405020304" pitchFamily="18" charset="0"/>
              </a:rPr>
              <a:t>to the vehicle’s sound emissions and their interaction with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the road surfaces which is becoming still more important with electrified vehicles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the environmental &amp; safety tyres performances and their inter-dependency</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road surfaces </a:t>
            </a:r>
            <a:r>
              <a:rPr lang="en-GB" sz="2000" dirty="0">
                <a:effectLst/>
                <a:latin typeface="Calibri" panose="020F0502020204030204" pitchFamily="34" charset="0"/>
                <a:ea typeface="Calibri" panose="020F0502020204030204" pitchFamily="34" charset="0"/>
                <a:cs typeface="Times New Roman" panose="02020603050405020304" pitchFamily="18" charset="0"/>
              </a:rPr>
              <a:t>including the road maintenance to maintain their performances regarding the noise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interaction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between the environmental noise and the type-approval tests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sound assessment modelling </a:t>
            </a:r>
            <a:r>
              <a:rPr lang="en-GB" sz="2000" dirty="0">
                <a:effectLst/>
                <a:latin typeface="Calibri" panose="020F0502020204030204" pitchFamily="34" charset="0"/>
                <a:ea typeface="Calibri" panose="020F0502020204030204" pitchFamily="34" charset="0"/>
                <a:cs typeface="Times New Roman" panose="02020603050405020304" pitchFamily="18" charset="0"/>
              </a:rPr>
              <a:t>tools to estimate sound from road traffic</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various usages </a:t>
            </a:r>
            <a:r>
              <a:rPr lang="en-GB" sz="2000" dirty="0">
                <a:effectLst/>
                <a:latin typeface="Calibri" panose="020F0502020204030204" pitchFamily="34" charset="0"/>
                <a:ea typeface="Calibri" panose="020F0502020204030204" pitchFamily="34" charset="0"/>
                <a:cs typeface="Times New Roman" panose="02020603050405020304" pitchFamily="18" charset="0"/>
              </a:rPr>
              <a:t>of the vehicles – private and commercial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General </a:t>
            </a:r>
            <a:r>
              <a:rPr lang="fr-FR" sz="3600" b="1" dirty="0" err="1"/>
              <a:t>findings</a:t>
            </a:r>
            <a:r>
              <a:rPr lang="fr-FR" sz="3600" b="1" dirty="0"/>
              <a:t> </a:t>
            </a:r>
            <a:r>
              <a:rPr lang="fr-FR" sz="3600" b="1" dirty="0" err="1"/>
              <a:t>from</a:t>
            </a:r>
            <a:r>
              <a:rPr lang="fr-FR" sz="3600" b="1" dirty="0"/>
              <a:t> the 5 Key-</a:t>
            </a:r>
            <a:r>
              <a:rPr lang="fr-FR" sz="3600" b="1" dirty="0" err="1"/>
              <a:t>domains</a:t>
            </a:r>
            <a:endParaRPr lang="fr-FR" sz="3600" b="1" dirty="0"/>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pic>
        <p:nvPicPr>
          <p:cNvPr id="5" name="Image 4">
            <a:extLst>
              <a:ext uri="{FF2B5EF4-FFF2-40B4-BE49-F238E27FC236}">
                <a16:creationId xmlns:a16="http://schemas.microsoft.com/office/drawing/2014/main" id="{A44F09E3-EA8B-C18F-67A1-0E44D3926FA8}"/>
              </a:ext>
            </a:extLst>
          </p:cNvPr>
          <p:cNvPicPr>
            <a:picLocks noChangeAspect="1"/>
          </p:cNvPicPr>
          <p:nvPr/>
        </p:nvPicPr>
        <p:blipFill>
          <a:blip r:embed="rId2"/>
          <a:stretch>
            <a:fillRect/>
          </a:stretch>
        </p:blipFill>
        <p:spPr>
          <a:xfrm>
            <a:off x="8876005" y="984069"/>
            <a:ext cx="3315995" cy="2689451"/>
          </a:xfrm>
          <a:prstGeom prst="rect">
            <a:avLst/>
          </a:prstGeom>
        </p:spPr>
      </p:pic>
    </p:spTree>
    <p:extLst>
      <p:ext uri="{BB962C8B-B14F-4D97-AF65-F5344CB8AC3E}">
        <p14:creationId xmlns:p14="http://schemas.microsoft.com/office/powerpoint/2010/main" val="2638600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92725AB1-8B66-EB12-7735-D628A3BCB17D}"/>
              </a:ext>
            </a:extLst>
          </p:cNvPr>
          <p:cNvPicPr>
            <a:picLocks noChangeAspect="1"/>
          </p:cNvPicPr>
          <p:nvPr/>
        </p:nvPicPr>
        <p:blipFill>
          <a:blip r:embed="rId2"/>
          <a:stretch>
            <a:fillRect/>
          </a:stretch>
        </p:blipFill>
        <p:spPr>
          <a:xfrm>
            <a:off x="9955262" y="14681"/>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402081"/>
            <a:ext cx="11086838" cy="5068388"/>
          </a:xfrm>
        </p:spPr>
        <p:txBody>
          <a:bodyPr>
            <a:normAutofit fontScale="92500" lnSpcReduction="10000"/>
          </a:bodyPr>
          <a:lstStyle/>
          <a:p>
            <a:pPr lvl="0">
              <a:lnSpc>
                <a:spcPct val="107000"/>
              </a:lnSpc>
              <a:buFont typeface="Wingdings" panose="05000000000000000000" pitchFamily="2" charset="2"/>
              <a:buChar char="§"/>
            </a:pP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Education of the drivers </a:t>
            </a:r>
            <a:r>
              <a:rPr lang="en-US" dirty="0">
                <a:latin typeface="Calibri" panose="020F0502020204030204" pitchFamily="34" charset="0"/>
                <a:ea typeface="Calibri" panose="020F0502020204030204" pitchFamily="34" charset="0"/>
                <a:cs typeface="Times New Roman" panose="02020603050405020304" pitchFamily="18" charset="0"/>
              </a:rPr>
              <a:t>to make them aware of the impact of their driving </a:t>
            </a:r>
            <a:r>
              <a:rPr lang="en-US" dirty="0" err="1">
                <a:latin typeface="Calibri" panose="020F0502020204030204" pitchFamily="34" charset="0"/>
                <a:ea typeface="Calibri" panose="020F0502020204030204" pitchFamily="34" charset="0"/>
                <a:cs typeface="Times New Roman" panose="02020603050405020304" pitchFamily="18" charset="0"/>
              </a:rPr>
              <a:t>behaviour</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information’s display (roadside information, noise information inside the vehicle, …),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prevention campaigns,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roadside checks,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sanction systems supported for instance by noise sonars/cameras including vehicle license plate detection, speed, acceleration, …</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Development of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solutions against manipulation of vehicles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better control of aftersales component,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periodical technical inspection,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market surveillance,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detection of illegally modified vehicles, for example by noise cameras</a:t>
            </a:r>
          </a:p>
          <a:p>
            <a:pPr lvl="0">
              <a:lnSpc>
                <a:spcPct val="107000"/>
              </a:lnSpc>
              <a:buFont typeface="Wingdings" panose="05000000000000000000" pitchFamily="2" charset="2"/>
              <a:buChar char="§"/>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403292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extLst>
              <p:ext uri="{D42A27DB-BD31-4B8C-83A1-F6EECF244321}">
                <p14:modId xmlns:p14="http://schemas.microsoft.com/office/powerpoint/2010/main" val="2052679927"/>
              </p:ext>
            </p:extLst>
          </p:nvPr>
        </p:nvGraphicFramePr>
        <p:xfrm>
          <a:off x="2010" y="1904"/>
          <a:ext cx="1903" cy="1903"/>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010" y="1904"/>
                        <a:ext cx="1903" cy="1903"/>
                      </a:xfrm>
                      <a:prstGeom prst="rect">
                        <a:avLst/>
                      </a:prstGeom>
                    </p:spPr>
                  </p:pic>
                </p:oleObj>
              </mc:Fallback>
            </mc:AlternateContent>
          </a:graphicData>
        </a:graphic>
      </p:graphicFrame>
      <p:cxnSp>
        <p:nvCxnSpPr>
          <p:cNvPr id="12" name="Gerader Verbinder 11"/>
          <p:cNvCxnSpPr>
            <a:cxnSpLocks/>
          </p:cNvCxnSpPr>
          <p:nvPr/>
        </p:nvCxnSpPr>
        <p:spPr>
          <a:xfrm>
            <a:off x="962704" y="4242436"/>
            <a:ext cx="10083575" cy="21168"/>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Gerader Verbinder 12"/>
          <p:cNvCxnSpPr>
            <a:cxnSpLocks/>
          </p:cNvCxnSpPr>
          <p:nvPr/>
        </p:nvCxnSpPr>
        <p:spPr>
          <a:xfrm flipV="1">
            <a:off x="962704" y="4983380"/>
            <a:ext cx="10083575" cy="47667"/>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platzhalter 5">
            <a:extLst>
              <a:ext uri="{FF2B5EF4-FFF2-40B4-BE49-F238E27FC236}">
                <a16:creationId xmlns:a16="http://schemas.microsoft.com/office/drawing/2014/main" id="{91A32ED1-0F38-4920-88C4-FEEE96A42D55}"/>
              </a:ext>
            </a:extLst>
          </p:cNvPr>
          <p:cNvSpPr txBox="1">
            <a:spLocks/>
          </p:cNvSpPr>
          <p:nvPr/>
        </p:nvSpPr>
        <p:spPr bwMode="gray">
          <a:xfrm>
            <a:off x="4103435" y="1419319"/>
            <a:ext cx="6798531" cy="2726991"/>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n-GB" dirty="0"/>
              <a:t>“The experts from EC, ETRTO and OICA reported on their studies on sound level limits (GRBP-73-23, GRBP-73-11 and GRBP-73-25, respectively). To coordinate such initiatives, GRBP decided to establish a taskforce (TF) and sought a volunteer among the experts from Contracting Parties to take the leadership of TF, while OICA agreed to act as secretary. GRBP considered that </a:t>
            </a:r>
            <a:r>
              <a:rPr lang="en-GB" b="1" dirty="0"/>
              <a:t>TF should address the sound level limits</a:t>
            </a:r>
            <a:r>
              <a:rPr lang="en-GB" dirty="0"/>
              <a:t> of UN Regulation No. 51 and, at a later stage, No. 41. To kick-off the TF activities without delay, the Chair pointed out that he could take the lead of TF on a temporary basis, if needed.” </a:t>
            </a:r>
            <a:endParaRPr lang="de-DE" dirty="0"/>
          </a:p>
        </p:txBody>
      </p:sp>
      <p:sp>
        <p:nvSpPr>
          <p:cNvPr id="24" name="Textplatzhalter 5">
            <a:extLst>
              <a:ext uri="{FF2B5EF4-FFF2-40B4-BE49-F238E27FC236}">
                <a16:creationId xmlns:a16="http://schemas.microsoft.com/office/drawing/2014/main" id="{CF7E269A-B478-4446-88CA-62675960C32C}"/>
              </a:ext>
            </a:extLst>
          </p:cNvPr>
          <p:cNvSpPr txBox="1">
            <a:spLocks/>
          </p:cNvSpPr>
          <p:nvPr/>
        </p:nvSpPr>
        <p:spPr bwMode="gray">
          <a:xfrm>
            <a:off x="962706" y="1419319"/>
            <a:ext cx="3024000" cy="2726993"/>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err="1"/>
              <a:t>Reminder</a:t>
            </a:r>
            <a:endParaRPr lang="de-DE" b="1" dirty="0"/>
          </a:p>
        </p:txBody>
      </p:sp>
      <p:sp>
        <p:nvSpPr>
          <p:cNvPr id="26" name="Textplatzhalter 5">
            <a:extLst>
              <a:ext uri="{FF2B5EF4-FFF2-40B4-BE49-F238E27FC236}">
                <a16:creationId xmlns:a16="http://schemas.microsoft.com/office/drawing/2014/main" id="{94B5F1EE-866A-456F-A5BE-726FDA92B813}"/>
              </a:ext>
            </a:extLst>
          </p:cNvPr>
          <p:cNvSpPr txBox="1">
            <a:spLocks/>
          </p:cNvSpPr>
          <p:nvPr/>
        </p:nvSpPr>
        <p:spPr bwMode="gray">
          <a:xfrm>
            <a:off x="962706" y="4343399"/>
            <a:ext cx="3024000" cy="577647"/>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Roles</a:t>
            </a:r>
          </a:p>
        </p:txBody>
      </p:sp>
      <p:sp>
        <p:nvSpPr>
          <p:cNvPr id="27" name="Textplatzhalter 5">
            <a:extLst>
              <a:ext uri="{FF2B5EF4-FFF2-40B4-BE49-F238E27FC236}">
                <a16:creationId xmlns:a16="http://schemas.microsoft.com/office/drawing/2014/main" id="{8C7B6592-CEFA-4143-9572-F92488549D28}"/>
              </a:ext>
            </a:extLst>
          </p:cNvPr>
          <p:cNvSpPr txBox="1">
            <a:spLocks/>
          </p:cNvSpPr>
          <p:nvPr/>
        </p:nvSpPr>
        <p:spPr bwMode="gray">
          <a:xfrm>
            <a:off x="4103436" y="5110842"/>
            <a:ext cx="6798530" cy="587952"/>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hlinkClick r:id="rId6"/>
              </a:rPr>
              <a:t>Task Force on Sound Limits (TF SL) - Transport - Vehicle Regulations - UNECE Wiki</a:t>
            </a:r>
            <a:endParaRPr lang="de-DE" sz="1600" dirty="0"/>
          </a:p>
        </p:txBody>
      </p:sp>
      <p:sp>
        <p:nvSpPr>
          <p:cNvPr id="28" name="Textplatzhalter 5">
            <a:extLst>
              <a:ext uri="{FF2B5EF4-FFF2-40B4-BE49-F238E27FC236}">
                <a16:creationId xmlns:a16="http://schemas.microsoft.com/office/drawing/2014/main" id="{6D55C6C9-0A12-4552-9DF9-779ABFBB81CF}"/>
              </a:ext>
            </a:extLst>
          </p:cNvPr>
          <p:cNvSpPr txBox="1">
            <a:spLocks/>
          </p:cNvSpPr>
          <p:nvPr/>
        </p:nvSpPr>
        <p:spPr bwMode="gray">
          <a:xfrm>
            <a:off x="962706" y="5110842"/>
            <a:ext cx="3024000" cy="587951"/>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TF-VS </a:t>
            </a:r>
            <a:r>
              <a:rPr lang="en-GB" b="1" dirty="0"/>
              <a:t>homepage</a:t>
            </a:r>
          </a:p>
        </p:txBody>
      </p:sp>
      <p:sp>
        <p:nvSpPr>
          <p:cNvPr id="14" name="Textplatzhalter 5">
            <a:extLst>
              <a:ext uri="{FF2B5EF4-FFF2-40B4-BE49-F238E27FC236}">
                <a16:creationId xmlns:a16="http://schemas.microsoft.com/office/drawing/2014/main" id="{0AE5C653-AB1E-459B-A226-5F129CA5C935}"/>
              </a:ext>
            </a:extLst>
          </p:cNvPr>
          <p:cNvSpPr txBox="1">
            <a:spLocks/>
          </p:cNvSpPr>
          <p:nvPr/>
        </p:nvSpPr>
        <p:spPr bwMode="gray">
          <a:xfrm>
            <a:off x="4103435" y="4294824"/>
            <a:ext cx="6196119" cy="647999"/>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b="1" dirty="0"/>
              <a:t>Chair</a:t>
            </a:r>
            <a:r>
              <a:rPr lang="en-US" dirty="0"/>
              <a:t>: 		France</a:t>
            </a:r>
          </a:p>
          <a:p>
            <a:pPr marL="285750" indent="-285750">
              <a:buFont typeface="Arial" panose="020B0604020202020204" pitchFamily="34" charset="0"/>
              <a:buChar char="•"/>
            </a:pPr>
            <a:r>
              <a:rPr lang="en-US" b="1" dirty="0"/>
              <a:t>Secretariat</a:t>
            </a:r>
            <a:r>
              <a:rPr lang="en-US" dirty="0"/>
              <a:t>: 	OICA</a:t>
            </a:r>
            <a:endParaRPr lang="en-US" i="1" dirty="0"/>
          </a:p>
        </p:txBody>
      </p:sp>
      <p:sp>
        <p:nvSpPr>
          <p:cNvPr id="4" name="Titel 1">
            <a:extLst>
              <a:ext uri="{FF2B5EF4-FFF2-40B4-BE49-F238E27FC236}">
                <a16:creationId xmlns:a16="http://schemas.microsoft.com/office/drawing/2014/main" id="{A7CEEE44-79A4-921E-F679-1E67CE9AE4FA}"/>
              </a:ext>
            </a:extLst>
          </p:cNvPr>
          <p:cNvSpPr txBox="1">
            <a:spLocks/>
          </p:cNvSpPr>
          <p:nvPr/>
        </p:nvSpPr>
        <p:spPr bwMode="gray">
          <a:xfrm>
            <a:off x="371473" y="115594"/>
            <a:ext cx="10515600" cy="879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mn-lt"/>
              </a:rPr>
              <a:t>TF </a:t>
            </a:r>
            <a:r>
              <a:rPr lang="en-US" sz="3600" b="1" dirty="0">
                <a:latin typeface="+mn-lt"/>
              </a:rPr>
              <a:t>Vehicles</a:t>
            </a:r>
            <a:r>
              <a:rPr lang="de-DE" sz="3600" b="1" dirty="0">
                <a:latin typeface="+mn-lt"/>
              </a:rPr>
              <a:t>‘ Sound: Key Points</a:t>
            </a:r>
          </a:p>
        </p:txBody>
      </p:sp>
    </p:spTree>
    <p:extLst>
      <p:ext uri="{BB962C8B-B14F-4D97-AF65-F5344CB8AC3E}">
        <p14:creationId xmlns:p14="http://schemas.microsoft.com/office/powerpoint/2010/main" val="353958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625FA6A-EBDA-8D8B-FC33-A4FF3E04FF29}"/>
              </a:ext>
            </a:extLst>
          </p:cNvPr>
          <p:cNvPicPr>
            <a:picLocks noChangeAspect="1"/>
          </p:cNvPicPr>
          <p:nvPr/>
        </p:nvPicPr>
        <p:blipFill>
          <a:blip r:embed="rId2"/>
          <a:stretch>
            <a:fillRect/>
          </a:stretch>
        </p:blipFill>
        <p:spPr>
          <a:xfrm>
            <a:off x="9955262" y="14683"/>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210491"/>
            <a:ext cx="10778572" cy="5164183"/>
          </a:xfrm>
        </p:spPr>
        <p:txBody>
          <a:bodyPr>
            <a:normAutofit lnSpcReduction="10000"/>
          </a:bodyPr>
          <a:lstStyle/>
          <a:p>
            <a:pPr lvl="0">
              <a:lnSpc>
                <a:spcPct val="107000"/>
              </a:lnSpc>
              <a:buFont typeface="Wingdings" panose="05000000000000000000" pitchFamily="2" charset="2"/>
              <a:buChar char="§"/>
            </a:pP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Arrangement of traffic fleet </a:t>
            </a:r>
            <a:r>
              <a:rPr lang="en-US" dirty="0">
                <a:latin typeface="Calibri" panose="020F0502020204030204" pitchFamily="34" charset="0"/>
                <a:ea typeface="Calibri" panose="020F0502020204030204" pitchFamily="34" charset="0"/>
                <a:cs typeface="Times New Roman" panose="02020603050405020304" pitchFamily="18" charset="0"/>
              </a:rPr>
              <a:t>to provide more ‘relaxed’ driving conditions and reduce noise by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optimizing traffic flow,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adding low speed areas,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avoiding speed bumps,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traffic flow distribution especially for the future with growing electrified vehicle part … </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Improvement of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knowledge of vehicles impacts on noise </a:t>
            </a:r>
            <a:r>
              <a:rPr lang="en-US" dirty="0">
                <a:latin typeface="Calibri" panose="020F0502020204030204" pitchFamily="34" charset="0"/>
                <a:ea typeface="Calibri" panose="020F0502020204030204" pitchFamily="34" charset="0"/>
                <a:cs typeface="Times New Roman" panose="02020603050405020304" pitchFamily="18" charset="0"/>
              </a:rPr>
              <a:t>including</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Future worldwide automotive electrification including AVAS and impact on environmental noise</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Data from real life for all categories of vehicles and not only for M1 &amp; N1 categories of vehicles to be considered through test campaigns</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1586073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6B71A42-A7B3-22B7-F528-667B417288EF}"/>
              </a:ext>
            </a:extLst>
          </p:cNvPr>
          <p:cNvPicPr>
            <a:picLocks noChangeAspect="1"/>
          </p:cNvPicPr>
          <p:nvPr/>
        </p:nvPicPr>
        <p:blipFill>
          <a:blip r:embed="rId2"/>
          <a:stretch>
            <a:fillRect/>
          </a:stretch>
        </p:blipFill>
        <p:spPr>
          <a:xfrm>
            <a:off x="9955262" y="5973"/>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308477"/>
            <a:ext cx="11086838" cy="5241789"/>
          </a:xfrm>
        </p:spPr>
        <p:txBody>
          <a:bodyPr>
            <a:normAutofit/>
          </a:bodyPr>
          <a:lstStyle/>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Definition of a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cross-matrix</a:t>
            </a:r>
            <a:r>
              <a:rPr lang="en-US" dirty="0">
                <a:latin typeface="Calibri" panose="020F0502020204030204" pitchFamily="34" charset="0"/>
                <a:ea typeface="Calibri" panose="020F0502020204030204" pitchFamily="34" charset="0"/>
                <a:cs typeface="Times New Roman" panose="02020603050405020304" pitchFamily="18" charset="0"/>
              </a:rPr>
              <a:t> between the traffic noise situations, contributing factors and major complaints</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Update and improvement of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understanding of the environmental noise in real life </a:t>
            </a:r>
            <a:r>
              <a:rPr lang="en-US" dirty="0">
                <a:latin typeface="Calibri" panose="020F0502020204030204" pitchFamily="34" charset="0"/>
                <a:ea typeface="Calibri" panose="020F0502020204030204" pitchFamily="34" charset="0"/>
                <a:cs typeface="Times New Roman" panose="02020603050405020304" pitchFamily="18" charset="0"/>
              </a:rPr>
              <a:t>concerning:</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CBA (Cost-Benefit-Analysis) to assess the potential health benefits of noise reduction to be improved</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Noise mapping tools including single events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Traffic scenarios</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846601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0761577-B597-3A54-6D33-903D9C9E7178}"/>
              </a:ext>
            </a:extLst>
          </p:cNvPr>
          <p:cNvPicPr>
            <a:picLocks noChangeAspect="1"/>
          </p:cNvPicPr>
          <p:nvPr/>
        </p:nvPicPr>
        <p:blipFill>
          <a:blip r:embed="rId2"/>
          <a:stretch>
            <a:fillRect/>
          </a:stretch>
        </p:blipFill>
        <p:spPr>
          <a:xfrm>
            <a:off x="9955262" y="-11442"/>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308478"/>
            <a:ext cx="11086838" cy="5241789"/>
          </a:xfrm>
        </p:spPr>
        <p:txBody>
          <a:bodyPr>
            <a:normAutofit fontScale="92500" lnSpcReduction="10000"/>
          </a:bodyPr>
          <a:lstStyle/>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Further improve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knowledge of tyres </a:t>
            </a:r>
            <a:r>
              <a:rPr lang="en-US" dirty="0">
                <a:latin typeface="Calibri" panose="020F0502020204030204" pitchFamily="34" charset="0"/>
                <a:ea typeface="Calibri" panose="020F0502020204030204" pitchFamily="34" charset="0"/>
                <a:cs typeface="Times New Roman" panose="02020603050405020304" pitchFamily="18" charset="0"/>
              </a:rPr>
              <a:t>for: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performances and their inter-dependency regarding noise and other environmental aspects (as particles), and safety (as handling &amp; braking of vehicles)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interaction with the road surfaces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test methods (indoor in addition to outdoor)</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Further research on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low-noise road surfaces </a:t>
            </a:r>
            <a:r>
              <a:rPr lang="en-US" dirty="0">
                <a:latin typeface="Calibri" panose="020F0502020204030204" pitchFamily="34" charset="0"/>
                <a:ea typeface="Calibri" panose="020F0502020204030204" pitchFamily="34" charset="0"/>
                <a:cs typeface="Times New Roman" panose="02020603050405020304" pitchFamily="18" charset="0"/>
              </a:rPr>
              <a:t>with a focus on their acoustic </a:t>
            </a:r>
            <a:r>
              <a:rPr lang="en-US" dirty="0" err="1">
                <a:latin typeface="Calibri" panose="020F0502020204030204" pitchFamily="34" charset="0"/>
                <a:ea typeface="Calibri" panose="020F0502020204030204" pitchFamily="34" charset="0"/>
                <a:cs typeface="Times New Roman" panose="02020603050405020304" pitchFamily="18" charset="0"/>
              </a:rPr>
              <a:t>behaviour</a:t>
            </a:r>
            <a:r>
              <a:rPr lang="en-US" dirty="0">
                <a:latin typeface="Calibri" panose="020F0502020204030204" pitchFamily="34" charset="0"/>
                <a:ea typeface="Calibri" panose="020F0502020204030204" pitchFamily="34" charset="0"/>
                <a:cs typeface="Times New Roman" panose="02020603050405020304" pitchFamily="18" charset="0"/>
              </a:rPr>
              <a:t>, their maintenance with the associated costs, and their safety performances</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Amend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 Regulation no.51</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after assessment of previous steps and measures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to expand the various potential uses of the vehicles (RD-ASEP and its assessment in real life in the future)</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2363770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875965"/>
            <a:ext cx="10648406" cy="5845509"/>
          </a:xfrm>
        </p:spPr>
        <p:txBody>
          <a:bodyPr>
            <a:normAutofit fontScale="92500" lnSpcReduction="20000"/>
          </a:bodyPr>
          <a:lstStyle/>
          <a:p>
            <a:r>
              <a:rPr lang="en-GB" b="1" u="sng" dirty="0"/>
              <a:t>Topics for potential future works of GRBP:</a:t>
            </a: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Education of the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drivers</a:t>
            </a:r>
            <a:r>
              <a:rPr lang="en-GB" sz="2200" dirty="0">
                <a:latin typeface="Calibri" panose="020F0502020204030204" pitchFamily="34" charset="0"/>
                <a:ea typeface="Calibri" panose="020F0502020204030204" pitchFamily="34" charset="0"/>
                <a:cs typeface="Times New Roman" panose="02020603050405020304" pitchFamily="18" charset="0"/>
              </a:rPr>
              <a:t> and their awareness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Development of solutions against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manipulation</a:t>
            </a:r>
            <a:r>
              <a:rPr lang="en-GB" sz="2200" dirty="0">
                <a:latin typeface="Calibri" panose="020F0502020204030204" pitchFamily="34" charset="0"/>
                <a:ea typeface="Calibri" panose="020F0502020204030204" pitchFamily="34" charset="0"/>
                <a:cs typeface="Times New Roman" panose="02020603050405020304" pitchFamily="18" charset="0"/>
              </a:rPr>
              <a:t> of vehicles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Arrangement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traffic fleet</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of the knowledge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vehicles’ impacts on noise</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Cross-matrix </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&amp; update of the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understanding</a:t>
            </a:r>
            <a:r>
              <a:rPr lang="en-GB" sz="2200" dirty="0">
                <a:latin typeface="Calibri" panose="020F0502020204030204" pitchFamily="34" charset="0"/>
                <a:ea typeface="Calibri" panose="020F0502020204030204" pitchFamily="34" charset="0"/>
                <a:cs typeface="Times New Roman" panose="02020603050405020304" pitchFamily="18" charset="0"/>
              </a:rPr>
              <a:t> of the environmental noise in real life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of the knowledge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tyres</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Further research on low-noise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road surfaces </a:t>
            </a:r>
            <a:r>
              <a:rPr lang="en-GB" sz="2200" dirty="0">
                <a:latin typeface="Calibri" panose="020F0502020204030204" pitchFamily="34" charset="0"/>
                <a:ea typeface="Calibri" panose="020F0502020204030204" pitchFamily="34" charset="0"/>
                <a:cs typeface="Times New Roman" panose="02020603050405020304" pitchFamily="18" charset="0"/>
              </a:rPr>
              <a:t>and their maintenance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Future for UN-</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R51-03</a:t>
            </a:r>
            <a:r>
              <a:rPr lang="en-GB" sz="2200" dirty="0">
                <a:latin typeface="Calibri" panose="020F0502020204030204" pitchFamily="34" charset="0"/>
                <a:ea typeface="Calibri" panose="020F0502020204030204" pitchFamily="34" charset="0"/>
                <a:cs typeface="Times New Roman" panose="02020603050405020304" pitchFamily="18" charset="0"/>
              </a:rPr>
              <a:t>.</a:t>
            </a:r>
            <a:endParaRPr lang="en-GB" dirty="0"/>
          </a:p>
          <a:p>
            <a:r>
              <a:rPr lang="en-GB" b="1" u="sng" dirty="0"/>
              <a:t>Main messages</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Limited possibilities in further sound reduction on TA</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Improve relevance of TA test for in use (RD-ASEP) for both vehicles &amp; tyres</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Tyre/road noise and technology challenge</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Other measures to reduce immission (speed reduction, road surface, …)</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Driver awareness </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Contribution of enforcement </a:t>
            </a:r>
          </a:p>
        </p:txBody>
      </p:sp>
      <p:sp>
        <p:nvSpPr>
          <p:cNvPr id="4" name="Tijdelijke aanduiding voor dianummer 3"/>
          <p:cNvSpPr>
            <a:spLocks noGrp="1"/>
          </p:cNvSpPr>
          <p:nvPr>
            <p:ph type="sldNum" sz="quarter" idx="12"/>
          </p:nvPr>
        </p:nvSpPr>
        <p:spPr/>
        <p:txBody>
          <a:bodyPr/>
          <a:lstStyle/>
          <a:p>
            <a:fld id="{32F358AF-5730-43DE-AF33-67BCA06BF621}" type="slidenum">
              <a:rPr lang="nb-NO" smtClean="0"/>
              <a:t>23</a:t>
            </a:fld>
            <a:endParaRPr lang="nb-NO"/>
          </a:p>
        </p:txBody>
      </p:sp>
      <p:sp>
        <p:nvSpPr>
          <p:cNvPr id="5" name="Titre 1">
            <a:extLst>
              <a:ext uri="{FF2B5EF4-FFF2-40B4-BE49-F238E27FC236}">
                <a16:creationId xmlns:a16="http://schemas.microsoft.com/office/drawing/2014/main" id="{E3FE842A-EF75-614B-49C7-53C4AD993FA3}"/>
              </a:ext>
            </a:extLst>
          </p:cNvPr>
          <p:cNvSpPr txBox="1">
            <a:spLocks/>
          </p:cNvSpPr>
          <p:nvPr/>
        </p:nvSpPr>
        <p:spPr>
          <a:xfrm>
            <a:off x="426739" y="0"/>
            <a:ext cx="10145465" cy="7402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mn-lt"/>
              </a:rPr>
              <a:t>SUMMARY of potential for the future</a:t>
            </a:r>
            <a:endParaRPr lang="fr-FR" sz="3600" b="1" dirty="0">
              <a:latin typeface="+mn-lt"/>
            </a:endParaRPr>
          </a:p>
        </p:txBody>
      </p:sp>
    </p:spTree>
    <p:extLst>
      <p:ext uri="{BB962C8B-B14F-4D97-AF65-F5344CB8AC3E}">
        <p14:creationId xmlns:p14="http://schemas.microsoft.com/office/powerpoint/2010/main" val="2901652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1175172"/>
            <a:ext cx="10515600" cy="5120640"/>
          </a:xfrm>
        </p:spPr>
        <p:txBody>
          <a:bodyPr>
            <a:normAutofit/>
          </a:bodyPr>
          <a:lstStyle/>
          <a:p>
            <a:r>
              <a:rPr lang="en-US" dirty="0"/>
              <a:t>Work on the cross matrix,</a:t>
            </a:r>
          </a:p>
          <a:p>
            <a:r>
              <a:rPr lang="en-US" dirty="0"/>
              <a:t>Follow-up of the different studies in progress everywhere</a:t>
            </a:r>
          </a:p>
          <a:p>
            <a:r>
              <a:rPr lang="en-US" dirty="0"/>
              <a:t>Potential actions/opportunities and prioritization:  </a:t>
            </a:r>
          </a:p>
          <a:p>
            <a:pPr lvl="1"/>
            <a:r>
              <a:rPr lang="en-US" dirty="0"/>
              <a:t>Experience (forum) to be continued to share various information linked to noise topics for as much as possible promote worldwide harmonization,</a:t>
            </a:r>
          </a:p>
          <a:p>
            <a:pPr lvl="1"/>
            <a:r>
              <a:rPr lang="en-US" dirty="0"/>
              <a:t>Consider the needs and questions highlighted in the report for potential future work of the TF-VS.</a:t>
            </a:r>
          </a:p>
        </p:txBody>
      </p:sp>
      <p:sp>
        <p:nvSpPr>
          <p:cNvPr id="4" name="Tijdelijke aanduiding voor dianummer 3"/>
          <p:cNvSpPr>
            <a:spLocks noGrp="1"/>
          </p:cNvSpPr>
          <p:nvPr>
            <p:ph type="sldNum" sz="quarter" idx="12"/>
          </p:nvPr>
        </p:nvSpPr>
        <p:spPr/>
        <p:txBody>
          <a:bodyPr/>
          <a:lstStyle/>
          <a:p>
            <a:fld id="{32F358AF-5730-43DE-AF33-67BCA06BF621}" type="slidenum">
              <a:rPr lang="nb-NO" smtClean="0"/>
              <a:t>24</a:t>
            </a:fld>
            <a:endParaRPr lang="nb-NO"/>
          </a:p>
        </p:txBody>
      </p:sp>
      <p:sp>
        <p:nvSpPr>
          <p:cNvPr id="5" name="Titre 1">
            <a:extLst>
              <a:ext uri="{FF2B5EF4-FFF2-40B4-BE49-F238E27FC236}">
                <a16:creationId xmlns:a16="http://schemas.microsoft.com/office/drawing/2014/main" id="{E3FE842A-EF75-614B-49C7-53C4AD993FA3}"/>
              </a:ext>
            </a:extLst>
          </p:cNvPr>
          <p:cNvSpPr txBox="1">
            <a:spLocks/>
          </p:cNvSpPr>
          <p:nvPr/>
        </p:nvSpPr>
        <p:spPr>
          <a:xfrm>
            <a:off x="461575" y="234814"/>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Next steps for the TF-VS ?</a:t>
            </a:r>
            <a:endParaRPr lang="fr-FR" sz="3600" b="1" dirty="0"/>
          </a:p>
        </p:txBody>
      </p:sp>
      <p:sp>
        <p:nvSpPr>
          <p:cNvPr id="2" name="Titre 1">
            <a:extLst>
              <a:ext uri="{FF2B5EF4-FFF2-40B4-BE49-F238E27FC236}">
                <a16:creationId xmlns:a16="http://schemas.microsoft.com/office/drawing/2014/main" id="{A739D4D2-AC2A-7926-AD3B-B13AB43611D4}"/>
              </a:ext>
            </a:extLst>
          </p:cNvPr>
          <p:cNvSpPr txBox="1">
            <a:spLocks/>
          </p:cNvSpPr>
          <p:nvPr/>
        </p:nvSpPr>
        <p:spPr>
          <a:xfrm>
            <a:off x="665346" y="4664712"/>
            <a:ext cx="10688454" cy="7394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i="1" dirty="0">
                <a:solidFill>
                  <a:srgbClr val="0000FF"/>
                </a:solidFill>
                <a:effectLst>
                  <a:outerShdw blurRad="38100" dist="38100" dir="2700000" algn="tl">
                    <a:srgbClr val="000000">
                      <a:alpha val="43137"/>
                    </a:srgbClr>
                  </a:outerShdw>
                </a:effectLst>
              </a:rPr>
              <a:t>Agreed for consideration? How to consider them?</a:t>
            </a:r>
            <a:endParaRPr lang="fr-FR" sz="3600" b="1" i="1" dirty="0">
              <a:solidFill>
                <a:srgbClr val="0000FF"/>
              </a:solidFill>
              <a:effectLst>
                <a:outerShdw blurRad="38100" dist="38100" dir="2700000" algn="tl">
                  <a:srgbClr val="000000">
                    <a:alpha val="43137"/>
                  </a:srgbClr>
                </a:outerShdw>
              </a:effectLst>
            </a:endParaRPr>
          </a:p>
        </p:txBody>
      </p:sp>
      <p:sp>
        <p:nvSpPr>
          <p:cNvPr id="6" name="Titre 1">
            <a:extLst>
              <a:ext uri="{FF2B5EF4-FFF2-40B4-BE49-F238E27FC236}">
                <a16:creationId xmlns:a16="http://schemas.microsoft.com/office/drawing/2014/main" id="{51C907F0-50C1-9377-7371-9398B5841F7B}"/>
              </a:ext>
            </a:extLst>
          </p:cNvPr>
          <p:cNvSpPr txBox="1">
            <a:spLocks/>
          </p:cNvSpPr>
          <p:nvPr/>
        </p:nvSpPr>
        <p:spPr>
          <a:xfrm>
            <a:off x="593021" y="5616909"/>
            <a:ext cx="10688454" cy="7394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i="1" dirty="0">
                <a:solidFill>
                  <a:srgbClr val="0000FF"/>
                </a:solidFill>
                <a:effectLst>
                  <a:outerShdw blurRad="38100" dist="38100" dir="2700000" algn="tl">
                    <a:srgbClr val="000000">
                      <a:alpha val="43137"/>
                    </a:srgbClr>
                  </a:outerShdw>
                </a:effectLst>
              </a:rPr>
              <a:t>Full report to be made as “GRBP Document for Ref.”?</a:t>
            </a:r>
            <a:endParaRPr lang="fr-FR" sz="3200" b="1" i="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082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F135556-57D5-4700-B547-FBC840431EE2}"/>
              </a:ext>
            </a:extLst>
          </p:cNvPr>
          <p:cNvGraphicFramePr>
            <a:graphicFrameLocks noChangeAspect="1"/>
          </p:cNvGraphicFramePr>
          <p:nvPr>
            <p:custDataLst>
              <p:tags r:id="rId1"/>
            </p:custDataLst>
            <p:extLst>
              <p:ext uri="{D42A27DB-BD31-4B8C-83A1-F6EECF244321}">
                <p14:modId xmlns:p14="http://schemas.microsoft.com/office/powerpoint/2010/main" val="8011902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EF135556-57D5-4700-B547-FBC840431E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21021" y="1242424"/>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4834" y="1191524"/>
            <a:ext cx="720000" cy="720000"/>
          </a:xfrm>
          <a:prstGeom prst="rect">
            <a:avLst/>
          </a:prstGeom>
        </p:spPr>
      </p:pic>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059349" y="2038112"/>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4000" b="1" dirty="0"/>
              <a:t>14</a:t>
            </a:r>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54611" y="2037074"/>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4000" b="1" dirty="0"/>
              <a:t>            ~60-70 </a:t>
            </a:r>
            <a:endParaRPr lang="de-DE" sz="4000" dirty="0">
              <a:solidFill>
                <a:srgbClr val="FF0000"/>
              </a:solidFill>
            </a:endParaRPr>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1095169" y="2664795"/>
            <a:ext cx="4062196" cy="344128"/>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2000" b="1" dirty="0"/>
              <a:t>Number of Meetings </a:t>
            </a:r>
            <a:endParaRPr lang="de-DE" sz="2000" b="1" dirty="0"/>
          </a:p>
        </p:txBody>
      </p:sp>
      <p:cxnSp>
        <p:nvCxnSpPr>
          <p:cNvPr id="27" name="Gerader Verbinder 26">
            <a:extLst>
              <a:ext uri="{FF2B5EF4-FFF2-40B4-BE49-F238E27FC236}">
                <a16:creationId xmlns:a16="http://schemas.microsoft.com/office/drawing/2014/main" id="{1403BA6E-E1A1-4C4C-8E93-B6744ADA80D9}"/>
              </a:ext>
            </a:extLst>
          </p:cNvPr>
          <p:cNvCxnSpPr>
            <a:cxnSpLocks/>
          </p:cNvCxnSpPr>
          <p:nvPr/>
        </p:nvCxnSpPr>
        <p:spPr>
          <a:xfrm>
            <a:off x="1095169" y="3416234"/>
            <a:ext cx="4485279" cy="0"/>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1059349" y="3483134"/>
            <a:ext cx="4521099" cy="30971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normAutofit fontScale="55000" lnSpcReduction="20000"/>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lumMod val="65000"/>
                  </a:schemeClr>
                </a:solidFill>
              </a:rPr>
              <a:t>01</a:t>
            </a:r>
            <a:r>
              <a:rPr lang="en-GB" baseline="30000" dirty="0">
                <a:solidFill>
                  <a:schemeClr val="bg1">
                    <a:lumMod val="65000"/>
                  </a:schemeClr>
                </a:solidFill>
              </a:rPr>
              <a:t>st</a:t>
            </a:r>
            <a:r>
              <a:rPr lang="en-GB" dirty="0">
                <a:solidFill>
                  <a:schemeClr val="bg1">
                    <a:lumMod val="65000"/>
                  </a:schemeClr>
                </a:solidFill>
              </a:rPr>
              <a:t> TF SL: March 24, 2021 (TFSL-01-07)</a:t>
            </a:r>
          </a:p>
          <a:p>
            <a:r>
              <a:rPr lang="en-GB" dirty="0">
                <a:solidFill>
                  <a:schemeClr val="bg1">
                    <a:lumMod val="65000"/>
                  </a:schemeClr>
                </a:solidFill>
              </a:rPr>
              <a:t>02</a:t>
            </a:r>
            <a:r>
              <a:rPr lang="en-GB" baseline="30000" dirty="0">
                <a:solidFill>
                  <a:schemeClr val="bg1">
                    <a:lumMod val="65000"/>
                  </a:schemeClr>
                </a:solidFill>
              </a:rPr>
              <a:t>nd</a:t>
            </a:r>
            <a:r>
              <a:rPr lang="en-GB" dirty="0">
                <a:solidFill>
                  <a:schemeClr val="bg1">
                    <a:lumMod val="65000"/>
                  </a:schemeClr>
                </a:solidFill>
              </a:rPr>
              <a:t> TF SL: May 26, 2021 (TFSL-02-12)</a:t>
            </a:r>
          </a:p>
          <a:p>
            <a:r>
              <a:rPr lang="en-GB" dirty="0">
                <a:solidFill>
                  <a:schemeClr val="bg1">
                    <a:lumMod val="65000"/>
                  </a:schemeClr>
                </a:solidFill>
              </a:rPr>
              <a:t>03</a:t>
            </a:r>
            <a:r>
              <a:rPr lang="en-GB" baseline="30000" dirty="0">
                <a:solidFill>
                  <a:schemeClr val="bg1">
                    <a:lumMod val="65000"/>
                  </a:schemeClr>
                </a:solidFill>
              </a:rPr>
              <a:t>rd</a:t>
            </a:r>
            <a:r>
              <a:rPr lang="en-GB" dirty="0">
                <a:solidFill>
                  <a:schemeClr val="bg1">
                    <a:lumMod val="65000"/>
                  </a:schemeClr>
                </a:solidFill>
              </a:rPr>
              <a:t> TF SL: July 12-13, 2021 (TFSL-03-08)</a:t>
            </a:r>
          </a:p>
          <a:p>
            <a:r>
              <a:rPr lang="en-GB" dirty="0">
                <a:solidFill>
                  <a:schemeClr val="bg1">
                    <a:lumMod val="65000"/>
                  </a:schemeClr>
                </a:solidFill>
              </a:rPr>
              <a:t>04</a:t>
            </a:r>
            <a:r>
              <a:rPr lang="en-GB" baseline="30000" dirty="0">
                <a:solidFill>
                  <a:schemeClr val="bg1">
                    <a:lumMod val="65000"/>
                  </a:schemeClr>
                </a:solidFill>
              </a:rPr>
              <a:t>th</a:t>
            </a:r>
            <a:r>
              <a:rPr lang="en-GB" dirty="0">
                <a:solidFill>
                  <a:schemeClr val="bg1">
                    <a:lumMod val="65000"/>
                  </a:schemeClr>
                </a:solidFill>
              </a:rPr>
              <a:t> TF VS: September 13-14, 2021 (TFVS-04-16)</a:t>
            </a:r>
          </a:p>
          <a:p>
            <a:r>
              <a:rPr lang="en-GB" dirty="0">
                <a:solidFill>
                  <a:schemeClr val="bg1">
                    <a:lumMod val="65000"/>
                  </a:schemeClr>
                </a:solidFill>
              </a:rPr>
              <a:t>05</a:t>
            </a:r>
            <a:r>
              <a:rPr lang="en-GB" baseline="30000" dirty="0">
                <a:solidFill>
                  <a:schemeClr val="bg1">
                    <a:lumMod val="65000"/>
                  </a:schemeClr>
                </a:solidFill>
              </a:rPr>
              <a:t>th</a:t>
            </a:r>
            <a:r>
              <a:rPr lang="en-GB" dirty="0">
                <a:solidFill>
                  <a:schemeClr val="bg1">
                    <a:lumMod val="65000"/>
                  </a:schemeClr>
                </a:solidFill>
              </a:rPr>
              <a:t> TF VS: October 26-27, 2021 (TFVS-05-07)</a:t>
            </a:r>
          </a:p>
          <a:p>
            <a:r>
              <a:rPr lang="en-GB" dirty="0">
                <a:solidFill>
                  <a:schemeClr val="bg1">
                    <a:lumMod val="65000"/>
                  </a:schemeClr>
                </a:solidFill>
              </a:rPr>
              <a:t>06</a:t>
            </a:r>
            <a:r>
              <a:rPr lang="en-GB" baseline="30000" dirty="0">
                <a:solidFill>
                  <a:schemeClr val="bg1">
                    <a:lumMod val="65000"/>
                  </a:schemeClr>
                </a:solidFill>
              </a:rPr>
              <a:t>th</a:t>
            </a:r>
            <a:r>
              <a:rPr lang="en-GB" dirty="0">
                <a:solidFill>
                  <a:schemeClr val="bg1">
                    <a:lumMod val="65000"/>
                  </a:schemeClr>
                </a:solidFill>
              </a:rPr>
              <a:t> TF VS: December 17, 2021 (TFVS-06-04)</a:t>
            </a:r>
          </a:p>
          <a:p>
            <a:r>
              <a:rPr lang="en-GB" dirty="0">
                <a:solidFill>
                  <a:schemeClr val="bg1">
                    <a:lumMod val="65000"/>
                  </a:schemeClr>
                </a:solidFill>
              </a:rPr>
              <a:t>07</a:t>
            </a:r>
            <a:r>
              <a:rPr lang="en-GB" baseline="30000" dirty="0">
                <a:solidFill>
                  <a:schemeClr val="bg1">
                    <a:lumMod val="65000"/>
                  </a:schemeClr>
                </a:solidFill>
              </a:rPr>
              <a:t>th</a:t>
            </a:r>
            <a:r>
              <a:rPr lang="en-GB" dirty="0">
                <a:solidFill>
                  <a:schemeClr val="bg1">
                    <a:lumMod val="65000"/>
                  </a:schemeClr>
                </a:solidFill>
              </a:rPr>
              <a:t> TF VS: February 07, 2022 (TFVS-07-15)</a:t>
            </a:r>
          </a:p>
          <a:p>
            <a:r>
              <a:rPr lang="en-GB" dirty="0">
                <a:solidFill>
                  <a:schemeClr val="bg1">
                    <a:lumMod val="65000"/>
                  </a:schemeClr>
                </a:solidFill>
              </a:rPr>
              <a:t>08</a:t>
            </a:r>
            <a:r>
              <a:rPr lang="en-GB" baseline="30000" dirty="0">
                <a:solidFill>
                  <a:schemeClr val="bg1">
                    <a:lumMod val="65000"/>
                  </a:schemeClr>
                </a:solidFill>
              </a:rPr>
              <a:t>th</a:t>
            </a:r>
            <a:r>
              <a:rPr lang="en-GB" dirty="0">
                <a:solidFill>
                  <a:schemeClr val="bg1">
                    <a:lumMod val="65000"/>
                  </a:schemeClr>
                </a:solidFill>
              </a:rPr>
              <a:t> TF VS: April 04, 2022 (TFVS-08-10)</a:t>
            </a:r>
          </a:p>
          <a:p>
            <a:r>
              <a:rPr lang="en-GB" dirty="0">
                <a:solidFill>
                  <a:schemeClr val="bg1">
                    <a:lumMod val="65000"/>
                  </a:schemeClr>
                </a:solidFill>
              </a:rPr>
              <a:t>09</a:t>
            </a:r>
            <a:r>
              <a:rPr lang="en-GB" baseline="30000" dirty="0">
                <a:solidFill>
                  <a:schemeClr val="bg1">
                    <a:lumMod val="65000"/>
                  </a:schemeClr>
                </a:solidFill>
              </a:rPr>
              <a:t>th</a:t>
            </a:r>
            <a:r>
              <a:rPr lang="en-GB" dirty="0">
                <a:solidFill>
                  <a:schemeClr val="bg1">
                    <a:lumMod val="65000"/>
                  </a:schemeClr>
                </a:solidFill>
              </a:rPr>
              <a:t> TF VS: May 24, 2022 (TFVS-09-08)</a:t>
            </a:r>
          </a:p>
          <a:p>
            <a:r>
              <a:rPr lang="en-GB" dirty="0">
                <a:solidFill>
                  <a:schemeClr val="bg1">
                    <a:lumMod val="65000"/>
                  </a:schemeClr>
                </a:solidFill>
              </a:rPr>
              <a:t>10</a:t>
            </a:r>
            <a:r>
              <a:rPr lang="en-GB" baseline="30000" dirty="0">
                <a:solidFill>
                  <a:schemeClr val="bg1">
                    <a:lumMod val="65000"/>
                  </a:schemeClr>
                </a:solidFill>
              </a:rPr>
              <a:t>th</a:t>
            </a:r>
            <a:r>
              <a:rPr lang="en-GB" dirty="0">
                <a:solidFill>
                  <a:schemeClr val="bg1">
                    <a:lumMod val="65000"/>
                  </a:schemeClr>
                </a:solidFill>
              </a:rPr>
              <a:t> TF VS: July 12, 2022 (TFVS-10-08 </a:t>
            </a:r>
            <a:r>
              <a:rPr lang="en-GB" i="1" dirty="0">
                <a:solidFill>
                  <a:schemeClr val="bg1">
                    <a:lumMod val="65000"/>
                  </a:schemeClr>
                </a:solidFill>
              </a:rPr>
              <a:t>)</a:t>
            </a:r>
          </a:p>
          <a:p>
            <a:r>
              <a:rPr lang="en-GB" dirty="0">
                <a:solidFill>
                  <a:schemeClr val="bg1">
                    <a:lumMod val="65000"/>
                  </a:schemeClr>
                </a:solidFill>
              </a:rPr>
              <a:t>11th TF VS: September 09, 2022 (TFVS-11-09)</a:t>
            </a:r>
          </a:p>
          <a:p>
            <a:r>
              <a:rPr lang="en-GB" dirty="0">
                <a:solidFill>
                  <a:schemeClr val="bg1">
                    <a:lumMod val="65000"/>
                  </a:schemeClr>
                </a:solidFill>
              </a:rPr>
              <a:t>12th TF VS: July 10, 2023 (TFVS-12-08)</a:t>
            </a:r>
          </a:p>
          <a:p>
            <a:r>
              <a:rPr lang="en-GB" dirty="0">
                <a:solidFill>
                  <a:schemeClr val="bg1">
                    <a:lumMod val="65000"/>
                  </a:schemeClr>
                </a:solidFill>
              </a:rPr>
              <a:t>13th TF VS: August 29, 2023 (TFVS-13-05)</a:t>
            </a:r>
          </a:p>
          <a:p>
            <a:r>
              <a:rPr lang="en-GB" b="1" dirty="0">
                <a:solidFill>
                  <a:srgbClr val="0000FF"/>
                </a:solidFill>
              </a:rPr>
              <a:t>14</a:t>
            </a:r>
            <a:r>
              <a:rPr lang="en-GB" b="1" baseline="30000" dirty="0">
                <a:solidFill>
                  <a:srgbClr val="0000FF"/>
                </a:solidFill>
              </a:rPr>
              <a:t>th</a:t>
            </a:r>
            <a:r>
              <a:rPr lang="en-GB" b="1" dirty="0">
                <a:solidFill>
                  <a:srgbClr val="0000FF"/>
                </a:solidFill>
              </a:rPr>
              <a:t> TF VS: November 10, 2023 (TFVS-14-06)</a:t>
            </a: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483134"/>
            <a:ext cx="5066922" cy="31856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de-DE" b="1" u="sng" dirty="0"/>
              <a:t>CPs:</a:t>
            </a:r>
            <a:br>
              <a:rPr lang="de-DE" dirty="0"/>
            </a:br>
            <a:r>
              <a:rPr lang="en-GB" dirty="0"/>
              <a:t>China, European Commission, France, Germany, India, Italy, Japan, Spain, Switzerland, The Netherlands, United Kingdom</a:t>
            </a:r>
          </a:p>
          <a:p>
            <a:pPr marL="285750" indent="-285750">
              <a:buFont typeface="Arial" panose="020B0604020202020204" pitchFamily="34" charset="0"/>
              <a:buChar char="•"/>
            </a:pPr>
            <a:r>
              <a:rPr lang="en-GB" b="1" u="sng" dirty="0"/>
              <a:t>NGO‘s: </a:t>
            </a:r>
            <a:br>
              <a:rPr lang="de-DE" dirty="0"/>
            </a:br>
            <a:r>
              <a:rPr lang="de-DE" dirty="0"/>
              <a:t>CLEPA, ETRTO, EUWA, IMMA, ISO, OICA</a:t>
            </a:r>
          </a:p>
          <a:p>
            <a:pPr marL="285750" indent="-285750">
              <a:buFont typeface="Arial" panose="020B0604020202020204" pitchFamily="34" charset="0"/>
              <a:buChar char="•"/>
            </a:pPr>
            <a:r>
              <a:rPr lang="en-GB" b="1" u="sng" dirty="0"/>
              <a:t>GUESTS:</a:t>
            </a:r>
            <a:r>
              <a:rPr lang="en-GB" dirty="0"/>
              <a:t> </a:t>
            </a:r>
            <a:br>
              <a:rPr lang="de-DE" dirty="0"/>
            </a:br>
            <a:r>
              <a:rPr lang="de-DE" dirty="0"/>
              <a:t>Aristotle University, ATEEL, BRUITPARIF, FEDRO, FEV, HS Data </a:t>
            </a:r>
            <a:r>
              <a:rPr lang="de-DE" dirty="0" err="1"/>
              <a:t>analysis</a:t>
            </a:r>
            <a:r>
              <a:rPr lang="de-DE" dirty="0"/>
              <a:t> &amp; </a:t>
            </a:r>
            <a:r>
              <a:rPr lang="de-DE" dirty="0" err="1"/>
              <a:t>Consultancy</a:t>
            </a:r>
            <a:r>
              <a:rPr lang="de-DE" dirty="0"/>
              <a:t>, IDIADA, JARI, TNO, </a:t>
            </a:r>
            <a:r>
              <a:rPr lang="de-DE" dirty="0" err="1"/>
              <a:t>Brussels</a:t>
            </a:r>
            <a:r>
              <a:rPr lang="de-DE" dirty="0"/>
              <a:t> </a:t>
            </a:r>
            <a:r>
              <a:rPr lang="de-DE" dirty="0" err="1"/>
              <a:t>Env</a:t>
            </a:r>
            <a:r>
              <a:rPr lang="de-DE" dirty="0"/>
              <a:t>., …</a:t>
            </a:r>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731600" y="2648444"/>
            <a:ext cx="4062195"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GB" sz="2000" b="1" dirty="0"/>
              <a:t>Participants </a:t>
            </a:r>
            <a:br>
              <a:rPr lang="en-GB" sz="2000" b="1" dirty="0"/>
            </a:br>
            <a:r>
              <a:rPr lang="en-GB" sz="2000" b="1" dirty="0"/>
              <a:t>(Contracting Parties, NGOs, Guests)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a:off x="6354612"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2" name="Textplatzhalter 5">
            <a:extLst>
              <a:ext uri="{FF2B5EF4-FFF2-40B4-BE49-F238E27FC236}">
                <a16:creationId xmlns:a16="http://schemas.microsoft.com/office/drawing/2014/main" id="{2F0E889F-BEED-41B2-901D-F661F7210D37}"/>
              </a:ext>
            </a:extLst>
          </p:cNvPr>
          <p:cNvSpPr txBox="1">
            <a:spLocks/>
          </p:cNvSpPr>
          <p:nvPr/>
        </p:nvSpPr>
        <p:spPr>
          <a:xfrm>
            <a:off x="310375" y="1172486"/>
            <a:ext cx="2175660" cy="1267458"/>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b="1" dirty="0">
                <a:solidFill>
                  <a:schemeClr val="accent6"/>
                </a:solidFill>
              </a:rPr>
              <a:t>Meetings were held in hybrid or virtual depending on the pandemic situation at that time</a:t>
            </a:r>
          </a:p>
        </p:txBody>
      </p:sp>
      <p:sp>
        <p:nvSpPr>
          <p:cNvPr id="6" name="Titel 1">
            <a:extLst>
              <a:ext uri="{FF2B5EF4-FFF2-40B4-BE49-F238E27FC236}">
                <a16:creationId xmlns:a16="http://schemas.microsoft.com/office/drawing/2014/main" id="{FAA8BAAD-2C52-895E-4207-E61FFCA2C5EF}"/>
              </a:ext>
            </a:extLst>
          </p:cNvPr>
          <p:cNvSpPr txBox="1">
            <a:spLocks/>
          </p:cNvSpPr>
          <p:nvPr/>
        </p:nvSpPr>
        <p:spPr bwMode="gray">
          <a:xfrm>
            <a:off x="371473" y="115594"/>
            <a:ext cx="10515600" cy="879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mn-lt"/>
              </a:rPr>
              <a:t>TF Sound Limits / </a:t>
            </a:r>
            <a:r>
              <a:rPr lang="en-US" sz="3600" b="1" dirty="0">
                <a:latin typeface="+mn-lt"/>
              </a:rPr>
              <a:t>Vehicles</a:t>
            </a:r>
            <a:r>
              <a:rPr lang="de-DE" sz="3600" b="1" dirty="0">
                <a:latin typeface="+mn-lt"/>
              </a:rPr>
              <a:t>‘ Sound: Facts and </a:t>
            </a:r>
            <a:r>
              <a:rPr lang="en-GB" sz="3600" b="1" dirty="0">
                <a:latin typeface="+mn-lt"/>
              </a:rPr>
              <a:t>Figures</a:t>
            </a:r>
            <a:endParaRPr lang="de-DE" sz="3600" b="1" dirty="0">
              <a:latin typeface="+mn-lt"/>
            </a:endParaRPr>
          </a:p>
        </p:txBody>
      </p:sp>
    </p:spTree>
    <p:extLst>
      <p:ext uri="{BB962C8B-B14F-4D97-AF65-F5344CB8AC3E}">
        <p14:creationId xmlns:p14="http://schemas.microsoft.com/office/powerpoint/2010/main" val="310722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extLst>
              <p:ext uri="{D42A27DB-BD31-4B8C-83A1-F6EECF244321}">
                <p14:modId xmlns:p14="http://schemas.microsoft.com/office/powerpoint/2010/main" val="42309172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(1/3)</a:t>
            </a:r>
          </a:p>
        </p:txBody>
      </p:sp>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727525" y="2184203"/>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9" y="389134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9" name="Freihandform: Form 18">
            <a:extLst>
              <a:ext uri="{FF2B5EF4-FFF2-40B4-BE49-F238E27FC236}">
                <a16:creationId xmlns:a16="http://schemas.microsoft.com/office/drawing/2014/main" id="{EE31D6BB-F8D3-4EBA-AB54-C38D52CCC207}"/>
              </a:ext>
            </a:extLst>
          </p:cNvPr>
          <p:cNvSpPr>
            <a:spLocks noChangeAspect="1"/>
          </p:cNvSpPr>
          <p:nvPr/>
        </p:nvSpPr>
        <p:spPr>
          <a:xfrm flipH="1" flipV="1">
            <a:off x="7716639" y="5871166"/>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cxnSp>
        <p:nvCxnSpPr>
          <p:cNvPr id="8" name="Gerader Verbinder 7">
            <a:extLst>
              <a:ext uri="{FF2B5EF4-FFF2-40B4-BE49-F238E27FC236}">
                <a16:creationId xmlns:a16="http://schemas.microsoft.com/office/drawing/2014/main" id="{EF566A19-3C48-4BE6-AB14-0DBBB1BC45FF}"/>
              </a:ext>
            </a:extLst>
          </p:cNvPr>
          <p:cNvCxnSpPr>
            <a:cxnSpLocks/>
          </p:cNvCxnSpPr>
          <p:nvPr/>
        </p:nvCxnSpPr>
        <p:spPr>
          <a:xfrm>
            <a:off x="408386" y="3230184"/>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548BBEC0-06B9-4908-82E5-B2C15A7610F4}"/>
              </a:ext>
            </a:extLst>
          </p:cNvPr>
          <p:cNvCxnSpPr>
            <a:cxnSpLocks/>
          </p:cNvCxnSpPr>
          <p:nvPr/>
        </p:nvCxnSpPr>
        <p:spPr>
          <a:xfrm>
            <a:off x="408386" y="4994805"/>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371474" y="3302185"/>
            <a:ext cx="7070920" cy="1600314"/>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sz="1600" b="1" u="sng" dirty="0"/>
              <a:t>Need to identify where the noise issues lie </a:t>
            </a:r>
            <a:r>
              <a:rPr lang="en-GB" sz="1600" dirty="0"/>
              <a:t>e.g. through a </a:t>
            </a:r>
            <a:r>
              <a:rPr lang="en-GB" sz="1600" b="1" dirty="0"/>
              <a:t>cross-matrix</a:t>
            </a:r>
            <a:r>
              <a:rPr lang="en-GB" sz="1600" dirty="0"/>
              <a:t> to get a reference scenario as close as possible of real life</a:t>
            </a:r>
          </a:p>
          <a:p>
            <a:pPr marL="285750" indent="-285750" algn="just">
              <a:spcBef>
                <a:spcPts val="0"/>
              </a:spcBef>
              <a:buFont typeface="Arial" panose="020B0604020202020204" pitchFamily="34" charset="0"/>
              <a:buChar char="•"/>
            </a:pPr>
            <a:r>
              <a:rPr lang="en-GB" sz="1600" dirty="0"/>
              <a:t>Identified a </a:t>
            </a:r>
            <a:r>
              <a:rPr lang="en-GB" sz="1600" b="1" dirty="0"/>
              <a:t>subgroup</a:t>
            </a:r>
            <a:r>
              <a:rPr lang="en-GB" sz="1600" b="1" dirty="0">
                <a:solidFill>
                  <a:srgbClr val="0000FF"/>
                </a:solidFill>
              </a:rPr>
              <a:t> </a:t>
            </a:r>
            <a:r>
              <a:rPr lang="en-GB" sz="1600" dirty="0"/>
              <a:t>within the TFVS </a:t>
            </a:r>
            <a:r>
              <a:rPr lang="en-GB" sz="1600" b="1" dirty="0"/>
              <a:t>to define a Cross-matrix. </a:t>
            </a:r>
          </a:p>
          <a:p>
            <a:pPr algn="just">
              <a:spcBef>
                <a:spcPts val="0"/>
              </a:spcBef>
            </a:pPr>
            <a:r>
              <a:rPr lang="en-GB" sz="1600" b="1" dirty="0"/>
              <a:t>Activities still on-going due to the complexity of the topic for example difficult to gather the required input data.</a:t>
            </a:r>
            <a:endParaRPr lang="en-GB" sz="1600" dirty="0"/>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3" y="1165982"/>
            <a:ext cx="7345165" cy="189920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1600" b="1" u="sng" dirty="0"/>
              <a:t>GUIDELINES OF THIS TASK FORCE:</a:t>
            </a:r>
          </a:p>
          <a:p>
            <a:pPr marL="285750" indent="-285750" algn="just">
              <a:buFont typeface="Arial" panose="020B0604020202020204" pitchFamily="34" charset="0"/>
              <a:buChar char="•"/>
            </a:pPr>
            <a:r>
              <a:rPr lang="en-GB" sz="1600" dirty="0"/>
              <a:t>During the 01</a:t>
            </a:r>
            <a:r>
              <a:rPr lang="en-GB" sz="1600" baseline="30000" dirty="0"/>
              <a:t>st</a:t>
            </a:r>
            <a:r>
              <a:rPr lang="en-GB" sz="1600" dirty="0"/>
              <a:t> Session, a subgroup decided to </a:t>
            </a:r>
            <a:r>
              <a:rPr lang="en-GB" sz="1600" b="1" dirty="0"/>
              <a:t>draft</a:t>
            </a:r>
            <a:r>
              <a:rPr lang="en-GB" sz="1600" dirty="0"/>
              <a:t> a proposal that was </a:t>
            </a:r>
            <a:r>
              <a:rPr lang="en-GB" sz="1600" b="1" dirty="0"/>
              <a:t>approved</a:t>
            </a:r>
            <a:r>
              <a:rPr lang="en-GB" sz="1600" dirty="0"/>
              <a:t> at the 03</a:t>
            </a:r>
            <a:r>
              <a:rPr lang="en-GB" sz="1600" baseline="30000" dirty="0"/>
              <a:t>rd</a:t>
            </a:r>
            <a:r>
              <a:rPr lang="en-GB" sz="1600" dirty="0"/>
              <a:t> Session and subsequently updated at the 04</a:t>
            </a:r>
            <a:r>
              <a:rPr lang="en-GB" sz="1600" baseline="30000" dirty="0"/>
              <a:t>th</a:t>
            </a:r>
            <a:r>
              <a:rPr lang="en-GB" sz="1600" dirty="0"/>
              <a:t> session.</a:t>
            </a:r>
          </a:p>
          <a:p>
            <a:pPr marL="465750" lvl="1" indent="-285750" algn="just">
              <a:buFont typeface="Courier New" panose="02070309020205020404" pitchFamily="49" charset="0"/>
              <a:buChar char="o"/>
            </a:pPr>
            <a:r>
              <a:rPr lang="en-GB" sz="1600" dirty="0"/>
              <a:t>Change of the name of this TF from TF-SL (Sound limit) to TF-VS (Vehicle Sound)</a:t>
            </a:r>
          </a:p>
          <a:p>
            <a:pPr marL="285750" indent="-285750" algn="just">
              <a:buFont typeface="Arial" panose="020B0604020202020204" pitchFamily="34" charset="0"/>
              <a:buChar char="•"/>
            </a:pPr>
            <a:r>
              <a:rPr lang="en-US" sz="1600" dirty="0">
                <a:solidFill>
                  <a:srgbClr val="0000FF"/>
                </a:solidFill>
              </a:rPr>
              <a:t>During the 13th session, it was pointed out the necessity to update the Guideline to take into account the future activities of the TFVS. It will be managed during next TFVS occurrences</a:t>
            </a:r>
            <a:endParaRPr lang="en-GB" sz="1600" dirty="0">
              <a:solidFill>
                <a:srgbClr val="0000FF"/>
              </a:solidFill>
            </a:endParaRPr>
          </a:p>
        </p:txBody>
      </p:sp>
      <p:sp>
        <p:nvSpPr>
          <p:cNvPr id="27" name="Inhaltsplatzhalter 2">
            <a:extLst>
              <a:ext uri="{FF2B5EF4-FFF2-40B4-BE49-F238E27FC236}">
                <a16:creationId xmlns:a16="http://schemas.microsoft.com/office/drawing/2014/main" id="{2C5C5BB9-7142-4203-AD0D-F11B2B261346}"/>
              </a:ext>
            </a:extLst>
          </p:cNvPr>
          <p:cNvSpPr txBox="1">
            <a:spLocks/>
          </p:cNvSpPr>
          <p:nvPr/>
        </p:nvSpPr>
        <p:spPr bwMode="gray">
          <a:xfrm>
            <a:off x="371474" y="5068781"/>
            <a:ext cx="7070920" cy="139201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u="sng" dirty="0">
                <a:solidFill>
                  <a:schemeClr val="bg1">
                    <a:lumMod val="65000"/>
                  </a:schemeClr>
                </a:solidFill>
              </a:rPr>
              <a:t>Impact of AVAS (UN-R138) on Noise Emissions (UN-R51) at low speeds</a:t>
            </a:r>
            <a:endParaRPr lang="en-GB" sz="1600" u="sng" dirty="0">
              <a:solidFill>
                <a:schemeClr val="bg1">
                  <a:lumMod val="65000"/>
                </a:schemeClr>
              </a:solidFill>
            </a:endParaRPr>
          </a:p>
          <a:p>
            <a:pPr marL="285750" indent="-285750">
              <a:buFont typeface="Arial" panose="020B0604020202020204" pitchFamily="34" charset="0"/>
              <a:buChar char="•"/>
            </a:pPr>
            <a:r>
              <a:rPr lang="en-GB" sz="1600" dirty="0">
                <a:solidFill>
                  <a:schemeClr val="bg1">
                    <a:lumMod val="65000"/>
                  </a:schemeClr>
                </a:solidFill>
              </a:rPr>
              <a:t>Thoughts from some Noise experts related to UN-R138 &amp; UN-R51 matching</a:t>
            </a:r>
          </a:p>
          <a:p>
            <a:pPr marL="285750" indent="-285750">
              <a:buFont typeface="Arial" panose="020B0604020202020204" pitchFamily="34" charset="0"/>
              <a:buChar char="•"/>
            </a:pPr>
            <a:r>
              <a:rPr lang="en-GB" sz="1600" dirty="0">
                <a:solidFill>
                  <a:schemeClr val="bg1">
                    <a:lumMod val="65000"/>
                  </a:schemeClr>
                </a:solidFill>
              </a:rPr>
              <a:t>Actions to be defined through the documents related to the UN-R138 </a:t>
            </a:r>
          </a:p>
          <a:p>
            <a:r>
              <a:rPr lang="en-GB" sz="1600" dirty="0">
                <a:solidFill>
                  <a:schemeClr val="bg1">
                    <a:lumMod val="65000"/>
                  </a:schemeClr>
                </a:solidFill>
                <a:sym typeface="Wingdings" panose="05000000000000000000" pitchFamily="2" charset="2"/>
              </a:rPr>
              <a:t>  To be followed with the new TF-QRTV (UN-R138-02) </a:t>
            </a:r>
            <a:endParaRPr lang="en-GB" sz="1600" dirty="0">
              <a:solidFill>
                <a:schemeClr val="bg1">
                  <a:lumMod val="65000"/>
                </a:schemeClr>
              </a:solidFill>
            </a:endParaRP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211665" y="1557870"/>
            <a:ext cx="3845342" cy="1600315"/>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Informal</a:t>
            </a:r>
            <a:r>
              <a:rPr lang="en-US" b="1" dirty="0">
                <a:solidFill>
                  <a:schemeClr val="bg1">
                    <a:lumMod val="65000"/>
                  </a:schemeClr>
                </a:solidFill>
              </a:rPr>
              <a:t> </a:t>
            </a:r>
            <a:r>
              <a:rPr lang="en-US" b="1" dirty="0"/>
              <a:t>document</a:t>
            </a:r>
            <a:r>
              <a:rPr lang="en-US" b="1" dirty="0">
                <a:solidFill>
                  <a:schemeClr val="bg1">
                    <a:lumMod val="65000"/>
                  </a:schemeClr>
                </a:solidFill>
              </a:rPr>
              <a:t> </a:t>
            </a:r>
          </a:p>
          <a:p>
            <a:r>
              <a:rPr lang="en-US" b="1" dirty="0">
                <a:solidFill>
                  <a:schemeClr val="bg1">
                    <a:lumMod val="65000"/>
                  </a:schemeClr>
                </a:solidFill>
                <a:hlinkClick r:id="rId6">
                  <a:extLst>
                    <a:ext uri="{A12FA001-AC4F-418D-AE19-62706E023703}">
                      <ahyp:hlinkClr xmlns:ahyp="http://schemas.microsoft.com/office/drawing/2018/hyperlinkcolor" val="tx"/>
                    </a:ext>
                  </a:extLst>
                </a:hlinkClick>
              </a:rPr>
              <a:t>GRBP-74-03 Rev.1</a:t>
            </a:r>
            <a:endParaRPr lang="en-US" b="1" dirty="0">
              <a:solidFill>
                <a:schemeClr val="bg1">
                  <a:lumMod val="65000"/>
                </a:schemeClr>
              </a:solidFill>
            </a:endParaRPr>
          </a:p>
          <a:p>
            <a:r>
              <a:rPr lang="en-US" b="1" dirty="0">
                <a:solidFill>
                  <a:srgbClr val="0000FF"/>
                </a:solidFill>
              </a:rPr>
              <a:t>GRBP-74-03 Rev 02 (Work in progress)</a:t>
            </a: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4" y="3314881"/>
            <a:ext cx="1281781" cy="1523319"/>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TFVS-02-07</a:t>
            </a:r>
          </a:p>
          <a:p>
            <a:pPr algn="ctr"/>
            <a:r>
              <a:rPr lang="en-GB" b="1" dirty="0"/>
              <a:t>TFVS-04-14</a:t>
            </a:r>
          </a:p>
          <a:p>
            <a:pPr algn="ctr"/>
            <a:r>
              <a:rPr lang="en-GB" b="1" dirty="0"/>
              <a:t>TFVS-05-06</a:t>
            </a:r>
          </a:p>
          <a:p>
            <a:pPr algn="ctr"/>
            <a:r>
              <a:rPr lang="en-GB" b="1" dirty="0"/>
              <a:t>TFVS-07-08</a:t>
            </a:r>
            <a:endParaRPr lang="en-GB" dirty="0"/>
          </a:p>
        </p:txBody>
      </p:sp>
      <p:sp>
        <p:nvSpPr>
          <p:cNvPr id="28" name="Textplatzhalter 5">
            <a:extLst>
              <a:ext uri="{FF2B5EF4-FFF2-40B4-BE49-F238E27FC236}">
                <a16:creationId xmlns:a16="http://schemas.microsoft.com/office/drawing/2014/main" id="{8275D7D5-79C7-479C-A424-587D83B7C1EC}"/>
              </a:ext>
            </a:extLst>
          </p:cNvPr>
          <p:cNvSpPr txBox="1">
            <a:spLocks/>
          </p:cNvSpPr>
          <p:nvPr/>
        </p:nvSpPr>
        <p:spPr bwMode="gray">
          <a:xfrm>
            <a:off x="8203535" y="5151410"/>
            <a:ext cx="3853471" cy="1379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solidFill>
                  <a:schemeClr val="bg1">
                    <a:lumMod val="65000"/>
                  </a:schemeClr>
                </a:solidFill>
              </a:rPr>
              <a:t>TFVS-04-12</a:t>
            </a:r>
          </a:p>
          <a:p>
            <a:pPr algn="ctr"/>
            <a:r>
              <a:rPr lang="en-US" b="1" dirty="0">
                <a:solidFill>
                  <a:schemeClr val="bg1">
                    <a:lumMod val="65000"/>
                  </a:schemeClr>
                </a:solidFill>
                <a:hlinkClick r:id="rId7">
                  <a:extLst>
                    <a:ext uri="{A12FA001-AC4F-418D-AE19-62706E023703}">
                      <ahyp:hlinkClr xmlns:ahyp="http://schemas.microsoft.com/office/drawing/2018/hyperlinkcolor" val="tx"/>
                    </a:ext>
                  </a:extLst>
                </a:hlinkClick>
              </a:rPr>
              <a:t>TF-QRTV (UN-R138-02)</a:t>
            </a:r>
            <a:endParaRPr lang="en-US" b="1" dirty="0">
              <a:solidFill>
                <a:schemeClr val="bg1">
                  <a:lumMod val="65000"/>
                </a:schemeClr>
              </a:solidFill>
            </a:endParaRPr>
          </a:p>
        </p:txBody>
      </p:sp>
      <p:sp>
        <p:nvSpPr>
          <p:cNvPr id="15" name="Textplatzhalter 5">
            <a:extLst>
              <a:ext uri="{FF2B5EF4-FFF2-40B4-BE49-F238E27FC236}">
                <a16:creationId xmlns:a16="http://schemas.microsoft.com/office/drawing/2014/main" id="{3B171830-1DFC-4245-9E65-A228BF833A9F}"/>
              </a:ext>
            </a:extLst>
          </p:cNvPr>
          <p:cNvSpPr txBox="1">
            <a:spLocks/>
          </p:cNvSpPr>
          <p:nvPr/>
        </p:nvSpPr>
        <p:spPr bwMode="gray">
          <a:xfrm>
            <a:off x="9493445" y="3314882"/>
            <a:ext cx="1281781" cy="1523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TFVS-06-03</a:t>
            </a:r>
          </a:p>
          <a:p>
            <a:pPr algn="ctr"/>
            <a:r>
              <a:rPr lang="en-GB" b="1" dirty="0"/>
              <a:t>TFVS-06-05</a:t>
            </a:r>
          </a:p>
          <a:p>
            <a:pPr algn="ctr"/>
            <a:r>
              <a:rPr lang="en-GB" b="1" dirty="0"/>
              <a:t>TFVS-07-05</a:t>
            </a:r>
          </a:p>
          <a:p>
            <a:pPr algn="ctr"/>
            <a:r>
              <a:rPr lang="en-GB" b="1" dirty="0"/>
              <a:t>TFVS-07-13</a:t>
            </a:r>
            <a:endParaRPr lang="en-GB" dirty="0"/>
          </a:p>
        </p:txBody>
      </p:sp>
      <p:sp>
        <p:nvSpPr>
          <p:cNvPr id="4" name="Rectangle 3">
            <a:extLst>
              <a:ext uri="{FF2B5EF4-FFF2-40B4-BE49-F238E27FC236}">
                <a16:creationId xmlns:a16="http://schemas.microsoft.com/office/drawing/2014/main" id="{00A875CB-CB27-4450-94C5-EF288D08E881}"/>
              </a:ext>
            </a:extLst>
          </p:cNvPr>
          <p:cNvSpPr/>
          <p:nvPr/>
        </p:nvSpPr>
        <p:spPr>
          <a:xfrm rot="590000">
            <a:off x="7000842" y="3542418"/>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rgbClr val="FF0000"/>
                </a:solidFill>
                <a:effectLst/>
              </a:rPr>
              <a:t>On </a:t>
            </a:r>
            <a:r>
              <a:rPr lang="fr-FR" sz="2400" b="1" cap="none" spc="0" dirty="0" err="1">
                <a:ln/>
                <a:solidFill>
                  <a:srgbClr val="FF0000"/>
                </a:solidFill>
                <a:effectLst/>
              </a:rPr>
              <a:t>going</a:t>
            </a:r>
            <a:endParaRPr lang="fr-FR" sz="2400" b="1" cap="none" spc="0" dirty="0">
              <a:ln/>
              <a:solidFill>
                <a:srgbClr val="FF0000"/>
              </a:solidFill>
              <a:effectLst/>
            </a:endParaRPr>
          </a:p>
        </p:txBody>
      </p:sp>
      <p:sp>
        <p:nvSpPr>
          <p:cNvPr id="17" name="Rectangle 16">
            <a:extLst>
              <a:ext uri="{FF2B5EF4-FFF2-40B4-BE49-F238E27FC236}">
                <a16:creationId xmlns:a16="http://schemas.microsoft.com/office/drawing/2014/main" id="{8F33E0BC-C631-4A84-8513-8AAF1BD9CA24}"/>
              </a:ext>
            </a:extLst>
          </p:cNvPr>
          <p:cNvSpPr/>
          <p:nvPr/>
        </p:nvSpPr>
        <p:spPr>
          <a:xfrm rot="590000">
            <a:off x="6663417" y="5049673"/>
            <a:ext cx="2548006" cy="83099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r>
              <a:rPr lang="fr-FR" sz="2400" b="1" cap="none" spc="0" dirty="0">
                <a:ln/>
                <a:solidFill>
                  <a:schemeClr val="accent4">
                    <a:lumMod val="75000"/>
                  </a:schemeClr>
                </a:solidFill>
                <a:effectLst/>
              </a:rPr>
              <a:t> </a:t>
            </a:r>
            <a:r>
              <a:rPr lang="fr-FR" sz="2400" b="1" cap="none" spc="0" dirty="0" err="1">
                <a:ln/>
                <a:solidFill>
                  <a:schemeClr val="accent4">
                    <a:lumMod val="75000"/>
                  </a:schemeClr>
                </a:solidFill>
                <a:effectLst/>
              </a:rPr>
              <a:t>with</a:t>
            </a:r>
            <a:r>
              <a:rPr lang="fr-FR" sz="2400" b="1" cap="none" spc="0" dirty="0">
                <a:ln/>
                <a:solidFill>
                  <a:schemeClr val="accent4">
                    <a:lumMod val="75000"/>
                  </a:schemeClr>
                </a:solidFill>
                <a:effectLst/>
              </a:rPr>
              <a:t> the UN TF-QRTV</a:t>
            </a:r>
          </a:p>
        </p:txBody>
      </p:sp>
      <p:sp>
        <p:nvSpPr>
          <p:cNvPr id="20" name="Textplatzhalter 5">
            <a:extLst>
              <a:ext uri="{FF2B5EF4-FFF2-40B4-BE49-F238E27FC236}">
                <a16:creationId xmlns:a16="http://schemas.microsoft.com/office/drawing/2014/main" id="{062F90F4-616F-419B-B21B-284A1DD95ECE}"/>
              </a:ext>
            </a:extLst>
          </p:cNvPr>
          <p:cNvSpPr txBox="1">
            <a:spLocks/>
          </p:cNvSpPr>
          <p:nvPr/>
        </p:nvSpPr>
        <p:spPr bwMode="gray">
          <a:xfrm>
            <a:off x="10775226" y="3314882"/>
            <a:ext cx="1281781" cy="1523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TFVS-08-06</a:t>
            </a:r>
          </a:p>
          <a:p>
            <a:pPr algn="ctr"/>
            <a:r>
              <a:rPr lang="en-GB" b="1" dirty="0"/>
              <a:t>TFVS-09-06</a:t>
            </a:r>
          </a:p>
          <a:p>
            <a:pPr algn="ctr"/>
            <a:r>
              <a:rPr lang="en-GB" b="1" dirty="0"/>
              <a:t>TFVS-12-06</a:t>
            </a:r>
            <a:endParaRPr lang="en-GB" dirty="0"/>
          </a:p>
          <a:p>
            <a:pPr algn="ctr"/>
            <a:endParaRPr lang="en-GB" dirty="0"/>
          </a:p>
        </p:txBody>
      </p:sp>
      <p:sp>
        <p:nvSpPr>
          <p:cNvPr id="5" name="Rectangle 3">
            <a:extLst>
              <a:ext uri="{FF2B5EF4-FFF2-40B4-BE49-F238E27FC236}">
                <a16:creationId xmlns:a16="http://schemas.microsoft.com/office/drawing/2014/main" id="{2DEBDC98-341F-2B0B-9EA7-35C52ACADAB9}"/>
              </a:ext>
            </a:extLst>
          </p:cNvPr>
          <p:cNvSpPr/>
          <p:nvPr/>
        </p:nvSpPr>
        <p:spPr>
          <a:xfrm rot="590000">
            <a:off x="7095801" y="1163312"/>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rgbClr val="FF0000"/>
                </a:solidFill>
                <a:effectLst/>
              </a:rPr>
              <a:t>On </a:t>
            </a:r>
            <a:r>
              <a:rPr lang="fr-FR" sz="2400" b="1" cap="none" spc="0" dirty="0" err="1">
                <a:ln/>
                <a:solidFill>
                  <a:srgbClr val="FF0000"/>
                </a:solidFill>
                <a:effectLst/>
              </a:rPr>
              <a:t>going</a:t>
            </a:r>
            <a:endParaRPr lang="fr-FR" sz="2400" b="1" cap="none" spc="0" dirty="0">
              <a:ln/>
              <a:solidFill>
                <a:srgbClr val="FF0000"/>
              </a:solidFill>
              <a:effectLst/>
            </a:endParaRPr>
          </a:p>
        </p:txBody>
      </p:sp>
    </p:spTree>
    <p:extLst>
      <p:ext uri="{BB962C8B-B14F-4D97-AF65-F5344CB8AC3E}">
        <p14:creationId xmlns:p14="http://schemas.microsoft.com/office/powerpoint/2010/main" val="67195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716638" y="2282177"/>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8" y="483482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371474" y="4157902"/>
            <a:ext cx="7263766" cy="221546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sz="1600" b="1" u="sng" dirty="0"/>
              <a:t>A lot of studies about vehicles, tyres, roads, methods, enforcement … has been presented during the 12 sessions of the TF-VS</a:t>
            </a:r>
            <a:r>
              <a:rPr lang="en-GB" sz="1600" b="1" dirty="0"/>
              <a:t> </a:t>
            </a:r>
            <a:r>
              <a:rPr lang="en-GB" sz="1600" dirty="0"/>
              <a:t>(see </a:t>
            </a:r>
            <a:r>
              <a:rPr lang="en-GB" sz="1600" dirty="0">
                <a:hlinkClick r:id="rId6"/>
              </a:rPr>
              <a:t>UNECE TF-VS Website</a:t>
            </a:r>
            <a:r>
              <a:rPr lang="en-GB" sz="1600" dirty="0"/>
              <a:t>) with a potential to improve the noise in real life.  </a:t>
            </a:r>
          </a:p>
          <a:p>
            <a:pPr algn="just">
              <a:spcBef>
                <a:spcPts val="0"/>
              </a:spcBef>
            </a:pPr>
            <a:r>
              <a:rPr lang="en-GB" sz="1600" dirty="0"/>
              <a:t>The TF agreed to the creation of a subgroup with the </a:t>
            </a:r>
            <a:r>
              <a:rPr lang="en-GB" sz="1600" u="sng" dirty="0"/>
              <a:t>aim of preparing a Report</a:t>
            </a:r>
            <a:r>
              <a:rPr lang="en-GB" sz="1600" dirty="0"/>
              <a:t> in order </a:t>
            </a:r>
            <a:r>
              <a:rPr lang="en-GB" sz="1600" u="sng" dirty="0"/>
              <a:t>to provide an overview and a common view of topic discussed from March 2021 to September 2022 and identify the potential for the future.</a:t>
            </a:r>
          </a:p>
          <a:p>
            <a:pPr algn="just">
              <a:spcBef>
                <a:spcPts val="0"/>
              </a:spcBef>
            </a:pPr>
            <a:r>
              <a:rPr lang="en-GB" sz="1600" dirty="0"/>
              <a:t>The </a:t>
            </a:r>
            <a:r>
              <a:rPr lang="en-GB" sz="1600" b="1" dirty="0"/>
              <a:t>full report </a:t>
            </a:r>
            <a:r>
              <a:rPr lang="en-GB" sz="1600" dirty="0"/>
              <a:t>has been </a:t>
            </a:r>
            <a:r>
              <a:rPr lang="en-GB" sz="1600" b="1" dirty="0"/>
              <a:t>completed</a:t>
            </a:r>
            <a:r>
              <a:rPr lang="en-GB" sz="1600" dirty="0"/>
              <a:t>, </a:t>
            </a:r>
            <a:r>
              <a:rPr lang="en-GB" sz="1600" b="1" dirty="0"/>
              <a:t>presented</a:t>
            </a:r>
            <a:r>
              <a:rPr lang="en-GB" sz="1600" dirty="0"/>
              <a:t> during the 12th session of the TF-VS and </a:t>
            </a:r>
            <a:r>
              <a:rPr lang="en-GB" sz="1600" b="1" dirty="0"/>
              <a:t>shared</a:t>
            </a:r>
            <a:r>
              <a:rPr lang="en-GB" sz="1600" dirty="0"/>
              <a:t> (see link on the right).</a:t>
            </a:r>
          </a:p>
          <a:p>
            <a:pPr marL="285750" indent="-285750" algn="just">
              <a:spcBef>
                <a:spcPts val="0"/>
              </a:spcBef>
              <a:buFont typeface="Arial" panose="020B0604020202020204" pitchFamily="34" charset="0"/>
              <a:buChar char="•"/>
            </a:pPr>
            <a:r>
              <a:rPr lang="en-GB" sz="1600" b="1" dirty="0"/>
              <a:t>Volunteers</a:t>
            </a:r>
            <a:r>
              <a:rPr lang="en-GB" sz="1600" dirty="0"/>
              <a:t>: CPs with France, The Netherlands, Japan, and NGO with IMMA, OICA, ETRTO, ISO</a:t>
            </a: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4" y="995130"/>
            <a:ext cx="7263766" cy="238815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b="1" u="sng" dirty="0">
                <a:solidFill>
                  <a:schemeClr val="bg1">
                    <a:lumMod val="75000"/>
                  </a:schemeClr>
                </a:solidFill>
              </a:rPr>
              <a:t>EC study on sound level limits of M, N, L-cat. </a:t>
            </a:r>
            <a:r>
              <a:rPr lang="en-US" sz="1600" b="1" u="sng" dirty="0" err="1">
                <a:solidFill>
                  <a:schemeClr val="bg1">
                    <a:lumMod val="75000"/>
                  </a:schemeClr>
                </a:solidFill>
              </a:rPr>
              <a:t>Veh</a:t>
            </a:r>
            <a:r>
              <a:rPr lang="en-US" sz="1600" b="1" u="sng" dirty="0">
                <a:solidFill>
                  <a:schemeClr val="bg1">
                    <a:lumMod val="75000"/>
                  </a:schemeClr>
                </a:solidFill>
              </a:rPr>
              <a:t>. </a:t>
            </a:r>
            <a:r>
              <a:rPr lang="en-US" sz="1600" b="1" u="sng" dirty="0">
                <a:solidFill>
                  <a:schemeClr val="bg1">
                    <a:lumMod val="75000"/>
                  </a:schemeClr>
                </a:solidFill>
                <a:sym typeface="Wingdings" panose="05000000000000000000" pitchFamily="2" charset="2"/>
              </a:rPr>
              <a:t> A</a:t>
            </a:r>
            <a:r>
              <a:rPr lang="en-US" sz="1600" b="1" u="sng" dirty="0">
                <a:solidFill>
                  <a:schemeClr val="bg1">
                    <a:lumMod val="75000"/>
                  </a:schemeClr>
                </a:solidFill>
              </a:rPr>
              <a:t>nalysis &amp; comparison between the different studies </a:t>
            </a:r>
            <a:r>
              <a:rPr lang="en-GB" sz="1600" b="1" u="sng" dirty="0">
                <a:solidFill>
                  <a:schemeClr val="bg1">
                    <a:lumMod val="75000"/>
                  </a:schemeClr>
                </a:solidFill>
              </a:rPr>
              <a:t>:</a:t>
            </a:r>
          </a:p>
          <a:p>
            <a:pPr marL="285750" indent="-285750" algn="just">
              <a:buFont typeface="Arial" panose="020B0604020202020204" pitchFamily="34" charset="0"/>
              <a:buChar char="•"/>
            </a:pPr>
            <a:r>
              <a:rPr lang="en-GB" sz="1600" dirty="0">
                <a:solidFill>
                  <a:schemeClr val="bg1">
                    <a:lumMod val="75000"/>
                  </a:schemeClr>
                </a:solidFill>
              </a:rPr>
              <a:t>A lot of different points have been discussed and highlighted (for details see </a:t>
            </a:r>
            <a:r>
              <a:rPr lang="en-GB" sz="1600" dirty="0">
                <a:solidFill>
                  <a:schemeClr val="bg1">
                    <a:lumMod val="75000"/>
                  </a:schemeClr>
                </a:solidFill>
                <a:hlinkClick r:id="rId6"/>
              </a:rPr>
              <a:t>UNECE TF-VS Website</a:t>
            </a:r>
            <a:r>
              <a:rPr lang="en-GB" sz="1600" dirty="0">
                <a:solidFill>
                  <a:schemeClr val="bg1">
                    <a:lumMod val="75000"/>
                  </a:schemeClr>
                </a:solidFill>
              </a:rPr>
              <a:t>) </a:t>
            </a:r>
            <a:r>
              <a:rPr lang="en-GB" sz="1600" dirty="0">
                <a:solidFill>
                  <a:schemeClr val="bg1">
                    <a:lumMod val="75000"/>
                  </a:schemeClr>
                </a:solidFill>
                <a:sym typeface="Wingdings" panose="05000000000000000000" pitchFamily="2" charset="2"/>
              </a:rPr>
              <a:t> work to be continued</a:t>
            </a:r>
            <a:endParaRPr lang="en-GB" sz="1600" dirty="0">
              <a:solidFill>
                <a:schemeClr val="bg1">
                  <a:lumMod val="75000"/>
                </a:schemeClr>
              </a:solidFill>
            </a:endParaRP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211665" y="995130"/>
            <a:ext cx="3845342" cy="2453980"/>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en-US" sz="1600" b="1" u="sng" dirty="0">
                <a:solidFill>
                  <a:schemeClr val="bg1">
                    <a:lumMod val="75000"/>
                  </a:schemeClr>
                </a:solidFill>
                <a:effectLst/>
                <a:ea typeface="SimSun" panose="02010600030101010101" pitchFamily="2" charset="-122"/>
                <a:hlinkClick r:id="rId7"/>
              </a:rPr>
              <a:t>EC Report for M/N</a:t>
            </a:r>
            <a:endParaRPr lang="en-US" sz="1600" b="1" u="sng" dirty="0">
              <a:solidFill>
                <a:schemeClr val="bg1">
                  <a:lumMod val="75000"/>
                </a:schemeClr>
              </a:solidFill>
              <a:effectLst/>
              <a:ea typeface="SimSun" panose="02010600030101010101" pitchFamily="2" charset="-122"/>
            </a:endParaRPr>
          </a:p>
          <a:p>
            <a:pPr>
              <a:lnSpc>
                <a:spcPct val="150000"/>
              </a:lnSpc>
              <a:spcBef>
                <a:spcPts val="0"/>
              </a:spcBef>
            </a:pPr>
            <a:r>
              <a:rPr lang="en-US" sz="1600" b="1" u="sng" dirty="0">
                <a:solidFill>
                  <a:schemeClr val="bg1">
                    <a:lumMod val="75000"/>
                  </a:schemeClr>
                </a:solidFill>
                <a:effectLst/>
                <a:ea typeface="SimSun" panose="02010600030101010101" pitchFamily="2" charset="-122"/>
                <a:hlinkClick r:id="rId8"/>
              </a:rPr>
              <a:t>EC Report for L</a:t>
            </a:r>
            <a:endParaRPr lang="en-US" sz="1600" b="1" u="sng" dirty="0">
              <a:solidFill>
                <a:schemeClr val="bg1">
                  <a:lumMod val="75000"/>
                </a:schemeClr>
              </a:solidFill>
              <a:effectLst/>
              <a:ea typeface="SimSun" panose="02010600030101010101" pitchFamily="2" charset="-122"/>
            </a:endParaRPr>
          </a:p>
          <a:p>
            <a:pPr>
              <a:lnSpc>
                <a:spcPct val="150000"/>
              </a:lnSpc>
              <a:spcBef>
                <a:spcPts val="0"/>
              </a:spcBef>
            </a:pPr>
            <a:r>
              <a:rPr lang="en-US" sz="1600" b="1" u="sng" dirty="0">
                <a:solidFill>
                  <a:schemeClr val="bg1">
                    <a:lumMod val="75000"/>
                  </a:schemeClr>
                </a:solidFill>
                <a:ea typeface="SimSun" panose="02010600030101010101" pitchFamily="2" charset="-122"/>
                <a:hlinkClick r:id="rId9"/>
              </a:rPr>
              <a:t>ATEEL(OICA) Report (GRBP-75-16)</a:t>
            </a:r>
            <a:endParaRPr lang="en-US" sz="1600" b="1" u="sng" dirty="0">
              <a:solidFill>
                <a:schemeClr val="bg1">
                  <a:lumMod val="75000"/>
                </a:schemeClr>
              </a:solidFill>
              <a:ea typeface="SimSun" panose="02010600030101010101" pitchFamily="2" charset="-122"/>
            </a:endParaRPr>
          </a:p>
          <a:p>
            <a:pPr>
              <a:lnSpc>
                <a:spcPct val="150000"/>
              </a:lnSpc>
              <a:spcBef>
                <a:spcPts val="0"/>
              </a:spcBef>
            </a:pPr>
            <a:r>
              <a:rPr lang="en-US" sz="1600" b="1" u="sng" dirty="0">
                <a:solidFill>
                  <a:schemeClr val="bg1">
                    <a:lumMod val="75000"/>
                  </a:schemeClr>
                </a:solidFill>
                <a:ea typeface="SimSun" panose="02010600030101010101" pitchFamily="2" charset="-122"/>
                <a:hlinkClick r:id="rId10"/>
              </a:rPr>
              <a:t>GRBP-76-14 ATEEL/OICA Comparison</a:t>
            </a:r>
            <a:endParaRPr lang="en-US" sz="1600" b="1" u="sng" dirty="0">
              <a:solidFill>
                <a:schemeClr val="bg1">
                  <a:lumMod val="75000"/>
                </a:schemeClr>
              </a:solidFill>
              <a:ea typeface="SimSun" panose="02010600030101010101" pitchFamily="2" charset="-122"/>
            </a:endParaRPr>
          </a:p>
          <a:p>
            <a:pPr>
              <a:lnSpc>
                <a:spcPct val="150000"/>
              </a:lnSpc>
              <a:spcBef>
                <a:spcPts val="0"/>
              </a:spcBef>
            </a:pPr>
            <a:r>
              <a:rPr lang="en-US" sz="1600" b="1" u="sng" dirty="0">
                <a:solidFill>
                  <a:schemeClr val="bg1">
                    <a:lumMod val="75000"/>
                  </a:schemeClr>
                </a:solidFill>
                <a:ea typeface="SimSun" panose="02010600030101010101" pitchFamily="2" charset="-122"/>
                <a:hlinkClick r:id="rId10"/>
              </a:rPr>
              <a:t>TFVS-11-06 ETRTO comments</a:t>
            </a:r>
            <a:endParaRPr lang="en-US" sz="1600" b="1" u="sng" dirty="0">
              <a:solidFill>
                <a:schemeClr val="bg1">
                  <a:lumMod val="75000"/>
                </a:schemeClr>
              </a:solidFill>
              <a:ea typeface="SimSun" panose="02010600030101010101" pitchFamily="2" charset="-122"/>
            </a:endParaRPr>
          </a:p>
          <a:p>
            <a:pPr>
              <a:lnSpc>
                <a:spcPct val="100000"/>
              </a:lnSpc>
            </a:pPr>
            <a:r>
              <a:rPr lang="en-US" sz="1600" b="1" u="sng" dirty="0">
                <a:solidFill>
                  <a:schemeClr val="bg1">
                    <a:lumMod val="75000"/>
                  </a:schemeClr>
                </a:solidFill>
                <a:ea typeface="SimSun" panose="02010600030101010101" pitchFamily="2" charset="-122"/>
                <a:hlinkClick r:id="rId10"/>
              </a:rPr>
              <a:t>(OICA) Comparison of EMISIA and ATEEL study </a:t>
            </a:r>
            <a:endParaRPr lang="en-US" sz="1600" b="1" u="sng" dirty="0">
              <a:solidFill>
                <a:schemeClr val="bg1">
                  <a:lumMod val="75000"/>
                </a:schemeClr>
              </a:solidFill>
              <a:ea typeface="SimSun" panose="02010600030101010101" pitchFamily="2" charset="-122"/>
            </a:endParaRP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5" y="4192851"/>
            <a:ext cx="3845342" cy="1924917"/>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solidFill>
                  <a:srgbClr val="FF0000"/>
                </a:solidFill>
                <a:hlinkClick r:id="rId11"/>
              </a:rPr>
              <a:t>TFVS-14-05</a:t>
            </a:r>
            <a:r>
              <a:rPr lang="en-GB" b="1" dirty="0">
                <a:solidFill>
                  <a:srgbClr val="FF0000"/>
                </a:solidFill>
              </a:rPr>
              <a:t> </a:t>
            </a:r>
            <a:r>
              <a:rPr lang="en-GB" dirty="0"/>
              <a:t>(Status Report TFVS-12</a:t>
            </a:r>
            <a:r>
              <a:rPr lang="en-GB" baseline="30000" dirty="0"/>
              <a:t>th</a:t>
            </a:r>
            <a:r>
              <a:rPr lang="en-GB" dirty="0"/>
              <a:t>)</a:t>
            </a:r>
          </a:p>
          <a:p>
            <a:pPr algn="ctr"/>
            <a:r>
              <a:rPr lang="en-GB" b="1" dirty="0">
                <a:solidFill>
                  <a:srgbClr val="FF0000"/>
                </a:solidFill>
                <a:hlinkClick r:id="rId12"/>
              </a:rPr>
              <a:t>Full Report</a:t>
            </a:r>
            <a:endParaRPr lang="en-GB" b="1" dirty="0">
              <a:solidFill>
                <a:srgbClr val="FF0000"/>
              </a:solidFill>
            </a:endParaRPr>
          </a:p>
        </p:txBody>
      </p:sp>
      <p:sp>
        <p:nvSpPr>
          <p:cNvPr id="4" name="Rectangle 3">
            <a:extLst>
              <a:ext uri="{FF2B5EF4-FFF2-40B4-BE49-F238E27FC236}">
                <a16:creationId xmlns:a16="http://schemas.microsoft.com/office/drawing/2014/main" id="{00A875CB-CB27-4450-94C5-EF288D08E881}"/>
              </a:ext>
            </a:extLst>
          </p:cNvPr>
          <p:cNvSpPr/>
          <p:nvPr/>
        </p:nvSpPr>
        <p:spPr>
          <a:xfrm rot="590000">
            <a:off x="7000842" y="3727574"/>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14" name="Rectangle 3">
            <a:extLst>
              <a:ext uri="{FF2B5EF4-FFF2-40B4-BE49-F238E27FC236}">
                <a16:creationId xmlns:a16="http://schemas.microsoft.com/office/drawing/2014/main" id="{00A875CB-CB27-4450-94C5-EF288D08E881}"/>
              </a:ext>
            </a:extLst>
          </p:cNvPr>
          <p:cNvSpPr/>
          <p:nvPr/>
        </p:nvSpPr>
        <p:spPr>
          <a:xfrm rot="590000">
            <a:off x="6992286" y="996579"/>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cxnSp>
        <p:nvCxnSpPr>
          <p:cNvPr id="15" name="Gerader Verbinder 7">
            <a:extLst>
              <a:ext uri="{FF2B5EF4-FFF2-40B4-BE49-F238E27FC236}">
                <a16:creationId xmlns:a16="http://schemas.microsoft.com/office/drawing/2014/main" id="{EF566A19-3C48-4BE6-AB14-0DBBB1BC45FF}"/>
              </a:ext>
            </a:extLst>
          </p:cNvPr>
          <p:cNvCxnSpPr>
            <a:cxnSpLocks/>
          </p:cNvCxnSpPr>
          <p:nvPr/>
        </p:nvCxnSpPr>
        <p:spPr>
          <a:xfrm>
            <a:off x="298658" y="3723960"/>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9" name="Titel 1">
            <a:extLst>
              <a:ext uri="{FF2B5EF4-FFF2-40B4-BE49-F238E27FC236}">
                <a16:creationId xmlns:a16="http://schemas.microsoft.com/office/drawing/2014/main" id="{E2A50AD3-5C70-83B5-6552-5E296E27D0C3}"/>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(2/3)</a:t>
            </a:r>
          </a:p>
        </p:txBody>
      </p:sp>
    </p:spTree>
    <p:extLst>
      <p:ext uri="{BB962C8B-B14F-4D97-AF65-F5344CB8AC3E}">
        <p14:creationId xmlns:p14="http://schemas.microsoft.com/office/powerpoint/2010/main" val="170194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964152" y="2084423"/>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445286" y="858290"/>
            <a:ext cx="7345165" cy="2508523"/>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1600" b="1" u="sng" dirty="0">
                <a:solidFill>
                  <a:srgbClr val="0000FF"/>
                </a:solidFill>
              </a:rPr>
              <a:t>TOPICS DISCUSSED DURING TFVS-14 SESSION:</a:t>
            </a:r>
          </a:p>
          <a:p>
            <a:pPr marL="285750" indent="-285750" algn="just">
              <a:buFont typeface="Arial" panose="020B0604020202020204" pitchFamily="34" charset="0"/>
              <a:buChar char="•"/>
            </a:pPr>
            <a:r>
              <a:rPr lang="en-GB" sz="1600" dirty="0">
                <a:solidFill>
                  <a:srgbClr val="0000FF"/>
                </a:solidFill>
              </a:rPr>
              <a:t>(</a:t>
            </a:r>
            <a:r>
              <a:rPr lang="en-GB" sz="1600" b="1" dirty="0">
                <a:solidFill>
                  <a:srgbClr val="0000FF"/>
                </a:solidFill>
              </a:rPr>
              <a:t>SINTEF</a:t>
            </a:r>
            <a:r>
              <a:rPr lang="en-GB" sz="1600" dirty="0">
                <a:solidFill>
                  <a:srgbClr val="0000FF"/>
                </a:solidFill>
              </a:rPr>
              <a:t>) “Representativity of ISO test track surface based on controlled pass-by and CPX measurements.”</a:t>
            </a:r>
          </a:p>
          <a:p>
            <a:pPr marL="285750" indent="-285750" algn="just">
              <a:buFont typeface="Arial" panose="020B0604020202020204" pitchFamily="34" charset="0"/>
              <a:buChar char="•"/>
            </a:pPr>
            <a:r>
              <a:rPr lang="en-GB" sz="1600" dirty="0">
                <a:solidFill>
                  <a:srgbClr val="0000FF"/>
                </a:solidFill>
              </a:rPr>
              <a:t>(</a:t>
            </a:r>
            <a:r>
              <a:rPr lang="en-GB" sz="1600" b="1" dirty="0">
                <a:solidFill>
                  <a:srgbClr val="0000FF"/>
                </a:solidFill>
              </a:rPr>
              <a:t>NTSEL</a:t>
            </a:r>
            <a:r>
              <a:rPr lang="en-GB" sz="1600" dirty="0">
                <a:solidFill>
                  <a:srgbClr val="0000FF"/>
                </a:solidFill>
              </a:rPr>
              <a:t>) “Illegal muffler vehicle detection system under development at NTSEL”</a:t>
            </a:r>
          </a:p>
          <a:p>
            <a:pPr marL="285750" indent="-285750" algn="just">
              <a:buFont typeface="Arial" panose="020B0604020202020204" pitchFamily="34" charset="0"/>
              <a:buChar char="•"/>
            </a:pPr>
            <a:r>
              <a:rPr lang="en-GB" sz="1600" dirty="0">
                <a:solidFill>
                  <a:srgbClr val="0000FF"/>
                </a:solidFill>
              </a:rPr>
              <a:t>(</a:t>
            </a:r>
            <a:r>
              <a:rPr lang="en-GB" sz="1600" b="1" dirty="0">
                <a:solidFill>
                  <a:srgbClr val="0000FF"/>
                </a:solidFill>
              </a:rPr>
              <a:t>ENBF</a:t>
            </a:r>
            <a:r>
              <a:rPr lang="en-GB" sz="1600" dirty="0">
                <a:solidFill>
                  <a:srgbClr val="0000FF"/>
                </a:solidFill>
              </a:rPr>
              <a:t>) “Environmental Sustainability and Durability of Noise Barriers”</a:t>
            </a:r>
          </a:p>
          <a:p>
            <a:pPr marL="285750" indent="-285750" algn="just">
              <a:buFont typeface="Arial" panose="020B0604020202020204" pitchFamily="34" charset="0"/>
              <a:buChar char="•"/>
            </a:pPr>
            <a:r>
              <a:rPr lang="en-GB" sz="1600" b="1" dirty="0">
                <a:solidFill>
                  <a:srgbClr val="0000FF"/>
                </a:solidFill>
              </a:rPr>
              <a:t>Cross matrix</a:t>
            </a:r>
            <a:r>
              <a:rPr lang="en-GB" sz="1600" dirty="0">
                <a:solidFill>
                  <a:srgbClr val="0000FF"/>
                </a:solidFill>
              </a:rPr>
              <a:t>: status of the activities and future development</a:t>
            </a: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357648" y="1528116"/>
            <a:ext cx="3600001" cy="1317654"/>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000" b="1" dirty="0"/>
              <a:t>TFVS-14-06 (Status report)</a:t>
            </a:r>
            <a:endParaRPr lang="en-US" dirty="0"/>
          </a:p>
        </p:txBody>
      </p:sp>
      <p:sp>
        <p:nvSpPr>
          <p:cNvPr id="8" name="Rectangle 7">
            <a:extLst>
              <a:ext uri="{FF2B5EF4-FFF2-40B4-BE49-F238E27FC236}">
                <a16:creationId xmlns:a16="http://schemas.microsoft.com/office/drawing/2014/main" id="{ACA4E71F-6B57-418F-841E-109A929DDD0E}"/>
              </a:ext>
            </a:extLst>
          </p:cNvPr>
          <p:cNvSpPr/>
          <p:nvPr/>
        </p:nvSpPr>
        <p:spPr>
          <a:xfrm rot="590000">
            <a:off x="7051115" y="1182608"/>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9"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964151" y="4545213"/>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0" name="Inhaltsplatzhalter 2">
            <a:extLst>
              <a:ext uri="{FF2B5EF4-FFF2-40B4-BE49-F238E27FC236}">
                <a16:creationId xmlns:a16="http://schemas.microsoft.com/office/drawing/2014/main" id="{65D875EF-7473-4E96-B182-5FA3A9B52374}"/>
              </a:ext>
            </a:extLst>
          </p:cNvPr>
          <p:cNvSpPr txBox="1">
            <a:spLocks/>
          </p:cNvSpPr>
          <p:nvPr/>
        </p:nvSpPr>
        <p:spPr bwMode="gray">
          <a:xfrm>
            <a:off x="499736" y="3597642"/>
            <a:ext cx="7464415" cy="2114818"/>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1600" b="1" u="sng" dirty="0"/>
              <a:t>TOPICS STILL OPEN FOR THE NEXT SESSIONS:</a:t>
            </a:r>
          </a:p>
          <a:p>
            <a:pPr marL="285750" indent="-285750" algn="just">
              <a:buFont typeface="Arial" panose="020B0604020202020204" pitchFamily="34" charset="0"/>
              <a:buChar char="•"/>
            </a:pPr>
            <a:r>
              <a:rPr lang="en-US" sz="1600" dirty="0"/>
              <a:t>Update of previous national presentations (EC, Japan, UK, China, Germany, Belgium …) and others (OICA, IMMA, ETRTO …)</a:t>
            </a:r>
            <a:endParaRPr lang="en-GB" sz="1600" dirty="0"/>
          </a:p>
          <a:p>
            <a:pPr marL="285750" indent="-285750" algn="just">
              <a:buFont typeface="Arial" panose="020B0604020202020204" pitchFamily="34" charset="0"/>
              <a:buChar char="•"/>
            </a:pPr>
            <a:r>
              <a:rPr lang="en-GB" sz="1600" dirty="0"/>
              <a:t>Cross-matrix</a:t>
            </a:r>
          </a:p>
          <a:p>
            <a:pPr marL="285750" indent="-285750" algn="just">
              <a:buFont typeface="Arial" panose="020B0604020202020204" pitchFamily="34" charset="0"/>
              <a:buChar char="•"/>
            </a:pPr>
            <a:r>
              <a:rPr lang="en-GB" sz="1600" dirty="0"/>
              <a:t>Next steps to be decided</a:t>
            </a:r>
          </a:p>
          <a:p>
            <a:pPr marL="285750" indent="-285750" algn="just">
              <a:buFont typeface="Arial" panose="020B0604020202020204" pitchFamily="34" charset="0"/>
              <a:buChar char="•"/>
            </a:pPr>
            <a:r>
              <a:rPr lang="en-GB" sz="1600" dirty="0"/>
              <a:t>…</a:t>
            </a:r>
          </a:p>
        </p:txBody>
      </p:sp>
      <p:sp>
        <p:nvSpPr>
          <p:cNvPr id="11" name="Textplatzhalter 5">
            <a:extLst>
              <a:ext uri="{FF2B5EF4-FFF2-40B4-BE49-F238E27FC236}">
                <a16:creationId xmlns:a16="http://schemas.microsoft.com/office/drawing/2014/main" id="{1FBC4FF2-EECC-4611-9D78-CAD3209A5508}"/>
              </a:ext>
            </a:extLst>
          </p:cNvPr>
          <p:cNvSpPr txBox="1">
            <a:spLocks/>
          </p:cNvSpPr>
          <p:nvPr/>
        </p:nvSpPr>
        <p:spPr bwMode="gray">
          <a:xfrm>
            <a:off x="8347278" y="4063147"/>
            <a:ext cx="3600000" cy="1331513"/>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t>To be continued</a:t>
            </a:r>
          </a:p>
        </p:txBody>
      </p:sp>
      <p:sp>
        <p:nvSpPr>
          <p:cNvPr id="13" name="Rectangle 7">
            <a:extLst>
              <a:ext uri="{FF2B5EF4-FFF2-40B4-BE49-F238E27FC236}">
                <a16:creationId xmlns:a16="http://schemas.microsoft.com/office/drawing/2014/main" id="{ACA4E71F-6B57-418F-841E-109A929DDD0E}"/>
              </a:ext>
            </a:extLst>
          </p:cNvPr>
          <p:cNvSpPr/>
          <p:nvPr/>
        </p:nvSpPr>
        <p:spPr>
          <a:xfrm rot="590000">
            <a:off x="6964265" y="3621652"/>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endParaRPr lang="fr-FR" sz="2400" b="1" cap="none" spc="0" dirty="0">
              <a:ln/>
              <a:solidFill>
                <a:schemeClr val="accent4">
                  <a:lumMod val="75000"/>
                </a:schemeClr>
              </a:solidFill>
              <a:effectLst/>
            </a:endParaRPr>
          </a:p>
        </p:txBody>
      </p:sp>
      <p:cxnSp>
        <p:nvCxnSpPr>
          <p:cNvPr id="16" name="Gerader Verbinder 7">
            <a:extLst>
              <a:ext uri="{FF2B5EF4-FFF2-40B4-BE49-F238E27FC236}">
                <a16:creationId xmlns:a16="http://schemas.microsoft.com/office/drawing/2014/main" id="{EF566A19-3C48-4BE6-AB14-0DBBB1BC45FF}"/>
              </a:ext>
            </a:extLst>
          </p:cNvPr>
          <p:cNvCxnSpPr>
            <a:cxnSpLocks/>
          </p:cNvCxnSpPr>
          <p:nvPr/>
        </p:nvCxnSpPr>
        <p:spPr>
          <a:xfrm>
            <a:off x="298658" y="3564592"/>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75CD4A10-B664-447F-97C2-918DE7971EF6}"/>
              </a:ext>
            </a:extLst>
          </p:cNvPr>
          <p:cNvSpPr txBox="1"/>
          <p:nvPr/>
        </p:nvSpPr>
        <p:spPr>
          <a:xfrm>
            <a:off x="868511" y="5893214"/>
            <a:ext cx="10227734" cy="830997"/>
          </a:xfrm>
          <a:prstGeom prst="rect">
            <a:avLst/>
          </a:prstGeom>
          <a:noFill/>
          <a:ln>
            <a:solidFill>
              <a:schemeClr val="tx1"/>
            </a:solidFill>
          </a:ln>
        </p:spPr>
        <p:txBody>
          <a:bodyPr wrap="square" rtlCol="0">
            <a:spAutoFit/>
          </a:bodyPr>
          <a:lstStyle/>
          <a:p>
            <a:pPr algn="ctr"/>
            <a:r>
              <a:rPr lang="en-GB" sz="2400" b="1" dirty="0">
                <a:solidFill>
                  <a:srgbClr val="0000FF"/>
                </a:solidFill>
                <a:effectLst>
                  <a:outerShdw blurRad="38100" dist="38100" dir="2700000" algn="tl">
                    <a:srgbClr val="000000">
                      <a:alpha val="43137"/>
                    </a:srgbClr>
                  </a:outerShdw>
                </a:effectLst>
              </a:rPr>
              <a:t>The NEXT 15</a:t>
            </a:r>
            <a:r>
              <a:rPr lang="en-GB" sz="2400" b="1" baseline="30000" dirty="0">
                <a:solidFill>
                  <a:srgbClr val="0000FF"/>
                </a:solidFill>
                <a:effectLst>
                  <a:outerShdw blurRad="38100" dist="38100" dir="2700000" algn="tl">
                    <a:srgbClr val="000000">
                      <a:alpha val="43137"/>
                    </a:srgbClr>
                  </a:outerShdw>
                </a:effectLst>
              </a:rPr>
              <a:t>th</a:t>
            </a:r>
            <a:r>
              <a:rPr lang="en-GB" sz="2400" b="1" dirty="0">
                <a:solidFill>
                  <a:srgbClr val="0000FF"/>
                </a:solidFill>
                <a:effectLst>
                  <a:outerShdw blurRad="38100" dist="38100" dir="2700000" algn="tl">
                    <a:srgbClr val="000000">
                      <a:alpha val="43137"/>
                    </a:srgbClr>
                  </a:outerShdw>
                </a:effectLst>
              </a:rPr>
              <a:t> Session is scheduled for April 12, 2024</a:t>
            </a:r>
          </a:p>
          <a:p>
            <a:pPr algn="ctr"/>
            <a:r>
              <a:rPr lang="fr-FR" sz="2400" dirty="0" err="1">
                <a:solidFill>
                  <a:srgbClr val="0000FF"/>
                </a:solidFill>
                <a:effectLst>
                  <a:outerShdw blurRad="38100" dist="38100" dir="2700000" algn="tl">
                    <a:srgbClr val="000000">
                      <a:alpha val="43137"/>
                    </a:srgbClr>
                  </a:outerShdw>
                </a:effectLst>
              </a:rPr>
              <a:t>Hybrid</a:t>
            </a:r>
            <a:r>
              <a:rPr lang="fr-FR" sz="2400" dirty="0">
                <a:solidFill>
                  <a:srgbClr val="0000FF"/>
                </a:solidFill>
                <a:effectLst>
                  <a:outerShdw blurRad="38100" dist="38100" dir="2700000" algn="tl">
                    <a:srgbClr val="000000">
                      <a:alpha val="43137"/>
                    </a:srgbClr>
                  </a:outerShdw>
                </a:effectLst>
              </a:rPr>
              <a:t> – Paris OICA Offices / US-CANADA</a:t>
            </a:r>
          </a:p>
        </p:txBody>
      </p:sp>
      <p:sp>
        <p:nvSpPr>
          <p:cNvPr id="17" name="Titel 1">
            <a:extLst>
              <a:ext uri="{FF2B5EF4-FFF2-40B4-BE49-F238E27FC236}">
                <a16:creationId xmlns:a16="http://schemas.microsoft.com/office/drawing/2014/main" id="{E619A124-353A-2939-59E3-17A88E0665BD}"/>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(3/3)</a:t>
            </a:r>
          </a:p>
        </p:txBody>
      </p:sp>
      <p:sp>
        <p:nvSpPr>
          <p:cNvPr id="5" name="Rectangle 7">
            <a:extLst>
              <a:ext uri="{FF2B5EF4-FFF2-40B4-BE49-F238E27FC236}">
                <a16:creationId xmlns:a16="http://schemas.microsoft.com/office/drawing/2014/main" id="{DAC2B1B2-CD49-9EE0-C881-886F86F9C234}"/>
              </a:ext>
            </a:extLst>
          </p:cNvPr>
          <p:cNvSpPr/>
          <p:nvPr/>
        </p:nvSpPr>
        <p:spPr>
          <a:xfrm rot="590000">
            <a:off x="9321092" y="6123895"/>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TBD</a:t>
            </a:r>
          </a:p>
        </p:txBody>
      </p:sp>
    </p:spTree>
    <p:extLst>
      <p:ext uri="{BB962C8B-B14F-4D97-AF65-F5344CB8AC3E}">
        <p14:creationId xmlns:p14="http://schemas.microsoft.com/office/powerpoint/2010/main" val="40964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174B0-794C-4460-BC29-5336BD041ABC}"/>
              </a:ext>
            </a:extLst>
          </p:cNvPr>
          <p:cNvSpPr txBox="1"/>
          <p:nvPr/>
        </p:nvSpPr>
        <p:spPr>
          <a:xfrm>
            <a:off x="4443327" y="3267135"/>
            <a:ext cx="3034613" cy="830997"/>
          </a:xfrm>
          <a:prstGeom prst="rect">
            <a:avLst/>
          </a:prstGeom>
          <a:noFill/>
        </p:spPr>
        <p:txBody>
          <a:bodyPr wrap="none" rtlCol="0">
            <a:spAutoFit/>
          </a:bodyPr>
          <a:lstStyle/>
          <a:p>
            <a:pPr algn="ctr"/>
            <a:r>
              <a:rPr lang="nb-NO" sz="4800" b="1" dirty="0"/>
              <a:t>Thank you!</a:t>
            </a:r>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nb-NO" smtClean="0"/>
              <a:t>7</a:t>
            </a:fld>
            <a:endParaRPr lang="nb-NO"/>
          </a:p>
        </p:txBody>
      </p:sp>
      <p:sp>
        <p:nvSpPr>
          <p:cNvPr id="4" name="Espace réservé du contenu 2">
            <a:extLst>
              <a:ext uri="{FF2B5EF4-FFF2-40B4-BE49-F238E27FC236}">
                <a16:creationId xmlns:a16="http://schemas.microsoft.com/office/drawing/2014/main" id="{02A9F1AB-FCC5-E65E-84F0-15E4CE4ACBF3}"/>
              </a:ext>
            </a:extLst>
          </p:cNvPr>
          <p:cNvSpPr txBox="1">
            <a:spLocks/>
          </p:cNvSpPr>
          <p:nvPr/>
        </p:nvSpPr>
        <p:spPr>
          <a:xfrm>
            <a:off x="702833" y="879517"/>
            <a:ext cx="10515600" cy="1461347"/>
          </a:xfrm>
          <a:prstGeom prst="round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Feel free for any comments / suggestions.</a:t>
            </a:r>
          </a:p>
          <a:p>
            <a:pPr algn="ctr"/>
            <a:r>
              <a:rPr lang="en-US" dirty="0"/>
              <a:t>Feel free for contacting our subgroup to get any additional information and/or contribute to the work of our subgroup.</a:t>
            </a:r>
          </a:p>
        </p:txBody>
      </p:sp>
    </p:spTree>
    <p:extLst>
      <p:ext uri="{BB962C8B-B14F-4D97-AF65-F5344CB8AC3E}">
        <p14:creationId xmlns:p14="http://schemas.microsoft.com/office/powerpoint/2010/main" val="177703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174B0-794C-4460-BC29-5336BD041ABC}"/>
              </a:ext>
            </a:extLst>
          </p:cNvPr>
          <p:cNvSpPr txBox="1"/>
          <p:nvPr/>
        </p:nvSpPr>
        <p:spPr>
          <a:xfrm>
            <a:off x="3686175" y="2943225"/>
            <a:ext cx="5077737" cy="830997"/>
          </a:xfrm>
          <a:prstGeom prst="rect">
            <a:avLst/>
          </a:prstGeom>
          <a:noFill/>
        </p:spPr>
        <p:txBody>
          <a:bodyPr wrap="none" rtlCol="0">
            <a:spAutoFit/>
          </a:bodyPr>
          <a:lstStyle/>
          <a:p>
            <a:r>
              <a:rPr lang="nb-NO" sz="4800" dirty="0"/>
              <a:t>Backup documents</a:t>
            </a:r>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nb-NO" smtClean="0"/>
              <a:t>8</a:t>
            </a:fld>
            <a:endParaRPr lang="nb-NO"/>
          </a:p>
        </p:txBody>
      </p:sp>
    </p:spTree>
    <p:extLst>
      <p:ext uri="{BB962C8B-B14F-4D97-AF65-F5344CB8AC3E}">
        <p14:creationId xmlns:p14="http://schemas.microsoft.com/office/powerpoint/2010/main" val="21498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A14EF-CBB4-463D-8658-BE377E34816C}"/>
              </a:ext>
            </a:extLst>
          </p:cNvPr>
          <p:cNvSpPr>
            <a:spLocks noGrp="1"/>
          </p:cNvSpPr>
          <p:nvPr>
            <p:ph type="title"/>
          </p:nvPr>
        </p:nvSpPr>
        <p:spPr>
          <a:xfrm>
            <a:off x="831850" y="3614738"/>
            <a:ext cx="10515600" cy="947737"/>
          </a:xfrm>
        </p:spPr>
        <p:txBody>
          <a:bodyPr>
            <a:normAutofit fontScale="90000"/>
          </a:bodyPr>
          <a:lstStyle/>
          <a:p>
            <a:r>
              <a:rPr lang="fr-FR" sz="4400" b="1" dirty="0"/>
              <a:t>Work </a:t>
            </a:r>
            <a:r>
              <a:rPr lang="fr-FR" sz="4400" b="1" dirty="0" err="1"/>
              <a:t>done</a:t>
            </a:r>
            <a:r>
              <a:rPr lang="fr-FR" sz="4400" b="1" dirty="0"/>
              <a:t> by the </a:t>
            </a:r>
            <a:r>
              <a:rPr lang="fr-FR" sz="4400" b="1" dirty="0" err="1"/>
              <a:t>sub-group</a:t>
            </a:r>
            <a:br>
              <a:rPr lang="fr-FR" sz="4400" b="1" dirty="0"/>
            </a:br>
            <a:r>
              <a:rPr lang="fr-FR" sz="4400" b="1" dirty="0" err="1"/>
              <a:t>Extract</a:t>
            </a:r>
            <a:r>
              <a:rPr lang="fr-FR" sz="4400" b="1" dirty="0"/>
              <a:t> </a:t>
            </a:r>
            <a:r>
              <a:rPr lang="fr-FR" sz="4400" b="1" dirty="0" err="1"/>
              <a:t>from</a:t>
            </a:r>
            <a:r>
              <a:rPr lang="fr-FR" sz="4400" b="1" dirty="0"/>
              <a:t> the </a:t>
            </a:r>
            <a:r>
              <a:rPr lang="fr-FR" sz="4400" b="1" dirty="0" err="1"/>
              <a:t>presentation</a:t>
            </a:r>
            <a:r>
              <a:rPr lang="fr-FR" sz="4400" b="1" dirty="0"/>
              <a:t> </a:t>
            </a:r>
            <a:r>
              <a:rPr lang="fr-FR" sz="4400" b="1" dirty="0" err="1"/>
              <a:t>done</a:t>
            </a:r>
            <a:r>
              <a:rPr lang="fr-FR" sz="4400" b="1" dirty="0"/>
              <a:t> at the 12th session (TFVS-12-05)</a:t>
            </a:r>
          </a:p>
        </p:txBody>
      </p:sp>
      <p:sp>
        <p:nvSpPr>
          <p:cNvPr id="3" name="Espace réservé du texte 2">
            <a:extLst>
              <a:ext uri="{FF2B5EF4-FFF2-40B4-BE49-F238E27FC236}">
                <a16:creationId xmlns:a16="http://schemas.microsoft.com/office/drawing/2014/main" id="{0942BCFD-6DA8-4241-8711-A945CC7A51C3}"/>
              </a:ext>
            </a:extLst>
          </p:cNvPr>
          <p:cNvSpPr>
            <a:spLocks noGrp="1"/>
          </p:cNvSpPr>
          <p:nvPr>
            <p:ph type="body" idx="1"/>
          </p:nvPr>
        </p:nvSpPr>
        <p:spPr>
          <a:xfrm>
            <a:off x="831850" y="4589463"/>
            <a:ext cx="10515600" cy="505051"/>
          </a:xfrm>
        </p:spPr>
        <p:txBody>
          <a:bodyPr/>
          <a:lstStyle/>
          <a:p>
            <a:r>
              <a:rPr lang="fr-FR" b="1" dirty="0"/>
              <a:t>REPORT OF THE 11 TF-VS SESSIONS</a:t>
            </a:r>
          </a:p>
        </p:txBody>
      </p:sp>
      <p:sp>
        <p:nvSpPr>
          <p:cNvPr id="4" name="Espace réservé du numéro de diapositive 3">
            <a:extLst>
              <a:ext uri="{FF2B5EF4-FFF2-40B4-BE49-F238E27FC236}">
                <a16:creationId xmlns:a16="http://schemas.microsoft.com/office/drawing/2014/main" id="{84EE65A8-F95F-403F-9AF6-36B8AFE90471}"/>
              </a:ext>
            </a:extLst>
          </p:cNvPr>
          <p:cNvSpPr>
            <a:spLocks noGrp="1"/>
          </p:cNvSpPr>
          <p:nvPr>
            <p:ph type="sldNum" sz="quarter" idx="12"/>
          </p:nvPr>
        </p:nvSpPr>
        <p:spPr/>
        <p:txBody>
          <a:bodyPr/>
          <a:lstStyle/>
          <a:p>
            <a:fld id="{32F358AF-5730-43DE-AF33-67BCA06BF621}" type="slidenum">
              <a:rPr lang="nb-NO" smtClean="0"/>
              <a:t>9</a:t>
            </a:fld>
            <a:endParaRPr lang="nb-NO"/>
          </a:p>
        </p:txBody>
      </p:sp>
    </p:spTree>
    <p:extLst>
      <p:ext uri="{BB962C8B-B14F-4D97-AF65-F5344CB8AC3E}">
        <p14:creationId xmlns:p14="http://schemas.microsoft.com/office/powerpoint/2010/main" val="2743204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2FF2A7-D60C-4449-8199-0DC421187482}">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4b4a1c0d-4a69-4996-a84a-fc699b9f49de"/>
    <ds:schemaRef ds:uri="http://purl.org/dc/terms/"/>
    <ds:schemaRef ds:uri="acccb6d4-dbe5-46d2-b4d3-5733603d8cc6"/>
    <ds:schemaRef ds:uri="http://schemas.microsoft.com/office/2006/metadata/properties"/>
    <ds:schemaRef ds:uri="http://www.w3.org/XML/1998/namespace"/>
    <ds:schemaRef ds:uri="985ec44e-1bab-4c0b-9df0-6ba128686fc9"/>
  </ds:schemaRefs>
</ds:datastoreItem>
</file>

<file path=customXml/itemProps2.xml><?xml version="1.0" encoding="utf-8"?>
<ds:datastoreItem xmlns:ds="http://schemas.openxmlformats.org/officeDocument/2006/customXml" ds:itemID="{CE18F0FE-C82F-45C4-9E84-19E3F680AFCC}">
  <ds:schemaRefs>
    <ds:schemaRef ds:uri="http://schemas.microsoft.com/sharepoint/v3/contenttype/forms"/>
  </ds:schemaRefs>
</ds:datastoreItem>
</file>

<file path=customXml/itemProps3.xml><?xml version="1.0" encoding="utf-8"?>
<ds:datastoreItem xmlns:ds="http://schemas.openxmlformats.org/officeDocument/2006/customXml" ds:itemID="{06D2CC58-11C5-4B82-A6AD-6FFCAB8643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f30fc12-c89a-4829-a476-5bf9e2086332}" enabled="1" method="Privileged" siteId="{d6b0bbee-7cd9-4d60-bce6-4a67b543e2ae}" removed="0"/>
</clbl:labelList>
</file>

<file path=docProps/app.xml><?xml version="1.0" encoding="utf-8"?>
<Properties xmlns="http://schemas.openxmlformats.org/officeDocument/2006/extended-properties" xmlns:vt="http://schemas.openxmlformats.org/officeDocument/2006/docPropsVTypes">
  <TotalTime>0</TotalTime>
  <Words>3027</Words>
  <Application>Microsoft Office PowerPoint</Application>
  <PresentationFormat>Widescreen</PresentationFormat>
  <Paragraphs>337</Paragraphs>
  <Slides>24</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Calibri Light</vt:lpstr>
      <vt:lpstr>Courier New</vt:lpstr>
      <vt:lpstr>Wingdings</vt:lpstr>
      <vt:lpstr>Office Theme</vt:lpstr>
      <vt:lpstr>think-cell Folie</vt:lpstr>
      <vt:lpstr>Status report to the 79th session of GRBP (February 2024)</vt:lpstr>
      <vt:lpstr>PowerPoint Presentation</vt:lpstr>
      <vt:lpstr>PowerPoint Presentation</vt:lpstr>
      <vt:lpstr>TF VS – MAIN WORKS DONE &amp; ONGOING   (1/3)</vt:lpstr>
      <vt:lpstr>TF VS – MAIN WORKS DONE &amp; ONGOING   (2/3)</vt:lpstr>
      <vt:lpstr>TF VS – MAIN WORKS DONE &amp; ONGOING   (3/3)</vt:lpstr>
      <vt:lpstr>PowerPoint Presentation</vt:lpstr>
      <vt:lpstr>PowerPoint Presentation</vt:lpstr>
      <vt:lpstr>Work done by the sub-group Extract from the presentation done at the 12th session (TFVS-12-05)</vt:lpstr>
      <vt:lpstr>TF Sound Limits / Vehicles‘ Sound: Facts and Figures</vt:lpstr>
      <vt:lpstr>GENERAL GUIDELINES OF THE SUB-GROUP</vt:lpstr>
      <vt:lpstr>STRUCTURE OF THE REPORT &amp;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to GRBP 73rd session</dc:title>
  <dc:creator>Truls Berge</dc:creator>
  <cp:lastModifiedBy>Secretariat editorial modifications</cp:lastModifiedBy>
  <cp:revision>108</cp:revision>
  <dcterms:created xsi:type="dcterms:W3CDTF">2021-01-13T10:15:45Z</dcterms:created>
  <dcterms:modified xsi:type="dcterms:W3CDTF">2024-02-03T15:34:33Z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0x0101003B8422D08C252547BB1CFA7F78E2CB83</vt:lpwstr>
  </property>
  <property fmtid="{D5CDD505-2E9C-101B-9397-08002B2CF9AE}" pid="4" name="MSIP_Label_a7f2ec83-e677-438d-afb7-4c7c0dbc872b_Enabled">
    <vt:lpwstr>True</vt:lpwstr>
  </property>
  <property fmtid="{D5CDD505-2E9C-101B-9397-08002B2CF9AE}" pid="5" name="MSIP_Label_a7f2ec83-e677-438d-afb7-4c7c0dbc872b_SiteId">
    <vt:lpwstr>3bc062e4-ac9d-4c17-b4dd-3aad637ff1ac</vt:lpwstr>
  </property>
  <property fmtid="{D5CDD505-2E9C-101B-9397-08002B2CF9AE}" pid="6" name="MSIP_Label_a7f2ec83-e677-438d-afb7-4c7c0dbc872b_Ref">
    <vt:lpwstr>https://api.informationprotection.azure.com/api/3bc062e4-ac9d-4c17-b4dd-3aad637ff1ac</vt:lpwstr>
  </property>
  <property fmtid="{D5CDD505-2E9C-101B-9397-08002B2CF9AE}" pid="7" name="MSIP_Label_a7f2ec83-e677-438d-afb7-4c7c0dbc872b_Owner">
    <vt:lpwstr>manfred.klopotek@scania.com</vt:lpwstr>
  </property>
  <property fmtid="{D5CDD505-2E9C-101B-9397-08002B2CF9AE}" pid="8" name="MSIP_Label_a7f2ec83-e677-438d-afb7-4c7c0dbc872b_SetDate">
    <vt:lpwstr>2021-01-17T11:50:37.9731108+01:00</vt:lpwstr>
  </property>
  <property fmtid="{D5CDD505-2E9C-101B-9397-08002B2CF9AE}" pid="9" name="MSIP_Label_a7f2ec83-e677-438d-afb7-4c7c0dbc872b_Name">
    <vt:lpwstr>Internal</vt:lpwstr>
  </property>
  <property fmtid="{D5CDD505-2E9C-101B-9397-08002B2CF9AE}" pid="10" name="MSIP_Label_a7f2ec83-e677-438d-afb7-4c7c0dbc872b_Application">
    <vt:lpwstr>Microsoft Azure Information Protection</vt:lpwstr>
  </property>
  <property fmtid="{D5CDD505-2E9C-101B-9397-08002B2CF9AE}" pid="11" name="MSIP_Label_a7f2ec83-e677-438d-afb7-4c7c0dbc872b_Extended_MSFT_Method">
    <vt:lpwstr>Automatic</vt:lpwstr>
  </property>
  <property fmtid="{D5CDD505-2E9C-101B-9397-08002B2CF9AE}" pid="12" name="MSIP_Label_7f30fc12-c89a-4829-a476-5bf9e2086332_Enabled">
    <vt:lpwstr>true</vt:lpwstr>
  </property>
  <property fmtid="{D5CDD505-2E9C-101B-9397-08002B2CF9AE}" pid="13" name="MSIP_Label_7f30fc12-c89a-4829-a476-5bf9e2086332_SetDate">
    <vt:lpwstr>2022-02-07T21:14:47Z</vt:lpwstr>
  </property>
  <property fmtid="{D5CDD505-2E9C-101B-9397-08002B2CF9AE}" pid="14" name="MSIP_Label_7f30fc12-c89a-4829-a476-5bf9e2086332_Method">
    <vt:lpwstr>Privileged</vt:lpwstr>
  </property>
  <property fmtid="{D5CDD505-2E9C-101B-9397-08002B2CF9AE}" pid="15" name="MSIP_Label_7f30fc12-c89a-4829-a476-5bf9e2086332_Name">
    <vt:lpwstr>Not protected (Anyone)_0</vt:lpwstr>
  </property>
  <property fmtid="{D5CDD505-2E9C-101B-9397-08002B2CF9AE}" pid="16" name="MSIP_Label_7f30fc12-c89a-4829-a476-5bf9e2086332_SiteId">
    <vt:lpwstr>d6b0bbee-7cd9-4d60-bce6-4a67b543e2ae</vt:lpwstr>
  </property>
  <property fmtid="{D5CDD505-2E9C-101B-9397-08002B2CF9AE}" pid="17" name="MSIP_Label_7f30fc12-c89a-4829-a476-5bf9e2086332_ActionId">
    <vt:lpwstr>d1898330-ea71-47cb-8606-6008517635ed</vt:lpwstr>
  </property>
  <property fmtid="{D5CDD505-2E9C-101B-9397-08002B2CF9AE}" pid="18" name="MSIP_Label_7f30fc12-c89a-4829-a476-5bf9e2086332_ContentBits">
    <vt:lpwstr>0</vt:lpwstr>
  </property>
  <property fmtid="{D5CDD505-2E9C-101B-9397-08002B2CF9AE}" pid="19" name="Office_x0020_of_x0020_Origin">
    <vt:lpwstr/>
  </property>
  <property fmtid="{D5CDD505-2E9C-101B-9397-08002B2CF9AE}" pid="20" name="MediaServiceImageTags">
    <vt:lpwstr/>
  </property>
  <property fmtid="{D5CDD505-2E9C-101B-9397-08002B2CF9AE}" pid="21" name="gba66df640194346a5267c50f24d4797">
    <vt:lpwstr/>
  </property>
  <property fmtid="{D5CDD505-2E9C-101B-9397-08002B2CF9AE}" pid="22" name="Office of Origin">
    <vt:lpwstr/>
  </property>
  <property fmtid="{D5CDD505-2E9C-101B-9397-08002B2CF9AE}" pid="23" name="MSIP_Label_5088a418-f430-4305-9955-63834dc14707_Enabled">
    <vt:lpwstr>true</vt:lpwstr>
  </property>
  <property fmtid="{D5CDD505-2E9C-101B-9397-08002B2CF9AE}" pid="24" name="MSIP_Label_5088a418-f430-4305-9955-63834dc14707_SetDate">
    <vt:lpwstr>2023-08-30T22:30:21Z</vt:lpwstr>
  </property>
  <property fmtid="{D5CDD505-2E9C-101B-9397-08002B2CF9AE}" pid="25" name="MSIP_Label_5088a418-f430-4305-9955-63834dc14707_Method">
    <vt:lpwstr>Privileged</vt:lpwstr>
  </property>
  <property fmtid="{D5CDD505-2E9C-101B-9397-08002B2CF9AE}" pid="26" name="MSIP_Label_5088a418-f430-4305-9955-63834dc14707_Name">
    <vt:lpwstr>General Business</vt:lpwstr>
  </property>
  <property fmtid="{D5CDD505-2E9C-101B-9397-08002B2CF9AE}" pid="27" name="MSIP_Label_5088a418-f430-4305-9955-63834dc14707_SiteId">
    <vt:lpwstr>51cc9718-2c01-4a5b-b258-5399ebafc611</vt:lpwstr>
  </property>
  <property fmtid="{D5CDD505-2E9C-101B-9397-08002B2CF9AE}" pid="28" name="MSIP_Label_5088a418-f430-4305-9955-63834dc14707_ActionId">
    <vt:lpwstr>f9416ada-2010-4363-ba25-cc620c04e769</vt:lpwstr>
  </property>
  <property fmtid="{D5CDD505-2E9C-101B-9397-08002B2CF9AE}" pid="29" name="MSIP_Label_5088a418-f430-4305-9955-63834dc14707_ContentBits">
    <vt:lpwstr>0</vt:lpwstr>
  </property>
</Properties>
</file>