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FF6EA-A370-31E1-BA7D-F2DD09AA50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8700F2-1B63-25CC-E0F6-BB559E2582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10901-DD95-13C1-9C8C-D12FE4E84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C3D1-9B95-4EDA-8173-F6ECFDD1E8CF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ABF738-1E0E-4D11-BAC4-CC60C0BA6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03153-7CB9-EF80-3EC5-C5B3D158D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578B4-3360-4E61-8183-7469F729B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57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8AB97-FA89-58A1-FC5F-BB56AAFF0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06DF02-F2BB-4304-D2D1-9F05F5575A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F654A-FFCA-78EC-95C2-2AD741776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C3D1-9B95-4EDA-8173-F6ECFDD1E8CF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78D02-28FC-5C34-3DED-94787AA4C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7EB34-AC24-B27C-8E2A-395DE1F39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578B4-3360-4E61-8183-7469F729B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361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17F897-5C1E-72B2-35B0-DD6C2ECC6D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640740-7A03-D9F6-747A-B833FD024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2D8CF3-A5AF-45CD-55C4-8267104F7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C3D1-9B95-4EDA-8173-F6ECFDD1E8CF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6A635-6A9D-963E-F1C7-855DCBAC8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F7A8F-C147-4131-30DE-80DFBF310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578B4-3360-4E61-8183-7469F729B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555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C98CE-B30D-C1AE-4F80-1379F8E6D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E4750-260C-CB80-5DD4-8CCA06E4F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25559-4503-1366-5C2A-447FCAF98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C3D1-9B95-4EDA-8173-F6ECFDD1E8CF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8327C-B3DC-82B3-7A26-591FC5949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5BFDF6-CF84-E9C2-D8AB-931ACDE9D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578B4-3360-4E61-8183-7469F729B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498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D49B2-873D-01C9-5F91-B50928EE4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0F5019-0FE8-4219-B056-07C4F1A46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77D3E-160F-95BE-152F-EDD416E23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C3D1-9B95-4EDA-8173-F6ECFDD1E8CF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FE65D-D4C6-B5C2-E9C8-37150617D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B2006-ACA6-FD95-115F-891DB9E09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578B4-3360-4E61-8183-7469F729B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AFB3B-E1CF-1491-604A-458054BCC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E97C0-D358-6F4B-5750-408C5A2141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C85C46-7609-2112-AF63-36A7A51C1C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692DC-625F-0ABA-2061-18A7633D7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C3D1-9B95-4EDA-8173-F6ECFDD1E8CF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6BCB5D-A580-7FED-BD24-C8C5BA39A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A4E8BC-9271-8F93-0AEE-257938E50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578B4-3360-4E61-8183-7469F729B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97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6CAA4-51D6-8417-4948-FD8579AF2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44E23F-A51D-C3E4-9E06-9F5302AE7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A4E605-52A1-ADFF-07C8-3EF718ECE5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CAABA0-2626-B4D2-F38E-F5E3B9C749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2A01B1-0AFC-9917-1D13-06BF494F2E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42F4C2-74EA-FA11-5ECB-6F171AB48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C3D1-9B95-4EDA-8173-F6ECFDD1E8CF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714D99-AB56-FBF9-E810-09143C045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69DBA4-DB6C-975A-7AF8-9F4A0B291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578B4-3360-4E61-8183-7469F729B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955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77593-3A6E-3977-BFFB-9C6B60ADC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186C13-F1F0-0617-B803-3BBED45F8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C3D1-9B95-4EDA-8173-F6ECFDD1E8CF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0808A7-CFAA-2E54-4DE0-82E50E9DC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09119C-4098-ED16-9D8A-7DE892E5C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578B4-3360-4E61-8183-7469F729B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035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907986-F342-586B-0CE5-25724940F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C3D1-9B95-4EDA-8173-F6ECFDD1E8CF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E8E0F0-A732-DD72-8B10-D8EB3681E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F8C36A-0C54-5283-B29C-D97DCC8E8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578B4-3360-4E61-8183-7469F729B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918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08104-2FFA-BB6D-B114-4F8F27ED4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758EC-BD70-7AF3-3702-033CFCBEB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095D0B-07A1-4462-958E-7C0314AC26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396532-3A11-5C21-F00A-3A87E4D84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C3D1-9B95-4EDA-8173-F6ECFDD1E8CF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F5A89-4A49-05BE-4FE5-478B2D331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B89AD7-4424-9E9E-F824-23B1D4894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578B4-3360-4E61-8183-7469F729B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539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7328B-3A3C-B063-ED17-4D1DD86D1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50A340-92AA-700D-22F8-139E306123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EA6ACD-E74C-D2F9-86B4-E63ECF594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C9A21C-5637-F8ED-EB8C-E9D272646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C3D1-9B95-4EDA-8173-F6ECFDD1E8CF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80F0DE-A8E4-FAD2-57CE-BD7BE610E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D0480C-70CB-36A2-D528-488A332DB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578B4-3360-4E61-8183-7469F729B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66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82000">
              <a:schemeClr val="accent1">
                <a:lumMod val="20000"/>
                <a:lumOff val="80000"/>
              </a:schemeClr>
            </a:gs>
            <a:gs pos="65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875811-8811-BF00-59FA-A75619022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DD0AB6-29EA-DD68-06A9-6BC3E193C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FD8E6-70C3-67EC-7F10-35BA3E1AB0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6C3D1-9B95-4EDA-8173-F6ECFDD1E8CF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343D44-A925-0AF6-C3DA-2FF387E163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7165A-574F-F1A8-3DD2-1CD5476031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578B4-3360-4E61-8183-7469F729B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688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www.intrac.org/wpcms/wp-content/uploads/2017/01/Most-significant-chang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8E35-8558-790F-AC5C-EBC1581276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C00000"/>
                </a:solidFill>
              </a:rPr>
              <a:t>For when there are too many examples…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54C21D-318F-32BB-BA18-7B5A56B968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4628" y="4342266"/>
            <a:ext cx="9144000" cy="1655762"/>
          </a:xfrm>
        </p:spPr>
        <p:txBody>
          <a:bodyPr/>
          <a:lstStyle/>
          <a:p>
            <a:r>
              <a:rPr lang="en-GB" dirty="0"/>
              <a:t>Dr Paul Vare</a:t>
            </a:r>
          </a:p>
          <a:p>
            <a:r>
              <a:rPr lang="en-GB" dirty="0"/>
              <a:t>Academic Advisor to UNECE Steering Committee on Education for Sustainable Development </a:t>
            </a:r>
          </a:p>
        </p:txBody>
      </p:sp>
    </p:spTree>
    <p:extLst>
      <p:ext uri="{BB962C8B-B14F-4D97-AF65-F5344CB8AC3E}">
        <p14:creationId xmlns:p14="http://schemas.microsoft.com/office/powerpoint/2010/main" val="3251103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6A819-69D4-3916-0048-01EEF8006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2060"/>
                </a:solidFill>
              </a:rPr>
              <a:t>‘Most Significant Change’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EBAAF-5437-D4B3-227A-C24ED346B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/>
              <a:t>This technique can be used for selecting examples to be used in UNECE ESD reporting with the participation of your stakeholders.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sz="3600" dirty="0"/>
              <a:t>It can be summarised in three steps…</a:t>
            </a:r>
          </a:p>
        </p:txBody>
      </p:sp>
    </p:spTree>
    <p:extLst>
      <p:ext uri="{BB962C8B-B14F-4D97-AF65-F5344CB8AC3E}">
        <p14:creationId xmlns:p14="http://schemas.microsoft.com/office/powerpoint/2010/main" val="1645009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8D683-FA33-F805-E7A4-01D01C657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C00000"/>
                </a:solidFill>
              </a:rPr>
              <a:t>Step 1: Identify stakeholders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6C429-F86D-B32C-0EF4-65A3DEA20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sz="3600" dirty="0">
                <a:solidFill>
                  <a:srgbClr val="002060"/>
                </a:solidFill>
              </a:rPr>
              <a:t>Identify stakeholder organisations that could (and that want) to be involved in reporting</a:t>
            </a:r>
          </a:p>
          <a:p>
            <a:r>
              <a:rPr lang="en-GB" sz="3600" dirty="0">
                <a:solidFill>
                  <a:srgbClr val="002060"/>
                </a:solidFill>
              </a:rPr>
              <a:t>Share the question(s) from the UNECE reporting format that apply to their area of activity</a:t>
            </a:r>
          </a:p>
        </p:txBody>
      </p:sp>
    </p:spTree>
    <p:extLst>
      <p:ext uri="{BB962C8B-B14F-4D97-AF65-F5344CB8AC3E}">
        <p14:creationId xmlns:p14="http://schemas.microsoft.com/office/powerpoint/2010/main" val="222542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E32B5-C8EE-8DD2-F191-8910BDC93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C00000"/>
                </a:solidFill>
              </a:rPr>
              <a:t>Step 2: Invite them to supply their examples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18ED4-B3EA-B206-88DF-61D8610AC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3600" dirty="0">
                <a:solidFill>
                  <a:srgbClr val="002060"/>
                </a:solidFill>
              </a:rPr>
              <a:t>Agree on the ‘</a:t>
            </a:r>
            <a:r>
              <a:rPr lang="en-GB" sz="3600" b="1" dirty="0">
                <a:solidFill>
                  <a:srgbClr val="002060"/>
                </a:solidFill>
              </a:rPr>
              <a:t>domains of change</a:t>
            </a:r>
            <a:r>
              <a:rPr lang="en-GB" sz="3600" dirty="0">
                <a:solidFill>
                  <a:srgbClr val="002060"/>
                </a:solidFill>
              </a:rPr>
              <a:t>’ that you are reporting on (this could be number of people engaged, changes in behaviour, improved test results, unexpected outcomes, links to local culture, etc.), then…</a:t>
            </a:r>
          </a:p>
          <a:p>
            <a:pPr marL="0" indent="0">
              <a:buNone/>
            </a:pPr>
            <a:endParaRPr lang="en-GB" sz="36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3600" dirty="0">
                <a:solidFill>
                  <a:srgbClr val="002060"/>
                </a:solidFill>
              </a:rPr>
              <a:t>…ask the stakeholders for their </a:t>
            </a:r>
            <a:r>
              <a:rPr lang="en-GB" sz="3600" b="1" dirty="0">
                <a:solidFill>
                  <a:srgbClr val="002060"/>
                </a:solidFill>
              </a:rPr>
              <a:t>most significant </a:t>
            </a:r>
            <a:r>
              <a:rPr lang="en-GB" sz="3600" dirty="0">
                <a:solidFill>
                  <a:srgbClr val="002060"/>
                </a:solidFill>
              </a:rPr>
              <a:t>examples of change, and their </a:t>
            </a:r>
            <a:r>
              <a:rPr lang="en-GB" sz="3600" b="1" dirty="0">
                <a:solidFill>
                  <a:srgbClr val="002060"/>
                </a:solidFill>
              </a:rPr>
              <a:t>rationale for why</a:t>
            </a:r>
            <a:r>
              <a:rPr lang="en-GB" sz="3600" dirty="0">
                <a:solidFill>
                  <a:srgbClr val="002060"/>
                </a:solidFill>
              </a:rPr>
              <a:t> they selected them.</a:t>
            </a:r>
            <a:br>
              <a:rPr lang="en-GB" i="1" dirty="0">
                <a:solidFill>
                  <a:srgbClr val="002060"/>
                </a:solidFill>
              </a:rPr>
            </a:br>
            <a:endParaRPr lang="en-GB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3200" dirty="0">
                <a:solidFill>
                  <a:srgbClr val="002060"/>
                </a:solidFill>
              </a:rPr>
              <a:t>NB Stakeholder organisations may use this approach themselves to ask their own members to select examples (and justify their selection)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6966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05F72-0023-DE4F-570E-B4840DE20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C00000"/>
                </a:solidFill>
              </a:rPr>
              <a:t>Step 3: Select the most significant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28406-E7D7-0560-8388-10FC8BF49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200" dirty="0">
                <a:solidFill>
                  <a:srgbClr val="002060"/>
                </a:solidFill>
              </a:rPr>
              <a:t>Meet with stakeholders (online or in person*) to make the final selection for the UNECE report:</a:t>
            </a:r>
          </a:p>
          <a:p>
            <a:r>
              <a:rPr lang="en-GB" sz="3200" dirty="0">
                <a:solidFill>
                  <a:srgbClr val="002060"/>
                </a:solidFill>
              </a:rPr>
              <a:t>Decide which examples will be highlighted and which will be mentioned in a summary paragraph</a:t>
            </a:r>
          </a:p>
          <a:p>
            <a:r>
              <a:rPr lang="en-GB" sz="3200" dirty="0">
                <a:solidFill>
                  <a:srgbClr val="002060"/>
                </a:solidFill>
              </a:rPr>
              <a:t>Any summary can include links to websites where further details can be found on each of the examples. </a:t>
            </a:r>
          </a:p>
          <a:p>
            <a:pPr marL="0" indent="0">
              <a:buNone/>
            </a:pPr>
            <a:endParaRPr lang="en-GB" sz="32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3200" dirty="0">
                <a:solidFill>
                  <a:srgbClr val="002060"/>
                </a:solidFill>
              </a:rPr>
              <a:t>* NB Some of your stakeholders may have expertise on running workshops so they could help organise this activity. </a:t>
            </a:r>
          </a:p>
        </p:txBody>
      </p:sp>
    </p:spTree>
    <p:extLst>
      <p:ext uri="{BB962C8B-B14F-4D97-AF65-F5344CB8AC3E}">
        <p14:creationId xmlns:p14="http://schemas.microsoft.com/office/powerpoint/2010/main" val="1843817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C49C7-A09F-7265-A373-BF313B691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rgbClr val="002060"/>
                </a:solidFill>
              </a:rPr>
              <a:t>Further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586E3-7753-AC52-DDD4-F2B87BF9D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6402128"/>
            <a:ext cx="10515600" cy="556047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>
                <a:hlinkClick r:id="rId2"/>
              </a:rPr>
              <a:t>https://www.intrac.org/wpcms/wp-content/uploads/2017/01/Most-significant-change.pdf</a:t>
            </a:r>
            <a:endParaRPr lang="en-GB" sz="20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AD3120-7CC5-AC2B-F413-F37EAE4B68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370358">
            <a:off x="2859930" y="1253332"/>
            <a:ext cx="3729921" cy="43513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49ECAF3-0306-B711-C172-52165E2DE1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944744">
            <a:off x="5058324" y="1074006"/>
            <a:ext cx="3958542" cy="459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183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02F79B5BE87D40B73359BB004DC9B5" ma:contentTypeVersion="19" ma:contentTypeDescription="Create a new document." ma:contentTypeScope="" ma:versionID="2bca1c8369a37ef979ef791a799b961d">
  <xsd:schema xmlns:xsd="http://www.w3.org/2001/XMLSchema" xmlns:xs="http://www.w3.org/2001/XMLSchema" xmlns:p="http://schemas.microsoft.com/office/2006/metadata/properties" xmlns:ns2="99a2c2c3-fdcf-4e63-9c12-39b3de610a76" xmlns:ns3="a20aa909-956d-4941-9e8e-d4bf2c5fe97e" xmlns:ns4="985ec44e-1bab-4c0b-9df0-6ba128686fc9" targetNamespace="http://schemas.microsoft.com/office/2006/metadata/properties" ma:root="true" ma:fieldsID="1a9147d787db9d139d06e2359022437f" ns2:_="" ns3:_="" ns4:_="">
    <xsd:import namespace="99a2c2c3-fdcf-4e63-9c12-39b3de610a76"/>
    <xsd:import namespace="a20aa909-956d-4941-9e8e-d4bf2c5fe97e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Dateandtime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a2c2c3-fdcf-4e63-9c12-39b3de610a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Dateandtime" ma:index="20" nillable="true" ma:displayName="Date and time" ma:format="DateOnly" ma:internalName="Dateandtime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0aa909-956d-4941-9e8e-d4bf2c5fe97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cb577e23-b539-4cbb-a753-31a04c3d9a02}" ma:internalName="TaxCatchAll" ma:showField="CatchAllData" ma:web="a20aa909-956d-4941-9e8e-d4bf2c5fe9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99a2c2c3-fdcf-4e63-9c12-39b3de610a76" xsi:nil="true"/>
    <TaxCatchAll xmlns="985ec44e-1bab-4c0b-9df0-6ba128686fc9" xsi:nil="true"/>
    <lcf76f155ced4ddcb4097134ff3c332f xmlns="99a2c2c3-fdcf-4e63-9c12-39b3de610a7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43CD61A-7108-4CC7-B834-D6C22107F32C}"/>
</file>

<file path=customXml/itemProps2.xml><?xml version="1.0" encoding="utf-8"?>
<ds:datastoreItem xmlns:ds="http://schemas.openxmlformats.org/officeDocument/2006/customXml" ds:itemID="{D7BF2702-D61E-4B56-96A4-0D8ACDDC391B}"/>
</file>

<file path=customXml/itemProps3.xml><?xml version="1.0" encoding="utf-8"?>
<ds:datastoreItem xmlns:ds="http://schemas.openxmlformats.org/officeDocument/2006/customXml" ds:itemID="{EAD77817-41F9-48D5-9237-1E30B1EF60CB}"/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292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For when there are too many examples…</vt:lpstr>
      <vt:lpstr>‘Most Significant Change’</vt:lpstr>
      <vt:lpstr>Step 1: Identify stakeholders</vt:lpstr>
      <vt:lpstr>Step 2: Invite them to supply their examples </vt:lpstr>
      <vt:lpstr>Step 3: Select the most significant examples</vt:lpstr>
      <vt:lpstr>Further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when there are too many examples!</dc:title>
  <dc:creator>VARE, Paul (Dr)</dc:creator>
  <cp:lastModifiedBy>VARE, Paul (Dr)</cp:lastModifiedBy>
  <cp:revision>3</cp:revision>
  <dcterms:created xsi:type="dcterms:W3CDTF">2024-01-22T15:20:34Z</dcterms:created>
  <dcterms:modified xsi:type="dcterms:W3CDTF">2024-01-23T13:34:53Z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0x010100B302F79B5BE87D40B73359BB004DC9B5</vt:lpwstr>
  </property>
</Properties>
</file>