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9" r:id="rId4"/>
    <p:sldId id="276" r:id="rId5"/>
    <p:sldId id="259" r:id="rId6"/>
    <p:sldId id="261" r:id="rId7"/>
    <p:sldId id="263" r:id="rId8"/>
    <p:sldId id="262" r:id="rId9"/>
    <p:sldId id="264" r:id="rId10"/>
    <p:sldId id="265" r:id="rId11"/>
    <p:sldId id="278" r:id="rId12"/>
    <p:sldId id="279" r:id="rId13"/>
    <p:sldId id="281" r:id="rId14"/>
    <p:sldId id="280" r:id="rId15"/>
    <p:sldId id="282" r:id="rId16"/>
    <p:sldId id="266"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showGuides="1">
      <p:cViewPr>
        <p:scale>
          <a:sx n="86" d="100"/>
          <a:sy n="86" d="100"/>
        </p:scale>
        <p:origin x="331" y="48"/>
      </p:cViewPr>
      <p:guideLst>
        <p:guide orient="horz" pos="211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E37EC-5A3F-C987-1B07-B21E57762E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C6E9F4-9489-0492-3BFE-A34395AAD2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7B0E60D-FFED-6821-F3C9-1D84FD16BD83}"/>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5" name="Footer Placeholder 4">
            <a:extLst>
              <a:ext uri="{FF2B5EF4-FFF2-40B4-BE49-F238E27FC236}">
                <a16:creationId xmlns:a16="http://schemas.microsoft.com/office/drawing/2014/main" id="{F3D7D675-B559-B721-CC52-76CCBE7A02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4727FD-0AFD-C775-772D-1E18CDE46E93}"/>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1674156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0FC4A-3F33-8306-36EB-27175DE049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BC9363-414E-1876-CCC4-1AC2CB9B83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A881ED-DF7E-BE55-6FFB-A47D3AE765A6}"/>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5" name="Footer Placeholder 4">
            <a:extLst>
              <a:ext uri="{FF2B5EF4-FFF2-40B4-BE49-F238E27FC236}">
                <a16:creationId xmlns:a16="http://schemas.microsoft.com/office/drawing/2014/main" id="{EEE90B14-1D2F-1901-B2AD-76F178B911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E5ABFE-18FB-D2E5-828F-04EE65BE7D4C}"/>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177142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9BC235-8EAF-7799-F8EA-4D506C54E8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B7F4F5-0E7C-B323-4F8A-9FDD88DE34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D2EC37-C426-8517-11E5-5C9A84C13284}"/>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5" name="Footer Placeholder 4">
            <a:extLst>
              <a:ext uri="{FF2B5EF4-FFF2-40B4-BE49-F238E27FC236}">
                <a16:creationId xmlns:a16="http://schemas.microsoft.com/office/drawing/2014/main" id="{EE182D08-3FB6-DF1E-9F8C-8E149F105B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0945D1-69EE-ED7A-CD4A-19AC7EB49C06}"/>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87109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ABF15-EC3D-8C82-8360-5E0A2228F4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BA5D32-C593-9BF1-70A0-8B1071BB3E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465BDF-324D-ADFA-654B-8EF9A4141188}"/>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5" name="Footer Placeholder 4">
            <a:extLst>
              <a:ext uri="{FF2B5EF4-FFF2-40B4-BE49-F238E27FC236}">
                <a16:creationId xmlns:a16="http://schemas.microsoft.com/office/drawing/2014/main" id="{347175D2-BED6-3D37-1DD7-F47A9C6F6A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994047-72BE-BB91-C0C0-75965F5085E6}"/>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309743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10F23-4D12-4F1E-EB53-1E3DDA81AA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1104708-74B9-2EB2-9757-27278A9B4E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CB3695-0E0C-9FFC-BADB-420CE0644DD8}"/>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5" name="Footer Placeholder 4">
            <a:extLst>
              <a:ext uri="{FF2B5EF4-FFF2-40B4-BE49-F238E27FC236}">
                <a16:creationId xmlns:a16="http://schemas.microsoft.com/office/drawing/2014/main" id="{9BD889BC-FB25-B688-5510-C8D4BB3946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E977DC-4B5D-F7AF-F709-118801DDFB2B}"/>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3835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DDE5E-9FFF-1E5C-175E-52FE3DC16B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15B491-2F59-C2EB-25FC-0EABD382A5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9E87091-5440-E252-88BA-2547386359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5BA646-0298-D0BB-685B-F01D16F9C4FE}"/>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6" name="Footer Placeholder 5">
            <a:extLst>
              <a:ext uri="{FF2B5EF4-FFF2-40B4-BE49-F238E27FC236}">
                <a16:creationId xmlns:a16="http://schemas.microsoft.com/office/drawing/2014/main" id="{8785B558-250A-0FBF-AD30-7A613B62B9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7AF9BB-E2CA-94A2-9421-54070695170D}"/>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135898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59E5-CDB8-66D2-629B-D01E103181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CAA8AA-6884-51C3-FBF0-03448AB365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8BDFA3-DE65-1FB3-5D62-F028A3727B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7CA608C-1B73-0BCD-4F2F-A3F199BD2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1F65A8-D4D0-676F-35C5-65EA7FEDBD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5383ED-29C8-C3D1-3128-DDB6F4DF1839}"/>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8" name="Footer Placeholder 7">
            <a:extLst>
              <a:ext uri="{FF2B5EF4-FFF2-40B4-BE49-F238E27FC236}">
                <a16:creationId xmlns:a16="http://schemas.microsoft.com/office/drawing/2014/main" id="{2350E478-5A6F-21A3-4D58-EA09D0E6B2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CAA56D5-DDA4-1BD6-DCDC-03F56795E7E5}"/>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339354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49F7-017F-0965-0209-5E2F34AC1F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C9FDC6-AD79-0635-4B2E-43E2809F8F13}"/>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4" name="Footer Placeholder 3">
            <a:extLst>
              <a:ext uri="{FF2B5EF4-FFF2-40B4-BE49-F238E27FC236}">
                <a16:creationId xmlns:a16="http://schemas.microsoft.com/office/drawing/2014/main" id="{26EF4CA4-38F6-CA2E-B6FA-892361B73E4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F7239A-0235-B136-1D74-B7E2E15E1EC2}"/>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323528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894EFC-C9F4-8BFC-7A42-EB4E459F7CC9}"/>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3" name="Footer Placeholder 2">
            <a:extLst>
              <a:ext uri="{FF2B5EF4-FFF2-40B4-BE49-F238E27FC236}">
                <a16:creationId xmlns:a16="http://schemas.microsoft.com/office/drawing/2014/main" id="{C7C5E4A1-44C3-34F5-E889-9BCF0ED4C4E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39710E7-921C-1BBC-27D3-2DCCE44A6B06}"/>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988612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74C6-BB0A-9FBD-2AA9-583D9B041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DE6D481-BCE4-3B3B-69C0-4C0EFC74A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A5C4739-4230-57B1-B2D8-C7F862DDF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9D6255-67D0-977D-1E17-5EF8F002391F}"/>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6" name="Footer Placeholder 5">
            <a:extLst>
              <a:ext uri="{FF2B5EF4-FFF2-40B4-BE49-F238E27FC236}">
                <a16:creationId xmlns:a16="http://schemas.microsoft.com/office/drawing/2014/main" id="{66BED806-B5FE-51C5-001D-2A3D2932C3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8E626B-E517-037E-661C-9E334B9DF885}"/>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57270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920FB-0D75-46CA-0C6A-4EB7CD14DE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A685D3-47C6-55DC-7458-C0E3F8A0CA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F692BD-FF8F-722B-33FC-26F7575CF4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ECA51B-6B5E-7C5B-C2CF-29AAEB6BB36B}"/>
              </a:ext>
            </a:extLst>
          </p:cNvPr>
          <p:cNvSpPr>
            <a:spLocks noGrp="1"/>
          </p:cNvSpPr>
          <p:nvPr>
            <p:ph type="dt" sz="half" idx="10"/>
          </p:nvPr>
        </p:nvSpPr>
        <p:spPr/>
        <p:txBody>
          <a:bodyPr/>
          <a:lstStyle/>
          <a:p>
            <a:fld id="{B133FB6C-C304-41EF-822E-894FFA8F9D2A}" type="datetimeFigureOut">
              <a:rPr lang="en-GB" smtClean="0"/>
              <a:t>25/01/2024</a:t>
            </a:fld>
            <a:endParaRPr lang="en-GB"/>
          </a:p>
        </p:txBody>
      </p:sp>
      <p:sp>
        <p:nvSpPr>
          <p:cNvPr id="6" name="Footer Placeholder 5">
            <a:extLst>
              <a:ext uri="{FF2B5EF4-FFF2-40B4-BE49-F238E27FC236}">
                <a16:creationId xmlns:a16="http://schemas.microsoft.com/office/drawing/2014/main" id="{1407208B-AD12-E302-CD53-A407B74A0C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76140C-F180-FE5C-6294-B23C3068ACFE}"/>
              </a:ext>
            </a:extLst>
          </p:cNvPr>
          <p:cNvSpPr>
            <a:spLocks noGrp="1"/>
          </p:cNvSpPr>
          <p:nvPr>
            <p:ph type="sldNum" sz="quarter" idx="12"/>
          </p:nvPr>
        </p:nvSpPr>
        <p:spPr/>
        <p:txBody>
          <a:bodyPr/>
          <a:lstStyle/>
          <a:p>
            <a:fld id="{D03C71C2-76C9-4B97-8ADC-DE6CB0A1DAED}" type="slidenum">
              <a:rPr lang="en-GB" smtClean="0"/>
              <a:t>‹#›</a:t>
            </a:fld>
            <a:endParaRPr lang="en-GB"/>
          </a:p>
        </p:txBody>
      </p:sp>
    </p:spTree>
    <p:extLst>
      <p:ext uri="{BB962C8B-B14F-4D97-AF65-F5344CB8AC3E}">
        <p14:creationId xmlns:p14="http://schemas.microsoft.com/office/powerpoint/2010/main" val="233292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A4E7EA-07C7-3470-5EAF-EC88173DD1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1FF008-7A8C-0E03-8DED-B9321149D0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E0896D-09D0-2044-C8BE-C2C7CDA244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3FB6C-C304-41EF-822E-894FFA8F9D2A}" type="datetimeFigureOut">
              <a:rPr lang="en-GB" smtClean="0"/>
              <a:t>25/01/2024</a:t>
            </a:fld>
            <a:endParaRPr lang="en-GB"/>
          </a:p>
        </p:txBody>
      </p:sp>
      <p:sp>
        <p:nvSpPr>
          <p:cNvPr id="5" name="Footer Placeholder 4">
            <a:extLst>
              <a:ext uri="{FF2B5EF4-FFF2-40B4-BE49-F238E27FC236}">
                <a16:creationId xmlns:a16="http://schemas.microsoft.com/office/drawing/2014/main" id="{3D8113B9-AD41-1937-5563-3E903044E4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06F149-3B3B-B1A9-0186-830FBD2FCD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C71C2-76C9-4B97-8ADC-DE6CB0A1DAED}" type="slidenum">
              <a:rPr lang="en-GB" smtClean="0"/>
              <a:t>‹#›</a:t>
            </a:fld>
            <a:endParaRPr lang="en-GB"/>
          </a:p>
        </p:txBody>
      </p:sp>
    </p:spTree>
    <p:extLst>
      <p:ext uri="{BB962C8B-B14F-4D97-AF65-F5344CB8AC3E}">
        <p14:creationId xmlns:p14="http://schemas.microsoft.com/office/powerpoint/2010/main" val="3438740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9CE05D8-5D52-8799-4949-9F93645DB552}"/>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47928" y="2398209"/>
                <a:ext cx="10515600" cy="864493"/>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spcAft>
                    <a:spcPts val="1200"/>
                  </a:spcAft>
                </a:pPr>
                <a:r>
                  <a:rPr lang="en-GB" sz="3600" b="1" dirty="0"/>
                  <a:t>Electrical Braking Special Interest Group</a:t>
                </a:r>
              </a:p>
              <a:p>
                <a:pPr algn="ctr"/>
                <a:endParaRPr lang="en-GB" sz="2400" b="1" dirty="0">
                  <a:latin typeface="Congenial Black" panose="02000503040000020004" pitchFamily="2" charset="0"/>
                </a:endParaRPr>
              </a:p>
              <a:p>
                <a:pPr algn="ctr"/>
                <a:endParaRPr lang="en-GB" sz="2400" b="1" dirty="0">
                  <a:latin typeface="Congenial Black" panose="02000503040000020004" pitchFamily="2" charset="0"/>
                </a:endParaRPr>
              </a:p>
              <a:p>
                <a:pPr algn="ctr"/>
                <a:endParaRPr lang="en-GB" sz="2400" b="1" dirty="0">
                  <a:latin typeface="Congenial Black" panose="02000503040000020004" pitchFamily="2" charset="0"/>
                </a:endParaRPr>
              </a:p>
            </p:txBody>
          </p:sp>
        </p:grpSp>
        <p:sp>
          <p:nvSpPr>
            <p:cNvPr id="6" name="Title 1">
              <a:extLst>
                <a:ext uri="{FF2B5EF4-FFF2-40B4-BE49-F238E27FC236}">
                  <a16:creationId xmlns:a16="http://schemas.microsoft.com/office/drawing/2014/main" id="{38AA9D9D-DFF9-5386-BDF8-8CC233673310}"/>
                </a:ext>
              </a:extLst>
            </p:cNvPr>
            <p:cNvSpPr txBox="1">
              <a:spLocks/>
            </p:cNvSpPr>
            <p:nvPr/>
          </p:nvSpPr>
          <p:spPr>
            <a:xfrm>
              <a:off x="838200" y="3585478"/>
              <a:ext cx="10515600" cy="953679"/>
            </a:xfrm>
            <a:prstGeom prst="rect">
              <a:avLst/>
            </a:prstGeom>
          </p:spPr>
          <p:txBody>
            <a:bodyP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2400" b="1" dirty="0">
                <a:latin typeface="Congenial Black" panose="02000503040000020004" pitchFamily="2" charset="0"/>
              </a:endParaRPr>
            </a:p>
            <a:p>
              <a:pPr algn="ctr"/>
              <a:endParaRPr lang="en-GB" sz="2400" b="1" dirty="0">
                <a:latin typeface="Congenial Black" panose="02000503040000020004" pitchFamily="2" charset="0"/>
              </a:endParaRPr>
            </a:p>
            <a:p>
              <a:pPr algn="ctr"/>
              <a:endParaRPr lang="en-GB" sz="2400" b="1" dirty="0">
                <a:latin typeface="Congenial Black" panose="02000503040000020004" pitchFamily="2" charset="0"/>
              </a:endParaRPr>
            </a:p>
            <a:p>
              <a:pPr algn="ctr"/>
              <a:r>
                <a:rPr lang="en-GB" sz="4500" dirty="0"/>
                <a:t>Chairman’s Status Report</a:t>
              </a:r>
            </a:p>
            <a:p>
              <a:pPr algn="ctr"/>
              <a:endParaRPr lang="en-GB" sz="4500" dirty="0"/>
            </a:p>
          </p:txBody>
        </p:sp>
        <p:sp>
          <p:nvSpPr>
            <p:cNvPr id="7" name="Title 1">
              <a:extLst>
                <a:ext uri="{FF2B5EF4-FFF2-40B4-BE49-F238E27FC236}">
                  <a16:creationId xmlns:a16="http://schemas.microsoft.com/office/drawing/2014/main" id="{FEC1FED8-6490-6F83-75EB-D127512B4C15}"/>
                </a:ext>
              </a:extLst>
            </p:cNvPr>
            <p:cNvSpPr txBox="1">
              <a:spLocks/>
            </p:cNvSpPr>
            <p:nvPr/>
          </p:nvSpPr>
          <p:spPr>
            <a:xfrm>
              <a:off x="844684" y="3084568"/>
              <a:ext cx="10515600" cy="50091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a:t>
              </a:r>
              <a:r>
                <a:rPr lang="en-GB" sz="2400" b="1" i="1" dirty="0"/>
                <a:t>Electro Mechanical Braking</a:t>
              </a:r>
              <a:r>
                <a:rPr lang="en-GB" sz="2400" b="1" dirty="0"/>
                <a:t>)</a:t>
              </a:r>
            </a:p>
            <a:p>
              <a:pPr algn="ctr"/>
              <a:endParaRPr lang="en-GB" sz="2400" b="1" dirty="0"/>
            </a:p>
            <a:p>
              <a:pPr algn="ctr"/>
              <a:endParaRPr lang="en-GB" sz="2400" b="1" dirty="0">
                <a:latin typeface="Congenial Black" panose="02000503040000020004" pitchFamily="2" charset="0"/>
              </a:endParaRPr>
            </a:p>
            <a:p>
              <a:pPr algn="ctr"/>
              <a:endParaRPr lang="en-GB" sz="2400" b="1" dirty="0">
                <a:latin typeface="Congenial Black" panose="02000503040000020004" pitchFamily="2" charset="0"/>
              </a:endParaRPr>
            </a:p>
          </p:txBody>
        </p:sp>
        <p:sp>
          <p:nvSpPr>
            <p:cNvPr id="9" name="TextBox 8">
              <a:extLst>
                <a:ext uri="{FF2B5EF4-FFF2-40B4-BE49-F238E27FC236}">
                  <a16:creationId xmlns:a16="http://schemas.microsoft.com/office/drawing/2014/main" id="{7A45AFF0-9298-95CD-2B22-83A743048B10}"/>
                </a:ext>
              </a:extLst>
            </p:cNvPr>
            <p:cNvSpPr txBox="1"/>
            <p:nvPr/>
          </p:nvSpPr>
          <p:spPr>
            <a:xfrm>
              <a:off x="4451687" y="4452975"/>
              <a:ext cx="3304751"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mj-lt"/>
                  <a:ea typeface="+mn-ea"/>
                  <a:cs typeface="+mn-cs"/>
                </a:rPr>
                <a:t>GRVA 18 (22-26 January 2024)</a:t>
              </a:r>
            </a:p>
          </p:txBody>
        </p:sp>
        <p:sp>
          <p:nvSpPr>
            <p:cNvPr id="8" name="TextBox 7">
              <a:extLst>
                <a:ext uri="{FF2B5EF4-FFF2-40B4-BE49-F238E27FC236}">
                  <a16:creationId xmlns:a16="http://schemas.microsoft.com/office/drawing/2014/main" id="{B2851A0E-A2A3-350F-4C6E-9148F8E9AAB1}"/>
                </a:ext>
              </a:extLst>
            </p:cNvPr>
            <p:cNvSpPr txBox="1"/>
            <p:nvPr/>
          </p:nvSpPr>
          <p:spPr>
            <a:xfrm>
              <a:off x="8389398" y="379998"/>
              <a:ext cx="3315459" cy="646331"/>
            </a:xfrm>
            <a:prstGeom prst="rect">
              <a:avLst/>
            </a:prstGeom>
            <a:noFill/>
          </p:spPr>
          <p:txBody>
            <a:bodyPr wrap="none" rtlCol="0">
              <a:spAutoFit/>
            </a:bodyPr>
            <a:lstStyle/>
            <a:p>
              <a:r>
                <a:rPr lang="en-GB" u="sng" dirty="0"/>
                <a:t>Informal Document </a:t>
              </a:r>
              <a:r>
                <a:rPr lang="en-GB" dirty="0"/>
                <a:t>GRVA-18-54</a:t>
              </a:r>
            </a:p>
            <a:p>
              <a:r>
                <a:rPr lang="en-GB" dirty="0"/>
                <a:t>18</a:t>
              </a:r>
              <a:r>
                <a:rPr lang="en-GB" baseline="30000" dirty="0"/>
                <a:t>th</a:t>
              </a:r>
              <a:r>
                <a:rPr lang="en-GB" dirty="0"/>
                <a:t> GRVA 22-26 January 2024</a:t>
              </a:r>
            </a:p>
          </p:txBody>
        </p:sp>
      </p:grpSp>
    </p:spTree>
    <p:extLst>
      <p:ext uri="{BB962C8B-B14F-4D97-AF65-F5344CB8AC3E}">
        <p14:creationId xmlns:p14="http://schemas.microsoft.com/office/powerpoint/2010/main" val="3065270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8D132EA-C44B-01C4-77F4-D9E24CBF9760}"/>
              </a:ext>
            </a:extLst>
          </p:cNvPr>
          <p:cNvGrpSpPr/>
          <p:nvPr/>
        </p:nvGrpSpPr>
        <p:grpSpPr>
          <a:xfrm>
            <a:off x="115330" y="115331"/>
            <a:ext cx="12138046" cy="6742669"/>
            <a:chOff x="115330" y="115331"/>
            <a:chExt cx="12138046"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Energy Management System (EMS) - Assessment</a:t>
                </a:r>
              </a:p>
            </p:txBody>
          </p:sp>
        </p:grpSp>
        <p:sp>
          <p:nvSpPr>
            <p:cNvPr id="6" name="TextBox 5">
              <a:extLst>
                <a:ext uri="{FF2B5EF4-FFF2-40B4-BE49-F238E27FC236}">
                  <a16:creationId xmlns:a16="http://schemas.microsoft.com/office/drawing/2014/main" id="{B503BF14-91CD-6765-A836-A157BA509DEC}"/>
                </a:ext>
              </a:extLst>
            </p:cNvPr>
            <p:cNvSpPr txBox="1"/>
            <p:nvPr/>
          </p:nvSpPr>
          <p:spPr>
            <a:xfrm>
              <a:off x="389105" y="1157591"/>
              <a:ext cx="11542391" cy="646331"/>
            </a:xfrm>
            <a:prstGeom prst="rect">
              <a:avLst/>
            </a:prstGeom>
            <a:noFill/>
          </p:spPr>
          <p:txBody>
            <a:bodyPr wrap="none" rtlCol="0">
              <a:spAutoFit/>
            </a:bodyPr>
            <a:lstStyle/>
            <a:p>
              <a:r>
                <a:rPr lang="en-GB" dirty="0"/>
                <a:t>The energy management system must be capable of recognising when the condition of an electrical storage device is such</a:t>
              </a:r>
            </a:p>
            <a:p>
              <a:r>
                <a:rPr lang="en-GB" dirty="0"/>
                <a:t>that an action, required by the Regulation, is fulfilled (e.g. warning signal).  </a:t>
              </a:r>
            </a:p>
          </p:txBody>
        </p:sp>
        <p:sp>
          <p:nvSpPr>
            <p:cNvPr id="7" name="TextBox 6">
              <a:extLst>
                <a:ext uri="{FF2B5EF4-FFF2-40B4-BE49-F238E27FC236}">
                  <a16:creationId xmlns:a16="http://schemas.microsoft.com/office/drawing/2014/main" id="{D12261BB-905E-167C-59D8-2E5A0C39B602}"/>
                </a:ext>
              </a:extLst>
            </p:cNvPr>
            <p:cNvSpPr txBox="1"/>
            <p:nvPr/>
          </p:nvSpPr>
          <p:spPr>
            <a:xfrm>
              <a:off x="389103" y="1955019"/>
              <a:ext cx="11309250" cy="646331"/>
            </a:xfrm>
            <a:prstGeom prst="rect">
              <a:avLst/>
            </a:prstGeom>
            <a:noFill/>
          </p:spPr>
          <p:txBody>
            <a:bodyPr wrap="none" rtlCol="0">
              <a:spAutoFit/>
            </a:bodyPr>
            <a:lstStyle/>
            <a:p>
              <a:r>
                <a:rPr lang="en-GB" dirty="0"/>
                <a:t>The ability to provide power to the braking system is not directly proportional to the internal energy and therefore the </a:t>
              </a:r>
            </a:p>
            <a:p>
              <a:r>
                <a:rPr lang="en-GB" dirty="0"/>
                <a:t>EMS must deduce when the capability to provide power (Watts and Watt hours) reaches defined limits.</a:t>
              </a:r>
            </a:p>
          </p:txBody>
        </p:sp>
        <p:sp>
          <p:nvSpPr>
            <p:cNvPr id="8" name="TextBox 7">
              <a:extLst>
                <a:ext uri="{FF2B5EF4-FFF2-40B4-BE49-F238E27FC236}">
                  <a16:creationId xmlns:a16="http://schemas.microsoft.com/office/drawing/2014/main" id="{5E1EFD17-4B80-CB6B-2388-569949DEFB8E}"/>
                </a:ext>
              </a:extLst>
            </p:cNvPr>
            <p:cNvSpPr txBox="1"/>
            <p:nvPr/>
          </p:nvSpPr>
          <p:spPr>
            <a:xfrm>
              <a:off x="389101" y="2743199"/>
              <a:ext cx="11032123" cy="646331"/>
            </a:xfrm>
            <a:prstGeom prst="rect">
              <a:avLst/>
            </a:prstGeom>
            <a:noFill/>
          </p:spPr>
          <p:txBody>
            <a:bodyPr wrap="none" rtlCol="0">
              <a:spAutoFit/>
            </a:bodyPr>
            <a:lstStyle/>
            <a:p>
              <a:r>
                <a:rPr lang="en-GB" dirty="0"/>
                <a:t>Because of the effect of age, use, temperature, etc. on the ESD, the EMS cannot be thoroughly assessed at the time </a:t>
              </a:r>
            </a:p>
            <a:p>
              <a:r>
                <a:rPr lang="en-GB" dirty="0"/>
                <a:t>of type-approval. </a:t>
              </a:r>
            </a:p>
          </p:txBody>
        </p:sp>
        <p:sp>
          <p:nvSpPr>
            <p:cNvPr id="9" name="TextBox 8">
              <a:extLst>
                <a:ext uri="{FF2B5EF4-FFF2-40B4-BE49-F238E27FC236}">
                  <a16:creationId xmlns:a16="http://schemas.microsoft.com/office/drawing/2014/main" id="{03F517CD-0C2D-F3B9-954F-57E88B47365D}"/>
                </a:ext>
              </a:extLst>
            </p:cNvPr>
            <p:cNvSpPr txBox="1"/>
            <p:nvPr/>
          </p:nvSpPr>
          <p:spPr>
            <a:xfrm>
              <a:off x="389102" y="3754872"/>
              <a:ext cx="11864274" cy="2585323"/>
            </a:xfrm>
            <a:prstGeom prst="rect">
              <a:avLst/>
            </a:prstGeom>
            <a:noFill/>
          </p:spPr>
          <p:txBody>
            <a:bodyPr wrap="none" rtlCol="0">
              <a:spAutoFit/>
            </a:bodyPr>
            <a:lstStyle/>
            <a:p>
              <a:r>
                <a:rPr lang="en-GB" b="1" dirty="0"/>
                <a:t>Conclusion:</a:t>
              </a:r>
            </a:p>
            <a:p>
              <a:r>
                <a:rPr lang="en-GB" dirty="0"/>
                <a:t>It is proposed that a Technical Service may evaluate the EMS in advance of the type-approval test, perhaps as part </a:t>
              </a:r>
            </a:p>
            <a:p>
              <a:r>
                <a:rPr lang="en-GB" dirty="0"/>
                <a:t>of the product development programme. </a:t>
              </a:r>
            </a:p>
            <a:p>
              <a:endParaRPr lang="en-GB" dirty="0"/>
            </a:p>
            <a:p>
              <a:r>
                <a:rPr lang="en-GB" dirty="0"/>
                <a:t>The manufacturer will be required to provide detail of the variables assessed by the EMS and the methodology of deduction.</a:t>
              </a:r>
            </a:p>
            <a:p>
              <a:r>
                <a:rPr lang="en-GB" dirty="0"/>
                <a:t>The Technical Service will be required to ensure that the EMS can correctly identify the critical conditions taking account of </a:t>
              </a:r>
            </a:p>
            <a:p>
              <a:r>
                <a:rPr lang="en-GB" dirty="0"/>
                <a:t>ageing and environmental effects.</a:t>
              </a:r>
            </a:p>
            <a:p>
              <a:endParaRPr lang="en-GB" dirty="0"/>
            </a:p>
            <a:p>
              <a:r>
                <a:rPr lang="en-GB" dirty="0"/>
                <a:t>At type-approval, further validation will be required, and the revised Annex 18 (R13) Annex 8 (R13H) will be employed.</a:t>
              </a:r>
            </a:p>
          </p:txBody>
        </p:sp>
      </p:grpSp>
    </p:spTree>
    <p:extLst>
      <p:ext uri="{BB962C8B-B14F-4D97-AF65-F5344CB8AC3E}">
        <p14:creationId xmlns:p14="http://schemas.microsoft.com/office/powerpoint/2010/main" val="4092390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838F0BD-3638-C733-993D-8C3CF87452BB}"/>
              </a:ext>
            </a:extLst>
          </p:cNvPr>
          <p:cNvGrpSpPr/>
          <p:nvPr/>
        </p:nvGrpSpPr>
        <p:grpSpPr>
          <a:xfrm>
            <a:off x="115330" y="115331"/>
            <a:ext cx="12028091" cy="6742669"/>
            <a:chOff x="115330" y="115331"/>
            <a:chExt cx="12028091"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Capacity of Storage Devices</a:t>
                </a:r>
              </a:p>
            </p:txBody>
          </p:sp>
        </p:grpSp>
        <p:sp>
          <p:nvSpPr>
            <p:cNvPr id="6" name="TextBox 5">
              <a:extLst>
                <a:ext uri="{FF2B5EF4-FFF2-40B4-BE49-F238E27FC236}">
                  <a16:creationId xmlns:a16="http://schemas.microsoft.com/office/drawing/2014/main" id="{0D5E270A-E5F1-3137-889E-9ACB5CF1B49C}"/>
                </a:ext>
              </a:extLst>
            </p:cNvPr>
            <p:cNvSpPr txBox="1"/>
            <p:nvPr/>
          </p:nvSpPr>
          <p:spPr>
            <a:xfrm>
              <a:off x="733823" y="1064749"/>
              <a:ext cx="10739350" cy="1431161"/>
            </a:xfrm>
            <a:prstGeom prst="rect">
              <a:avLst/>
            </a:prstGeom>
            <a:noFill/>
          </p:spPr>
          <p:txBody>
            <a:bodyPr wrap="none" rtlCol="0">
              <a:spAutoFit/>
            </a:bodyPr>
            <a:lstStyle/>
            <a:p>
              <a:pPr>
                <a:spcAft>
                  <a:spcPts val="600"/>
                </a:spcAft>
              </a:pPr>
              <a:r>
                <a:rPr lang="en-GB" dirty="0"/>
                <a:t>Annex 7 (R.13) is specifically related to braking systems that rely on stored energy to deliver braking performance.</a:t>
              </a:r>
            </a:p>
            <a:p>
              <a:pPr>
                <a:spcAft>
                  <a:spcPts val="600"/>
                </a:spcAft>
              </a:pPr>
              <a:r>
                <a:rPr lang="en-GB" dirty="0"/>
                <a:t>The group has devoted much time to adapting this Annex for electrical transmission braking systems. </a:t>
              </a:r>
            </a:p>
            <a:p>
              <a:pPr marL="285750" indent="-285750">
                <a:spcAft>
                  <a:spcPts val="600"/>
                </a:spcAft>
                <a:buFont typeface="Arial" panose="020B0604020202020204" pitchFamily="34" charset="0"/>
                <a:buChar char="•"/>
              </a:pPr>
              <a:r>
                <a:rPr lang="en-GB" dirty="0"/>
                <a:t>Section 1 of the requirements is concerned with the capacity of the storage device.</a:t>
              </a:r>
            </a:p>
            <a:p>
              <a:pPr marL="285750" indent="-285750">
                <a:buFont typeface="Arial" panose="020B0604020202020204" pitchFamily="34" charset="0"/>
                <a:buChar char="•"/>
              </a:pPr>
              <a:r>
                <a:rPr lang="en-GB" dirty="0"/>
                <a:t>Section 2 is concerned with the ability of the supply to maintain the reserve of energy in the storage device.</a:t>
              </a:r>
            </a:p>
          </p:txBody>
        </p:sp>
        <p:sp>
          <p:nvSpPr>
            <p:cNvPr id="7" name="TextBox 6">
              <a:extLst>
                <a:ext uri="{FF2B5EF4-FFF2-40B4-BE49-F238E27FC236}">
                  <a16:creationId xmlns:a16="http://schemas.microsoft.com/office/drawing/2014/main" id="{B8DD46E2-33EB-28FC-EA31-2D3D8B34F1FF}"/>
                </a:ext>
              </a:extLst>
            </p:cNvPr>
            <p:cNvSpPr txBox="1"/>
            <p:nvPr/>
          </p:nvSpPr>
          <p:spPr>
            <a:xfrm>
              <a:off x="733823" y="2704490"/>
              <a:ext cx="11409598" cy="3139321"/>
            </a:xfrm>
            <a:prstGeom prst="rect">
              <a:avLst/>
            </a:prstGeom>
            <a:noFill/>
          </p:spPr>
          <p:txBody>
            <a:bodyPr wrap="none" rtlCol="0">
              <a:spAutoFit/>
            </a:bodyPr>
            <a:lstStyle/>
            <a:p>
              <a:r>
                <a:rPr lang="en-GB" b="1" dirty="0"/>
                <a:t>Points of consideration:</a:t>
              </a:r>
            </a:p>
            <a:p>
              <a:endParaRPr lang="en-GB" dirty="0"/>
            </a:p>
            <a:p>
              <a:pPr marL="342900" indent="-342900">
                <a:buAutoNum type="arabicPeriod"/>
              </a:pPr>
              <a:r>
                <a:rPr lang="en-GB" dirty="0"/>
                <a:t>Capacity – the Group considers that capacity is not the correct term for an electrical storage device.  </a:t>
              </a:r>
            </a:p>
            <a:p>
              <a:endParaRPr lang="en-GB" dirty="0"/>
            </a:p>
            <a:p>
              <a:r>
                <a:rPr lang="en-GB" dirty="0"/>
                <a:t>2.  The procedures for hydraulic/pneumatic/vacuum systems do not read across for electrical – new approach required.</a:t>
              </a:r>
            </a:p>
            <a:p>
              <a:endParaRPr lang="en-GB" dirty="0"/>
            </a:p>
            <a:p>
              <a:pPr marL="342900" indent="-342900">
                <a:buAutoNum type="arabicPeriod" startAt="3"/>
              </a:pPr>
              <a:r>
                <a:rPr lang="en-GB" dirty="0"/>
                <a:t>The performance of the electrical energy storage device will reduce over time – ageing.  The Annex 7 procedure has </a:t>
              </a:r>
            </a:p>
            <a:p>
              <a:r>
                <a:rPr lang="en-GB" dirty="0"/>
                <a:t>to specify the Performance of the storage device for the test. </a:t>
              </a:r>
            </a:p>
            <a:p>
              <a:endParaRPr lang="en-GB" dirty="0"/>
            </a:p>
            <a:p>
              <a:r>
                <a:rPr lang="en-GB" dirty="0"/>
                <a:t>4.  Full-Stroke application of the brake is used here (and throughout the Regulation) – it is not easily understood for </a:t>
              </a:r>
            </a:p>
            <a:p>
              <a:r>
                <a:rPr lang="en-GB" dirty="0"/>
                <a:t>electrical braking.</a:t>
              </a:r>
            </a:p>
          </p:txBody>
        </p:sp>
      </p:grpSp>
    </p:spTree>
    <p:extLst>
      <p:ext uri="{BB962C8B-B14F-4D97-AF65-F5344CB8AC3E}">
        <p14:creationId xmlns:p14="http://schemas.microsoft.com/office/powerpoint/2010/main" val="3493064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DDC5BE0-A8E3-1548-B731-7A86AEDE8F2B}"/>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strike="sngStrike" dirty="0"/>
                  <a:t>Capacity</a:t>
                </a:r>
                <a:r>
                  <a:rPr lang="en-GB" sz="2400" b="1" dirty="0"/>
                  <a:t> </a:t>
                </a:r>
                <a:r>
                  <a:rPr lang="en-GB" sz="2400" b="1" u="sng" dirty="0"/>
                  <a:t>Performance</a:t>
                </a:r>
                <a:r>
                  <a:rPr lang="en-GB" sz="2400" b="1" dirty="0"/>
                  <a:t> of </a:t>
                </a:r>
                <a:r>
                  <a:rPr lang="en-GB" sz="2400" b="1" u="sng" dirty="0"/>
                  <a:t>Electrical</a:t>
                </a:r>
                <a:r>
                  <a:rPr lang="en-GB" sz="2400" b="1" dirty="0"/>
                  <a:t> Storage Devices - 1</a:t>
                </a:r>
              </a:p>
            </p:txBody>
          </p:sp>
        </p:grpSp>
        <p:sp>
          <p:nvSpPr>
            <p:cNvPr id="9" name="TextBox 8">
              <a:extLst>
                <a:ext uri="{FF2B5EF4-FFF2-40B4-BE49-F238E27FC236}">
                  <a16:creationId xmlns:a16="http://schemas.microsoft.com/office/drawing/2014/main" id="{91853A39-8050-6FAA-EB40-82431223804A}"/>
                </a:ext>
              </a:extLst>
            </p:cNvPr>
            <p:cNvSpPr txBox="1"/>
            <p:nvPr/>
          </p:nvSpPr>
          <p:spPr>
            <a:xfrm>
              <a:off x="1090951" y="2177577"/>
              <a:ext cx="10009022" cy="2385268"/>
            </a:xfrm>
            <a:prstGeom prst="rect">
              <a:avLst/>
            </a:prstGeom>
            <a:noFill/>
          </p:spPr>
          <p:txBody>
            <a:bodyPr wrap="none" rtlCol="0">
              <a:spAutoFit/>
            </a:bodyPr>
            <a:lstStyle/>
            <a:p>
              <a:r>
                <a:rPr lang="en-GB" b="1" dirty="0"/>
                <a:t>Capacity</a:t>
              </a:r>
            </a:p>
            <a:p>
              <a:endParaRPr lang="en-GB" dirty="0"/>
            </a:p>
            <a:p>
              <a:r>
                <a:rPr lang="en-GB" dirty="0"/>
                <a:t>The Group proposes to refer to the “performance” of an electrical storage device rather than its capacity.</a:t>
              </a:r>
            </a:p>
            <a:p>
              <a:pPr>
                <a:spcAft>
                  <a:spcPts val="600"/>
                </a:spcAft>
              </a:pPr>
              <a:r>
                <a:rPr lang="en-GB" dirty="0"/>
                <a:t>Performance being defined as:</a:t>
              </a:r>
            </a:p>
            <a:p>
              <a:r>
                <a:rPr lang="de-DE" dirty="0"/>
                <a:t>	</a:t>
              </a:r>
              <a:r>
                <a:rPr lang="en-GB" dirty="0"/>
                <a:t>“</a:t>
              </a:r>
              <a:r>
                <a:rPr lang="de-DE" b="1" i="1" dirty="0"/>
                <a:t>Its ability, when fully charged, to provide power (W) and quantity of energy (Wh)“</a:t>
              </a:r>
            </a:p>
            <a:p>
              <a:endParaRPr lang="de-DE" b="1" i="1" dirty="0"/>
            </a:p>
            <a:p>
              <a:endParaRPr lang="de-DE" b="1" i="1" dirty="0"/>
            </a:p>
            <a:p>
              <a:endParaRPr lang="en-GB" b="1" i="1" dirty="0"/>
            </a:p>
          </p:txBody>
        </p:sp>
      </p:grpSp>
    </p:spTree>
    <p:extLst>
      <p:ext uri="{BB962C8B-B14F-4D97-AF65-F5344CB8AC3E}">
        <p14:creationId xmlns:p14="http://schemas.microsoft.com/office/powerpoint/2010/main" val="390200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8865270-BDC7-0527-52B5-0D647CFB931A}"/>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strike="sngStrike" dirty="0"/>
                  <a:t>Capacity</a:t>
                </a:r>
                <a:r>
                  <a:rPr lang="en-GB" sz="2400" b="1" dirty="0"/>
                  <a:t> </a:t>
                </a:r>
                <a:r>
                  <a:rPr lang="en-GB" sz="2400" b="1" u="sng" dirty="0"/>
                  <a:t>Performance</a:t>
                </a:r>
                <a:r>
                  <a:rPr lang="en-GB" sz="2400" b="1" dirty="0"/>
                  <a:t> of </a:t>
                </a:r>
                <a:r>
                  <a:rPr lang="en-GB" sz="2400" b="1" u="sng" dirty="0"/>
                  <a:t>Electrical</a:t>
                </a:r>
                <a:r>
                  <a:rPr lang="en-GB" sz="2400" b="1" dirty="0"/>
                  <a:t> Storage Devices - 2</a:t>
                </a:r>
              </a:p>
            </p:txBody>
          </p:sp>
        </p:grpSp>
        <p:sp>
          <p:nvSpPr>
            <p:cNvPr id="7" name="TextBox 6">
              <a:extLst>
                <a:ext uri="{FF2B5EF4-FFF2-40B4-BE49-F238E27FC236}">
                  <a16:creationId xmlns:a16="http://schemas.microsoft.com/office/drawing/2014/main" id="{67F51F10-D5E8-8D8A-B847-C84EE2C6C874}"/>
                </a:ext>
              </a:extLst>
            </p:cNvPr>
            <p:cNvSpPr txBox="1"/>
            <p:nvPr/>
          </p:nvSpPr>
          <p:spPr>
            <a:xfrm>
              <a:off x="529629" y="1923471"/>
              <a:ext cx="11316816" cy="2862322"/>
            </a:xfrm>
            <a:prstGeom prst="rect">
              <a:avLst/>
            </a:prstGeom>
            <a:noFill/>
          </p:spPr>
          <p:txBody>
            <a:bodyPr wrap="none" rtlCol="0">
              <a:spAutoFit/>
            </a:bodyPr>
            <a:lstStyle/>
            <a:p>
              <a:r>
                <a:rPr lang="en-GB" b="1" dirty="0"/>
                <a:t>Full-stroke.</a:t>
              </a:r>
            </a:p>
            <a:p>
              <a:r>
                <a:rPr lang="en-GB" dirty="0"/>
                <a:t>It is argued that the relationship between the position of the brake pedal and the energy delivered to the brake is </a:t>
              </a:r>
            </a:p>
            <a:p>
              <a:r>
                <a:rPr lang="en-GB" dirty="0"/>
                <a:t>not the same with an electrical brake as for, say, a pneumatic brake.</a:t>
              </a:r>
            </a:p>
            <a:p>
              <a:endParaRPr lang="en-GB" dirty="0"/>
            </a:p>
            <a:p>
              <a:r>
                <a:rPr lang="en-GB" dirty="0"/>
                <a:t>It is also argued that a brake control may not have a “stroke” as is understood today – it may, for example, be a </a:t>
              </a:r>
            </a:p>
            <a:p>
              <a:r>
                <a:rPr lang="en-GB" dirty="0"/>
                <a:t>pressure pad.</a:t>
              </a:r>
            </a:p>
            <a:p>
              <a:endParaRPr lang="en-GB" dirty="0"/>
            </a:p>
            <a:p>
              <a:r>
                <a:rPr lang="en-GB" dirty="0"/>
                <a:t>The Group is considering whether, rather than refer to a full-stroke actuation, instead to refer to “Actuation” and to </a:t>
              </a:r>
            </a:p>
            <a:p>
              <a:r>
                <a:rPr lang="en-GB" dirty="0"/>
                <a:t>define that as the condition at which, in response to the movement of the control, the brake transmission receives the </a:t>
              </a:r>
            </a:p>
            <a:p>
              <a:r>
                <a:rPr lang="en-GB" dirty="0"/>
                <a:t>power necessary to provide a certain level of deceleration.</a:t>
              </a:r>
            </a:p>
          </p:txBody>
        </p:sp>
      </p:grpSp>
    </p:spTree>
    <p:extLst>
      <p:ext uri="{BB962C8B-B14F-4D97-AF65-F5344CB8AC3E}">
        <p14:creationId xmlns:p14="http://schemas.microsoft.com/office/powerpoint/2010/main" val="1768986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10F791B-F430-A8EA-2F8D-698026D4C20C}"/>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strike="sngStrike" dirty="0"/>
                  <a:t>Capacity</a:t>
                </a:r>
                <a:r>
                  <a:rPr lang="en-GB" sz="2400" b="1" dirty="0"/>
                  <a:t> </a:t>
                </a:r>
                <a:r>
                  <a:rPr lang="en-GB" sz="2400" b="1" u="sng" dirty="0"/>
                  <a:t>Performance</a:t>
                </a:r>
                <a:r>
                  <a:rPr lang="en-GB" sz="2400" b="1" dirty="0"/>
                  <a:t> of </a:t>
                </a:r>
                <a:r>
                  <a:rPr lang="en-GB" sz="2400" b="1" u="sng" dirty="0"/>
                  <a:t>Electrical</a:t>
                </a:r>
                <a:r>
                  <a:rPr lang="en-GB" sz="2400" b="1" dirty="0"/>
                  <a:t> Storage Devices – 3A</a:t>
                </a:r>
              </a:p>
            </p:txBody>
          </p:sp>
        </p:grpSp>
        <p:sp>
          <p:nvSpPr>
            <p:cNvPr id="6" name="TextBox 5">
              <a:extLst>
                <a:ext uri="{FF2B5EF4-FFF2-40B4-BE49-F238E27FC236}">
                  <a16:creationId xmlns:a16="http://schemas.microsoft.com/office/drawing/2014/main" id="{0D5E270A-E5F1-3137-889E-9ACB5CF1B49C}"/>
                </a:ext>
              </a:extLst>
            </p:cNvPr>
            <p:cNvSpPr txBox="1"/>
            <p:nvPr/>
          </p:nvSpPr>
          <p:spPr>
            <a:xfrm>
              <a:off x="376414" y="1401818"/>
              <a:ext cx="11451596" cy="3908762"/>
            </a:xfrm>
            <a:prstGeom prst="rect">
              <a:avLst/>
            </a:prstGeom>
            <a:noFill/>
          </p:spPr>
          <p:txBody>
            <a:bodyPr wrap="none" rtlCol="0">
              <a:spAutoFit/>
            </a:bodyPr>
            <a:lstStyle/>
            <a:p>
              <a:pPr>
                <a:spcAft>
                  <a:spcPts val="600"/>
                </a:spcAft>
              </a:pPr>
              <a:r>
                <a:rPr lang="en-GB" b="1" dirty="0"/>
                <a:t>Section 1: Ageing</a:t>
              </a:r>
              <a:endParaRPr lang="en-GB" dirty="0"/>
            </a:p>
            <a:p>
              <a:pPr>
                <a:spcAft>
                  <a:spcPts val="600"/>
                </a:spcAft>
              </a:pPr>
              <a:r>
                <a:rPr lang="en-GB" dirty="0"/>
                <a:t>With a pneumatic system the capacity of the air reservoir remains constant over time and it is sufficient for the</a:t>
              </a:r>
            </a:p>
            <a:p>
              <a:pPr>
                <a:spcAft>
                  <a:spcPts val="600"/>
                </a:spcAft>
              </a:pPr>
              <a:r>
                <a:rPr lang="en-GB" dirty="0"/>
                <a:t>Annex 7 test that the pressure in the reservoir is specified.</a:t>
              </a:r>
            </a:p>
            <a:p>
              <a:pPr>
                <a:spcAft>
                  <a:spcPts val="600"/>
                </a:spcAft>
              </a:pPr>
              <a:endParaRPr lang="en-GB" dirty="0"/>
            </a:p>
            <a:p>
              <a:pPr>
                <a:spcAft>
                  <a:spcPts val="600"/>
                </a:spcAft>
              </a:pPr>
              <a:r>
                <a:rPr lang="en-GB" dirty="0"/>
                <a:t>As the Performance of the electrical storage device will reduce over time the test has to be sure that, it can provide </a:t>
              </a:r>
            </a:p>
            <a:p>
              <a:pPr>
                <a:spcAft>
                  <a:spcPts val="600"/>
                </a:spcAft>
              </a:pPr>
              <a:r>
                <a:rPr lang="en-GB" dirty="0"/>
                <a:t>the necessary energy to the braking system at all times.</a:t>
              </a:r>
            </a:p>
            <a:p>
              <a:pPr>
                <a:spcAft>
                  <a:spcPts val="600"/>
                </a:spcAft>
              </a:pPr>
              <a:endParaRPr lang="en-GB" dirty="0"/>
            </a:p>
            <a:p>
              <a:pPr>
                <a:spcAft>
                  <a:spcPts val="600"/>
                </a:spcAft>
              </a:pPr>
              <a:r>
                <a:rPr lang="en-GB" dirty="0"/>
                <a:t>It is propose to require a warning signal when the Energy Management System detects that the electrical storage device</a:t>
              </a:r>
            </a:p>
            <a:p>
              <a:pPr>
                <a:spcAft>
                  <a:spcPts val="600"/>
                </a:spcAft>
              </a:pPr>
              <a:r>
                <a:rPr lang="en-GB" dirty="0"/>
                <a:t>has reached useful life limit.  The Annex 7 test will be conducted when the amount of energy available is equal to that of</a:t>
              </a:r>
            </a:p>
            <a:p>
              <a:pPr>
                <a:spcAft>
                  <a:spcPts val="600"/>
                </a:spcAft>
              </a:pPr>
              <a:r>
                <a:rPr lang="en-GB" dirty="0"/>
                <a:t>The electrical storage devices at the end of their useful life, i.e. when the warning signal is activated.</a:t>
              </a:r>
            </a:p>
            <a:p>
              <a:pPr>
                <a:spcAft>
                  <a:spcPts val="600"/>
                </a:spcAft>
              </a:pPr>
              <a:endParaRPr lang="en-GB" dirty="0"/>
            </a:p>
          </p:txBody>
        </p:sp>
      </p:grpSp>
    </p:spTree>
    <p:extLst>
      <p:ext uri="{BB962C8B-B14F-4D97-AF65-F5344CB8AC3E}">
        <p14:creationId xmlns:p14="http://schemas.microsoft.com/office/powerpoint/2010/main" val="3195683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53507FD-9F33-704A-D197-C56A9750B37F}"/>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strike="sngStrike" dirty="0"/>
                  <a:t>Capacity</a:t>
                </a:r>
                <a:r>
                  <a:rPr lang="en-GB" sz="2400" b="1" dirty="0"/>
                  <a:t> </a:t>
                </a:r>
                <a:r>
                  <a:rPr lang="en-GB" sz="2400" b="1" u="sng" dirty="0"/>
                  <a:t>Performance</a:t>
                </a:r>
                <a:r>
                  <a:rPr lang="en-GB" sz="2400" b="1" dirty="0"/>
                  <a:t> of </a:t>
                </a:r>
                <a:r>
                  <a:rPr lang="en-GB" sz="2400" b="1" u="sng" dirty="0"/>
                  <a:t>Electrical</a:t>
                </a:r>
                <a:r>
                  <a:rPr lang="en-GB" sz="2400" b="1" dirty="0"/>
                  <a:t> Storage Devices - 4</a:t>
                </a:r>
              </a:p>
            </p:txBody>
          </p:sp>
        </p:grpSp>
        <p:sp>
          <p:nvSpPr>
            <p:cNvPr id="9" name="TextBox 8">
              <a:extLst>
                <a:ext uri="{FF2B5EF4-FFF2-40B4-BE49-F238E27FC236}">
                  <a16:creationId xmlns:a16="http://schemas.microsoft.com/office/drawing/2014/main" id="{91853A39-8050-6FAA-EB40-82431223804A}"/>
                </a:ext>
              </a:extLst>
            </p:cNvPr>
            <p:cNvSpPr txBox="1"/>
            <p:nvPr/>
          </p:nvSpPr>
          <p:spPr>
            <a:xfrm>
              <a:off x="442877" y="1511752"/>
              <a:ext cx="11302261" cy="3693319"/>
            </a:xfrm>
            <a:prstGeom prst="rect">
              <a:avLst/>
            </a:prstGeom>
            <a:noFill/>
          </p:spPr>
          <p:txBody>
            <a:bodyPr wrap="none" rtlCol="0">
              <a:spAutoFit/>
            </a:bodyPr>
            <a:lstStyle/>
            <a:p>
              <a:r>
                <a:rPr lang="de-DE" b="1" dirty="0"/>
                <a:t>Section 2: Supply?</a:t>
              </a:r>
            </a:p>
            <a:p>
              <a:endParaRPr lang="de-DE" dirty="0"/>
            </a:p>
            <a:p>
              <a:r>
                <a:rPr lang="de-DE" dirty="0"/>
                <a:t>Section 2 requires the energy supply to be able maintain the energy in the storage device at a functional level.  </a:t>
              </a:r>
            </a:p>
            <a:p>
              <a:endParaRPr lang="de-DE" dirty="0"/>
            </a:p>
            <a:p>
              <a:r>
                <a:rPr lang="de-DE" dirty="0"/>
                <a:t>This ensures that when the vehicle is driven, the braking system, when free of faults, has suficient energy to </a:t>
              </a:r>
            </a:p>
            <a:p>
              <a:r>
                <a:rPr lang="de-DE" dirty="0"/>
                <a:t>function correctly.</a:t>
              </a:r>
            </a:p>
            <a:p>
              <a:endParaRPr lang="de-DE" dirty="0"/>
            </a:p>
            <a:p>
              <a:r>
                <a:rPr lang="de-DE" dirty="0"/>
                <a:t>Electric vehicles will not be maintaining the energy in the electrical storage device – they have no source of energy</a:t>
              </a:r>
            </a:p>
            <a:p>
              <a:r>
                <a:rPr lang="de-DE" dirty="0"/>
                <a:t>and the energy reserve is, by definition, intended to deplete as the vehicle is used.</a:t>
              </a:r>
            </a:p>
            <a:p>
              <a:endParaRPr lang="de-DE" dirty="0"/>
            </a:p>
            <a:p>
              <a:r>
                <a:rPr lang="de-DE" dirty="0"/>
                <a:t>The question of a depleting reserve is relevant within the body of the regulation, not just Annex 7.  There is a proposal </a:t>
              </a:r>
            </a:p>
            <a:p>
              <a:r>
                <a:rPr lang="de-DE" dirty="0"/>
                <a:t>that there should be an automatic braking action when the energy has reached a certain level.  This and the test of </a:t>
              </a:r>
            </a:p>
            <a:p>
              <a:r>
                <a:rPr lang="de-DE" dirty="0"/>
                <a:t>Section 2 remains under discussion by the Group.</a:t>
              </a:r>
              <a:endParaRPr lang="en-GB" b="1" i="1" dirty="0"/>
            </a:p>
          </p:txBody>
        </p:sp>
      </p:grpSp>
    </p:spTree>
    <p:extLst>
      <p:ext uri="{BB962C8B-B14F-4D97-AF65-F5344CB8AC3E}">
        <p14:creationId xmlns:p14="http://schemas.microsoft.com/office/powerpoint/2010/main" val="4114029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E8DEFAB-B7C4-0EB1-B249-C5D7984F86EB}"/>
              </a:ext>
            </a:extLst>
          </p:cNvPr>
          <p:cNvGrpSpPr/>
          <p:nvPr/>
        </p:nvGrpSpPr>
        <p:grpSpPr>
          <a:xfrm>
            <a:off x="115330" y="115331"/>
            <a:ext cx="12056422" cy="6742669"/>
            <a:chOff x="115330" y="115331"/>
            <a:chExt cx="12056422"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Use of Electrical Storage Device by “other systems”</a:t>
                </a:r>
              </a:p>
            </p:txBody>
          </p:sp>
        </p:grpSp>
        <p:sp>
          <p:nvSpPr>
            <p:cNvPr id="6" name="TextBox 5">
              <a:extLst>
                <a:ext uri="{FF2B5EF4-FFF2-40B4-BE49-F238E27FC236}">
                  <a16:creationId xmlns:a16="http://schemas.microsoft.com/office/drawing/2014/main" id="{28F709C7-715F-E3C9-83D4-69D279910E5A}"/>
                </a:ext>
              </a:extLst>
            </p:cNvPr>
            <p:cNvSpPr txBox="1"/>
            <p:nvPr/>
          </p:nvSpPr>
          <p:spPr>
            <a:xfrm>
              <a:off x="389103" y="1381324"/>
              <a:ext cx="11318098" cy="646331"/>
            </a:xfrm>
            <a:prstGeom prst="rect">
              <a:avLst/>
            </a:prstGeom>
            <a:noFill/>
          </p:spPr>
          <p:txBody>
            <a:bodyPr wrap="none" rtlCol="0">
              <a:spAutoFit/>
            </a:bodyPr>
            <a:lstStyle/>
            <a:p>
              <a:r>
                <a:rPr lang="en-GB" dirty="0"/>
                <a:t>Regulation 13 requires that each braking circuit has its own dedicated energy storage device.  However, the Regulation </a:t>
              </a:r>
            </a:p>
            <a:p>
              <a:r>
                <a:rPr lang="en-GB" dirty="0"/>
                <a:t>also permits the use of that device by auxiliary equipment, provided that the braking system is protected. </a:t>
              </a:r>
            </a:p>
          </p:txBody>
        </p:sp>
        <p:sp>
          <p:nvSpPr>
            <p:cNvPr id="8" name="TextBox 7">
              <a:extLst>
                <a:ext uri="{FF2B5EF4-FFF2-40B4-BE49-F238E27FC236}">
                  <a16:creationId xmlns:a16="http://schemas.microsoft.com/office/drawing/2014/main" id="{3B421EE0-2675-60AD-8C81-87C9B1CE3A42}"/>
                </a:ext>
              </a:extLst>
            </p:cNvPr>
            <p:cNvSpPr txBox="1"/>
            <p:nvPr/>
          </p:nvSpPr>
          <p:spPr>
            <a:xfrm>
              <a:off x="389103" y="2334638"/>
              <a:ext cx="11520974" cy="1477328"/>
            </a:xfrm>
            <a:prstGeom prst="rect">
              <a:avLst/>
            </a:prstGeom>
            <a:noFill/>
          </p:spPr>
          <p:txBody>
            <a:bodyPr wrap="none" rtlCol="0">
              <a:spAutoFit/>
            </a:bodyPr>
            <a:lstStyle/>
            <a:p>
              <a:r>
                <a:rPr lang="en-GB" dirty="0"/>
                <a:t>The informal group is continuing to discuss principles that will permit other electrical systems to be supplied with energy </a:t>
              </a:r>
            </a:p>
            <a:p>
              <a:r>
                <a:rPr lang="en-GB" dirty="0"/>
                <a:t>from the same reserve as the braking system.</a:t>
              </a:r>
            </a:p>
            <a:p>
              <a:endParaRPr lang="en-GB" dirty="0"/>
            </a:p>
            <a:p>
              <a:r>
                <a:rPr lang="en-GB" dirty="0"/>
                <a:t>There is discussion regarding whether to consider essential systems (steering, lights, etc.) as being different to auxiliary </a:t>
              </a:r>
            </a:p>
            <a:p>
              <a:r>
                <a:rPr lang="en-GB" dirty="0"/>
                <a:t>equipment (climate control, in-car entertainment, etc.) within these provisions. </a:t>
              </a:r>
            </a:p>
          </p:txBody>
        </p:sp>
        <p:sp>
          <p:nvSpPr>
            <p:cNvPr id="9" name="TextBox 8">
              <a:extLst>
                <a:ext uri="{FF2B5EF4-FFF2-40B4-BE49-F238E27FC236}">
                  <a16:creationId xmlns:a16="http://schemas.microsoft.com/office/drawing/2014/main" id="{07C9EB1F-A1F3-D614-4EB9-0326D80E7AE8}"/>
                </a:ext>
              </a:extLst>
            </p:cNvPr>
            <p:cNvSpPr txBox="1"/>
            <p:nvPr/>
          </p:nvSpPr>
          <p:spPr>
            <a:xfrm>
              <a:off x="389103" y="4118949"/>
              <a:ext cx="11782649" cy="2031325"/>
            </a:xfrm>
            <a:prstGeom prst="rect">
              <a:avLst/>
            </a:prstGeom>
            <a:noFill/>
          </p:spPr>
          <p:txBody>
            <a:bodyPr wrap="none" rtlCol="0">
              <a:spAutoFit/>
            </a:bodyPr>
            <a:lstStyle/>
            <a:p>
              <a:r>
                <a:rPr lang="en-GB" dirty="0"/>
                <a:t>The informal group recognises that the transition to electric vehicles will cause multiple vehicle systems to demand energy </a:t>
              </a:r>
            </a:p>
            <a:p>
              <a:r>
                <a:rPr lang="en-GB" dirty="0"/>
                <a:t>from common energy reserves.   It is argued by some, that the energy reserve is not part of the braking system.</a:t>
              </a:r>
            </a:p>
            <a:p>
              <a:r>
                <a:rPr lang="en-GB" dirty="0"/>
                <a:t>There is potential for conflict with Regulation 79 which requires that steering has priority over braking for energy supply.</a:t>
              </a:r>
            </a:p>
            <a:p>
              <a:endParaRPr lang="en-GB" dirty="0"/>
            </a:p>
            <a:p>
              <a:r>
                <a:rPr lang="en-GB" b="1" dirty="0"/>
                <a:t>Comment</a:t>
              </a:r>
            </a:p>
            <a:p>
              <a:r>
                <a:rPr lang="en-GB" b="1" dirty="0"/>
                <a:t>Developing an understanding of the status of an energy reserve within the core architecture of a vehicle seems necessary </a:t>
              </a:r>
            </a:p>
            <a:p>
              <a:r>
                <a:rPr lang="en-GB" b="1" dirty="0"/>
                <a:t>if regulatory conflicts are to be avoided.  </a:t>
              </a:r>
            </a:p>
          </p:txBody>
        </p:sp>
      </p:grpSp>
    </p:spTree>
    <p:extLst>
      <p:ext uri="{BB962C8B-B14F-4D97-AF65-F5344CB8AC3E}">
        <p14:creationId xmlns:p14="http://schemas.microsoft.com/office/powerpoint/2010/main" val="294979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5055FBA-EE67-9211-B860-04E8D875F2B4}"/>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t>Next Steps</a:t>
                </a:r>
              </a:p>
            </p:txBody>
          </p:sp>
        </p:grpSp>
        <p:sp>
          <p:nvSpPr>
            <p:cNvPr id="6" name="TextBox 5">
              <a:extLst>
                <a:ext uri="{FF2B5EF4-FFF2-40B4-BE49-F238E27FC236}">
                  <a16:creationId xmlns:a16="http://schemas.microsoft.com/office/drawing/2014/main" id="{0D5E270A-E5F1-3137-889E-9ACB5CF1B49C}"/>
                </a:ext>
              </a:extLst>
            </p:cNvPr>
            <p:cNvSpPr txBox="1"/>
            <p:nvPr/>
          </p:nvSpPr>
          <p:spPr>
            <a:xfrm>
              <a:off x="1031136" y="1979145"/>
              <a:ext cx="10162397" cy="2739211"/>
            </a:xfrm>
            <a:prstGeom prst="rect">
              <a:avLst/>
            </a:prstGeom>
            <a:noFill/>
          </p:spPr>
          <p:txBody>
            <a:bodyPr wrap="none" rtlCol="0">
              <a:spAutoFit/>
            </a:bodyPr>
            <a:lstStyle/>
            <a:p>
              <a:r>
                <a:rPr lang="en-GB" dirty="0"/>
                <a:t>The Special Interest Group will meet next month in Berlin for its 7</a:t>
              </a:r>
              <a:r>
                <a:rPr lang="en-GB" baseline="30000" dirty="0"/>
                <a:t>th</a:t>
              </a:r>
              <a:r>
                <a:rPr lang="en-GB" dirty="0"/>
                <a:t> session.  It has the objective to resolve </a:t>
              </a:r>
            </a:p>
            <a:p>
              <a:pPr>
                <a:spcAft>
                  <a:spcPts val="600"/>
                </a:spcAft>
              </a:pPr>
              <a:r>
                <a:rPr lang="en-GB" dirty="0"/>
                <a:t>the outstanding discussion points:</a:t>
              </a:r>
            </a:p>
            <a:p>
              <a:pPr marL="285750" indent="-285750">
                <a:buFont typeface="Arial" panose="020B0604020202020204" pitchFamily="34" charset="0"/>
                <a:buChar char="•"/>
              </a:pPr>
              <a:r>
                <a:rPr lang="en-GB" dirty="0"/>
                <a:t>Complete Annex 7.</a:t>
              </a:r>
            </a:p>
            <a:p>
              <a:pPr marL="285750" indent="-285750">
                <a:buFont typeface="Arial" panose="020B0604020202020204" pitchFamily="34" charset="0"/>
                <a:buChar char="•"/>
              </a:pPr>
              <a:r>
                <a:rPr lang="en-GB" dirty="0"/>
                <a:t>Finalise the requirements for shared electrical storage devices.</a:t>
              </a:r>
            </a:p>
            <a:p>
              <a:pPr marL="285750" indent="-285750">
                <a:spcAft>
                  <a:spcPts val="600"/>
                </a:spcAft>
                <a:buFont typeface="Arial" panose="020B0604020202020204" pitchFamily="34" charset="0"/>
                <a:buChar char="•"/>
              </a:pPr>
              <a:r>
                <a:rPr lang="en-GB" dirty="0"/>
                <a:t>Address the issue of providing information on the status of the energy reserve.</a:t>
              </a:r>
            </a:p>
            <a:p>
              <a:r>
                <a:rPr lang="en-GB" dirty="0"/>
                <a:t>The group has the ambition to have proposals presented to WP.29 at their November 2024 session.</a:t>
              </a:r>
            </a:p>
            <a:p>
              <a:r>
                <a:rPr lang="en-GB" dirty="0"/>
                <a:t>It will provide two revised papers for consideration by GRVA at its 19</a:t>
              </a:r>
              <a:r>
                <a:rPr lang="en-GB" baseline="30000" dirty="0"/>
                <a:t>th</a:t>
              </a:r>
              <a:r>
                <a:rPr lang="en-GB" dirty="0"/>
                <a:t> Session (May 2024).</a:t>
              </a:r>
            </a:p>
            <a:p>
              <a:endParaRPr lang="en-GB" dirty="0"/>
            </a:p>
            <a:p>
              <a:r>
                <a:rPr lang="en-GB" dirty="0"/>
                <a:t>The views of GRVA, particularly Contracting Parties, would be welcome.</a:t>
              </a:r>
            </a:p>
          </p:txBody>
        </p:sp>
      </p:grpSp>
    </p:spTree>
    <p:extLst>
      <p:ext uri="{BB962C8B-B14F-4D97-AF65-F5344CB8AC3E}">
        <p14:creationId xmlns:p14="http://schemas.microsoft.com/office/powerpoint/2010/main" val="4379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F976D1C-DEBE-DCF8-4941-3D2A6A60119E}"/>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t>GRVA documents, GRVA/2024/13 and GRVA 2024/14</a:t>
                </a:r>
              </a:p>
            </p:txBody>
          </p:sp>
        </p:grpSp>
        <p:sp>
          <p:nvSpPr>
            <p:cNvPr id="6" name="TextBox 5">
              <a:extLst>
                <a:ext uri="{FF2B5EF4-FFF2-40B4-BE49-F238E27FC236}">
                  <a16:creationId xmlns:a16="http://schemas.microsoft.com/office/drawing/2014/main" id="{0DBD4DD9-C1C8-F121-CF54-2C65B4FC7DC6}"/>
                </a:ext>
              </a:extLst>
            </p:cNvPr>
            <p:cNvSpPr txBox="1"/>
            <p:nvPr/>
          </p:nvSpPr>
          <p:spPr>
            <a:xfrm>
              <a:off x="393735" y="1634247"/>
              <a:ext cx="11401519" cy="3139321"/>
            </a:xfrm>
            <a:prstGeom prst="rect">
              <a:avLst/>
            </a:prstGeom>
            <a:noFill/>
          </p:spPr>
          <p:txBody>
            <a:bodyPr wrap="none" rtlCol="0">
              <a:spAutoFit/>
            </a:bodyPr>
            <a:lstStyle/>
            <a:p>
              <a:r>
                <a:rPr lang="en-GB" dirty="0"/>
                <a:t>These two papers reflect the status of the Special Interest Group on electrical braking systems following their meeting </a:t>
              </a:r>
            </a:p>
            <a:p>
              <a:r>
                <a:rPr lang="en-GB" dirty="0"/>
                <a:t>in November 2023.  The content is developed from informal document GRVA/15/17 (CLEPA). </a:t>
              </a:r>
            </a:p>
            <a:p>
              <a:endParaRPr lang="en-GB" dirty="0"/>
            </a:p>
            <a:p>
              <a:r>
                <a:rPr lang="en-GB" dirty="0"/>
                <a:t>GRVA/2024/13 is concerned with Regulation 13 (heavy vehicles) and is intended to be considered together with </a:t>
              </a:r>
            </a:p>
            <a:p>
              <a:r>
                <a:rPr lang="en-GB" dirty="0"/>
                <a:t>GRVA/2023/10 (Special requirements to be applied to the safety aspects of electronic control systems).</a:t>
              </a:r>
            </a:p>
            <a:p>
              <a:endParaRPr lang="en-GB" dirty="0"/>
            </a:p>
            <a:p>
              <a:r>
                <a:rPr lang="en-GB" dirty="0"/>
                <a:t>GRVA/2024/14 is concerned with Regulation 13H (M</a:t>
              </a:r>
              <a:r>
                <a:rPr lang="en-GB" baseline="-25000" dirty="0"/>
                <a:t>1 </a:t>
              </a:r>
              <a:r>
                <a:rPr lang="en-GB" dirty="0"/>
                <a:t>and N</a:t>
              </a:r>
              <a:r>
                <a:rPr lang="en-GB" baseline="-25000" dirty="0"/>
                <a:t>1</a:t>
              </a:r>
              <a:r>
                <a:rPr lang="en-GB" dirty="0"/>
                <a:t> vehicles).  The detail of GRVA/2023/10 is included in this </a:t>
              </a:r>
            </a:p>
            <a:p>
              <a:r>
                <a:rPr lang="en-GB" dirty="0"/>
                <a:t>proposal. </a:t>
              </a:r>
            </a:p>
            <a:p>
              <a:endParaRPr lang="en-GB" dirty="0"/>
            </a:p>
            <a:p>
              <a:endParaRPr lang="en-GB" dirty="0"/>
            </a:p>
            <a:p>
              <a:pPr algn="ctr"/>
              <a:r>
                <a:rPr lang="en-GB" b="1" dirty="0"/>
                <a:t>The Special Interest Group would welcome comments on those proposals.</a:t>
              </a:r>
            </a:p>
          </p:txBody>
        </p:sp>
      </p:grpSp>
    </p:spTree>
    <p:extLst>
      <p:ext uri="{BB962C8B-B14F-4D97-AF65-F5344CB8AC3E}">
        <p14:creationId xmlns:p14="http://schemas.microsoft.com/office/powerpoint/2010/main" val="232084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8FE3B09-7BBC-AEF1-F603-4A242371157B}"/>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Activities of the Special Interest Group</a:t>
                </a:r>
              </a:p>
            </p:txBody>
          </p:sp>
        </p:grpSp>
        <p:sp>
          <p:nvSpPr>
            <p:cNvPr id="6" name="TextBox 5">
              <a:extLst>
                <a:ext uri="{FF2B5EF4-FFF2-40B4-BE49-F238E27FC236}">
                  <a16:creationId xmlns:a16="http://schemas.microsoft.com/office/drawing/2014/main" id="{87FD6CFE-B985-06E2-4451-1806FA5E44DD}"/>
                </a:ext>
              </a:extLst>
            </p:cNvPr>
            <p:cNvSpPr txBox="1"/>
            <p:nvPr/>
          </p:nvSpPr>
          <p:spPr>
            <a:xfrm>
              <a:off x="204276" y="1682883"/>
              <a:ext cx="11825545" cy="3922997"/>
            </a:xfrm>
            <a:prstGeom prst="rect">
              <a:avLst/>
            </a:prstGeom>
            <a:noFill/>
          </p:spPr>
          <p:txBody>
            <a:bodyPr wrap="none" rtlCol="0">
              <a:spAutoFit/>
            </a:bodyPr>
            <a:lstStyle/>
            <a:p>
              <a:r>
                <a:rPr lang="en-GB" dirty="0"/>
                <a:t>Since receiving its mandate from GRVA at its 17</a:t>
              </a:r>
              <a:r>
                <a:rPr lang="en-GB" baseline="30000" dirty="0"/>
                <a:t>th</a:t>
              </a:r>
              <a:r>
                <a:rPr lang="en-GB" dirty="0"/>
                <a:t> session (22-26 May 2023 ), the Special Interest Group has met 6 times.</a:t>
              </a:r>
            </a:p>
            <a:p>
              <a:endParaRPr lang="en-GB" dirty="0"/>
            </a:p>
            <a:p>
              <a:pPr marL="1200150" lvl="2" indent="-285750">
                <a:spcAft>
                  <a:spcPts val="600"/>
                </a:spcAft>
                <a:buFont typeface="Arial" panose="020B0604020202020204" pitchFamily="34" charset="0"/>
                <a:buChar char="•"/>
              </a:pPr>
              <a:r>
                <a:rPr lang="en-GB" dirty="0"/>
                <a:t>12/13 July 2023 (CLEPA Brussels)</a:t>
              </a:r>
            </a:p>
            <a:p>
              <a:pPr marL="1200150" lvl="2" indent="-285750">
                <a:spcAft>
                  <a:spcPts val="600"/>
                </a:spcAft>
                <a:buFont typeface="Arial" panose="020B0604020202020204" pitchFamily="34" charset="0"/>
                <a:buChar char="•"/>
              </a:pPr>
              <a:r>
                <a:rPr lang="en-GB" dirty="0"/>
                <a:t>22/24 August 2023 (OICA Paris)</a:t>
              </a:r>
            </a:p>
            <a:p>
              <a:pPr marL="1200150" lvl="2" indent="-285750">
                <a:spcAft>
                  <a:spcPts val="600"/>
                </a:spcAft>
                <a:buFont typeface="Arial" panose="020B0604020202020204" pitchFamily="34" charset="0"/>
                <a:buChar char="•"/>
              </a:pPr>
              <a:r>
                <a:rPr lang="en-GB" dirty="0"/>
                <a:t>10/12 October 2023 (CLEPA Brussels)</a:t>
              </a:r>
            </a:p>
            <a:p>
              <a:pPr marL="1200150" lvl="2" indent="-285750">
                <a:spcAft>
                  <a:spcPts val="600"/>
                </a:spcAft>
                <a:buFont typeface="Arial" panose="020B0604020202020204" pitchFamily="34" charset="0"/>
                <a:buChar char="•"/>
              </a:pPr>
              <a:r>
                <a:rPr lang="en-GB" dirty="0"/>
                <a:t>7 – 9 November 2023 (OICA Paris)</a:t>
              </a:r>
            </a:p>
            <a:p>
              <a:pPr marL="1200150" lvl="2" indent="-285750">
                <a:spcAft>
                  <a:spcPts val="600"/>
                </a:spcAft>
                <a:buFont typeface="Arial" panose="020B0604020202020204" pitchFamily="34" charset="0"/>
                <a:buChar char="•"/>
              </a:pPr>
              <a:r>
                <a:rPr lang="en-GB" dirty="0"/>
                <a:t>12 – 14 December 2023 (OICA Paris)</a:t>
              </a:r>
            </a:p>
            <a:p>
              <a:pPr marL="1200150" lvl="2" indent="-285750">
                <a:lnSpc>
                  <a:spcPct val="107000"/>
                </a:lnSpc>
                <a:spcAft>
                  <a:spcPts val="800"/>
                </a:spcAft>
                <a:buFont typeface="Arial" panose="020B0604020202020204" pitchFamily="34" charset="0"/>
                <a:buChar char="•"/>
              </a:pPr>
              <a:r>
                <a:rPr lang="en-GB" dirty="0"/>
                <a:t>9-11 January 2024 VDA (Berlin)</a:t>
              </a:r>
            </a:p>
            <a:p>
              <a:endParaRPr lang="en-GB" dirty="0"/>
            </a:p>
            <a:p>
              <a:r>
                <a:rPr lang="en-GB" dirty="0"/>
                <a:t>A further meeting is scheduled at the VDA in Berlin for February 6-8.</a:t>
              </a:r>
            </a:p>
            <a:p>
              <a:endParaRPr lang="en-GB" dirty="0"/>
            </a:p>
            <a:p>
              <a:r>
                <a:rPr lang="en-GB" dirty="0"/>
                <a:t> </a:t>
              </a:r>
            </a:p>
          </p:txBody>
        </p:sp>
      </p:grpSp>
    </p:spTree>
    <p:extLst>
      <p:ext uri="{BB962C8B-B14F-4D97-AF65-F5344CB8AC3E}">
        <p14:creationId xmlns:p14="http://schemas.microsoft.com/office/powerpoint/2010/main" val="83176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1BBCDFB-FA29-00AD-ED86-0F796742EF03}"/>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t>Terms of Reference</a:t>
                </a:r>
              </a:p>
            </p:txBody>
          </p:sp>
        </p:grpSp>
        <p:sp>
          <p:nvSpPr>
            <p:cNvPr id="6" name="TextBox 5">
              <a:extLst>
                <a:ext uri="{FF2B5EF4-FFF2-40B4-BE49-F238E27FC236}">
                  <a16:creationId xmlns:a16="http://schemas.microsoft.com/office/drawing/2014/main" id="{4B263344-C96E-C8F8-946A-201DBCC32725}"/>
                </a:ext>
              </a:extLst>
            </p:cNvPr>
            <p:cNvSpPr txBox="1"/>
            <p:nvPr/>
          </p:nvSpPr>
          <p:spPr>
            <a:xfrm>
              <a:off x="705478" y="1007523"/>
              <a:ext cx="10800000" cy="2416046"/>
            </a:xfrm>
            <a:prstGeom prst="rect">
              <a:avLst/>
            </a:prstGeom>
            <a:noFill/>
          </p:spPr>
          <p:txBody>
            <a:bodyPr wrap="square" rtlCol="0">
              <a:spAutoFit/>
            </a:bodyPr>
            <a:lstStyle/>
            <a:p>
              <a:pPr>
                <a:spcBef>
                  <a:spcPts val="1800"/>
                </a:spcBef>
                <a:spcAft>
                  <a:spcPts val="1200"/>
                </a:spcAft>
                <a:tabLst>
                  <a:tab pos="540385" algn="r"/>
                </a:tabLst>
              </a:pPr>
              <a:r>
                <a:rPr lang="en-GB" b="1" dirty="0">
                  <a:effectLst/>
                  <a:ea typeface="DengXian" panose="02010600030101010101" pitchFamily="2" charset="-122"/>
                </a:rPr>
                <a:t>A.	  Energy supply and brake transmission architectures.</a:t>
              </a:r>
            </a:p>
            <a:p>
              <a:pPr algn="just">
                <a:spcAft>
                  <a:spcPts val="600"/>
                </a:spcAft>
              </a:pPr>
              <a:r>
                <a:rPr lang="en-GB" dirty="0">
                  <a:effectLst/>
                  <a:ea typeface="DengXian" panose="02010600030101010101" pitchFamily="2" charset="-122"/>
                </a:rPr>
                <a:t>1. Identify design principles for the energy supply.</a:t>
              </a:r>
            </a:p>
            <a:p>
              <a:pPr algn="just">
                <a:spcAft>
                  <a:spcPts val="600"/>
                </a:spcAft>
              </a:pPr>
              <a:r>
                <a:rPr lang="en-GB" dirty="0">
                  <a:effectLst/>
                  <a:ea typeface="DengXian" panose="02010600030101010101" pitchFamily="2" charset="-122"/>
                </a:rPr>
                <a:t>2. Identify the brake transmission arrangements that may be recognised by UN Regulations Nos. 13 and 13-H.</a:t>
              </a:r>
            </a:p>
            <a:p>
              <a:pPr algn="just">
                <a:spcAft>
                  <a:spcPts val="600"/>
                </a:spcAft>
              </a:pPr>
              <a:r>
                <a:rPr lang="en-GB" dirty="0">
                  <a:effectLst/>
                  <a:ea typeface="DengXian" panose="02010600030101010101" pitchFamily="2" charset="-122"/>
                </a:rPr>
                <a:t>3. Develop recommendations for the methodology of measuring/monitoring the value of energy available in a reserve of energy suitable for use in identifying critical energy thresholds. </a:t>
              </a:r>
            </a:p>
            <a:p>
              <a:r>
                <a:rPr lang="en-GB" dirty="0">
                  <a:effectLst/>
                  <a:ea typeface="Calibri" panose="020F0502020204030204" pitchFamily="34" charset="0"/>
                  <a:cs typeface="Arial" panose="020B0604020202020204" pitchFamily="34" charset="0"/>
                </a:rPr>
                <a:t>4. Identify the safety critical elements of electromechanical braking systems that will require monitoring for fault/failure and the generation of warning signals.</a:t>
              </a:r>
              <a:endParaRPr lang="en-GB" dirty="0"/>
            </a:p>
          </p:txBody>
        </p:sp>
        <p:sp>
          <p:nvSpPr>
            <p:cNvPr id="7" name="TextBox 6">
              <a:extLst>
                <a:ext uri="{FF2B5EF4-FFF2-40B4-BE49-F238E27FC236}">
                  <a16:creationId xmlns:a16="http://schemas.microsoft.com/office/drawing/2014/main" id="{6370CDC3-1B38-796E-0304-B383B9F88394}"/>
                </a:ext>
              </a:extLst>
            </p:cNvPr>
            <p:cNvSpPr txBox="1"/>
            <p:nvPr/>
          </p:nvSpPr>
          <p:spPr>
            <a:xfrm>
              <a:off x="703584" y="3729808"/>
              <a:ext cx="10800000" cy="2846933"/>
            </a:xfrm>
            <a:prstGeom prst="rect">
              <a:avLst/>
            </a:prstGeom>
            <a:noFill/>
          </p:spPr>
          <p:txBody>
            <a:bodyPr wrap="none" rtlCol="0">
              <a:spAutoFit/>
            </a:bodyPr>
            <a:lstStyle/>
            <a:p>
              <a:pPr marL="342900" indent="-342900">
                <a:spcBef>
                  <a:spcPts val="1800"/>
                </a:spcBef>
                <a:buAutoNum type="alphaUcPeriod" startAt="2"/>
                <a:tabLst>
                  <a:tab pos="540385" algn="r"/>
                </a:tabLst>
              </a:pPr>
              <a:r>
                <a:rPr lang="en-GB" b="1" dirty="0">
                  <a:effectLst/>
                  <a:ea typeface="DengXian" panose="02010600030101010101" pitchFamily="2" charset="-122"/>
                </a:rPr>
                <a:t>Based upon understanding from the above, and building upon the content of the </a:t>
              </a:r>
            </a:p>
            <a:p>
              <a:pPr>
                <a:spcAft>
                  <a:spcPts val="1200"/>
                </a:spcAft>
                <a:tabLst>
                  <a:tab pos="540385" algn="r"/>
                </a:tabLst>
              </a:pPr>
              <a:r>
                <a:rPr lang="en-GB" b="1" dirty="0">
                  <a:effectLst/>
                  <a:ea typeface="DengXian" panose="02010600030101010101" pitchFamily="2" charset="-122"/>
                </a:rPr>
                <a:t>       GRVA Informal Document GRVA-15-17:</a:t>
              </a:r>
            </a:p>
            <a:p>
              <a:pPr algn="just">
                <a:spcAft>
                  <a:spcPts val="600"/>
                </a:spcAft>
              </a:pPr>
              <a:r>
                <a:rPr lang="en-GB" dirty="0">
                  <a:effectLst/>
                  <a:ea typeface="DengXian" panose="02010600030101010101" pitchFamily="2" charset="-122"/>
                </a:rPr>
                <a:t>1. Develop proposals to amend UN Regulation No. 13,</a:t>
              </a:r>
            </a:p>
            <a:p>
              <a:pPr algn="just">
                <a:spcAft>
                  <a:spcPts val="600"/>
                </a:spcAft>
              </a:pPr>
              <a:r>
                <a:rPr lang="en-GB" dirty="0">
                  <a:effectLst/>
                  <a:ea typeface="DengXian" panose="02010600030101010101" pitchFamily="2" charset="-122"/>
                </a:rPr>
                <a:t>2. Develop proposals to amend UN Regulation No. 13-H, and</a:t>
              </a:r>
            </a:p>
            <a:p>
              <a:pPr algn="just"/>
              <a:r>
                <a:rPr lang="en-GB" dirty="0">
                  <a:effectLst/>
                  <a:ea typeface="DengXian" panose="02010600030101010101" pitchFamily="2" charset="-122"/>
                </a:rPr>
                <a:t>3. Make recommendations regarding the application of the electrical system safety principles with respect </a:t>
              </a:r>
            </a:p>
            <a:p>
              <a:pPr algn="just">
                <a:spcAft>
                  <a:spcPts val="600"/>
                </a:spcAft>
              </a:pPr>
              <a:r>
                <a:rPr lang="en-GB" dirty="0">
                  <a:ea typeface="DengXian" panose="02010600030101010101" pitchFamily="2" charset="-122"/>
                </a:rPr>
                <a:t>     </a:t>
              </a:r>
              <a:r>
                <a:rPr lang="en-GB" dirty="0">
                  <a:effectLst/>
                  <a:ea typeface="DengXian" panose="02010600030101010101" pitchFamily="2" charset="-122"/>
                </a:rPr>
                <a:t>to other UN Regulations, esp. UN Regulation No. 79. </a:t>
              </a:r>
            </a:p>
            <a:p>
              <a:pPr indent="457200" algn="just">
                <a:spcAft>
                  <a:spcPts val="600"/>
                </a:spcAft>
              </a:pPr>
              <a:r>
                <a:rPr lang="en-GB" dirty="0">
                  <a:effectLst/>
                  <a:ea typeface="DengXian" panose="02010600030101010101" pitchFamily="2" charset="-122"/>
                </a:rPr>
                <a:t> </a:t>
              </a:r>
            </a:p>
            <a:p>
              <a:pPr marL="262890" indent="457200" algn="just">
                <a:spcAft>
                  <a:spcPts val="600"/>
                </a:spcAft>
              </a:pPr>
              <a:r>
                <a:rPr lang="en-GB" dirty="0">
                  <a:effectLst/>
                  <a:ea typeface="DengXian" panose="02010600030101010101" pitchFamily="2" charset="-122"/>
                </a:rPr>
                <a:t>Objectives A and B will be developed concurrently.</a:t>
              </a:r>
            </a:p>
          </p:txBody>
        </p:sp>
      </p:grpSp>
    </p:spTree>
    <p:extLst>
      <p:ext uri="{BB962C8B-B14F-4D97-AF65-F5344CB8AC3E}">
        <p14:creationId xmlns:p14="http://schemas.microsoft.com/office/powerpoint/2010/main" val="627336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990A33F-21FB-226C-0523-2E2AB0602B5D}"/>
              </a:ext>
            </a:extLst>
          </p:cNvPr>
          <p:cNvGrpSpPr/>
          <p:nvPr/>
        </p:nvGrpSpPr>
        <p:grpSpPr>
          <a:xfrm>
            <a:off x="111211" y="115331"/>
            <a:ext cx="11969577" cy="6742669"/>
            <a:chOff x="111211"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1211"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System Arrangement: Pneumatic (GRVA-16-07)</a:t>
                </a:r>
              </a:p>
            </p:txBody>
          </p:sp>
        </p:grpSp>
        <p:pic>
          <p:nvPicPr>
            <p:cNvPr id="6" name="Picture 5" descr="Diagram&#10;&#10;Description automatically generated">
              <a:extLst>
                <a:ext uri="{FF2B5EF4-FFF2-40B4-BE49-F238E27FC236}">
                  <a16:creationId xmlns:a16="http://schemas.microsoft.com/office/drawing/2014/main" id="{4190781F-884F-6ED2-E9CF-7B7B89D0B60B}"/>
                </a:ext>
              </a:extLst>
            </p:cNvPr>
            <p:cNvPicPr>
              <a:picLocks noChangeAspect="1"/>
            </p:cNvPicPr>
            <p:nvPr/>
          </p:nvPicPr>
          <p:blipFill>
            <a:blip r:embed="rId2"/>
            <a:stretch>
              <a:fillRect/>
            </a:stretch>
          </p:blipFill>
          <p:spPr>
            <a:xfrm>
              <a:off x="1618317" y="1594902"/>
              <a:ext cx="9000000" cy="3692751"/>
            </a:xfrm>
            <a:prstGeom prst="rect">
              <a:avLst/>
            </a:prstGeom>
          </p:spPr>
        </p:pic>
      </p:grpSp>
    </p:spTree>
    <p:extLst>
      <p:ext uri="{BB962C8B-B14F-4D97-AF65-F5344CB8AC3E}">
        <p14:creationId xmlns:p14="http://schemas.microsoft.com/office/powerpoint/2010/main" val="314741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BF399CC-C72B-5452-1A35-4F26EFB3D1E1}"/>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Possible System Arrangement: Electric (GRVA-16-07)</a:t>
                </a:r>
              </a:p>
            </p:txBody>
          </p:sp>
        </p:grpSp>
        <p:pic>
          <p:nvPicPr>
            <p:cNvPr id="6" name="Picture 5" descr="Diagram&#10;&#10;Description automatically generated">
              <a:extLst>
                <a:ext uri="{FF2B5EF4-FFF2-40B4-BE49-F238E27FC236}">
                  <a16:creationId xmlns:a16="http://schemas.microsoft.com/office/drawing/2014/main" id="{2C97D40A-1EE0-3AEB-F790-072E24F7C243}"/>
                </a:ext>
              </a:extLst>
            </p:cNvPr>
            <p:cNvPicPr>
              <a:picLocks noChangeAspect="1"/>
            </p:cNvPicPr>
            <p:nvPr/>
          </p:nvPicPr>
          <p:blipFill>
            <a:blip r:embed="rId2"/>
            <a:stretch>
              <a:fillRect/>
            </a:stretch>
          </p:blipFill>
          <p:spPr>
            <a:xfrm>
              <a:off x="1608588" y="1150481"/>
              <a:ext cx="9000000" cy="4576010"/>
            </a:xfrm>
            <a:prstGeom prst="rect">
              <a:avLst/>
            </a:prstGeom>
          </p:spPr>
        </p:pic>
        <p:sp>
          <p:nvSpPr>
            <p:cNvPr id="7" name="Rectangle: Diagonal Corners Rounded 6">
              <a:extLst>
                <a:ext uri="{FF2B5EF4-FFF2-40B4-BE49-F238E27FC236}">
                  <a16:creationId xmlns:a16="http://schemas.microsoft.com/office/drawing/2014/main" id="{09BA18AB-7E21-7151-4645-E44EF9DC2E89}"/>
                </a:ext>
              </a:extLst>
            </p:cNvPr>
            <p:cNvSpPr/>
            <p:nvPr/>
          </p:nvSpPr>
          <p:spPr>
            <a:xfrm>
              <a:off x="1634247" y="4377447"/>
              <a:ext cx="3822970" cy="1313234"/>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C1E280F4-4756-D301-F94D-33A8C863F63C}"/>
                </a:ext>
              </a:extLst>
            </p:cNvPr>
            <p:cNvPicPr>
              <a:picLocks noChangeAspect="1"/>
            </p:cNvPicPr>
            <p:nvPr/>
          </p:nvPicPr>
          <p:blipFill>
            <a:blip r:embed="rId3"/>
            <a:stretch>
              <a:fillRect/>
            </a:stretch>
          </p:blipFill>
          <p:spPr>
            <a:xfrm>
              <a:off x="399645" y="3526475"/>
              <a:ext cx="4644000" cy="2145077"/>
            </a:xfrm>
            <a:prstGeom prst="rect">
              <a:avLst/>
            </a:prstGeom>
          </p:spPr>
        </p:pic>
        <p:sp>
          <p:nvSpPr>
            <p:cNvPr id="10" name="Rectangle 9">
              <a:extLst>
                <a:ext uri="{FF2B5EF4-FFF2-40B4-BE49-F238E27FC236}">
                  <a16:creationId xmlns:a16="http://schemas.microsoft.com/office/drawing/2014/main" id="{76A7E831-AD97-0C08-81EF-692193DEB494}"/>
                </a:ext>
              </a:extLst>
            </p:cNvPr>
            <p:cNvSpPr/>
            <p:nvPr/>
          </p:nvSpPr>
          <p:spPr>
            <a:xfrm>
              <a:off x="2217906" y="1371600"/>
              <a:ext cx="2354094" cy="1848255"/>
            </a:xfrm>
            <a:prstGeom prst="rect">
              <a:avLst/>
            </a:prstGeom>
            <a:noFill/>
            <a:ln w="222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DBE34247-D69A-CF05-612F-BD6C95E36AE4}"/>
                </a:ext>
              </a:extLst>
            </p:cNvPr>
            <p:cNvSpPr txBox="1"/>
            <p:nvPr/>
          </p:nvSpPr>
          <p:spPr>
            <a:xfrm>
              <a:off x="3628472" y="5034064"/>
              <a:ext cx="943528" cy="307777"/>
            </a:xfrm>
            <a:prstGeom prst="rect">
              <a:avLst/>
            </a:prstGeom>
            <a:noFill/>
          </p:spPr>
          <p:txBody>
            <a:bodyPr wrap="none" rtlCol="0">
              <a:spAutoFit/>
            </a:bodyPr>
            <a:lstStyle/>
            <a:p>
              <a:r>
                <a:rPr lang="en-GB" sz="1400" b="1" u="sng" dirty="0"/>
                <a:t>No Source</a:t>
              </a:r>
            </a:p>
          </p:txBody>
        </p:sp>
        <p:sp>
          <p:nvSpPr>
            <p:cNvPr id="13" name="TextBox 12">
              <a:extLst>
                <a:ext uri="{FF2B5EF4-FFF2-40B4-BE49-F238E27FC236}">
                  <a16:creationId xmlns:a16="http://schemas.microsoft.com/office/drawing/2014/main" id="{9030CC0C-6E43-ECED-19C5-D7E924F95D32}"/>
                </a:ext>
              </a:extLst>
            </p:cNvPr>
            <p:cNvSpPr txBox="1"/>
            <p:nvPr/>
          </p:nvSpPr>
          <p:spPr>
            <a:xfrm>
              <a:off x="919938" y="3487891"/>
              <a:ext cx="688650" cy="307777"/>
            </a:xfrm>
            <a:prstGeom prst="rect">
              <a:avLst/>
            </a:prstGeom>
            <a:noFill/>
          </p:spPr>
          <p:txBody>
            <a:bodyPr wrap="none" rtlCol="0">
              <a:spAutoFit/>
            </a:bodyPr>
            <a:lstStyle/>
            <a:p>
              <a:r>
                <a:rPr lang="en-GB" sz="1400" b="1" u="sng" dirty="0"/>
                <a:t>Source</a:t>
              </a:r>
            </a:p>
          </p:txBody>
        </p:sp>
      </p:grpSp>
    </p:spTree>
    <p:extLst>
      <p:ext uri="{BB962C8B-B14F-4D97-AF65-F5344CB8AC3E}">
        <p14:creationId xmlns:p14="http://schemas.microsoft.com/office/powerpoint/2010/main" val="3447280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A131CF3-2540-D3A7-2BD3-D472D544F0A3}"/>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Possible System Arrangement: Electric (GRVA-16-07)</a:t>
                </a:r>
              </a:p>
            </p:txBody>
          </p:sp>
        </p:grpSp>
        <p:grpSp>
          <p:nvGrpSpPr>
            <p:cNvPr id="11" name="Group 10">
              <a:extLst>
                <a:ext uri="{FF2B5EF4-FFF2-40B4-BE49-F238E27FC236}">
                  <a16:creationId xmlns:a16="http://schemas.microsoft.com/office/drawing/2014/main" id="{D1E0872D-6AA7-4E0D-E540-DEA57A1E979A}"/>
                </a:ext>
              </a:extLst>
            </p:cNvPr>
            <p:cNvGrpSpPr/>
            <p:nvPr/>
          </p:nvGrpSpPr>
          <p:grpSpPr>
            <a:xfrm>
              <a:off x="1607231" y="1995828"/>
              <a:ext cx="9000000" cy="2886738"/>
              <a:chOff x="1607231" y="1995828"/>
              <a:chExt cx="9000000" cy="2886738"/>
            </a:xfrm>
          </p:grpSpPr>
          <p:pic>
            <p:nvPicPr>
              <p:cNvPr id="6" name="Picture 5" descr="Chart, diagram&#10;&#10;Description automatically generated">
                <a:extLst>
                  <a:ext uri="{FF2B5EF4-FFF2-40B4-BE49-F238E27FC236}">
                    <a16:creationId xmlns:a16="http://schemas.microsoft.com/office/drawing/2014/main" id="{46907699-B30C-63E6-2049-B2D3517B23AF}"/>
                  </a:ext>
                </a:extLst>
              </p:cNvPr>
              <p:cNvPicPr>
                <a:picLocks noChangeAspect="1"/>
              </p:cNvPicPr>
              <p:nvPr/>
            </p:nvPicPr>
            <p:blipFill>
              <a:blip r:embed="rId2"/>
              <a:stretch>
                <a:fillRect/>
              </a:stretch>
            </p:blipFill>
            <p:spPr>
              <a:xfrm>
                <a:off x="1607231" y="1995828"/>
                <a:ext cx="9000000" cy="2886738"/>
              </a:xfrm>
              <a:prstGeom prst="rect">
                <a:avLst/>
              </a:prstGeom>
            </p:spPr>
          </p:pic>
          <p:cxnSp>
            <p:nvCxnSpPr>
              <p:cNvPr id="8" name="Straight Connector 7">
                <a:extLst>
                  <a:ext uri="{FF2B5EF4-FFF2-40B4-BE49-F238E27FC236}">
                    <a16:creationId xmlns:a16="http://schemas.microsoft.com/office/drawing/2014/main" id="{FD385DDA-23F6-35B9-094C-490105D26F58}"/>
                  </a:ext>
                </a:extLst>
              </p:cNvPr>
              <p:cNvCxnSpPr/>
              <p:nvPr/>
            </p:nvCxnSpPr>
            <p:spPr>
              <a:xfrm>
                <a:off x="7743216" y="2908571"/>
                <a:ext cx="288000" cy="0"/>
              </a:xfrm>
              <a:prstGeom prst="line">
                <a:avLst/>
              </a:prstGeom>
              <a:ln w="317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45047F1-9F63-FB0A-CA10-6C7DB730DE08}"/>
                  </a:ext>
                </a:extLst>
              </p:cNvPr>
              <p:cNvCxnSpPr/>
              <p:nvPr/>
            </p:nvCxnSpPr>
            <p:spPr>
              <a:xfrm>
                <a:off x="8040944" y="2889115"/>
                <a:ext cx="0" cy="321012"/>
              </a:xfrm>
              <a:prstGeom prst="line">
                <a:avLst/>
              </a:prstGeom>
              <a:ln w="317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BC14423F-3936-E71F-FE65-096CB0591611}"/>
                </a:ext>
              </a:extLst>
            </p:cNvPr>
            <p:cNvSpPr txBox="1"/>
            <p:nvPr/>
          </p:nvSpPr>
          <p:spPr>
            <a:xfrm>
              <a:off x="1113005" y="3056238"/>
              <a:ext cx="943528" cy="307777"/>
            </a:xfrm>
            <a:prstGeom prst="rect">
              <a:avLst/>
            </a:prstGeom>
            <a:noFill/>
          </p:spPr>
          <p:txBody>
            <a:bodyPr wrap="none" rtlCol="0">
              <a:spAutoFit/>
            </a:bodyPr>
            <a:lstStyle/>
            <a:p>
              <a:r>
                <a:rPr lang="en-GB" sz="1400" b="1" u="sng" dirty="0"/>
                <a:t>No Source</a:t>
              </a:r>
            </a:p>
          </p:txBody>
        </p:sp>
      </p:grpSp>
    </p:spTree>
    <p:extLst>
      <p:ext uri="{BB962C8B-B14F-4D97-AF65-F5344CB8AC3E}">
        <p14:creationId xmlns:p14="http://schemas.microsoft.com/office/powerpoint/2010/main" val="397468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44B034C-CC33-EC6A-DE9F-8B25EC933BC9}"/>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Electrical Storage Device (ESD)</a:t>
                </a:r>
              </a:p>
            </p:txBody>
          </p:sp>
        </p:grpSp>
        <p:grpSp>
          <p:nvGrpSpPr>
            <p:cNvPr id="10" name="Group 9">
              <a:extLst>
                <a:ext uri="{FF2B5EF4-FFF2-40B4-BE49-F238E27FC236}">
                  <a16:creationId xmlns:a16="http://schemas.microsoft.com/office/drawing/2014/main" id="{0E30E04C-2D8B-2E46-1EA5-DD40BE48884D}"/>
                </a:ext>
              </a:extLst>
            </p:cNvPr>
            <p:cNvGrpSpPr/>
            <p:nvPr/>
          </p:nvGrpSpPr>
          <p:grpSpPr>
            <a:xfrm>
              <a:off x="1265147" y="1896897"/>
              <a:ext cx="1781539" cy="987357"/>
              <a:chOff x="1663430" y="2441643"/>
              <a:chExt cx="1781539" cy="987357"/>
            </a:xfrm>
          </p:grpSpPr>
          <p:sp>
            <p:nvSpPr>
              <p:cNvPr id="8" name="Rectangle 7">
                <a:extLst>
                  <a:ext uri="{FF2B5EF4-FFF2-40B4-BE49-F238E27FC236}">
                    <a16:creationId xmlns:a16="http://schemas.microsoft.com/office/drawing/2014/main" id="{998C5487-0106-6AAF-597E-755C19448E64}"/>
                  </a:ext>
                </a:extLst>
              </p:cNvPr>
              <p:cNvSpPr/>
              <p:nvPr/>
            </p:nvSpPr>
            <p:spPr>
              <a:xfrm>
                <a:off x="1663430" y="2441643"/>
                <a:ext cx="1781539" cy="987357"/>
              </a:xfrm>
              <a:prstGeom prst="rect">
                <a:avLst/>
              </a:prstGeom>
              <a:solidFill>
                <a:schemeClr val="bg1">
                  <a:lumMod val="75000"/>
                </a:schemeClr>
              </a:solid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3CC162AB-7102-6DF8-07EE-5DDA8A54BB0D}"/>
                  </a:ext>
                </a:extLst>
              </p:cNvPr>
              <p:cNvSpPr>
                <a:spLocks/>
              </p:cNvSpPr>
              <p:nvPr/>
            </p:nvSpPr>
            <p:spPr>
              <a:xfrm>
                <a:off x="1718552" y="2477311"/>
                <a:ext cx="1674000" cy="917781"/>
              </a:xfrm>
              <a:prstGeom prst="rect">
                <a:avLst/>
              </a:prstGeom>
              <a:solidFill>
                <a:srgbClr val="00B050"/>
              </a:solid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 name="Group 10">
              <a:extLst>
                <a:ext uri="{FF2B5EF4-FFF2-40B4-BE49-F238E27FC236}">
                  <a16:creationId xmlns:a16="http://schemas.microsoft.com/office/drawing/2014/main" id="{B3270296-486A-48F2-30BB-2FFE6E2C62B3}"/>
                </a:ext>
              </a:extLst>
            </p:cNvPr>
            <p:cNvGrpSpPr/>
            <p:nvPr/>
          </p:nvGrpSpPr>
          <p:grpSpPr>
            <a:xfrm>
              <a:off x="3538177" y="1892173"/>
              <a:ext cx="1781539" cy="987357"/>
              <a:chOff x="1663430" y="2441643"/>
              <a:chExt cx="1781539" cy="987357"/>
            </a:xfrm>
          </p:grpSpPr>
          <p:sp>
            <p:nvSpPr>
              <p:cNvPr id="12" name="Rectangle 11">
                <a:extLst>
                  <a:ext uri="{FF2B5EF4-FFF2-40B4-BE49-F238E27FC236}">
                    <a16:creationId xmlns:a16="http://schemas.microsoft.com/office/drawing/2014/main" id="{4E8CACF8-7385-E2D6-C348-3FF0D76E0A58}"/>
                  </a:ext>
                </a:extLst>
              </p:cNvPr>
              <p:cNvSpPr/>
              <p:nvPr/>
            </p:nvSpPr>
            <p:spPr>
              <a:xfrm>
                <a:off x="1663430" y="2441643"/>
                <a:ext cx="1781539" cy="987357"/>
              </a:xfrm>
              <a:prstGeom prst="rect">
                <a:avLst/>
              </a:prstGeom>
              <a:solidFill>
                <a:schemeClr val="bg1">
                  <a:lumMod val="75000"/>
                </a:schemeClr>
              </a:solid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7CB3D313-A22E-7510-701E-0907F7F76416}"/>
                  </a:ext>
                </a:extLst>
              </p:cNvPr>
              <p:cNvSpPr>
                <a:spLocks/>
              </p:cNvSpPr>
              <p:nvPr/>
            </p:nvSpPr>
            <p:spPr>
              <a:xfrm>
                <a:off x="1796376" y="2584319"/>
                <a:ext cx="1512000" cy="698309"/>
              </a:xfrm>
              <a:prstGeom prst="rect">
                <a:avLst/>
              </a:prstGeom>
              <a:solidFill>
                <a:srgbClr val="00B050"/>
              </a:solid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 name="Group 13">
              <a:extLst>
                <a:ext uri="{FF2B5EF4-FFF2-40B4-BE49-F238E27FC236}">
                  <a16:creationId xmlns:a16="http://schemas.microsoft.com/office/drawing/2014/main" id="{7AA77486-FBEE-7943-FDFF-C6E5E939CF15}"/>
                </a:ext>
              </a:extLst>
            </p:cNvPr>
            <p:cNvGrpSpPr/>
            <p:nvPr/>
          </p:nvGrpSpPr>
          <p:grpSpPr>
            <a:xfrm>
              <a:off x="5807897" y="1882445"/>
              <a:ext cx="1781539" cy="987357"/>
              <a:chOff x="1663430" y="2441643"/>
              <a:chExt cx="1781539" cy="987357"/>
            </a:xfrm>
          </p:grpSpPr>
          <p:sp>
            <p:nvSpPr>
              <p:cNvPr id="15" name="Rectangle 14">
                <a:extLst>
                  <a:ext uri="{FF2B5EF4-FFF2-40B4-BE49-F238E27FC236}">
                    <a16:creationId xmlns:a16="http://schemas.microsoft.com/office/drawing/2014/main" id="{FC6547DD-D1E9-77AE-43A6-97560635FBC5}"/>
                  </a:ext>
                </a:extLst>
              </p:cNvPr>
              <p:cNvSpPr/>
              <p:nvPr/>
            </p:nvSpPr>
            <p:spPr>
              <a:xfrm>
                <a:off x="1663430" y="2441643"/>
                <a:ext cx="1781539" cy="987357"/>
              </a:xfrm>
              <a:prstGeom prst="rect">
                <a:avLst/>
              </a:prstGeom>
              <a:solidFill>
                <a:schemeClr val="bg1">
                  <a:lumMod val="75000"/>
                </a:schemeClr>
              </a:solid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FECE2898-1D94-B383-FF79-4189A003656A}"/>
                  </a:ext>
                </a:extLst>
              </p:cNvPr>
              <p:cNvSpPr>
                <a:spLocks/>
              </p:cNvSpPr>
              <p:nvPr/>
            </p:nvSpPr>
            <p:spPr>
              <a:xfrm>
                <a:off x="1864472" y="2671871"/>
                <a:ext cx="1368000" cy="548675"/>
              </a:xfrm>
              <a:prstGeom prst="rect">
                <a:avLst/>
              </a:prstGeom>
              <a:solidFill>
                <a:srgbClr val="00B050"/>
              </a:solid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TextBox 16">
              <a:extLst>
                <a:ext uri="{FF2B5EF4-FFF2-40B4-BE49-F238E27FC236}">
                  <a16:creationId xmlns:a16="http://schemas.microsoft.com/office/drawing/2014/main" id="{0C4CA178-B3DB-2CBF-DA1B-7A4A90E85F02}"/>
                </a:ext>
              </a:extLst>
            </p:cNvPr>
            <p:cNvSpPr txBox="1"/>
            <p:nvPr/>
          </p:nvSpPr>
          <p:spPr>
            <a:xfrm>
              <a:off x="409104" y="865758"/>
              <a:ext cx="11380808" cy="369332"/>
            </a:xfrm>
            <a:prstGeom prst="rect">
              <a:avLst/>
            </a:prstGeom>
            <a:noFill/>
          </p:spPr>
          <p:txBody>
            <a:bodyPr wrap="none" rtlCol="0">
              <a:spAutoFit/>
            </a:bodyPr>
            <a:lstStyle/>
            <a:p>
              <a:r>
                <a:rPr lang="en-GB" dirty="0"/>
                <a:t>The absolute ability of the electrical storage device (e.g. battery) to provide power to the braking system is not constant.</a:t>
              </a:r>
            </a:p>
          </p:txBody>
        </p:sp>
        <p:grpSp>
          <p:nvGrpSpPr>
            <p:cNvPr id="21" name="Group 20">
              <a:extLst>
                <a:ext uri="{FF2B5EF4-FFF2-40B4-BE49-F238E27FC236}">
                  <a16:creationId xmlns:a16="http://schemas.microsoft.com/office/drawing/2014/main" id="{ED52F6EF-D0F3-0411-6997-1573D6D0B9C4}"/>
                </a:ext>
              </a:extLst>
            </p:cNvPr>
            <p:cNvGrpSpPr/>
            <p:nvPr/>
          </p:nvGrpSpPr>
          <p:grpSpPr>
            <a:xfrm>
              <a:off x="5238698" y="4828857"/>
              <a:ext cx="1781539" cy="987357"/>
              <a:chOff x="1663430" y="2441643"/>
              <a:chExt cx="1781539" cy="987357"/>
            </a:xfrm>
          </p:grpSpPr>
          <p:sp>
            <p:nvSpPr>
              <p:cNvPr id="22" name="Rectangle 21">
                <a:extLst>
                  <a:ext uri="{FF2B5EF4-FFF2-40B4-BE49-F238E27FC236}">
                    <a16:creationId xmlns:a16="http://schemas.microsoft.com/office/drawing/2014/main" id="{0DBA55EE-FA30-0812-596B-6D7A2CACA366}"/>
                  </a:ext>
                </a:extLst>
              </p:cNvPr>
              <p:cNvSpPr/>
              <p:nvPr/>
            </p:nvSpPr>
            <p:spPr>
              <a:xfrm>
                <a:off x="1663430" y="2441643"/>
                <a:ext cx="1781539" cy="987357"/>
              </a:xfrm>
              <a:prstGeom prst="rect">
                <a:avLst/>
              </a:prstGeom>
              <a:solidFill>
                <a:schemeClr val="bg1">
                  <a:lumMod val="50000"/>
                </a:schemeClr>
              </a:solid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3FA85CA7-105A-4393-AECF-F3BDFE5AF8BC}"/>
                  </a:ext>
                </a:extLst>
              </p:cNvPr>
              <p:cNvSpPr>
                <a:spLocks/>
              </p:cNvSpPr>
              <p:nvPr/>
            </p:nvSpPr>
            <p:spPr>
              <a:xfrm>
                <a:off x="1796376" y="2584319"/>
                <a:ext cx="1512000" cy="698309"/>
              </a:xfrm>
              <a:prstGeom prst="rect">
                <a:avLst/>
              </a:prstGeom>
              <a:solidFill>
                <a:srgbClr val="00B050"/>
              </a:solid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EB090518-9EF5-4668-BA25-0C9ADC2990EE}"/>
                </a:ext>
              </a:extLst>
            </p:cNvPr>
            <p:cNvGrpSpPr/>
            <p:nvPr/>
          </p:nvGrpSpPr>
          <p:grpSpPr>
            <a:xfrm>
              <a:off x="1266035" y="4823216"/>
              <a:ext cx="1781539" cy="987357"/>
              <a:chOff x="1663430" y="2441643"/>
              <a:chExt cx="1781539" cy="987357"/>
            </a:xfrm>
          </p:grpSpPr>
          <p:sp>
            <p:nvSpPr>
              <p:cNvPr id="30" name="Rectangle 29">
                <a:extLst>
                  <a:ext uri="{FF2B5EF4-FFF2-40B4-BE49-F238E27FC236}">
                    <a16:creationId xmlns:a16="http://schemas.microsoft.com/office/drawing/2014/main" id="{DE56C87B-4050-E509-8D95-3F8DEA2C8E79}"/>
                  </a:ext>
                </a:extLst>
              </p:cNvPr>
              <p:cNvSpPr/>
              <p:nvPr/>
            </p:nvSpPr>
            <p:spPr>
              <a:xfrm>
                <a:off x="1663430" y="2441643"/>
                <a:ext cx="1781539" cy="987357"/>
              </a:xfrm>
              <a:prstGeom prst="rect">
                <a:avLst/>
              </a:prstGeom>
              <a:solidFill>
                <a:schemeClr val="bg1">
                  <a:lumMod val="75000"/>
                </a:schemeClr>
              </a:solidFill>
              <a:ln w="254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D084E2E3-C865-7715-D99F-36A890010C7D}"/>
                  </a:ext>
                </a:extLst>
              </p:cNvPr>
              <p:cNvSpPr>
                <a:spLocks/>
              </p:cNvSpPr>
              <p:nvPr/>
            </p:nvSpPr>
            <p:spPr>
              <a:xfrm>
                <a:off x="1796376" y="2584319"/>
                <a:ext cx="1512000" cy="698309"/>
              </a:xfrm>
              <a:prstGeom prst="rect">
                <a:avLst/>
              </a:prstGeom>
              <a:solidFill>
                <a:srgbClr val="00B050"/>
              </a:solid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2" name="TextBox 31">
              <a:extLst>
                <a:ext uri="{FF2B5EF4-FFF2-40B4-BE49-F238E27FC236}">
                  <a16:creationId xmlns:a16="http://schemas.microsoft.com/office/drawing/2014/main" id="{A530A2A5-42C8-7CFC-EC9D-D08BAC7FA661}"/>
                </a:ext>
              </a:extLst>
            </p:cNvPr>
            <p:cNvSpPr txBox="1"/>
            <p:nvPr/>
          </p:nvSpPr>
          <p:spPr>
            <a:xfrm>
              <a:off x="824651" y="1434609"/>
              <a:ext cx="8730082" cy="369332"/>
            </a:xfrm>
            <a:prstGeom prst="rect">
              <a:avLst/>
            </a:prstGeom>
            <a:noFill/>
          </p:spPr>
          <p:txBody>
            <a:bodyPr wrap="none" rtlCol="0">
              <a:spAutoFit/>
            </a:bodyPr>
            <a:lstStyle/>
            <a:p>
              <a:r>
                <a:rPr lang="en-GB" dirty="0"/>
                <a:t>1.  The capacity of the ESD gradually reduces with time and use.  This change is irreversible. </a:t>
              </a:r>
            </a:p>
          </p:txBody>
        </p:sp>
        <p:sp>
          <p:nvSpPr>
            <p:cNvPr id="33" name="TextBox 32">
              <a:extLst>
                <a:ext uri="{FF2B5EF4-FFF2-40B4-BE49-F238E27FC236}">
                  <a16:creationId xmlns:a16="http://schemas.microsoft.com/office/drawing/2014/main" id="{0E77A01F-2EB5-5F3D-E3DE-4B183171EA2F}"/>
                </a:ext>
              </a:extLst>
            </p:cNvPr>
            <p:cNvSpPr txBox="1"/>
            <p:nvPr/>
          </p:nvSpPr>
          <p:spPr>
            <a:xfrm>
              <a:off x="569263" y="3766015"/>
              <a:ext cx="11065017" cy="646331"/>
            </a:xfrm>
            <a:prstGeom prst="rect">
              <a:avLst/>
            </a:prstGeom>
            <a:noFill/>
          </p:spPr>
          <p:txBody>
            <a:bodyPr wrap="square" rtlCol="0">
              <a:spAutoFit/>
            </a:bodyPr>
            <a:lstStyle/>
            <a:p>
              <a:r>
                <a:rPr lang="en-GB" dirty="0"/>
                <a:t>2.  The internal resistance of the ESD changes with temperature. The ability to provide power to the braking system changes even when the internal energy remains the same.  This change is reversible and could be quite dynamic. </a:t>
              </a:r>
            </a:p>
          </p:txBody>
        </p:sp>
        <p:sp>
          <p:nvSpPr>
            <p:cNvPr id="34" name="TextBox 33">
              <a:extLst>
                <a:ext uri="{FF2B5EF4-FFF2-40B4-BE49-F238E27FC236}">
                  <a16:creationId xmlns:a16="http://schemas.microsoft.com/office/drawing/2014/main" id="{37C15E4B-C0B9-943D-E2D3-025567561CE2}"/>
                </a:ext>
              </a:extLst>
            </p:cNvPr>
            <p:cNvSpPr txBox="1"/>
            <p:nvPr/>
          </p:nvSpPr>
          <p:spPr>
            <a:xfrm>
              <a:off x="826853" y="5914410"/>
              <a:ext cx="10547183" cy="369332"/>
            </a:xfrm>
            <a:prstGeom prst="rect">
              <a:avLst/>
            </a:prstGeom>
            <a:noFill/>
          </p:spPr>
          <p:txBody>
            <a:bodyPr wrap="none" rtlCol="0">
              <a:spAutoFit/>
            </a:bodyPr>
            <a:lstStyle/>
            <a:p>
              <a:r>
                <a:rPr lang="en-GB" b="1" dirty="0"/>
                <a:t>Conclusion</a:t>
              </a:r>
              <a:r>
                <a:rPr lang="en-GB" dirty="0"/>
                <a:t>: It is necessary to monitor continuously the ESD output capability, rather than its internal energy.</a:t>
              </a:r>
            </a:p>
          </p:txBody>
        </p:sp>
        <p:sp>
          <p:nvSpPr>
            <p:cNvPr id="35" name="TextBox 34">
              <a:extLst>
                <a:ext uri="{FF2B5EF4-FFF2-40B4-BE49-F238E27FC236}">
                  <a16:creationId xmlns:a16="http://schemas.microsoft.com/office/drawing/2014/main" id="{18C48B0B-9EA6-96F9-214E-383F06AD290B}"/>
                </a:ext>
              </a:extLst>
            </p:cNvPr>
            <p:cNvSpPr txBox="1"/>
            <p:nvPr/>
          </p:nvSpPr>
          <p:spPr>
            <a:xfrm>
              <a:off x="774971" y="3060955"/>
              <a:ext cx="11065017" cy="369332"/>
            </a:xfrm>
            <a:prstGeom prst="rect">
              <a:avLst/>
            </a:prstGeom>
            <a:noFill/>
          </p:spPr>
          <p:txBody>
            <a:bodyPr wrap="none" rtlCol="0">
              <a:spAutoFit/>
            </a:bodyPr>
            <a:lstStyle/>
            <a:p>
              <a:r>
                <a:rPr lang="en-GB" b="1" dirty="0"/>
                <a:t>Conclusion</a:t>
              </a:r>
              <a:r>
                <a:rPr lang="en-GB" dirty="0"/>
                <a:t>: It is necessary to monitor the change in capacity to ensure it remains sufficient to satisfy the Regulation.</a:t>
              </a:r>
            </a:p>
          </p:txBody>
        </p:sp>
        <p:sp>
          <p:nvSpPr>
            <p:cNvPr id="38" name="TextBox 37">
              <a:extLst>
                <a:ext uri="{FF2B5EF4-FFF2-40B4-BE49-F238E27FC236}">
                  <a16:creationId xmlns:a16="http://schemas.microsoft.com/office/drawing/2014/main" id="{E52C0B9A-AA3A-1024-2170-75A736234199}"/>
                </a:ext>
              </a:extLst>
            </p:cNvPr>
            <p:cNvSpPr txBox="1"/>
            <p:nvPr/>
          </p:nvSpPr>
          <p:spPr>
            <a:xfrm>
              <a:off x="7153183" y="4820285"/>
              <a:ext cx="1524969" cy="923330"/>
            </a:xfrm>
            <a:prstGeom prst="rect">
              <a:avLst/>
            </a:prstGeom>
            <a:noFill/>
          </p:spPr>
          <p:txBody>
            <a:bodyPr wrap="none" rtlCol="0">
              <a:spAutoFit/>
            </a:bodyPr>
            <a:lstStyle/>
            <a:p>
              <a:r>
                <a:rPr lang="en-GB" dirty="0"/>
                <a:t>Temp. Down</a:t>
              </a:r>
            </a:p>
            <a:p>
              <a:r>
                <a:rPr lang="en-GB" dirty="0"/>
                <a:t>Resistance up.</a:t>
              </a:r>
            </a:p>
            <a:p>
              <a:r>
                <a:rPr lang="en-GB" dirty="0"/>
                <a:t>Output down.</a:t>
              </a:r>
            </a:p>
          </p:txBody>
        </p:sp>
        <p:cxnSp>
          <p:nvCxnSpPr>
            <p:cNvPr id="40" name="Straight Arrow Connector 39">
              <a:extLst>
                <a:ext uri="{FF2B5EF4-FFF2-40B4-BE49-F238E27FC236}">
                  <a16:creationId xmlns:a16="http://schemas.microsoft.com/office/drawing/2014/main" id="{E5FBDAF3-9542-2859-B3E5-08DEA3F19423}"/>
                </a:ext>
              </a:extLst>
            </p:cNvPr>
            <p:cNvCxnSpPr/>
            <p:nvPr/>
          </p:nvCxnSpPr>
          <p:spPr>
            <a:xfrm>
              <a:off x="2548647" y="5315046"/>
              <a:ext cx="3259250" cy="0"/>
            </a:xfrm>
            <a:prstGeom prst="straightConnector1">
              <a:avLst/>
            </a:prstGeom>
            <a:ln w="41275">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BF7E16F3-FEB4-83D5-F6B3-A0EA792BE4B7}"/>
                </a:ext>
              </a:extLst>
            </p:cNvPr>
            <p:cNvSpPr txBox="1"/>
            <p:nvPr/>
          </p:nvSpPr>
          <p:spPr>
            <a:xfrm>
              <a:off x="3365769" y="4980553"/>
              <a:ext cx="1609993" cy="646331"/>
            </a:xfrm>
            <a:prstGeom prst="rect">
              <a:avLst/>
            </a:prstGeom>
            <a:noFill/>
          </p:spPr>
          <p:txBody>
            <a:bodyPr wrap="none" rtlCol="0">
              <a:spAutoFit/>
            </a:bodyPr>
            <a:lstStyle/>
            <a:p>
              <a:pPr algn="ctr"/>
              <a:r>
                <a:rPr lang="en-GB" dirty="0"/>
                <a:t>Internal Energy</a:t>
              </a:r>
            </a:p>
            <a:p>
              <a:pPr algn="ctr"/>
              <a:r>
                <a:rPr lang="en-GB" dirty="0"/>
                <a:t>Constant</a:t>
              </a:r>
            </a:p>
          </p:txBody>
        </p:sp>
      </p:grpSp>
    </p:spTree>
    <p:extLst>
      <p:ext uri="{BB962C8B-B14F-4D97-AF65-F5344CB8AC3E}">
        <p14:creationId xmlns:p14="http://schemas.microsoft.com/office/powerpoint/2010/main" val="164440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39ACC0D-DBFC-FF12-68C5-348679BA3A9C}"/>
              </a:ext>
            </a:extLst>
          </p:cNvPr>
          <p:cNvGrpSpPr/>
          <p:nvPr/>
        </p:nvGrpSpPr>
        <p:grpSpPr>
          <a:xfrm>
            <a:off x="115330" y="115331"/>
            <a:ext cx="11969577" cy="6742669"/>
            <a:chOff x="115330" y="115331"/>
            <a:chExt cx="11969577" cy="6742669"/>
          </a:xfrm>
        </p:grpSpPr>
        <p:grpSp>
          <p:nvGrpSpPr>
            <p:cNvPr id="5" name="Group 4">
              <a:extLst>
                <a:ext uri="{FF2B5EF4-FFF2-40B4-BE49-F238E27FC236}">
                  <a16:creationId xmlns:a16="http://schemas.microsoft.com/office/drawing/2014/main" id="{44A8F458-AF5D-C887-ADD2-8DF8864A339B}"/>
                </a:ext>
              </a:extLst>
            </p:cNvPr>
            <p:cNvGrpSpPr/>
            <p:nvPr/>
          </p:nvGrpSpPr>
          <p:grpSpPr>
            <a:xfrm>
              <a:off x="115330" y="115331"/>
              <a:ext cx="11969577" cy="6742669"/>
              <a:chOff x="115330" y="115331"/>
              <a:chExt cx="11969577" cy="6742669"/>
            </a:xfrm>
          </p:grpSpPr>
          <p:sp>
            <p:nvSpPr>
              <p:cNvPr id="2" name="Rectangle: Diagonal Corners Rounded 1">
                <a:extLst>
                  <a:ext uri="{FF2B5EF4-FFF2-40B4-BE49-F238E27FC236}">
                    <a16:creationId xmlns:a16="http://schemas.microsoft.com/office/drawing/2014/main" id="{15A9971C-CDF0-8058-31A7-64CEDE6077CA}"/>
                  </a:ext>
                </a:extLst>
              </p:cNvPr>
              <p:cNvSpPr/>
              <p:nvPr/>
            </p:nvSpPr>
            <p:spPr>
              <a:xfrm>
                <a:off x="115330" y="115331"/>
                <a:ext cx="11969577" cy="6631458"/>
              </a:xfrm>
              <a:prstGeom prst="round2DiagRect">
                <a:avLst/>
              </a:prstGeom>
              <a:noFill/>
              <a:ln w="85725" cmpd="thickThi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7382C9A-920C-6347-A4B1-9A89133E2592}"/>
                  </a:ext>
                </a:extLst>
              </p:cNvPr>
              <p:cNvSpPr txBox="1"/>
              <p:nvPr/>
            </p:nvSpPr>
            <p:spPr>
              <a:xfrm>
                <a:off x="778213" y="6581001"/>
                <a:ext cx="2666756" cy="276999"/>
              </a:xfrm>
              <a:prstGeom prst="rect">
                <a:avLst/>
              </a:prstGeom>
              <a:solidFill>
                <a:schemeClr val="bg1"/>
              </a:solidFill>
            </p:spPr>
            <p:txBody>
              <a:bodyPr wrap="none" rtlCol="0">
                <a:spAutoFit/>
              </a:bodyPr>
              <a:lstStyle/>
              <a:p>
                <a:r>
                  <a:rPr lang="en-GB" sz="1200" dirty="0"/>
                  <a:t>Electrical Braking Special Interest Group</a:t>
                </a:r>
              </a:p>
            </p:txBody>
          </p:sp>
          <p:sp>
            <p:nvSpPr>
              <p:cNvPr id="4" name="Title 1">
                <a:extLst>
                  <a:ext uri="{FF2B5EF4-FFF2-40B4-BE49-F238E27FC236}">
                    <a16:creationId xmlns:a16="http://schemas.microsoft.com/office/drawing/2014/main" id="{A17DE9E5-E9E6-6592-BAC6-99F8A0A1A1B5}"/>
                  </a:ext>
                </a:extLst>
              </p:cNvPr>
              <p:cNvSpPr txBox="1">
                <a:spLocks/>
              </p:cNvSpPr>
              <p:nvPr/>
            </p:nvSpPr>
            <p:spPr>
              <a:xfrm>
                <a:off x="838200" y="267846"/>
                <a:ext cx="10515600" cy="63682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Energy Management System (EMS) (GRVA-1-7-19)</a:t>
                </a:r>
              </a:p>
            </p:txBody>
          </p:sp>
        </p:grpSp>
        <p:pic>
          <p:nvPicPr>
            <p:cNvPr id="97" name="Picture 96">
              <a:extLst>
                <a:ext uri="{FF2B5EF4-FFF2-40B4-BE49-F238E27FC236}">
                  <a16:creationId xmlns:a16="http://schemas.microsoft.com/office/drawing/2014/main" id="{F2050036-E332-9C73-ABD8-4E915E561D6D}"/>
                </a:ext>
              </a:extLst>
            </p:cNvPr>
            <p:cNvPicPr>
              <a:picLocks noChangeAspect="1"/>
            </p:cNvPicPr>
            <p:nvPr/>
          </p:nvPicPr>
          <p:blipFill>
            <a:blip r:embed="rId2"/>
            <a:stretch>
              <a:fillRect/>
            </a:stretch>
          </p:blipFill>
          <p:spPr>
            <a:xfrm>
              <a:off x="588000" y="904669"/>
              <a:ext cx="11016000" cy="5052608"/>
            </a:xfrm>
            <a:prstGeom prst="rect">
              <a:avLst/>
            </a:prstGeom>
          </p:spPr>
        </p:pic>
        <p:sp>
          <p:nvSpPr>
            <p:cNvPr id="98" name="TextBox 97">
              <a:extLst>
                <a:ext uri="{FF2B5EF4-FFF2-40B4-BE49-F238E27FC236}">
                  <a16:creationId xmlns:a16="http://schemas.microsoft.com/office/drawing/2014/main" id="{4A5401C8-7963-5622-DB9F-BF04099A4D8D}"/>
                </a:ext>
              </a:extLst>
            </p:cNvPr>
            <p:cNvSpPr txBox="1"/>
            <p:nvPr/>
          </p:nvSpPr>
          <p:spPr>
            <a:xfrm>
              <a:off x="204279" y="6100458"/>
              <a:ext cx="11452815" cy="369332"/>
            </a:xfrm>
            <a:prstGeom prst="rect">
              <a:avLst/>
            </a:prstGeom>
            <a:noFill/>
          </p:spPr>
          <p:txBody>
            <a:bodyPr wrap="none" rtlCol="0">
              <a:spAutoFit/>
            </a:bodyPr>
            <a:lstStyle/>
            <a:p>
              <a:r>
                <a:rPr lang="en-GB" dirty="0"/>
                <a:t>The energy management system </a:t>
              </a:r>
              <a:r>
                <a:rPr lang="en-GB" u="sng" dirty="0"/>
                <a:t>deduces</a:t>
              </a:r>
              <a:r>
                <a:rPr lang="en-GB" dirty="0"/>
                <a:t> the availability of power to the braking system by monitoring multiple variables</a:t>
              </a:r>
            </a:p>
          </p:txBody>
        </p:sp>
      </p:grpSp>
    </p:spTree>
    <p:extLst>
      <p:ext uri="{BB962C8B-B14F-4D97-AF65-F5344CB8AC3E}">
        <p14:creationId xmlns:p14="http://schemas.microsoft.com/office/powerpoint/2010/main" val="2634549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C32900-8417-470C-ADD0-E87F0B8A5400}"/>
</file>

<file path=customXml/itemProps2.xml><?xml version="1.0" encoding="utf-8"?>
<ds:datastoreItem xmlns:ds="http://schemas.openxmlformats.org/officeDocument/2006/customXml" ds:itemID="{86349C41-9C00-4F97-A89F-E0E39ACCD036}"/>
</file>

<file path=docProps/app.xml><?xml version="1.0" encoding="utf-8"?>
<Properties xmlns="http://schemas.openxmlformats.org/officeDocument/2006/extended-properties" xmlns:vt="http://schemas.openxmlformats.org/officeDocument/2006/docPropsVTypes">
  <TotalTime>479</TotalTime>
  <Words>1891</Words>
  <Application>Microsoft Office PowerPoint</Application>
  <PresentationFormat>Widescreen</PresentationFormat>
  <Paragraphs>186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Congenial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for Transport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Bernie Frost</dc:creator>
  <cp:lastModifiedBy>Bernie Frost</cp:lastModifiedBy>
  <cp:revision>18</cp:revision>
  <dcterms:created xsi:type="dcterms:W3CDTF">2024-01-23T08:10:09Z</dcterms:created>
  <dcterms:modified xsi:type="dcterms:W3CDTF">2024-01-25T07:22:31Z</dcterms:modified>
</cp:coreProperties>
</file>