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9"/>
  </p:notesMasterIdLst>
  <p:sldIdLst>
    <p:sldId id="256" r:id="rId4"/>
    <p:sldId id="257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2D63DC-AB82-49D5-949A-2E3E99D3E10E}" v="1" dt="2024-01-22T09:30:48.2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08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3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702D63DC-AB82-49D5-949A-2E3E99D3E10E}"/>
    <pc:docChg chg="undo custSel modSld">
      <pc:chgData name="Francois Guichard" userId="b25862a6-b641-4ece-b9f9-9230f3cdb908" providerId="ADAL" clId="{702D63DC-AB82-49D5-949A-2E3E99D3E10E}" dt="2024-01-22T09:49:31.892" v="50" actId="20577"/>
      <pc:docMkLst>
        <pc:docMk/>
      </pc:docMkLst>
      <pc:sldChg chg="addSp modSp mod">
        <pc:chgData name="Francois Guichard" userId="b25862a6-b641-4ece-b9f9-9230f3cdb908" providerId="ADAL" clId="{702D63DC-AB82-49D5-949A-2E3E99D3E10E}" dt="2024-01-22T09:32:46.868" v="38" actId="113"/>
        <pc:sldMkLst>
          <pc:docMk/>
          <pc:sldMk cId="1055373647" sldId="256"/>
        </pc:sldMkLst>
        <pc:spChg chg="mod">
          <ac:chgData name="Francois Guichard" userId="b25862a6-b641-4ece-b9f9-9230f3cdb908" providerId="ADAL" clId="{702D63DC-AB82-49D5-949A-2E3E99D3E10E}" dt="2024-01-22T09:32:14.458" v="30" actId="27636"/>
          <ac:spMkLst>
            <pc:docMk/>
            <pc:sldMk cId="1055373647" sldId="256"/>
            <ac:spMk id="6" creationId="{04D5D169-74EC-9B01-B2A6-CA842439B16C}"/>
          </ac:spMkLst>
        </pc:spChg>
        <pc:graphicFrameChg chg="add mod modGraphic">
          <ac:chgData name="Francois Guichard" userId="b25862a6-b641-4ece-b9f9-9230f3cdb908" providerId="ADAL" clId="{702D63DC-AB82-49D5-949A-2E3E99D3E10E}" dt="2024-01-22T09:32:46.868" v="38" actId="113"/>
          <ac:graphicFrameMkLst>
            <pc:docMk/>
            <pc:sldMk cId="1055373647" sldId="256"/>
            <ac:graphicFrameMk id="2" creationId="{2D9F06D0-61F1-F53D-1746-B824E89F1646}"/>
          </ac:graphicFrameMkLst>
        </pc:graphicFrameChg>
      </pc:sldChg>
      <pc:sldChg chg="modSp mod">
        <pc:chgData name="Francois Guichard" userId="b25862a6-b641-4ece-b9f9-9230f3cdb908" providerId="ADAL" clId="{702D63DC-AB82-49D5-949A-2E3E99D3E10E}" dt="2024-01-22T09:49:31.892" v="50" actId="20577"/>
        <pc:sldMkLst>
          <pc:docMk/>
          <pc:sldMk cId="1988102682" sldId="258"/>
        </pc:sldMkLst>
        <pc:spChg chg="mod">
          <ac:chgData name="Francois Guichard" userId="b25862a6-b641-4ece-b9f9-9230f3cdb908" providerId="ADAL" clId="{702D63DC-AB82-49D5-949A-2E3E99D3E10E}" dt="2024-01-22T09:49:31.892" v="50" actId="20577"/>
          <ac:spMkLst>
            <pc:docMk/>
            <pc:sldMk cId="1988102682" sldId="258"/>
            <ac:spMk id="3" creationId="{A90AA6EB-F5FA-637F-3295-F98C84DA99D3}"/>
          </ac:spMkLst>
        </pc:spChg>
      </pc:sldChg>
      <pc:sldChg chg="modSp mod">
        <pc:chgData name="Francois Guichard" userId="b25862a6-b641-4ece-b9f9-9230f3cdb908" providerId="ADAL" clId="{702D63DC-AB82-49D5-949A-2E3E99D3E10E}" dt="2024-01-22T09:46:50.860" v="47" actId="20577"/>
        <pc:sldMkLst>
          <pc:docMk/>
          <pc:sldMk cId="1786667067" sldId="259"/>
        </pc:sldMkLst>
        <pc:spChg chg="mod">
          <ac:chgData name="Francois Guichard" userId="b25862a6-b641-4ece-b9f9-9230f3cdb908" providerId="ADAL" clId="{702D63DC-AB82-49D5-949A-2E3E99D3E10E}" dt="2024-01-22T09:46:46.667" v="43" actId="6549"/>
          <ac:spMkLst>
            <pc:docMk/>
            <pc:sldMk cId="1786667067" sldId="259"/>
            <ac:spMk id="13" creationId="{22853999-D7D3-CA6C-22C1-6FF7AB2FD3C8}"/>
          </ac:spMkLst>
        </pc:spChg>
        <pc:spChg chg="mod">
          <ac:chgData name="Francois Guichard" userId="b25862a6-b641-4ece-b9f9-9230f3cdb908" providerId="ADAL" clId="{702D63DC-AB82-49D5-949A-2E3E99D3E10E}" dt="2024-01-22T09:46:50.860" v="47" actId="20577"/>
          <ac:spMkLst>
            <pc:docMk/>
            <pc:sldMk cId="1786667067" sldId="259"/>
            <ac:spMk id="14" creationId="{45F4059E-BEB0-7E16-4760-B1705043E75E}"/>
          </ac:spMkLst>
        </pc:spChg>
      </pc:sldChg>
    </pc:docChg>
  </pc:docChgLst>
  <pc:docChgLst>
    <pc:chgData name="Daniela Leveratto" userId="f988426a-3fdc-40e7-9783-529de3cac053" providerId="ADAL" clId="{0AD8FAA4-CD06-447B-B1EB-51F43C885CD5}"/>
    <pc:docChg chg="custSel modSld">
      <pc:chgData name="Daniela Leveratto" userId="f988426a-3fdc-40e7-9783-529de3cac053" providerId="ADAL" clId="{0AD8FAA4-CD06-447B-B1EB-51F43C885CD5}" dt="2024-01-19T11:38:38.693" v="49" actId="313"/>
      <pc:docMkLst>
        <pc:docMk/>
      </pc:docMkLst>
      <pc:sldChg chg="modSp mod">
        <pc:chgData name="Daniela Leveratto" userId="f988426a-3fdc-40e7-9783-529de3cac053" providerId="ADAL" clId="{0AD8FAA4-CD06-447B-B1EB-51F43C885CD5}" dt="2024-01-19T11:38:38.693" v="49" actId="313"/>
        <pc:sldMkLst>
          <pc:docMk/>
          <pc:sldMk cId="2797715733" sldId="257"/>
        </pc:sldMkLst>
        <pc:spChg chg="mod">
          <ac:chgData name="Daniela Leveratto" userId="f988426a-3fdc-40e7-9783-529de3cac053" providerId="ADAL" clId="{0AD8FAA4-CD06-447B-B1EB-51F43C885CD5}" dt="2024-01-19T11:38:38.693" v="49" actId="313"/>
          <ac:spMkLst>
            <pc:docMk/>
            <pc:sldMk cId="2797715733" sldId="257"/>
            <ac:spMk id="3" creationId="{A32B63B9-3730-7115-A5CF-DC326B66694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/>
              <a:t>Theoretical</a:t>
            </a:r>
            <a:r>
              <a:rPr lang="en-US" sz="1000" b="1" baseline="0" dirty="0"/>
              <a:t> deceleration for rear wheel lift-up [m/s]²</a:t>
            </a:r>
            <a:endParaRPr lang="en-US" sz="1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Passenger car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Max. deceleration</c:v>
                </c:pt>
              </c:strCache>
            </c:strRef>
          </c:cat>
          <c:val>
            <c:numRef>
              <c:f>Tabelle1!$B$2</c:f>
              <c:numCache>
                <c:formatCode>0.00</c:formatCode>
                <c:ptCount val="1"/>
                <c:pt idx="0">
                  <c:v>16.350000000000001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93-4D32-B3EA-D8964EB0564F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Motorcycle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Max. deceleration</c:v>
                </c:pt>
              </c:strCache>
            </c:strRef>
          </c:cat>
          <c:val>
            <c:numRef>
              <c:f>Tabelle1!$C$2</c:f>
              <c:numCache>
                <c:formatCode>0.00</c:formatCode>
                <c:ptCount val="1"/>
                <c:pt idx="0">
                  <c:v>11.211428571428574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93-4D32-B3EA-D8964EB0564F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Bicycle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Max. deceleration</c:v>
                </c:pt>
              </c:strCache>
            </c:strRef>
          </c:cat>
          <c:val>
            <c:numRef>
              <c:f>Tabelle1!$D$2</c:f>
              <c:numCache>
                <c:formatCode>0.00</c:formatCode>
                <c:ptCount val="1"/>
                <c:pt idx="0">
                  <c:v>6.2427272727272722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93-4D32-B3EA-D8964EB056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53663311"/>
        <c:axId val="1933667359"/>
      </c:barChart>
      <c:catAx>
        <c:axId val="205366331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33667359"/>
        <c:crosses val="autoZero"/>
        <c:auto val="1"/>
        <c:lblAlgn val="ctr"/>
        <c:lblOffset val="100"/>
        <c:noMultiLvlLbl val="0"/>
      </c:catAx>
      <c:valAx>
        <c:axId val="1933667359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053663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D2AA7-FFFD-4751-947C-41FBBCCA654C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AE627-955D-49BE-90FD-18F14091D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92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5.3.1. MFDD (Mean Fully Developed Deceleration) calculation…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relative performance criteria instead of a fixed performance criteria should be kept.</a:t>
            </a:r>
            <a:endParaRPr lang="en-GB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7FA86B-1644-4720-B110-2FFE3A2D4A6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02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88D45-D1D4-1669-D658-086BA673A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E96A00F-D514-78DB-95B0-B2CF4C534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5C1F9C-9108-3076-EF63-5CAFED411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96F9-5918-4122-800C-836D1447865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AFCBAC-9CF0-52A9-B4FC-0236AD15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DC80E0-9D12-DC85-FF50-E39436DC6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C4F-F982-46B4-9E89-877E39B3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5E68FC-470C-942F-F0A7-3C1D6A54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8B60212-85D7-2D26-42B6-CB0F6E130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289CEC-75E6-2740-A653-83F3E4449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96F9-5918-4122-800C-836D1447865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CDC457-F263-3DF9-BA7E-FBE4A311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3CEED1-DF33-A464-683E-2324B2E8E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C4F-F982-46B4-9E89-877E39B3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26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4121A88-2016-3978-E113-31D2888D4A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FA065B-6DB5-431F-0A5D-7E059DEC9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B22081-989A-DA3B-B246-7F1116490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96F9-5918-4122-800C-836D1447865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0B58C9-1279-C272-8C11-CA68E0390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9CB6D3-CB56-D3B8-2034-FBB4CFEC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C4F-F982-46B4-9E89-877E39B3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2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6E6055-9E8A-9A8C-2955-1D906421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599835-A1C6-16CC-B6AA-B83E2B643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C862E0-D2C0-2DF9-04BE-3C7BB5B17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96F9-5918-4122-800C-836D1447865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4F1D1E-8F9C-5514-C581-FE1C1BF56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2168FC-2803-E34A-816E-A9F87436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C4F-F982-46B4-9E89-877E39B3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4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135BF-BBF9-493A-9F38-E6053C95C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D94411-6503-F65C-4821-D318B9D0A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F7E7FA-3FC4-A4E7-6610-D1BADB967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96F9-5918-4122-800C-836D1447865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7B5D1C-5F5A-8B06-9930-306EADDB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B9F5BD-ACE8-9FC3-7CF6-743C59C67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C4F-F982-46B4-9E89-877E39B3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7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32AE46-F529-9E4F-49C9-50B2A73B4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1B0D5E-243B-E201-910E-D213241351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4BF97F-3904-B783-511F-FB7DA96D6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1A817B-9F5F-A871-8757-8FBBB224B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96F9-5918-4122-800C-836D1447865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5CA48C-8EDB-A202-16BE-A51A05DAF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89A53D-142B-C65D-4E8B-EF2B87719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C4F-F982-46B4-9E89-877E39B3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5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94306-069C-C525-C2C5-0CD4EE236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A4CADA-167D-1270-6392-579B0A1D9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5244BBC-0EED-210A-C3C5-1492C9D9A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5D39BA0-DBC3-829C-8943-4736E27C1D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E6F3723-3F3F-B13C-6B3C-A5270FC93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3807A2E-5A7B-EDD4-5C12-4697BAC82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96F9-5918-4122-800C-836D1447865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81962B4-3D71-601C-0378-4FB629A1D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9FCDB51-9B33-1599-728F-DE49A22D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C4F-F982-46B4-9E89-877E39B3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9BAEA-489E-2C0A-DDBE-74F3A489D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5217ED1-018E-C70F-947C-30F0C9BF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96F9-5918-4122-800C-836D1447865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A1A4853-48DC-134F-2FC1-E1CFFCC43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95F6F7-9501-4D47-7007-8884C6E0D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C4F-F982-46B4-9E89-877E39B3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7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AD62354-FDE0-298D-D79B-375518BA2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96F9-5918-4122-800C-836D1447865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AEE6F11-F824-FCCB-25C7-5F1B020B0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EB1A72-8350-DD3A-591B-AA434ECF7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C4F-F982-46B4-9E89-877E39B3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9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EAD67-1E6B-EBB6-B9ED-23D9EB61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7BFA23-6C1A-2349-C0D9-232E280C9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DFB89DE-0F20-00A1-14BC-7D60842BC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AD9315-AD87-74DF-2D91-A8F8C74C3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96F9-5918-4122-800C-836D1447865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26F1C8-5968-4FFE-7DAA-07D4185E1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C91270-5485-731D-CB35-F9C1D51C8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C4F-F982-46B4-9E89-877E39B3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6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62A99A-5FC9-1C99-8993-7FD0F0DB7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1003350-857E-CBE8-E784-ECF449F86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D9B908-D026-8816-BC45-A7AE37C8E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AB3B88-774E-E2F5-397C-E812486D9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196F9-5918-4122-800C-836D1447865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9B27D4E-5492-C7C8-516E-9A08ABEE0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E351F7-F1DE-0CDB-4938-FFDDCC24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C4F-F982-46B4-9E89-877E39B3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2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2DE324B-CA17-B59C-2212-6775F064F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C72A36-5259-E739-7F24-40616CF9B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6DEB57-D458-BD5B-605F-FA09893F8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196F9-5918-4122-800C-836D1447865E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9A6B65-F7C7-B71E-2ACD-7704F165B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F2086B-1B45-294D-B71D-0576ACFA56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81C4F-F982-46B4-9E89-877E39B3D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8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04D5D169-74EC-9B01-B2A6-CA842439B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354610"/>
          </a:xfrm>
        </p:spPr>
        <p:txBody>
          <a:bodyPr>
            <a:normAutofit/>
          </a:bodyPr>
          <a:lstStyle/>
          <a:p>
            <a:r>
              <a:rPr lang="en-US" sz="4800" dirty="0"/>
              <a:t>UN Regulations No. 78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Limitations and</a:t>
            </a:r>
            <a:br>
              <a:rPr lang="en-US" sz="4800" dirty="0"/>
            </a:br>
            <a:r>
              <a:rPr lang="en-US" sz="4800" dirty="0"/>
              <a:t>Improvements for S-EPAC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9F06D0-61F1-F53D-1746-B824E89F1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856013"/>
              </p:ext>
            </p:extLst>
          </p:nvPr>
        </p:nvGraphicFramePr>
        <p:xfrm>
          <a:off x="685800" y="493078"/>
          <a:ext cx="10668000" cy="887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2821">
                  <a:extLst>
                    <a:ext uri="{9D8B030D-6E8A-4147-A177-3AD203B41FA5}">
                      <a16:colId xmlns:a16="http://schemas.microsoft.com/office/drawing/2014/main" val="2992457297"/>
                    </a:ext>
                  </a:extLst>
                </a:gridCol>
                <a:gridCol w="4905179">
                  <a:extLst>
                    <a:ext uri="{9D8B030D-6E8A-4147-A177-3AD203B41FA5}">
                      <a16:colId xmlns:a16="http://schemas.microsoft.com/office/drawing/2014/main" val="3568776772"/>
                    </a:ext>
                  </a:extLst>
                </a:gridCol>
              </a:tblGrid>
              <a:tr h="887949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400"/>
                        </a:spcAft>
                      </a:pPr>
                      <a:r>
                        <a:rPr lang="en-GB" sz="1400" kern="100" dirty="0">
                          <a:effectLst/>
                        </a:rPr>
                        <a:t>Submitted by the expert from WBIA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76200" algn="r">
                        <a:lnSpc>
                          <a:spcPts val="1200"/>
                        </a:lnSpc>
                      </a:pPr>
                      <a:r>
                        <a:rPr lang="en-GB" sz="1400" u="sng" dirty="0">
                          <a:effectLst/>
                        </a:rPr>
                        <a:t>Informal document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b="1" dirty="0">
                          <a:effectLst/>
                        </a:rPr>
                        <a:t>GRVA-18-39</a:t>
                      </a:r>
                    </a:p>
                    <a:p>
                      <a:pPr marL="76200" algn="r">
                        <a:lnSpc>
                          <a:spcPct val="107000"/>
                        </a:lnSpc>
                        <a:tabLst>
                          <a:tab pos="2865755" algn="ctr"/>
                          <a:tab pos="5731510" algn="r"/>
                        </a:tabLst>
                      </a:pPr>
                      <a:r>
                        <a:rPr lang="en-GB" sz="1400" dirty="0">
                          <a:effectLst/>
                        </a:rPr>
                        <a:t>18th GRVA, Geneva, 22-26 January 2024</a:t>
                      </a:r>
                    </a:p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GB" sz="1400" dirty="0">
                          <a:effectLst/>
                        </a:rPr>
                        <a:t>Provisional agenda item 9(b)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5108427"/>
                  </a:ext>
                </a:extLst>
              </a:tr>
            </a:tbl>
          </a:graphicData>
        </a:graphic>
      </p:graphicFrame>
      <p:sp>
        <p:nvSpPr>
          <p:cNvPr id="3" name="Freeform 2">
            <a:extLst>
              <a:ext uri="{FF2B5EF4-FFF2-40B4-BE49-F238E27FC236}">
                <a16:creationId xmlns:a16="http://schemas.microsoft.com/office/drawing/2014/main" id="{9E8A3F2A-783D-4BD0-670D-825F59E8077C}"/>
              </a:ext>
            </a:extLst>
          </p:cNvPr>
          <p:cNvSpPr/>
          <p:nvPr/>
        </p:nvSpPr>
        <p:spPr>
          <a:xfrm>
            <a:off x="682752" y="811467"/>
            <a:ext cx="1682496" cy="621792"/>
          </a:xfrm>
          <a:custGeom>
            <a:avLst/>
            <a:gdLst/>
            <a:ahLst/>
            <a:cxnLst/>
            <a:rect l="l" t="t" r="r" b="b"/>
            <a:pathLst>
              <a:path w="9712612" h="3402052">
                <a:moveTo>
                  <a:pt x="0" y="0"/>
                </a:moveTo>
                <a:lnTo>
                  <a:pt x="9712612" y="0"/>
                </a:lnTo>
                <a:lnTo>
                  <a:pt x="9712612" y="3402052"/>
                </a:lnTo>
                <a:lnTo>
                  <a:pt x="0" y="34020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914" t="-40766" r="-1600" b="-34836"/>
            </a:stretch>
          </a:blip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5537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9E926D-65CD-F264-8203-D102FEEE0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Limitations and Improvements for S-EPAC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2B63B9-3730-7115-A5CF-DC326B666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Definition:</a:t>
            </a:r>
          </a:p>
          <a:p>
            <a:pPr lvl="1"/>
            <a:r>
              <a:rPr lang="en-US" sz="1200" dirty="0"/>
              <a:t>EPAC is the acronym for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Electrically Power Assisted Cycle, which are non-type approved </a:t>
            </a:r>
            <a:r>
              <a:rPr lang="en-US" sz="1200" kern="0" dirty="0">
                <a:solidFill>
                  <a:srgbClr val="000000"/>
                </a:solidFill>
              </a:rPr>
              <a:t>e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-bikes in EU.</a:t>
            </a:r>
          </a:p>
          <a:p>
            <a:pPr lvl="1"/>
            <a:r>
              <a:rPr lang="en-US" sz="1200" kern="0" dirty="0">
                <a:solidFill>
                  <a:srgbClr val="000000"/>
                </a:solidFill>
              </a:rPr>
              <a:t>S-EPAC is considered a pedal-driven vehicle of category L1 with auxiliary electric propulsion, which is a type-approved e-bike in EU</a:t>
            </a:r>
          </a:p>
          <a:p>
            <a:pPr lvl="2"/>
            <a:r>
              <a:rPr lang="en-US" sz="1200" kern="0" dirty="0">
                <a:solidFill>
                  <a:srgbClr val="000000"/>
                </a:solidFill>
              </a:rPr>
              <a:t>Specifically, it is</a:t>
            </a:r>
            <a:r>
              <a:rPr lang="en-GB" sz="1200" kern="0" dirty="0">
                <a:solidFill>
                  <a:srgbClr val="000000"/>
                </a:solidFill>
              </a:rPr>
              <a:t> a vehicle of subcategory L1e-B according to (EU) 168/2013)</a:t>
            </a:r>
            <a:endParaRPr lang="en-US" sz="800" dirty="0"/>
          </a:p>
          <a:p>
            <a:r>
              <a:rPr lang="en-US" sz="1400" dirty="0"/>
              <a:t>Background:</a:t>
            </a:r>
          </a:p>
          <a:p>
            <a:pPr lvl="1"/>
            <a:r>
              <a:rPr lang="en-US" sz="1200" dirty="0"/>
              <a:t>In certain conditions, ABS can offer benefit in terms of cycling safety as it optimizes the trade-off between bicycle stability and deceleration</a:t>
            </a:r>
          </a:p>
          <a:p>
            <a:pPr lvl="1"/>
            <a:r>
              <a:rPr lang="en-US" sz="1200" dirty="0"/>
              <a:t>ABS can work only within the physical limits of the bicycle (friction of tire &amp; road, center of gravity of rider &amp; bicycle, etc.)</a:t>
            </a:r>
          </a:p>
          <a:p>
            <a:pPr lvl="1"/>
            <a:r>
              <a:rPr lang="en-US" sz="1200" dirty="0"/>
              <a:t>ABS has, as all technical systems, a level of efficiency compared to rider’s best performance (pro rider who knows when &amp; how to brake)</a:t>
            </a:r>
          </a:p>
          <a:p>
            <a:r>
              <a:rPr lang="en-US" sz="1400" dirty="0"/>
              <a:t>Applicable standards:</a:t>
            </a:r>
          </a:p>
          <a:p>
            <a:pPr lvl="1"/>
            <a:r>
              <a:rPr lang="en-US" sz="1200" dirty="0"/>
              <a:t>ABS is available for both EPAC and S-EPAC,. hence UNECE R78 is mandatory for S-EPAC</a:t>
            </a:r>
          </a:p>
          <a:p>
            <a:pPr lvl="1"/>
            <a:r>
              <a:rPr lang="en-US" sz="1200" dirty="0"/>
              <a:t>Current design of the UNECE R78 targets ABS technology on powered two wheelers (PTWs) such as mopeds and motorcycles which have different physical limits (cf. slide 2)</a:t>
            </a:r>
          </a:p>
          <a:p>
            <a:r>
              <a:rPr lang="en-US" sz="1400" dirty="0"/>
              <a:t>Issue:</a:t>
            </a:r>
          </a:p>
          <a:p>
            <a:pPr lvl="1"/>
            <a:r>
              <a:rPr lang="en-US" sz="1200" dirty="0"/>
              <a:t>The center of gravity (CoG) of S-EPACs combined with the level of efficiency of every ABS does not fit to the braking test “Stops on high friction surface” (chapter 9.3) which includes a vehicle independent deceleration threshold of 6.17m/s² (cf. slide 2)</a:t>
            </a:r>
          </a:p>
          <a:p>
            <a:r>
              <a:rPr lang="en-US" sz="1400" dirty="0"/>
              <a:t>Proposal:</a:t>
            </a:r>
          </a:p>
          <a:p>
            <a:pPr lvl="1"/>
            <a:r>
              <a:rPr lang="en-US" sz="1200" dirty="0"/>
              <a:t>Changing the deceleration threshold definition from a vehicle independent one to a vehicle dependent one as in braking test “Stops on low friction surface” (chapter 9.4) enables a better fit of UNECE R78 to S-EPACs (cf. slide 3)</a:t>
            </a: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9998D5A2-1D6E-26BC-BB0F-66CACDEE6008}"/>
              </a:ext>
            </a:extLst>
          </p:cNvPr>
          <p:cNvSpPr/>
          <p:nvPr/>
        </p:nvSpPr>
        <p:spPr>
          <a:xfrm>
            <a:off x="10096344" y="179904"/>
            <a:ext cx="1682496" cy="621792"/>
          </a:xfrm>
          <a:custGeom>
            <a:avLst/>
            <a:gdLst/>
            <a:ahLst/>
            <a:cxnLst/>
            <a:rect l="l" t="t" r="r" b="b"/>
            <a:pathLst>
              <a:path w="9712612" h="3402052">
                <a:moveTo>
                  <a:pt x="0" y="0"/>
                </a:moveTo>
                <a:lnTo>
                  <a:pt x="9712612" y="0"/>
                </a:lnTo>
                <a:lnTo>
                  <a:pt x="9712612" y="3402052"/>
                </a:lnTo>
                <a:lnTo>
                  <a:pt x="0" y="34020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914" t="-40766" r="-1600" b="-34836"/>
            </a:stretch>
          </a:blip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9771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6849F-3BB4-59C9-46D3-EF9542766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Standard made for Motorcycles and Mopeds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0AA6EB-F5FA-637F-3295-F98C84DA9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00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Discussion points:</a:t>
            </a:r>
          </a:p>
          <a:p>
            <a:r>
              <a:rPr lang="en-US" sz="2000" dirty="0"/>
              <a:t>The deceleration threshold of 6.17m/s² on high friction surface in UN R78 does not fit for bicycles physics </a:t>
            </a:r>
            <a:r>
              <a:rPr lang="en-US" sz="1200" dirty="0"/>
              <a:t>(geometry, center of gravity, etc.)</a:t>
            </a:r>
          </a:p>
          <a:p>
            <a:endParaRPr lang="en-US" sz="2000" dirty="0"/>
          </a:p>
          <a:p>
            <a:r>
              <a:rPr lang="en-US" sz="2000" dirty="0"/>
              <a:t>A brake efficiency of 100% is impossible in comparison to the rider’s best values due to the working principle of ABS</a:t>
            </a:r>
          </a:p>
          <a:p>
            <a:endParaRPr lang="en-US" sz="2000" dirty="0"/>
          </a:p>
          <a:p>
            <a:r>
              <a:rPr lang="en-US" sz="2000" dirty="0"/>
              <a:t>An ABS efficiency of 80-90% can be rated as very good and leads to a significant increase of stability and hence safety of the bike</a:t>
            </a:r>
          </a:p>
          <a:p>
            <a:endParaRPr lang="en-US" sz="2000" dirty="0"/>
          </a:p>
        </p:txBody>
      </p:sp>
      <p:pic>
        <p:nvPicPr>
          <p:cNvPr id="4" name="Grafik 16">
            <a:extLst>
              <a:ext uri="{FF2B5EF4-FFF2-40B4-BE49-F238E27FC236}">
                <a16:creationId xmlns:a16="http://schemas.microsoft.com/office/drawing/2014/main" id="{5DC1F25B-E1A0-59BE-B9B6-D3FE42DBC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648" y="4298374"/>
            <a:ext cx="3060000" cy="1963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18">
            <a:extLst>
              <a:ext uri="{FF2B5EF4-FFF2-40B4-BE49-F238E27FC236}">
                <a16:creationId xmlns:a16="http://schemas.microsoft.com/office/drawing/2014/main" id="{637D355F-DC30-AA45-1CD5-892FC9DB1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152" y="1724514"/>
            <a:ext cx="364738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2362B214-E23F-092D-5CF9-8846CCADA0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5877944"/>
              </p:ext>
            </p:extLst>
          </p:nvPr>
        </p:nvGraphicFramePr>
        <p:xfrm>
          <a:off x="8143125" y="2802660"/>
          <a:ext cx="4043045" cy="1535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17">
            <a:extLst>
              <a:ext uri="{FF2B5EF4-FFF2-40B4-BE49-F238E27FC236}">
                <a16:creationId xmlns:a16="http://schemas.microsoft.com/office/drawing/2014/main" id="{B629CABD-3FA1-2CFE-0336-136CA3B8192E}"/>
              </a:ext>
            </a:extLst>
          </p:cNvPr>
          <p:cNvSpPr txBox="1"/>
          <p:nvPr/>
        </p:nvSpPr>
        <p:spPr>
          <a:xfrm>
            <a:off x="8396218" y="6349388"/>
            <a:ext cx="3536857" cy="28697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R="0" algn="l" defTabSz="91440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Source: O. Maier, M. Pfeiffer, S. Scharpf and J. Wrede, "Conditions for nose-over and front wheel lockup of electric bicycles,“ </a:t>
            </a:r>
            <a:r>
              <a:rPr kumimoji="0" lang="en-US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doi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: 10.1109/MECATRONICS.2016.7547145.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" name="Freeform 2">
            <a:extLst>
              <a:ext uri="{FF2B5EF4-FFF2-40B4-BE49-F238E27FC236}">
                <a16:creationId xmlns:a16="http://schemas.microsoft.com/office/drawing/2014/main" id="{195DE197-D51D-42A4-5816-CFD43A0A63B9}"/>
              </a:ext>
            </a:extLst>
          </p:cNvPr>
          <p:cNvSpPr/>
          <p:nvPr/>
        </p:nvSpPr>
        <p:spPr>
          <a:xfrm>
            <a:off x="10096344" y="179904"/>
            <a:ext cx="1682496" cy="621792"/>
          </a:xfrm>
          <a:custGeom>
            <a:avLst/>
            <a:gdLst/>
            <a:ahLst/>
            <a:cxnLst/>
            <a:rect l="l" t="t" r="r" b="b"/>
            <a:pathLst>
              <a:path w="9712612" h="3402052">
                <a:moveTo>
                  <a:pt x="0" y="0"/>
                </a:moveTo>
                <a:lnTo>
                  <a:pt x="9712612" y="0"/>
                </a:lnTo>
                <a:lnTo>
                  <a:pt x="9712612" y="3402052"/>
                </a:lnTo>
                <a:lnTo>
                  <a:pt x="0" y="340205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914" t="-40766" r="-1600" b="-34836"/>
            </a:stretch>
          </a:blip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8810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FC3B4D-6303-2ECC-AD80-1B28B0616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Needed Change Points for S-EPAC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F0FE04E-618D-5F4C-D674-A665120B0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2424" cy="823912"/>
          </a:xfrm>
        </p:spPr>
        <p:txBody>
          <a:bodyPr>
            <a:normAutofit fontScale="55000" lnSpcReduction="20000"/>
          </a:bodyPr>
          <a:lstStyle/>
          <a:p>
            <a:r>
              <a:rPr lang="en-US" sz="2900" dirty="0"/>
              <a:t>Chapter</a:t>
            </a:r>
          </a:p>
          <a:p>
            <a:r>
              <a:rPr lang="en-US" b="0" dirty="0"/>
              <a:t>9.3. Stops on a high friction surface:</a:t>
            </a:r>
          </a:p>
          <a:p>
            <a:r>
              <a:rPr lang="en-US" b="0" dirty="0"/>
              <a:t>9.3.2. Performance requirements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656DD67-A970-1AEA-6678-8197747BDD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/>
              <a:t>Current version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600" dirty="0"/>
              <a:t>The stopping distance (S) shall be </a:t>
            </a:r>
            <a:r>
              <a:rPr lang="en-US" sz="1600" dirty="0">
                <a:solidFill>
                  <a:srgbClr val="00B050"/>
                </a:solidFill>
              </a:rPr>
              <a:t>≤ 0.0063V</a:t>
            </a:r>
            <a:r>
              <a:rPr lang="en-US" sz="1600" baseline="30000" dirty="0">
                <a:solidFill>
                  <a:srgbClr val="00B050"/>
                </a:solidFill>
              </a:rPr>
              <a:t>2</a:t>
            </a:r>
            <a:br>
              <a:rPr lang="en-US" sz="1600" dirty="0">
                <a:solidFill>
                  <a:srgbClr val="00B050"/>
                </a:solidFill>
              </a:rPr>
            </a:br>
            <a:r>
              <a:rPr lang="en-US" sz="1050" dirty="0">
                <a:solidFill>
                  <a:srgbClr val="00B050"/>
                </a:solidFill>
              </a:rPr>
              <a:t>(where V is the specified test speed in km/h and S is the required</a:t>
            </a:r>
            <a:br>
              <a:rPr lang="en-US" sz="1050" dirty="0">
                <a:solidFill>
                  <a:srgbClr val="00B050"/>
                </a:solidFill>
              </a:rPr>
            </a:br>
            <a:r>
              <a:rPr lang="en-US" sz="1050" dirty="0">
                <a:solidFill>
                  <a:srgbClr val="00B050"/>
                </a:solidFill>
              </a:rPr>
              <a:t>stopping distance in </a:t>
            </a:r>
            <a:r>
              <a:rPr lang="en-US" sz="1050" dirty="0" err="1">
                <a:solidFill>
                  <a:srgbClr val="00B050"/>
                </a:solidFill>
              </a:rPr>
              <a:t>metres</a:t>
            </a:r>
            <a:r>
              <a:rPr lang="en-US" sz="1050" dirty="0">
                <a:solidFill>
                  <a:srgbClr val="00B050"/>
                </a:solidFill>
              </a:rPr>
              <a:t>)</a:t>
            </a:r>
            <a:br>
              <a:rPr lang="en-US" sz="1600" dirty="0">
                <a:solidFill>
                  <a:srgbClr val="00B050"/>
                </a:solidFill>
              </a:rPr>
            </a:br>
            <a:r>
              <a:rPr lang="en-US" sz="1600" dirty="0">
                <a:solidFill>
                  <a:srgbClr val="00B050"/>
                </a:solidFill>
              </a:rPr>
              <a:t>or the MFDD shall be ≥ 6.17 m/s</a:t>
            </a:r>
            <a:r>
              <a:rPr lang="en-US" sz="1600" baseline="30000" dirty="0">
                <a:solidFill>
                  <a:srgbClr val="00B050"/>
                </a:solidFill>
              </a:rPr>
              <a:t>2</a:t>
            </a:r>
            <a:r>
              <a:rPr lang="en-US" sz="1600" dirty="0">
                <a:solidFill>
                  <a:srgbClr val="00B050"/>
                </a:solidFill>
              </a:rPr>
              <a:t>; </a:t>
            </a:r>
            <a:r>
              <a:rPr lang="en-US" sz="1600" dirty="0"/>
              <a:t>and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600" dirty="0"/>
              <a:t>There shall be no wheel lock and the vehicle wheels shall stay within the test lane.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0ECBADB-F4E7-30E6-1A91-65522FBAB75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/>
              <a:t>Proposal</a:t>
            </a:r>
          </a:p>
          <a:p>
            <a:pPr marL="0" indent="0">
              <a:buNone/>
            </a:pPr>
            <a:r>
              <a:rPr lang="en-US" sz="1600" dirty="0"/>
              <a:t>The stopping distance (S) shall be…</a:t>
            </a:r>
          </a:p>
          <a:p>
            <a:pPr marL="355600" indent="-355600">
              <a:buNone/>
            </a:pPr>
            <a:r>
              <a:rPr lang="en-US" sz="1600" dirty="0">
                <a:solidFill>
                  <a:schemeClr val="accent1"/>
                </a:solidFill>
              </a:rPr>
              <a:t>a.1  in general, </a:t>
            </a:r>
            <a:r>
              <a:rPr lang="en-US" sz="1600" dirty="0">
                <a:solidFill>
                  <a:srgbClr val="00B050"/>
                </a:solidFill>
              </a:rPr>
              <a:t>≤ 0.0063V</a:t>
            </a:r>
            <a:r>
              <a:rPr lang="en-US" sz="1600" baseline="30000" dirty="0">
                <a:solidFill>
                  <a:srgbClr val="00B050"/>
                </a:solidFill>
              </a:rPr>
              <a:t>2</a:t>
            </a:r>
            <a:br>
              <a:rPr lang="en-US" sz="1600" dirty="0">
                <a:solidFill>
                  <a:srgbClr val="00B050"/>
                </a:solidFill>
              </a:rPr>
            </a:br>
            <a:r>
              <a:rPr lang="en-US" sz="900" dirty="0">
                <a:solidFill>
                  <a:srgbClr val="00B050"/>
                </a:solidFill>
              </a:rPr>
              <a:t>(where V is the specified test speed in km/h and S is the required</a:t>
            </a:r>
            <a:br>
              <a:rPr lang="en-US" sz="900" dirty="0">
                <a:solidFill>
                  <a:srgbClr val="00B050"/>
                </a:solidFill>
              </a:rPr>
            </a:br>
            <a:r>
              <a:rPr lang="en-US" sz="900" dirty="0">
                <a:solidFill>
                  <a:srgbClr val="00B050"/>
                </a:solidFill>
              </a:rPr>
              <a:t>stopping distance in </a:t>
            </a:r>
            <a:r>
              <a:rPr lang="en-US" sz="900" dirty="0" err="1">
                <a:solidFill>
                  <a:srgbClr val="00B050"/>
                </a:solidFill>
              </a:rPr>
              <a:t>metres</a:t>
            </a:r>
            <a:r>
              <a:rPr lang="en-US" sz="900" dirty="0">
                <a:solidFill>
                  <a:srgbClr val="00B050"/>
                </a:solidFill>
              </a:rPr>
              <a:t>)</a:t>
            </a:r>
            <a:br>
              <a:rPr lang="en-US" sz="1600" dirty="0">
                <a:solidFill>
                  <a:srgbClr val="00B050"/>
                </a:solidFill>
              </a:rPr>
            </a:br>
            <a:r>
              <a:rPr lang="en-US" sz="1600" dirty="0">
                <a:solidFill>
                  <a:srgbClr val="00B050"/>
                </a:solidFill>
              </a:rPr>
              <a:t>or the MFDD shall be ≥ 6.17 m/s</a:t>
            </a:r>
            <a:r>
              <a:rPr lang="en-US" sz="1600" baseline="30000" dirty="0">
                <a:solidFill>
                  <a:srgbClr val="00B050"/>
                </a:solidFill>
              </a:rPr>
              <a:t>2</a:t>
            </a:r>
            <a:r>
              <a:rPr lang="en-US" sz="1600" dirty="0"/>
              <a:t>; </a:t>
            </a:r>
            <a:r>
              <a:rPr lang="en-US" sz="1600" dirty="0">
                <a:solidFill>
                  <a:schemeClr val="accent1"/>
                </a:solidFill>
              </a:rPr>
              <a:t>or</a:t>
            </a:r>
          </a:p>
          <a:p>
            <a:pPr marL="355600" indent="-355600">
              <a:buNone/>
            </a:pPr>
            <a:r>
              <a:rPr lang="en-US" sz="1600" dirty="0">
                <a:solidFill>
                  <a:schemeClr val="accent1"/>
                </a:solidFill>
              </a:rPr>
              <a:t>a.2  in case of pedal-driven vehicles of category L1 with auxiliary electric propulsion, ≤ 0.0056V</a:t>
            </a:r>
            <a:r>
              <a:rPr lang="en-US" sz="1600" baseline="30000" dirty="0">
                <a:solidFill>
                  <a:schemeClr val="accent1"/>
                </a:solidFill>
              </a:rPr>
              <a:t>2</a:t>
            </a:r>
            <a:r>
              <a:rPr lang="en-US" sz="1600" dirty="0">
                <a:solidFill>
                  <a:schemeClr val="accent1"/>
                </a:solidFill>
              </a:rPr>
              <a:t>/P</a:t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900" dirty="0">
                <a:solidFill>
                  <a:schemeClr val="accent1"/>
                </a:solidFill>
              </a:rPr>
              <a:t>(where V is the specified test speed in km/h, P is the peak braking coefficient and S is the required stopping distance in </a:t>
            </a:r>
            <a:r>
              <a:rPr lang="en-US" sz="900" dirty="0" err="1">
                <a:solidFill>
                  <a:schemeClr val="accent1"/>
                </a:solidFill>
              </a:rPr>
              <a:t>metres</a:t>
            </a:r>
            <a:r>
              <a:rPr lang="en-US" sz="900" dirty="0">
                <a:solidFill>
                  <a:schemeClr val="accent1"/>
                </a:solidFill>
              </a:rPr>
              <a:t>)</a:t>
            </a:r>
            <a:br>
              <a:rPr lang="en-US" sz="1600" dirty="0">
                <a:solidFill>
                  <a:schemeClr val="accent1"/>
                </a:solidFill>
              </a:rPr>
            </a:br>
            <a:r>
              <a:rPr lang="en-US" sz="1600" dirty="0">
                <a:solidFill>
                  <a:schemeClr val="accent1"/>
                </a:solidFill>
              </a:rPr>
              <a:t>or the MFDD shall be ≥ 6.87 x P, in m/s</a:t>
            </a:r>
            <a:r>
              <a:rPr lang="en-US" sz="1600" baseline="30000" dirty="0">
                <a:solidFill>
                  <a:schemeClr val="accent1"/>
                </a:solidFill>
              </a:rPr>
              <a:t>2</a:t>
            </a:r>
            <a:r>
              <a:rPr lang="en-US" sz="1600" dirty="0">
                <a:solidFill>
                  <a:schemeClr val="accent1"/>
                </a:solidFill>
              </a:rPr>
              <a:t>; </a:t>
            </a:r>
            <a:r>
              <a:rPr lang="en-US" sz="1600" dirty="0"/>
              <a:t>and</a:t>
            </a:r>
          </a:p>
          <a:p>
            <a:pPr marL="342900" indent="-342900">
              <a:buFont typeface="+mj-lt"/>
              <a:buAutoNum type="alphaLcPeriod" startAt="2"/>
            </a:pPr>
            <a:r>
              <a:rPr lang="en-US" sz="1600" dirty="0"/>
              <a:t>There shall be no wheel lock and the vehicle wheels shall stay within the test lane.</a:t>
            </a:r>
          </a:p>
          <a:p>
            <a:endParaRPr lang="en-US" sz="1600" dirty="0"/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7E4E4264-1B04-3143-320E-23EB15107074}"/>
              </a:ext>
            </a:extLst>
          </p:cNvPr>
          <p:cNvSpPr txBox="1"/>
          <p:nvPr/>
        </p:nvSpPr>
        <p:spPr>
          <a:xfrm>
            <a:off x="863161" y="6151038"/>
            <a:ext cx="9529187" cy="1504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R="0" algn="l" defTabSz="91440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Source: UNECE R78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B8F2D89-8533-172E-9CF2-5B99E865B616}"/>
              </a:ext>
            </a:extLst>
          </p:cNvPr>
          <p:cNvSpPr/>
          <p:nvPr/>
        </p:nvSpPr>
        <p:spPr>
          <a:xfrm>
            <a:off x="863161" y="5616050"/>
            <a:ext cx="144000" cy="1440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685C73A-910F-AAF3-C2F0-9876A1A43B97}"/>
              </a:ext>
            </a:extLst>
          </p:cNvPr>
          <p:cNvSpPr/>
          <p:nvPr/>
        </p:nvSpPr>
        <p:spPr>
          <a:xfrm>
            <a:off x="863161" y="5912450"/>
            <a:ext cx="144000" cy="144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sch Office Sans"/>
              <a:ea typeface="+mn-ea"/>
              <a:cs typeface="+mn-cs"/>
            </a:endParaRP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22853999-D7D3-CA6C-22C1-6FF7AB2FD3C8}"/>
              </a:ext>
            </a:extLst>
          </p:cNvPr>
          <p:cNvSpPr txBox="1"/>
          <p:nvPr/>
        </p:nvSpPr>
        <p:spPr>
          <a:xfrm>
            <a:off x="1076521" y="5577170"/>
            <a:ext cx="3600000" cy="221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R="0" algn="l" defTabSz="91440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Current phrasing in UN R78</a:t>
            </a:r>
          </a:p>
        </p:txBody>
      </p:sp>
      <p:sp>
        <p:nvSpPr>
          <p:cNvPr id="14" name="TextBox 17">
            <a:extLst>
              <a:ext uri="{FF2B5EF4-FFF2-40B4-BE49-F238E27FC236}">
                <a16:creationId xmlns:a16="http://schemas.microsoft.com/office/drawing/2014/main" id="{45F4059E-BEB0-7E16-4760-B1705043E75E}"/>
              </a:ext>
            </a:extLst>
          </p:cNvPr>
          <p:cNvSpPr txBox="1"/>
          <p:nvPr/>
        </p:nvSpPr>
        <p:spPr>
          <a:xfrm>
            <a:off x="1076521" y="5873570"/>
            <a:ext cx="3600000" cy="22176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R="0" algn="l" defTabSz="91440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New additions to UN  R78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8AA67718-1EF1-C42D-01F9-E80FEA3A9FB6}"/>
              </a:ext>
            </a:extLst>
          </p:cNvPr>
          <p:cNvSpPr/>
          <p:nvPr/>
        </p:nvSpPr>
        <p:spPr>
          <a:xfrm>
            <a:off x="10096344" y="179904"/>
            <a:ext cx="1682496" cy="621792"/>
          </a:xfrm>
          <a:custGeom>
            <a:avLst/>
            <a:gdLst/>
            <a:ahLst/>
            <a:cxnLst/>
            <a:rect l="l" t="t" r="r" b="b"/>
            <a:pathLst>
              <a:path w="9712612" h="3402052">
                <a:moveTo>
                  <a:pt x="0" y="0"/>
                </a:moveTo>
                <a:lnTo>
                  <a:pt x="9712612" y="0"/>
                </a:lnTo>
                <a:lnTo>
                  <a:pt x="9712612" y="3402052"/>
                </a:lnTo>
                <a:lnTo>
                  <a:pt x="0" y="34020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914" t="-40766" r="-1600" b="-34836"/>
            </a:stretch>
          </a:blip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86667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FC3B4D-6303-2ECC-AD80-1B28B0616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99" y="37692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Exemplary Calculation for 9.3 and 9.4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0ECBADB-F4E7-30E6-1A91-65522FBAB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7599" y="1516805"/>
            <a:ext cx="5579315" cy="173693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Current version of UNECE R78:</a:t>
            </a:r>
            <a:br>
              <a:rPr lang="en-US" sz="1400" b="1" dirty="0"/>
            </a:br>
            <a:br>
              <a:rPr lang="en-US" sz="400" b="1" dirty="0"/>
            </a:br>
            <a:r>
              <a:rPr lang="en-US" sz="1400" dirty="0"/>
              <a:t>9.4.2 </a:t>
            </a:r>
            <a:r>
              <a:rPr lang="en-US" sz="1400" b="1" dirty="0"/>
              <a:t>Performance requirements </a:t>
            </a:r>
            <a:r>
              <a:rPr lang="en-US" sz="1400" dirty="0"/>
              <a:t>(Stops on </a:t>
            </a:r>
            <a:r>
              <a:rPr lang="en-US" sz="1400" b="1" dirty="0"/>
              <a:t>low friction surface</a:t>
            </a:r>
            <a:r>
              <a:rPr lang="en-US" sz="1400" dirty="0"/>
              <a:t>)</a:t>
            </a:r>
          </a:p>
          <a:p>
            <a:pPr marL="342900" indent="-342900">
              <a:buAutoNum type="alphaLcPeriod"/>
            </a:pPr>
            <a:r>
              <a:rPr lang="en-US" sz="1400" dirty="0">
                <a:solidFill>
                  <a:srgbClr val="00B050"/>
                </a:solidFill>
              </a:rPr>
              <a:t>The stopping distance (S) shall be ≤ 0.0056V</a:t>
            </a:r>
            <a:r>
              <a:rPr lang="en-US" sz="1400" baseline="30000" dirty="0">
                <a:solidFill>
                  <a:srgbClr val="00B050"/>
                </a:solidFill>
              </a:rPr>
              <a:t>2</a:t>
            </a:r>
            <a:r>
              <a:rPr lang="en-US" sz="1400" dirty="0">
                <a:solidFill>
                  <a:srgbClr val="00B050"/>
                </a:solidFill>
              </a:rPr>
              <a:t>/P</a:t>
            </a:r>
            <a:br>
              <a:rPr lang="en-US" sz="1400" dirty="0">
                <a:solidFill>
                  <a:srgbClr val="00B050"/>
                </a:solidFill>
              </a:rPr>
            </a:br>
            <a:r>
              <a:rPr lang="en-US" sz="800" dirty="0">
                <a:solidFill>
                  <a:srgbClr val="00B050"/>
                </a:solidFill>
              </a:rPr>
              <a:t>(where V is the specified test speed in km/h, P is the peak braking coefficient* and S is the required stopping distance in </a:t>
            </a:r>
            <a:r>
              <a:rPr lang="en-US" sz="800" dirty="0" err="1">
                <a:solidFill>
                  <a:srgbClr val="00B050"/>
                </a:solidFill>
              </a:rPr>
              <a:t>metres</a:t>
            </a:r>
            <a:r>
              <a:rPr lang="en-US" sz="800" dirty="0">
                <a:solidFill>
                  <a:srgbClr val="00B050"/>
                </a:solidFill>
              </a:rPr>
              <a:t>)</a:t>
            </a:r>
            <a:br>
              <a:rPr lang="en-US" sz="1400" dirty="0">
                <a:solidFill>
                  <a:srgbClr val="00B050"/>
                </a:solidFill>
              </a:rPr>
            </a:br>
            <a:r>
              <a:rPr lang="en-US" sz="1400" dirty="0">
                <a:solidFill>
                  <a:srgbClr val="00B050"/>
                </a:solidFill>
              </a:rPr>
              <a:t>or the MFDD shall be ≥ 6.87 x P, in m/s</a:t>
            </a:r>
            <a:r>
              <a:rPr lang="en-US" sz="1400" baseline="30000" dirty="0">
                <a:solidFill>
                  <a:srgbClr val="00B050"/>
                </a:solidFill>
              </a:rPr>
              <a:t>2</a:t>
            </a:r>
            <a:r>
              <a:rPr lang="en-US" sz="1400" dirty="0"/>
              <a:t>; </a:t>
            </a:r>
          </a:p>
        </p:txBody>
      </p:sp>
      <p:sp>
        <p:nvSpPr>
          <p:cNvPr id="15" name="TextBox 17">
            <a:extLst>
              <a:ext uri="{FF2B5EF4-FFF2-40B4-BE49-F238E27FC236}">
                <a16:creationId xmlns:a16="http://schemas.microsoft.com/office/drawing/2014/main" id="{7523F804-C49D-31CF-F583-910F522BB74D}"/>
              </a:ext>
            </a:extLst>
          </p:cNvPr>
          <p:cNvSpPr txBox="1"/>
          <p:nvPr/>
        </p:nvSpPr>
        <p:spPr>
          <a:xfrm>
            <a:off x="697599" y="5891085"/>
            <a:ext cx="11217623" cy="8907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R="0" algn="l" defTabSz="91440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* Calculation of PBC: </a:t>
            </a:r>
            <a:b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</a:b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The Peak Braking Coefficient (PBC) is calculated from the test stop that generates the maximum vehicle deceleration rate, as follows: PBC = 0.566/t, </a:t>
            </a:r>
            <a:b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</a:b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where t = time taken, in seconds, for the speed of the vehicle to reduce from 0.8 Vmax to (0.8 Vmax – 20), where Vmax is measured in km/h</a:t>
            </a:r>
          </a:p>
          <a:p>
            <a:pPr>
              <a:spcBef>
                <a:spcPts val="500"/>
              </a:spcBef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Source: UNECE R78</a:t>
            </a: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algn="l" defTabSz="914400" eaLnBrk="1" fontAlgn="auto" latinLnBrk="0" hangingPunct="1"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** rider’s best: mean deceleration from 0,8 Vmax to 0,1 Vmax, best out of 10 measurements without ABS to define a criteria close to the physical limit</a:t>
            </a:r>
            <a:endParaRPr kumimoji="0" lang="de-DE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" name="Inhaltsplatzhalter 8">
            <a:extLst>
              <a:ext uri="{FF2B5EF4-FFF2-40B4-BE49-F238E27FC236}">
                <a16:creationId xmlns:a16="http://schemas.microsoft.com/office/drawing/2014/main" id="{7B38C2CB-77EA-75F0-4B1F-5D659F0664F1}"/>
              </a:ext>
            </a:extLst>
          </p:cNvPr>
          <p:cNvSpPr txBox="1">
            <a:spLocks/>
          </p:cNvSpPr>
          <p:nvPr/>
        </p:nvSpPr>
        <p:spPr>
          <a:xfrm>
            <a:off x="6335907" y="1516804"/>
            <a:ext cx="5579315" cy="17369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/>
              <a:t>Proposal:</a:t>
            </a:r>
            <a:br>
              <a:rPr lang="en-US" sz="1400" b="1" dirty="0"/>
            </a:br>
            <a:br>
              <a:rPr lang="en-US" sz="400" b="1" dirty="0"/>
            </a:br>
            <a:r>
              <a:rPr lang="en-US" sz="1400" dirty="0"/>
              <a:t>9.3.2 </a:t>
            </a:r>
            <a:r>
              <a:rPr lang="en-US" sz="1400" b="1" dirty="0"/>
              <a:t>Performance requirements </a:t>
            </a:r>
            <a:r>
              <a:rPr lang="en-US" sz="1400" dirty="0"/>
              <a:t>(Stops on </a:t>
            </a:r>
            <a:r>
              <a:rPr lang="en-US" sz="1400" b="1" dirty="0"/>
              <a:t>high friction surface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The stopping distance (S) shall be…</a:t>
            </a:r>
          </a:p>
          <a:p>
            <a:pPr marL="355600" indent="-355600">
              <a:buNone/>
            </a:pPr>
            <a:r>
              <a:rPr lang="en-US" sz="1400" dirty="0"/>
              <a:t>a.2  </a:t>
            </a:r>
            <a:r>
              <a:rPr lang="en-US" sz="1400" dirty="0">
                <a:solidFill>
                  <a:schemeClr val="accent1"/>
                </a:solidFill>
              </a:rPr>
              <a:t>in case of pedal-driven vehicles of category L1 with auxiliary electric propulsion, ≤ 0.0056V</a:t>
            </a:r>
            <a:r>
              <a:rPr lang="en-US" sz="1400" baseline="30000" dirty="0">
                <a:solidFill>
                  <a:schemeClr val="accent1"/>
                </a:solidFill>
              </a:rPr>
              <a:t>2</a:t>
            </a:r>
            <a:r>
              <a:rPr lang="en-US" sz="1400" dirty="0">
                <a:solidFill>
                  <a:schemeClr val="accent1"/>
                </a:solidFill>
              </a:rPr>
              <a:t>/P</a:t>
            </a:r>
            <a:br>
              <a:rPr lang="en-US" sz="1400" dirty="0">
                <a:solidFill>
                  <a:schemeClr val="accent1"/>
                </a:solidFill>
              </a:rPr>
            </a:br>
            <a:r>
              <a:rPr lang="en-US" sz="800" dirty="0">
                <a:solidFill>
                  <a:schemeClr val="accent1"/>
                </a:solidFill>
              </a:rPr>
              <a:t>(where V is the specified test speed in km/h, P is the peak braking coefficient and S is the required stopping distance in </a:t>
            </a:r>
            <a:r>
              <a:rPr lang="en-US" sz="800" dirty="0" err="1">
                <a:solidFill>
                  <a:schemeClr val="accent1"/>
                </a:solidFill>
              </a:rPr>
              <a:t>metres</a:t>
            </a:r>
            <a:r>
              <a:rPr lang="en-US" sz="800" dirty="0">
                <a:solidFill>
                  <a:schemeClr val="accent1"/>
                </a:solidFill>
              </a:rPr>
              <a:t>)</a:t>
            </a:r>
            <a:br>
              <a:rPr lang="en-US" sz="1400" dirty="0">
                <a:solidFill>
                  <a:schemeClr val="accent1"/>
                </a:solidFill>
              </a:rPr>
            </a:br>
            <a:r>
              <a:rPr lang="en-US" sz="1400" dirty="0">
                <a:solidFill>
                  <a:schemeClr val="accent1"/>
                </a:solidFill>
              </a:rPr>
              <a:t>or the MFDD shall be ≥ 6.87 x P, in m/s</a:t>
            </a:r>
            <a:r>
              <a:rPr lang="en-US" sz="1400" baseline="30000" dirty="0">
                <a:solidFill>
                  <a:schemeClr val="accent1"/>
                </a:solidFill>
              </a:rPr>
              <a:t>2</a:t>
            </a:r>
            <a:r>
              <a:rPr lang="en-US" sz="1400" dirty="0"/>
              <a:t>;</a:t>
            </a:r>
          </a:p>
        </p:txBody>
      </p:sp>
      <p:sp>
        <p:nvSpPr>
          <p:cNvPr id="3" name="Inhaltsplatzhalter 8">
            <a:extLst>
              <a:ext uri="{FF2B5EF4-FFF2-40B4-BE49-F238E27FC236}">
                <a16:creationId xmlns:a16="http://schemas.microsoft.com/office/drawing/2014/main" id="{423E879C-392C-D8DD-8C6A-275D838956F8}"/>
              </a:ext>
            </a:extLst>
          </p:cNvPr>
          <p:cNvSpPr txBox="1">
            <a:spLocks/>
          </p:cNvSpPr>
          <p:nvPr/>
        </p:nvSpPr>
        <p:spPr>
          <a:xfrm>
            <a:off x="697599" y="3317091"/>
            <a:ext cx="5579315" cy="25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/>
              <a:t>Calculation example: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Calculation of PBC (from arbitrary measurement):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t = 0.76 s</a:t>
            </a:r>
            <a:br>
              <a:rPr lang="en-US" sz="1400" dirty="0"/>
            </a:br>
            <a:r>
              <a:rPr lang="en-US" sz="1400" b="1" dirty="0"/>
              <a:t>P</a:t>
            </a:r>
            <a:r>
              <a:rPr lang="en-US" sz="1400" dirty="0"/>
              <a:t> = 0.566/0.76 </a:t>
            </a:r>
            <a:r>
              <a:rPr lang="en-US" sz="1400" b="1" dirty="0"/>
              <a:t>=</a:t>
            </a:r>
            <a:r>
              <a:rPr lang="en-US" sz="1400" dirty="0"/>
              <a:t> </a:t>
            </a:r>
            <a:r>
              <a:rPr lang="en-US" sz="1400" b="1" dirty="0"/>
              <a:t>0.75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/>
              <a:t>MFDD criteria </a:t>
            </a:r>
            <a:r>
              <a:rPr lang="en-US" sz="1400" dirty="0"/>
              <a:t>= 6.87 x 0.75 </a:t>
            </a:r>
            <a:r>
              <a:rPr lang="en-US" sz="1400" b="1" dirty="0"/>
              <a:t>= 5.15 m/s²</a:t>
            </a:r>
            <a:br>
              <a:rPr lang="en-US" sz="1400" b="1" dirty="0"/>
            </a:br>
            <a:br>
              <a:rPr lang="en-US" sz="1400" b="1" dirty="0"/>
            </a:br>
            <a:r>
              <a:rPr lang="en-US" sz="1400" b="1" dirty="0"/>
              <a:t>Comparison with rider’s best deceleration</a:t>
            </a:r>
            <a:r>
              <a:rPr lang="en-US" sz="1400" dirty="0"/>
              <a:t>**</a:t>
            </a:r>
            <a:r>
              <a:rPr lang="en-US" sz="1400" b="1" dirty="0"/>
              <a:t>:</a:t>
            </a:r>
            <a:br>
              <a:rPr lang="en-US" sz="1400" b="1" dirty="0"/>
            </a:br>
            <a:r>
              <a:rPr lang="en-US" sz="1200" dirty="0"/>
              <a:t>rider’s best value from same arbitrary measurement: 7.1 m/s²</a:t>
            </a:r>
            <a:br>
              <a:rPr lang="en-US" sz="1400" b="1" dirty="0"/>
            </a:br>
            <a:br>
              <a:rPr lang="en-US" sz="1400" b="1" dirty="0"/>
            </a:br>
            <a:r>
              <a:rPr lang="en-US" sz="1400" b="1" dirty="0"/>
              <a:t>MFDD criteria / rider’s best </a:t>
            </a:r>
            <a:r>
              <a:rPr lang="en-US" sz="1400" dirty="0"/>
              <a:t>= 5.15 m/s² / 7.1 m/s² </a:t>
            </a:r>
            <a:r>
              <a:rPr lang="en-US" sz="1400" b="1" dirty="0"/>
              <a:t>= 73%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ym typeface="Wingdings" panose="05000000000000000000" pitchFamily="2" charset="2"/>
              </a:rPr>
              <a:t> </a:t>
            </a:r>
            <a:r>
              <a:rPr lang="en-US" sz="1400" dirty="0">
                <a:sym typeface="Wingdings" panose="05000000000000000000" pitchFamily="2" charset="2"/>
              </a:rPr>
              <a:t>The pass criteria for ABS is 73% of rider’s best value</a:t>
            </a:r>
            <a:endParaRPr lang="en-US" sz="1400" dirty="0"/>
          </a:p>
        </p:txBody>
      </p:sp>
      <p:sp>
        <p:nvSpPr>
          <p:cNvPr id="4" name="Inhaltsplatzhalter 8">
            <a:extLst>
              <a:ext uri="{FF2B5EF4-FFF2-40B4-BE49-F238E27FC236}">
                <a16:creationId xmlns:a16="http://schemas.microsoft.com/office/drawing/2014/main" id="{173E6D2C-5926-0999-0ADA-4EC0FE446944}"/>
              </a:ext>
            </a:extLst>
          </p:cNvPr>
          <p:cNvSpPr txBox="1">
            <a:spLocks/>
          </p:cNvSpPr>
          <p:nvPr/>
        </p:nvSpPr>
        <p:spPr>
          <a:xfrm>
            <a:off x="6335907" y="3311862"/>
            <a:ext cx="5579315" cy="25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300" b="1" dirty="0"/>
              <a:t>Calculation example:</a:t>
            </a:r>
          </a:p>
          <a:p>
            <a:pPr marL="0" indent="0">
              <a:buNone/>
            </a:pPr>
            <a:r>
              <a:rPr lang="en-US" sz="1300" dirty="0"/>
              <a:t>Calculation of PBC (from another arbitrary measurement): </a:t>
            </a:r>
          </a:p>
          <a:p>
            <a:pPr marL="0" indent="0">
              <a:buNone/>
            </a:pPr>
            <a:r>
              <a:rPr lang="en-US" sz="1300" dirty="0"/>
              <a:t>t = 1.3 s</a:t>
            </a:r>
            <a:br>
              <a:rPr lang="en-US" sz="1300" dirty="0"/>
            </a:br>
            <a:r>
              <a:rPr lang="en-US" sz="1300" b="1" dirty="0"/>
              <a:t>P</a:t>
            </a:r>
            <a:r>
              <a:rPr lang="en-US" sz="1300" dirty="0"/>
              <a:t> = 0.566/1.3 </a:t>
            </a:r>
            <a:r>
              <a:rPr lang="en-US" sz="1300" b="1" dirty="0"/>
              <a:t>=</a:t>
            </a:r>
            <a:r>
              <a:rPr lang="en-US" sz="1300" dirty="0"/>
              <a:t> </a:t>
            </a:r>
            <a:r>
              <a:rPr lang="en-US" sz="1300" b="1" dirty="0"/>
              <a:t>0.43</a:t>
            </a:r>
          </a:p>
          <a:p>
            <a:pPr marL="0" indent="0">
              <a:buNone/>
            </a:pPr>
            <a:r>
              <a:rPr lang="en-US" sz="1300" b="1" dirty="0"/>
              <a:t>MFDD criteria </a:t>
            </a:r>
            <a:r>
              <a:rPr lang="en-US" sz="1300" dirty="0"/>
              <a:t>= 6.87 x 0.43 </a:t>
            </a:r>
            <a:r>
              <a:rPr lang="en-US" sz="1300" b="1" dirty="0"/>
              <a:t>= 2.95 m/s²</a:t>
            </a:r>
            <a:br>
              <a:rPr lang="en-US" sz="1300" b="1" dirty="0"/>
            </a:br>
            <a:br>
              <a:rPr lang="en-US" sz="1300" b="1" dirty="0"/>
            </a:br>
            <a:r>
              <a:rPr lang="en-US" sz="1300" b="1" dirty="0"/>
              <a:t>Comparison with rider’s best deceleration</a:t>
            </a:r>
            <a:r>
              <a:rPr lang="en-US" sz="1300" dirty="0"/>
              <a:t>**</a:t>
            </a:r>
            <a:r>
              <a:rPr lang="en-US" sz="1300" b="1" dirty="0"/>
              <a:t>:</a:t>
            </a:r>
            <a:br>
              <a:rPr lang="en-US" sz="1300" b="1" dirty="0"/>
            </a:br>
            <a:r>
              <a:rPr lang="en-US" sz="1100" dirty="0"/>
              <a:t>rider’s best value from same exemplary measurement: 4.0 m/s²</a:t>
            </a:r>
            <a:br>
              <a:rPr lang="en-US" sz="1300" b="1" dirty="0"/>
            </a:br>
            <a:br>
              <a:rPr lang="en-US" sz="1300" b="1" dirty="0"/>
            </a:br>
            <a:r>
              <a:rPr lang="en-US" sz="1300" b="1" dirty="0"/>
              <a:t>MFDD criteria / rider’s best </a:t>
            </a:r>
            <a:r>
              <a:rPr lang="en-US" sz="1300" dirty="0"/>
              <a:t>= 2.95 m/s² / 4.0 m/s² </a:t>
            </a:r>
            <a:r>
              <a:rPr lang="en-US" sz="1300" b="1" dirty="0"/>
              <a:t>= 74%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300" dirty="0">
                <a:sym typeface="Wingdings" panose="05000000000000000000" pitchFamily="2" charset="2"/>
              </a:rPr>
              <a:t> The pass criteria for ABS is 74% of rider’s best value</a:t>
            </a:r>
            <a:endParaRPr lang="en-US" sz="1300" dirty="0"/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2189AA05-3FB8-5814-D3EB-988825AA43B6}"/>
              </a:ext>
            </a:extLst>
          </p:cNvPr>
          <p:cNvSpPr/>
          <p:nvPr/>
        </p:nvSpPr>
        <p:spPr>
          <a:xfrm>
            <a:off x="10096344" y="179904"/>
            <a:ext cx="1682496" cy="621792"/>
          </a:xfrm>
          <a:custGeom>
            <a:avLst/>
            <a:gdLst/>
            <a:ahLst/>
            <a:cxnLst/>
            <a:rect l="l" t="t" r="r" b="b"/>
            <a:pathLst>
              <a:path w="9712612" h="3402052">
                <a:moveTo>
                  <a:pt x="0" y="0"/>
                </a:moveTo>
                <a:lnTo>
                  <a:pt x="9712612" y="0"/>
                </a:lnTo>
                <a:lnTo>
                  <a:pt x="9712612" y="3402052"/>
                </a:lnTo>
                <a:lnTo>
                  <a:pt x="0" y="340205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914" t="-40766" r="-1600" b="-34836"/>
            </a:stretch>
          </a:blip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026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FF5F8084-F0A5-4951-BD4E-3D23E71390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BB1EA8-66F9-4578-9199-643E320DE1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EC60D4-12B5-425F-884D-A2385F545965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1183</Words>
  <Application>Microsoft Office PowerPoint</Application>
  <PresentationFormat>Widescreen</PresentationFormat>
  <Paragraphs>67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Aptos</vt:lpstr>
      <vt:lpstr>Arial</vt:lpstr>
      <vt:lpstr>Bosch Office Sans</vt:lpstr>
      <vt:lpstr>Calibri</vt:lpstr>
      <vt:lpstr>Calibri Light</vt:lpstr>
      <vt:lpstr>Times New Roman</vt:lpstr>
      <vt:lpstr>Wingdings</vt:lpstr>
      <vt:lpstr>Office</vt:lpstr>
      <vt:lpstr>UN Regulations No. 78  Limitations and Improvements for S-EPAC</vt:lpstr>
      <vt:lpstr>Limitations and Improvements for S-EPAC</vt:lpstr>
      <vt:lpstr>A Standard made for Motorcycles and Mopeds</vt:lpstr>
      <vt:lpstr>Needed Change Points for S-EPAC</vt:lpstr>
      <vt:lpstr>Exemplary Calculation for 9.3 and 9.4</vt:lpstr>
    </vt:vector>
  </TitlesOfParts>
  <Company>Robert Bosch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UNECE R78: Limitations and Improvements for S-EPAC</dc:title>
  <dc:creator>Maier Oliver (EB-BS/ENG)</dc:creator>
  <cp:lastModifiedBy>Daniela Leveratto</cp:lastModifiedBy>
  <cp:revision>6</cp:revision>
  <dcterms:created xsi:type="dcterms:W3CDTF">2024-01-17T08:49:06Z</dcterms:created>
  <dcterms:modified xsi:type="dcterms:W3CDTF">2024-01-22T21:47:22Z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4" name="gba66df640194346a5267c50f24d4797">
    <vt:lpwstr/>
  </property>
  <property fmtid="{D5CDD505-2E9C-101B-9397-08002B2CF9AE}" pid="5" name="Office_x0020_of_x0020_Origin">
    <vt:lpwstr/>
  </property>
</Properties>
</file>