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406" r:id="rId6"/>
    <p:sldId id="2407" r:id="rId7"/>
    <p:sldId id="2409" r:id="rId8"/>
    <p:sldId id="2408" r:id="rId9"/>
    <p:sldId id="2410" r:id="rId10"/>
    <p:sldId id="2412" r:id="rId11"/>
  </p:sldIdLst>
  <p:sldSz cx="12192000" cy="6858000"/>
  <p:notesSz cx="10231438" cy="7102475"/>
  <p:custDataLst>
    <p:tags r:id="rId14"/>
  </p:custDataLst>
  <p:defaultTextStyle>
    <a:defPPr>
      <a:defRPr lang="de-DE"/>
    </a:defPPr>
    <a:lvl1pPr marL="0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68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36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04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872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40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808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275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744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2" userDrawn="1">
          <p15:clr>
            <a:srgbClr val="A4A3A4"/>
          </p15:clr>
        </p15:guide>
        <p15:guide id="2" orient="horz" pos="3491" userDrawn="1">
          <p15:clr>
            <a:srgbClr val="A4A3A4"/>
          </p15:clr>
        </p15:guide>
        <p15:guide id="3" orient="horz" pos="2341" userDrawn="1">
          <p15:clr>
            <a:srgbClr val="A4A3A4"/>
          </p15:clr>
        </p15:guide>
        <p15:guide id="4" orient="horz" pos="2281" userDrawn="1">
          <p15:clr>
            <a:srgbClr val="A4A3A4"/>
          </p15:clr>
        </p15:guide>
        <p15:guide id="5" orient="horz" pos="164" userDrawn="1">
          <p15:clr>
            <a:srgbClr val="A4A3A4"/>
          </p15:clr>
        </p15:guide>
        <p15:guide id="6" orient="horz" pos="4156" userDrawn="1">
          <p15:clr>
            <a:srgbClr val="A4A3A4"/>
          </p15:clr>
        </p15:guide>
        <p15:guide id="7" orient="horz" pos="4035" userDrawn="1">
          <p15:clr>
            <a:srgbClr val="A4A3A4"/>
          </p15:clr>
        </p15:guide>
        <p15:guide id="8" orient="horz" pos="3793" userDrawn="1">
          <p15:clr>
            <a:srgbClr val="A4A3A4"/>
          </p15:clr>
        </p15:guide>
        <p15:guide id="9" pos="332" userDrawn="1">
          <p15:clr>
            <a:srgbClr val="A4A3A4"/>
          </p15:clr>
        </p15:guide>
        <p15:guide id="10" pos="3809" userDrawn="1">
          <p15:clr>
            <a:srgbClr val="A4A3A4"/>
          </p15:clr>
        </p15:guide>
        <p15:guide id="11" pos="3871" userDrawn="1">
          <p15:clr>
            <a:srgbClr val="A4A3A4"/>
          </p15:clr>
        </p15:guide>
        <p15:guide id="12" pos="5049" userDrawn="1">
          <p15:clr>
            <a:srgbClr val="A4A3A4"/>
          </p15:clr>
        </p15:guide>
        <p15:guide id="13" pos="4989" userDrawn="1">
          <p15:clr>
            <a:srgbClr val="A4A3A4"/>
          </p15:clr>
        </p15:guide>
        <p15:guide id="14" pos="2691" userDrawn="1">
          <p15:clr>
            <a:srgbClr val="A4A3A4"/>
          </p15:clr>
        </p15:guide>
        <p15:guide id="15" pos="2631" userDrawn="1">
          <p15:clr>
            <a:srgbClr val="A4A3A4"/>
          </p15:clr>
        </p15:guide>
        <p15:guide id="16" pos="7348" userDrawn="1">
          <p15:clr>
            <a:srgbClr val="A4A3A4"/>
          </p15:clr>
        </p15:guide>
        <p15:guide id="17" pos="151" userDrawn="1">
          <p15:clr>
            <a:srgbClr val="A4A3A4"/>
          </p15:clr>
        </p15:guide>
        <p15:guide id="18" pos="7529" userDrawn="1">
          <p15:clr>
            <a:srgbClr val="A4A3A4"/>
          </p15:clr>
        </p15:guide>
        <p15:guide id="19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ames Herbst" initials="JH" lastIdx="53" clrIdx="6">
    <p:extLst>
      <p:ext uri="{19B8F6BF-5375-455C-9EA6-DF929625EA0E}">
        <p15:presenceInfo xmlns:p15="http://schemas.microsoft.com/office/powerpoint/2012/main" userId="ee12bf55c9df2bd8" providerId="Windows Live"/>
      </p:ext>
    </p:extLst>
  </p:cmAuthor>
  <p:cmAuthor id="1" name="Teglasy, Oers" initials="TO" lastIdx="2" clrIdx="0"/>
  <p:cmAuthor id="2" name="Russ Shields" initials="trs" lastIdx="23" clrIdx="1">
    <p:extLst>
      <p:ext uri="{19B8F6BF-5375-455C-9EA6-DF929625EA0E}">
        <p15:presenceInfo xmlns:p15="http://schemas.microsoft.com/office/powerpoint/2012/main" userId="Russ Shields" providerId="None"/>
      </p:ext>
    </p:extLst>
  </p:cmAuthor>
  <p:cmAuthor id="3" name="Rich Shuman" initials="RS" lastIdx="32" clrIdx="2">
    <p:extLst>
      <p:ext uri="{19B8F6BF-5375-455C-9EA6-DF929625EA0E}">
        <p15:presenceInfo xmlns:p15="http://schemas.microsoft.com/office/powerpoint/2012/main" userId="Rich Shuman" providerId="None"/>
      </p:ext>
    </p:extLst>
  </p:cmAuthor>
  <p:cmAuthor id="4" name="Christian Thiel" initials="CT" lastIdx="189" clrIdx="3">
    <p:extLst>
      <p:ext uri="{19B8F6BF-5375-455C-9EA6-DF929625EA0E}">
        <p15:presenceInfo xmlns:p15="http://schemas.microsoft.com/office/powerpoint/2012/main" userId="Christian Thiel" providerId="None"/>
      </p:ext>
    </p:extLst>
  </p:cmAuthor>
  <p:cmAuthor id="5" name="Paul Barnard" initials="PRB" lastIdx="98" clrIdx="4">
    <p:extLst>
      <p:ext uri="{19B8F6BF-5375-455C-9EA6-DF929625EA0E}">
        <p15:presenceInfo xmlns:p15="http://schemas.microsoft.com/office/powerpoint/2012/main" userId="Paul Barnard" providerId="None"/>
      </p:ext>
    </p:extLst>
  </p:cmAuthor>
  <p:cmAuthor id="6" name="Ken Cordes" initials="KEC" lastIdx="7" clrIdx="5">
    <p:extLst>
      <p:ext uri="{19B8F6BF-5375-455C-9EA6-DF929625EA0E}">
        <p15:presenceInfo xmlns:p15="http://schemas.microsoft.com/office/powerpoint/2012/main" userId="Ken Cord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F"/>
    <a:srgbClr val="EBEBEB"/>
    <a:srgbClr val="97B4B7"/>
    <a:srgbClr val="99FF99"/>
    <a:srgbClr val="000000"/>
    <a:srgbClr val="95C21F"/>
    <a:srgbClr val="2DB92D"/>
    <a:srgbClr val="0000FF"/>
    <a:srgbClr val="00326F"/>
    <a:srgbClr val="063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AC293-461D-4617-9ADD-E6639367211C}" v="2" dt="2024-01-19T14:50:06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80" autoAdjust="0"/>
    <p:restoredTop sz="94404" autoAdjust="0"/>
  </p:normalViewPr>
  <p:slideViewPr>
    <p:cSldViewPr snapToObjects="1" showGuides="1">
      <p:cViewPr varScale="1">
        <p:scale>
          <a:sx n="108" d="100"/>
          <a:sy n="108" d="100"/>
        </p:scale>
        <p:origin x="186" y="102"/>
      </p:cViewPr>
      <p:guideLst>
        <p:guide orient="horz" pos="1132"/>
        <p:guide orient="horz" pos="3491"/>
        <p:guide orient="horz" pos="2341"/>
        <p:guide orient="horz" pos="2281"/>
        <p:guide orient="horz" pos="164"/>
        <p:guide orient="horz" pos="4156"/>
        <p:guide orient="horz" pos="4035"/>
        <p:guide orient="horz" pos="3793"/>
        <p:guide pos="332"/>
        <p:guide pos="3809"/>
        <p:guide pos="3871"/>
        <p:guide pos="5049"/>
        <p:guide pos="4989"/>
        <p:guide pos="2691"/>
        <p:guide pos="2631"/>
        <p:guide pos="7348"/>
        <p:guide pos="151"/>
        <p:guide pos="7529"/>
        <p:guide pos="7287"/>
      </p:guideLst>
    </p:cSldViewPr>
  </p:slideViewPr>
  <p:outlineViewPr>
    <p:cViewPr>
      <p:scale>
        <a:sx n="33" d="100"/>
        <a:sy n="33" d="100"/>
      </p:scale>
      <p:origin x="0" y="-45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3312"/>
    </p:cViewPr>
  </p:sorterViewPr>
  <p:notesViewPr>
    <p:cSldViewPr snapToObjects="1">
      <p:cViewPr varScale="1">
        <p:scale>
          <a:sx n="69" d="100"/>
          <a:sy n="69" d="100"/>
        </p:scale>
        <p:origin x="301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4313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r">
              <a:defRPr sz="1200"/>
            </a:lvl1pPr>
          </a:lstStyle>
          <a:p>
            <a:fld id="{C0CA1980-E829-F743-A920-79B4338139D1}" type="datetime1">
              <a:rPr lang="en-US" smtClean="0"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819"/>
            <a:ext cx="4434738" cy="355521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4313" y="6745819"/>
            <a:ext cx="4434738" cy="355521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r">
              <a:defRPr sz="1200"/>
            </a:lvl1pPr>
          </a:lstStyle>
          <a:p>
            <a:fld id="{B27A6997-DF0D-D04D-8B9B-2066A74C2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04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4313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r">
              <a:defRPr sz="1200"/>
            </a:lvl1pPr>
          </a:lstStyle>
          <a:p>
            <a:fld id="{C8E5B707-CB78-F346-8028-82AE24FCC5EE}" type="datetime1">
              <a:rPr lang="en-US" smtClean="0"/>
              <a:t>1/23/2024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889000"/>
            <a:ext cx="4256088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2" tIns="47381" rIns="94762" bIns="47381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2667" y="3417777"/>
            <a:ext cx="8186106" cy="2796464"/>
          </a:xfrm>
          <a:prstGeom prst="rect">
            <a:avLst/>
          </a:prstGeom>
        </p:spPr>
        <p:txBody>
          <a:bodyPr vert="horz" lIns="94762" tIns="47381" rIns="94762" bIns="47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953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4313" y="6746953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r">
              <a:defRPr sz="1200"/>
            </a:lvl1pPr>
          </a:lstStyle>
          <a:p>
            <a:fld id="{2BB87A57-4D0E-4803-BC1C-DDF8906EE96B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8989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68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36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04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872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340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808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275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744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87A57-4D0E-4803-BC1C-DDF8906EE96B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87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2743200"/>
          </a:xfrm>
          <a:prstGeom prst="rect">
            <a:avLst/>
          </a:prstGeom>
          <a:solidFill>
            <a:srgbClr val="003B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400" noProof="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6152" y="3154680"/>
            <a:ext cx="8839200" cy="498598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600">
                <a:solidFill>
                  <a:srgbClr val="003B6F"/>
                </a:solidFill>
              </a:defRPr>
            </a:lvl1pPr>
          </a:lstStyle>
          <a:p>
            <a:r>
              <a:rPr lang="en-GB" altLang="ja-JP" noProof="0" dirty="0"/>
              <a:t>Click to edit Master title style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6152" y="4498848"/>
            <a:ext cx="7823200" cy="1738464"/>
          </a:xfrm>
        </p:spPr>
        <p:txBody>
          <a:bodyPr lIns="0" tIns="0" rIns="0" bIns="0"/>
          <a:lstStyle>
            <a:lvl1pPr marL="0" indent="0">
              <a:buFont typeface="Verdana" pitchFamily="34" charset="0"/>
              <a:buNone/>
              <a:defRPr sz="2100">
                <a:solidFill>
                  <a:srgbClr val="404040"/>
                </a:solidFill>
              </a:defRPr>
            </a:lvl1pPr>
          </a:lstStyle>
          <a:p>
            <a:r>
              <a:rPr lang="en-GB" altLang="ja-JP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803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"/>
            <a:ext cx="11404600" cy="990599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400" y="1066800"/>
            <a:ext cx="11328400" cy="5334000"/>
          </a:xfrm>
        </p:spPr>
        <p:txBody>
          <a:bodyPr/>
          <a:lstStyle>
            <a:lvl1pPr marL="182880" indent="-182880">
              <a:spcBef>
                <a:spcPts val="1200"/>
              </a:spcBef>
              <a:defRPr sz="2600">
                <a:solidFill>
                  <a:srgbClr val="003B6F"/>
                </a:solidFill>
              </a:defRPr>
            </a:lvl1pPr>
            <a:lvl2pPr marL="365760" indent="-182880">
              <a:spcBef>
                <a:spcPts val="1200"/>
              </a:spcBef>
              <a:defRPr sz="2400">
                <a:solidFill>
                  <a:srgbClr val="003B6F"/>
                </a:solidFill>
              </a:defRPr>
            </a:lvl2pPr>
            <a:lvl3pPr marL="548640" indent="-182880">
              <a:spcBef>
                <a:spcPts val="1200"/>
              </a:spcBef>
              <a:defRPr sz="2200">
                <a:solidFill>
                  <a:srgbClr val="003B6F"/>
                </a:solidFill>
              </a:defRPr>
            </a:lvl3pPr>
            <a:lvl4pPr marL="731520" indent="-182880">
              <a:spcBef>
                <a:spcPts val="1200"/>
              </a:spcBef>
              <a:defRPr sz="2000">
                <a:solidFill>
                  <a:srgbClr val="003B6F"/>
                </a:solidFill>
              </a:defRPr>
            </a:lvl4pPr>
            <a:lvl5pPr marL="914400" indent="-182880">
              <a:spcBef>
                <a:spcPts val="1200"/>
              </a:spcBef>
              <a:defRPr sz="1800">
                <a:solidFill>
                  <a:srgbClr val="003B6F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99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990600"/>
          </a:xfrm>
          <a:prstGeom prst="rect">
            <a:avLst/>
          </a:prstGeom>
          <a:solidFill>
            <a:srgbClr val="003B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400" noProof="0" dirty="0"/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06400" y="0"/>
            <a:ext cx="11404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noProof="0" dirty="0"/>
              <a:t>Click to modify title and this would go to two lines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85" y="1190630"/>
            <a:ext cx="11404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noProof="0" dirty="0"/>
              <a:t>Click to modify text</a:t>
            </a:r>
          </a:p>
          <a:p>
            <a:pPr lvl="1"/>
            <a:r>
              <a:rPr lang="en-GB" altLang="ja-JP" noProof="0" dirty="0"/>
              <a:t>Level 2</a:t>
            </a:r>
          </a:p>
          <a:p>
            <a:pPr lvl="2"/>
            <a:r>
              <a:rPr lang="en-GB" altLang="ja-JP" noProof="0" dirty="0"/>
              <a:t>Level 3</a:t>
            </a:r>
          </a:p>
          <a:p>
            <a:pPr lvl="3"/>
            <a:r>
              <a:rPr lang="en-GB" altLang="ja-JP" noProof="0" dirty="0"/>
              <a:t>Level 4</a:t>
            </a:r>
          </a:p>
          <a:p>
            <a:pPr lvl="4"/>
            <a:r>
              <a:rPr lang="en-GB" altLang="ja-JP" noProof="0" dirty="0"/>
              <a:t>Level 5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8400" y="6524630"/>
            <a:ext cx="86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fld id="{0D4F9787-E67B-4D5E-87D8-A0DF3AE46166}" type="slidenum">
              <a:rPr lang="en-US" altLang="ja-JP" noProof="0" smtClean="0"/>
              <a:pPr>
                <a:defRPr/>
              </a:pPr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52812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50" charset="-128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18288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Font typeface="Verdana" panose="020B0604030504040204" pitchFamily="34" charset="0"/>
        <a:buChar char="•"/>
        <a:defRPr sz="2400">
          <a:solidFill>
            <a:srgbClr val="003B6F"/>
          </a:solidFill>
          <a:latin typeface="+mn-lt"/>
          <a:ea typeface="ＭＳ Ｐゴシック" pitchFamily="50" charset="-128"/>
          <a:cs typeface="+mn-cs"/>
        </a:defRPr>
      </a:lvl1pPr>
      <a:lvl2pPr marL="36576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80000"/>
        <a:buFont typeface="Webdings" panose="05030102010509060703" pitchFamily="18" charset="2"/>
        <a:buChar char="4"/>
        <a:defRPr sz="2200">
          <a:solidFill>
            <a:srgbClr val="003B6F"/>
          </a:solidFill>
          <a:latin typeface="+mn-lt"/>
          <a:ea typeface="ＭＳ Ｐゴシック" pitchFamily="50" charset="-128"/>
        </a:defRPr>
      </a:lvl2pPr>
      <a:lvl3pPr marL="54864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000">
          <a:solidFill>
            <a:srgbClr val="003B6F"/>
          </a:solidFill>
          <a:latin typeface="+mn-lt"/>
          <a:ea typeface="ＭＳ Ｐゴシック" pitchFamily="50" charset="-128"/>
        </a:defRPr>
      </a:lvl3pPr>
      <a:lvl4pPr marL="73152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90000"/>
        <a:buFont typeface="Verdana" panose="020B0604030504040204" pitchFamily="34" charset="0"/>
        <a:buChar char="–"/>
        <a:defRPr sz="1800">
          <a:solidFill>
            <a:srgbClr val="003B6F"/>
          </a:solidFill>
          <a:latin typeface="+mn-lt"/>
          <a:ea typeface="ＭＳ Ｐゴシック" pitchFamily="50" charset="-128"/>
        </a:defRPr>
      </a:lvl4pPr>
      <a:lvl5pPr marL="91440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65000"/>
        <a:buFont typeface="Verdana" panose="020B0604030504040204" pitchFamily="34" charset="0"/>
        <a:buChar char="•"/>
        <a:defRPr sz="1600">
          <a:solidFill>
            <a:srgbClr val="003B6F"/>
          </a:solidFill>
          <a:latin typeface="+mn-lt"/>
          <a:ea typeface="ＭＳ Ｐゴシック" pitchFamily="50" charset="-128"/>
        </a:defRPr>
      </a:lvl5pPr>
      <a:lvl6pPr marL="19431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6pPr>
      <a:lvl7pPr marL="24003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7pPr>
      <a:lvl8pPr marL="28575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8pPr>
      <a:lvl9pPr marL="33147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ussell.shields@outloo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8489-A0E8-DD4D-AE0B-3B8747120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3154680"/>
            <a:ext cx="11734800" cy="3017520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Scenario Catalogue for Automated Driving Systems</a:t>
            </a:r>
            <a:br>
              <a:rPr lang="en-GB" dirty="0"/>
            </a:br>
            <a:br>
              <a:rPr lang="en-GB" dirty="0"/>
            </a:br>
            <a:r>
              <a:rPr lang="en-GB" sz="2400" dirty="0"/>
              <a:t>T. Russell Shields</a:t>
            </a:r>
            <a:br>
              <a:rPr lang="en-GB" sz="2400" dirty="0"/>
            </a:br>
            <a:r>
              <a:rPr lang="en-GB" sz="2400" dirty="0">
                <a:hlinkClick r:id="rId3"/>
              </a:rPr>
              <a:t>russell.shields@outlook.com</a:t>
            </a:r>
            <a:endParaRPr lang="en-GB" sz="2400" dirty="0">
              <a:solidFill>
                <a:srgbClr val="003B6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FBDDB1-28FC-1A71-9436-A6C84A3B4BC8}"/>
              </a:ext>
            </a:extLst>
          </p:cNvPr>
          <p:cNvSpPr txBox="1"/>
          <p:nvPr/>
        </p:nvSpPr>
        <p:spPr>
          <a:xfrm>
            <a:off x="152400" y="272534"/>
            <a:ext cx="414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Submitted by the expert from ITU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1C06F2-590C-4AC6-EAB4-A75B3A808560}"/>
              </a:ext>
            </a:extLst>
          </p:cNvPr>
          <p:cNvSpPr txBox="1"/>
          <p:nvPr/>
        </p:nvSpPr>
        <p:spPr>
          <a:xfrm>
            <a:off x="7214355" y="287616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>
                <a:solidFill>
                  <a:schemeClr val="bg1"/>
                </a:solidFill>
              </a:rPr>
              <a:t>Informal document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GRVA-18-26/Rev.1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18</a:t>
            </a:r>
            <a:r>
              <a:rPr lang="en-US" sz="1800" baseline="30000" dirty="0">
                <a:solidFill>
                  <a:schemeClr val="bg1"/>
                </a:solidFill>
              </a:rPr>
              <a:t>th</a:t>
            </a:r>
            <a:r>
              <a:rPr lang="en-US" sz="1800" dirty="0">
                <a:solidFill>
                  <a:schemeClr val="bg1"/>
                </a:solidFill>
              </a:rPr>
              <a:t> GRVA, 22-26 January 2024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Provisional agenda item 4(g)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04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4BB01-C5FE-416A-BA8E-49941D1BD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Catalogues in WP.29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B95FB-E04F-4C51-B1CA-92E0D62B7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WP.29 has worked for years on a catalogue</a:t>
            </a:r>
          </a:p>
          <a:p>
            <a:pPr lvl="1"/>
            <a:r>
              <a:rPr lang="en-GB" dirty="0"/>
              <a:t>The Database for the Exchange of Type Approval Documentation (DETA) is a catalogue</a:t>
            </a:r>
          </a:p>
          <a:p>
            <a:pPr lvl="1"/>
            <a:r>
              <a:rPr lang="en-GB" dirty="0"/>
              <a:t>The DETA effort has good lessons for WP.29 to take into account in the consideration of any new WP.29 effort about a catalogue</a:t>
            </a:r>
          </a:p>
          <a:p>
            <a:pPr lvl="1"/>
            <a:endParaRPr lang="en-GB" dirty="0"/>
          </a:p>
          <a:p>
            <a:r>
              <a:rPr lang="en-GB" dirty="0"/>
              <a:t>WP.29 groups have interest in possible new catalogues</a:t>
            </a:r>
          </a:p>
          <a:p>
            <a:pPr lvl="1"/>
            <a:r>
              <a:rPr lang="en-GB" dirty="0"/>
              <a:t>An organized method is needed for the exploration of possible new catalogues</a:t>
            </a:r>
          </a:p>
          <a:p>
            <a:pPr lvl="1"/>
            <a:r>
              <a:rPr lang="en-GB" dirty="0"/>
              <a:t>Catalogue creation and operation is a major IT undertaking</a:t>
            </a:r>
          </a:p>
          <a:p>
            <a:pPr lvl="1"/>
            <a:r>
              <a:rPr lang="en-GB" dirty="0"/>
              <a:t>Both user and IT expertise should be part of any expert group on possible WP.29 catalogues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CE24A-E828-4CFB-A576-9B0A66F9B2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2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412408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87A3-C9FF-465D-801C-058AF5F2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C009B-FED1-4C2E-81CD-E9F1CBC23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VMAD and FRAV draft documents envisage a scenario catalogue, which can be a central database or distributed</a:t>
            </a:r>
          </a:p>
          <a:p>
            <a:pPr lvl="1"/>
            <a:r>
              <a:rPr lang="en-GB" dirty="0"/>
              <a:t>Although time and scope for VMAD and FRAV did not allow for creation of a scenario catalogue, there is support from contracting parties and industry to create a scenario catalogue</a:t>
            </a:r>
          </a:p>
          <a:p>
            <a:r>
              <a:rPr lang="en-GB" dirty="0"/>
              <a:t>There has not been time and expertise to determine how a scenario catalogue will be created, maintained, operated, used, paid for, etc.</a:t>
            </a:r>
          </a:p>
          <a:p>
            <a:r>
              <a:rPr lang="en-GB" dirty="0"/>
              <a:t>There will be many relevant scenarios for a scenario catalogue</a:t>
            </a:r>
          </a:p>
          <a:p>
            <a:r>
              <a:rPr lang="en-GB" dirty="0"/>
              <a:t>A scenario catalogue will evolve over time</a:t>
            </a:r>
          </a:p>
          <a:p>
            <a:pPr lvl="1"/>
            <a:r>
              <a:rPr lang="en-GB" dirty="0"/>
              <a:t>Information from ISMR might identify new scenarios that should be added to a scenario catalogue</a:t>
            </a:r>
          </a:p>
          <a:p>
            <a:pPr lvl="1"/>
            <a:r>
              <a:rPr lang="en-GB" dirty="0"/>
              <a:t>New functionalities and new ODDs might identify new scenarios that should be added to a scenario catalogue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2D201-0CC1-41C2-8E25-7774AE5819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3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2738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904D-C4EB-409D-B548-3AED8EA72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CBF6-082D-46BC-B8EC-49CE75AED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amount of time necessary to create and maintain catalogue entries is often mis-estimated until a design is done</a:t>
            </a:r>
          </a:p>
          <a:p>
            <a:pPr lvl="1"/>
            <a:r>
              <a:rPr lang="en-GB" dirty="0"/>
              <a:t>Creating a scenario entry might only take hours but there are many scenarios relevant to ADS products</a:t>
            </a:r>
          </a:p>
          <a:p>
            <a:r>
              <a:rPr lang="en-GB" dirty="0"/>
              <a:t>There are existing scenario catalogues</a:t>
            </a:r>
          </a:p>
          <a:p>
            <a:pPr lvl="1"/>
            <a:r>
              <a:rPr lang="en-GB" dirty="0"/>
              <a:t>A common format needs be defined to meet the needs of the vehicle manufacturers and authorities</a:t>
            </a:r>
          </a:p>
          <a:p>
            <a:pPr lvl="1"/>
            <a:r>
              <a:rPr lang="en-GB" dirty="0"/>
              <a:t>If a central scenario catalogue is chosen, their content needs to be consolidated for use by all authorities and vehicle manufacturers in all markets</a:t>
            </a:r>
          </a:p>
          <a:p>
            <a:r>
              <a:rPr lang="en-GB" dirty="0"/>
              <a:t>The effort and cost needed for a scenario catalogue can only be determined by analysis by experts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80E30-7CDC-4EF7-9132-C566C79F67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4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06042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9406-857F-48D4-8648-66379AF3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Decision Approach for Determining Whether to Create a New WP.29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B511-7646-4E66-A583-F7819AF74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599"/>
            <a:ext cx="11328400" cy="5867405"/>
          </a:xfrm>
        </p:spPr>
        <p:txBody>
          <a:bodyPr/>
          <a:lstStyle/>
          <a:p>
            <a:r>
              <a:rPr lang="en-GB" dirty="0"/>
              <a:t>The creation, maintenance, and operation of a data catalogue is a common IT computer system activity</a:t>
            </a:r>
          </a:p>
          <a:p>
            <a:r>
              <a:rPr lang="en-GB" dirty="0"/>
              <a:t>The usual steps include</a:t>
            </a:r>
          </a:p>
          <a:p>
            <a:pPr lvl="1"/>
            <a:r>
              <a:rPr lang="en-GB" dirty="0"/>
              <a:t>1. Define the need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2. Define the content of a catalogue element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3. Determine whether the catalogue is centralized or distributed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4. Define the structure of the way that catalogue elements will be created and maintained through computer system input devices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5. Define how the content of the catalogue will be accessed and used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6. Determine the required service levels for catalogue use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7. Estimate the development cost of the IT system and the cost of the people doing the element entry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8. Determine the computer system operation and costs</a:t>
            </a:r>
          </a:p>
          <a:p>
            <a:r>
              <a:rPr lang="en-GB" dirty="0"/>
              <a:t>These steps should be completed before a decision is made whether to proceed with a catalogue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EC04D-A40B-432A-BC74-E200EA9322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5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21185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2C63-626F-4EB6-A385-611020E38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Decision Approach for Determining Whether to Create a New WP.29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B0C13-9104-42D5-9BE1-8CCA091B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any possible new WP.29 catalogue, a group of potential users supported by IT experts should be created to carry out the steps necessary to properly decide whether a new WP.29 catalogue be created</a:t>
            </a:r>
          </a:p>
          <a:p>
            <a:pPr lvl="1"/>
            <a:r>
              <a:rPr lang="en-GB" dirty="0"/>
              <a:t>How will the catalogue be paid for</a:t>
            </a:r>
          </a:p>
          <a:p>
            <a:pPr lvl="1"/>
            <a:r>
              <a:rPr lang="en-GB" dirty="0"/>
              <a:t>How will catalogue entries be created and updated</a:t>
            </a:r>
          </a:p>
          <a:p>
            <a:pPr lvl="1"/>
            <a:r>
              <a:rPr lang="en-GB" dirty="0"/>
              <a:t>How will the catalogue be operated</a:t>
            </a:r>
          </a:p>
          <a:p>
            <a:pPr lvl="1"/>
            <a:r>
              <a:rPr lang="en-GB" dirty="0"/>
              <a:t>How will catalogue entries be accessed and used</a:t>
            </a:r>
          </a:p>
          <a:p>
            <a:pPr lvl="1"/>
            <a:r>
              <a:rPr lang="en-GB" dirty="0"/>
              <a:t>What will be the governance, including stakeholders, rights, responsibilities,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21B42-0A4C-4202-B93D-E22D236E5E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6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15568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2C63-626F-4EB6-A385-611020E38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Timing to Initiate the Analysis to Determine if a WP.29 Scenario Catalogue Should Be Created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B0C13-9104-42D5-9BE1-8CCA091B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GRVA task interested stakeholders to convene a workshop to explore what WP.29 should do with the scenario catalogue issue</a:t>
            </a:r>
          </a:p>
          <a:p>
            <a:pPr lvl="1"/>
            <a:r>
              <a:rPr lang="en-GB" dirty="0"/>
              <a:t>If the conclusion of the workshop is that WP.29 should proceed with the analysis of creating a scenario catalogue (centralized or distributed) interested stakeholders should create a draft ToR for an informal working group on a possible WP.29 scenario catalogue, possibly for the May 2024 meeting</a:t>
            </a:r>
          </a:p>
          <a:p>
            <a:r>
              <a:rPr lang="en-GB" dirty="0"/>
              <a:t>If a ToR is adopted, GRVA task the IWG carry out the items in the ToR to determine if a WP.29 scenario catalogue makes technical, business, and economic sense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21B42-0A4C-4202-B93D-E22D236E5E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7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4136164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oadDB Presentation Template 2020-01-19" id="{7D4D104F-D44B-4F49-8467-0AF8BFC3EC5C}" vid="{A1020235-B895-E84A-88FF-E4D5F626F8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6048B40F-59BA-41A6-AD9A-9C82F46D7E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8EA0A1-29E2-4A3A-8AFB-A1A097FB7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B05563-9BD7-4DE0-B233-F239FD2F29D7}">
  <ds:schemaRefs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acccb6d4-dbe5-46d2-b4d3-5733603d8cc6"/>
    <ds:schemaRef ds:uri="http://schemas.microsoft.com/office/2006/metadata/properties"/>
    <ds:schemaRef ds:uri="985ec44e-1bab-4c0b-9df0-6ba128686fc9"/>
    <ds:schemaRef ds:uri="http://schemas.microsoft.com/office/infopath/2007/PartnerControls"/>
    <ds:schemaRef ds:uri="4b4a1c0d-4a69-4996-a84a-fc699b9f49d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Nouvelle présentation</Template>
  <TotalTime>70635</TotalTime>
  <Words>763</Words>
  <Application>Microsoft Office PowerPoint</Application>
  <PresentationFormat>Widescreen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Verdana</vt:lpstr>
      <vt:lpstr>Webdings</vt:lpstr>
      <vt:lpstr>Wingdings</vt:lpstr>
      <vt:lpstr>1_Nouvelle présentation</vt:lpstr>
      <vt:lpstr>Scenario Catalogue for Automated Driving Systems  T. Russell Shields russell.shields@outlook.com</vt:lpstr>
      <vt:lpstr>Catalogues in WP.29</vt:lpstr>
      <vt:lpstr>Scenario Catalogue</vt:lpstr>
      <vt:lpstr>Observations</vt:lpstr>
      <vt:lpstr>IT Decision Approach for Determining Whether to Create a New WP.29 Catalogue</vt:lpstr>
      <vt:lpstr>User Decision Approach for Determining Whether to Create a New WP.29 Catalogue</vt:lpstr>
      <vt:lpstr>Possible Timing to Initiate the Analysis to Determine if a WP.29 Scenario Catalogue Should Be Created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WP.29-189-08</dc:title>
  <dc:creator>Ken Cordes</dc:creator>
  <cp:keywords/>
  <cp:lastModifiedBy>Author</cp:lastModifiedBy>
  <cp:revision>4533</cp:revision>
  <cp:lastPrinted>2021-01-09T18:57:21Z</cp:lastPrinted>
  <dcterms:created xsi:type="dcterms:W3CDTF">2019-07-28T05:26:33Z</dcterms:created>
  <dcterms:modified xsi:type="dcterms:W3CDTF">2024-01-23T17:03:17Z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0x010100C54AEFCD9DBB4E319E8DEF77F32B830D00744B265E4E712A41832FD6A674A744A4</vt:lpwstr>
  </property>
  <property fmtid="{D5CDD505-2E9C-101B-9397-08002B2CF9AE}" pid="3" name="Order">
    <vt:r8>1025900</vt:r8>
  </property>
  <property fmtid="{D5CDD505-2E9C-101B-9397-08002B2CF9AE}" pid="4" name="gba66df640194346a5267c50f24d4797">
    <vt:lpwstr/>
  </property>
  <property fmtid="{D5CDD505-2E9C-101B-9397-08002B2CF9AE}" pid="5" name="Office_x0020_of_x0020_Origin">
    <vt:lpwstr/>
  </property>
  <property fmtid="{D5CDD505-2E9C-101B-9397-08002B2CF9AE}" pid="6" name="MediaServiceImageTags">
    <vt:lpwstr/>
  </property>
  <property fmtid="{D5CDD505-2E9C-101B-9397-08002B2CF9AE}" pid="7" name="Office of Origin">
    <vt:lpwstr/>
  </property>
</Properties>
</file>