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custDataLst>
    <p:tags r:id="rId6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0CA94C-B79B-4479-80B6-556D62D65C05}" v="2" dt="2024-01-17T17:49:3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Guichard" userId="b25862a6-b641-4ece-b9f9-9230f3cdb908" providerId="ADAL" clId="{560CA94C-B79B-4479-80B6-556D62D65C05}"/>
    <pc:docChg chg="undo custSel modSld">
      <pc:chgData name="Francois Guichard" userId="b25862a6-b641-4ece-b9f9-9230f3cdb908" providerId="ADAL" clId="{560CA94C-B79B-4479-80B6-556D62D65C05}" dt="2024-01-17T17:51:54.014" v="213" actId="1076"/>
      <pc:docMkLst>
        <pc:docMk/>
      </pc:docMkLst>
      <pc:sldChg chg="addSp modSp mod">
        <pc:chgData name="Francois Guichard" userId="b25862a6-b641-4ece-b9f9-9230f3cdb908" providerId="ADAL" clId="{560CA94C-B79B-4479-80B6-556D62D65C05}" dt="2024-01-17T17:51:54.014" v="213" actId="1076"/>
        <pc:sldMkLst>
          <pc:docMk/>
          <pc:sldMk cId="882138418" sldId="257"/>
        </pc:sldMkLst>
        <pc:spChg chg="add mod">
          <ac:chgData name="Francois Guichard" userId="b25862a6-b641-4ece-b9f9-9230f3cdb908" providerId="ADAL" clId="{560CA94C-B79B-4479-80B6-556D62D65C05}" dt="2024-01-17T17:51:54.014" v="213" actId="1076"/>
          <ac:spMkLst>
            <pc:docMk/>
            <pc:sldMk cId="882138418" sldId="257"/>
            <ac:spMk id="2" creationId="{DF20813E-77C9-0ECF-0E99-7861DFA547A1}"/>
          </ac:spMkLst>
        </pc:spChg>
        <pc:spChg chg="add mod">
          <ac:chgData name="Francois Guichard" userId="b25862a6-b641-4ece-b9f9-9230f3cdb908" providerId="ADAL" clId="{560CA94C-B79B-4479-80B6-556D62D65C05}" dt="2024-01-17T17:51:50.344" v="212" actId="1076"/>
          <ac:spMkLst>
            <pc:docMk/>
            <pc:sldMk cId="882138418" sldId="257"/>
            <ac:spMk id="3" creationId="{8C99C30B-21ED-4421-A312-5B79071DD4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F7E4AF-6AF9-9867-D433-9DFFE450D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56C22E6-508F-C397-9003-DF9553121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C1F8BE-923A-7D72-DB01-17EAA4097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89D2E6-1833-0AE8-1D56-1237A537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0D1773-F844-369F-7484-DEDE00EA1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6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B2E874-388E-8A8E-5158-C1B5C5E2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724FEA-8CB8-A6A4-7905-9793671E5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50B19C-1039-E607-FEB9-DE02F3D5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2ED48B-1356-EC82-0786-DF8AAC7C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34931C-4881-48D3-B207-6E20CE25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64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A9D6CED-55C5-F8F7-8603-4F6CFE4AF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5772D3-D58D-7C44-92FE-283306AA5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C953A7-4CC5-A01E-44B3-87E11C46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007B99-6C01-21B9-B26D-D43B55E24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2838-8728-F62E-EA08-AC1975BE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56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832BA6-F524-98ED-70B9-9BE80D211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A287AC-349C-E90A-B3FA-818D13CC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ABEDB-1FB1-4878-124A-84AD9143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785F46-5AE2-D903-12D1-A0CBEE0F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64F936-F6A8-5DD5-8924-AA690D0A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95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3D8F76-2172-E100-2429-D287E819F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C36A2E-58D8-65F9-5D80-42E7541E1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8D7F0E-5BDD-3611-3DA9-F1E4A170C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23404C-C0A2-09C1-ECB1-7BA400737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816439-CEBA-6C05-6A06-00853558E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06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8CA7E0-AA41-CF97-D209-C1AAC386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3EB4C0-EBF7-04C1-0626-42F0A098B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8505276-CD33-777D-01BD-572B854F2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A0F16FE-DF8E-8568-1BF2-AACF5066A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821F51-510F-7E94-35B4-EA5C20F98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B91602-335B-490A-757E-B745667B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4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0959E-7D9F-7BA4-44CA-E8ED4B472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7AFC7F-D2A3-3B7C-9E2E-AB05A3831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DBE8A1-36B5-41A0-C98F-C16AB324D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4FA8F92-2190-C874-4409-F195EE80E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6E37E06-D296-BE2E-ED77-3D0C093389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9665FB-24D4-1DBF-F120-0BE6F69B1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2DB4CED-D003-51B2-2CB7-70476F5A0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AE44DCA-F489-94F0-FFFA-02902C72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27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9B12B-67C6-1C00-2880-FE1D46F3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D230B6-F7FC-11B3-3F90-F50AFE662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220793-49EB-0B80-D59D-61579C7FA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550845-209F-FB61-83AE-A2D32DCA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77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BD8C6D2-F7D6-0608-BC2E-FCD7A22D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86C9F12-9BC5-E869-15D3-87A5473B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94F6F29-E9ED-42D3-7AE1-BC90A033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70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29E92-0D9E-B202-2AF0-E7C5D5AC9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71D9CB-42B5-5B8C-8594-E5B0043F4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52E557-BAB4-9E6B-6C43-58FDC7D10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8EA6B-9B5F-0279-CFAB-F74F01173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DB832C-3779-B245-1A32-0DAB3511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87B0B1-15E8-1C9C-DED3-E12D1DC9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77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BFFB4-D7C8-0F7E-FF48-2A17268C7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0C891A2-F696-113C-7A11-E67AAA7E8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11B6A6-1D97-0EB1-B6A9-FF007CCFD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F0200D-E99B-F1DE-FD43-6949259FC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E8923B-082A-4FDD-C845-183C1911B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F55BDD-1F86-76B4-03CF-6E174EA2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68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F9783E1-80D3-7FF3-2DDB-51AE10B4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CBA40C-D551-B309-8D35-A849F2339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D58A4C-1E99-3AF6-EC5E-F88BF96229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FBF5D-57A3-4ADE-9F69-052B7DC7DF3B}" type="datetimeFigureOut">
              <a:rPr lang="de-DE" smtClean="0"/>
              <a:t>17.01.2024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3D7B07-6742-5C06-0BF3-F09327B67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63C145-A684-DFEE-BC44-C7D14A504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11665-6A3C-4F41-BD41-112C647283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6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9AED7B74-34A4-6081-3CD9-A45D3E92CC49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Virtual Testing</a:t>
            </a:r>
            <a:b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AEBS – UN R152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DDF2C980-5772-C7A9-645D-7C8362B5345B}"/>
              </a:ext>
            </a:extLst>
          </p:cNvPr>
          <p:cNvSpPr txBox="1">
            <a:spLocks/>
          </p:cNvSpPr>
          <p:nvPr/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Three workshops have been conducted since GRVA-17 session to develop a new proposal for an Annex 4 of UN R152 allowing the usage of virtual testing for type approval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Contribution of experts from both OICA and CLEPA to all three workshops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With regard to paragraph 6.7.3 currently in</a:t>
            </a:r>
            <a:r>
              <a:rPr lang="en-US" sz="2000" dirty="0">
                <a:highlight>
                  <a:srgbClr val="FFFF00"/>
                </a:highlight>
              </a:rPr>
              <a:t> [] </a:t>
            </a:r>
            <a:r>
              <a:rPr lang="en-US" sz="2000" dirty="0"/>
              <a:t>OICA and CLEPA propose to delete this paragraph</a:t>
            </a:r>
            <a:br>
              <a:rPr lang="en-US" sz="2000" dirty="0"/>
            </a:br>
            <a:br>
              <a:rPr lang="en-US" sz="2000" dirty="0"/>
            </a:br>
            <a:r>
              <a:rPr lang="en-US" sz="1600" i="1" dirty="0"/>
              <a:t>[6.7.3.	In addition to the simulation results, simulated test runs [shall / may] be conducted as physical tests as well on the request of the type approval authority and technical service.]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Rationale: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Calibri" panose="020F0502020204030204" pitchFamily="34" charset="0"/>
              </a:rPr>
              <a:t>Procedures </a:t>
            </a:r>
            <a:r>
              <a:rPr lang="en-US" sz="1600" dirty="0">
                <a:ea typeface="Calibri" panose="020F0502020204030204" pitchFamily="34" charset="0"/>
              </a:rPr>
              <a:t>defined in p</a:t>
            </a:r>
            <a:r>
              <a:rPr lang="en-US" sz="1600" dirty="0">
                <a:effectLst/>
                <a:ea typeface="Calibri" panose="020F0502020204030204" pitchFamily="34" charset="0"/>
              </a:rPr>
              <a:t>illar 1 “Validation of the virtual test procedure by comparison with physical results" of the proposed Annex 4 ensure that the </a:t>
            </a:r>
            <a:r>
              <a:rPr lang="en-US" sz="1600" dirty="0">
                <a:ea typeface="Calibri" panose="020F0502020204030204" pitchFamily="34" charset="0"/>
              </a:rPr>
              <a:t>procedure, tools and models </a:t>
            </a:r>
            <a:r>
              <a:rPr lang="en-US" sz="1600" dirty="0">
                <a:effectLst/>
                <a:ea typeface="Calibri" panose="020F0502020204030204" pitchFamily="34" charset="0"/>
              </a:rPr>
              <a:t>used for virtual testing adequately represent the behavior of the vehicle </a:t>
            </a:r>
            <a:r>
              <a:rPr lang="en-US" sz="1600" dirty="0" err="1">
                <a:effectLst/>
                <a:ea typeface="Calibri" panose="020F0502020204030204" pitchFamily="34" charset="0"/>
              </a:rPr>
              <a:t>wrt</a:t>
            </a:r>
            <a:r>
              <a:rPr lang="en-US" sz="1600" dirty="0">
                <a:effectLst/>
                <a:ea typeface="Calibri" panose="020F0502020204030204" pitchFamily="34" charset="0"/>
              </a:rPr>
              <a:t>. to its AEBS function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Opting for allowing physical tests </a:t>
            </a:r>
            <a:r>
              <a:rPr lang="en-US" sz="1600" dirty="0">
                <a:effectLst/>
                <a:ea typeface="Calibri" panose="020F0502020204030204" pitchFamily="34" charset="0"/>
              </a:rPr>
              <a:t>according to 6.7.3 would render the whole approach of Annex 4 meaningless, as in effect the benefits of virtual testing would be outweighed by the fact that the same tests used for pillar 1 would have to be performed on the test track a second time</a:t>
            </a:r>
          </a:p>
          <a:p>
            <a:pPr algn="l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20813E-77C9-0ECF-0E99-7861DFA547A1}"/>
              </a:ext>
            </a:extLst>
          </p:cNvPr>
          <p:cNvSpPr txBox="1"/>
          <p:nvPr/>
        </p:nvSpPr>
        <p:spPr>
          <a:xfrm>
            <a:off x="342900" y="364312"/>
            <a:ext cx="261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Submitted by CLEPA/OICA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99C30B-21ED-4421-A312-5B79071DD4B2}"/>
              </a:ext>
            </a:extLst>
          </p:cNvPr>
          <p:cNvSpPr txBox="1"/>
          <p:nvPr/>
        </p:nvSpPr>
        <p:spPr>
          <a:xfrm>
            <a:off x="8823326" y="87313"/>
            <a:ext cx="31908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Informal document</a:t>
            </a:r>
            <a:r>
              <a:rPr lang="en-US" dirty="0"/>
              <a:t> </a:t>
            </a:r>
            <a:r>
              <a:rPr lang="en-US" b="1" dirty="0"/>
              <a:t>GRVA-18-19</a:t>
            </a:r>
            <a:br>
              <a:rPr lang="en-US" b="1" dirty="0"/>
            </a:br>
            <a:r>
              <a:rPr lang="en-US" dirty="0"/>
              <a:t>18th GRVA, 22-26 January 2024</a:t>
            </a:r>
            <a:br>
              <a:rPr lang="en-US" dirty="0"/>
            </a:br>
            <a:r>
              <a:rPr lang="en-US" dirty="0"/>
              <a:t>Provisional agenda item 7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21384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gAAAAAAAAAFAAAACQAAAF9pZD0kLl9pZAEDAAAAAAADAAAAAQADAAAAIwAAAENvbWJpSW5kZXg9JC5OYW1lICsgJ18nICsgJC5WZXJzaW9uAQQAAAAAAAQAAAABAAQ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IBAQEBAQEBAQEBAQEBAQIAAAAAAAAAAwAAAAMAAAAA/////wQASwwAAAAAAAAAAAAAIAD///////////////8AAAD////////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I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QAAAACABAAC9HE5TpqfeJAtREdDlfBrycFAAAAAAADAAAAAwADAAAAAQADAAEA////////BAAAAAMAEAALI4KVMiVY2E+vAn6U9HjnTQUAAAABAAMAAAAAAAMAAA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////8EACAMAAAAAAAAAAAAACAB////////////////AAAA////////////////BAAAAAMA////////BAAAAAI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QAgAf///////////////wAADv///////wQ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IAAgEDAAAAAgD///////8aAAZMaW5rZWRTaGFwZXNEYXRhUHJvcGVydHlfMAUAAAAAAAQAAAADAAQAAAABAAQAAAAAAP///////wMAAQEDAAAAAwD///////8lAAZMaW5rZWRTaGFwZVByZXNlbnRhdGlvblNldHRpbmdzRGF0YV8wBQAAAAEABAAAAAAABA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/////AgC3DgAAAAAAAAAAAAD/////gwCDAAAABV9pZAAQAAAABNHE5TpqfeJAtREdDlfBrycDRGF0YQAbAAAABExpbmtlZFNoYXBlRGF0YQAFAAAAAAACTmFtZQAZAAAATGlua2VkU2hhcGVzRGF0YVByb3BlcnR5ABBWZXJzaW9uAAAAAAAJTGFzdFdyaXRlAOclPv2MAQAAAAEA/////50AnQAAAAVfaWQAEAAAAAQjgpUyJVjYT68CfpT0eOdNA0RhdGEAKgAAAAhQcmVzZW50YXRpb25TY2FubmVkRm9yTGlua2VkU2hhcGVzAAEAAk5hbWUAJAAAAExpbmtlZFNoYXBlUHJlc2VudGF0aW9uU2V0dGluZ3NEYXRhABBWZXJzaW9uAAAAAAAJTGFzdFdyaXRlAFUmPv2MA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B_LENGTH" val="24576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957983f112ff70deb4ba3514eaba81b6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226e8c697896011a9f0e61e90df53f9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D9F59FA0-7630-402B-ADE3-FD37790738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3343BB-7F0C-43E0-859A-BB695A99E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2C88EF-D4F5-4F91-9BD7-0F97F65E293A}">
  <ds:schemaRefs>
    <ds:schemaRef ds:uri="http://schemas.microsoft.com/office/2006/metadata/properties"/>
    <ds:schemaRef ds:uri="http://schemas.microsoft.com/office/infopath/2007/PartnerControls"/>
    <ds:schemaRef ds:uri="5c931960-4e52-4af0-bd7a-4df40d88b3e6"/>
    <ds:schemaRef ds:uri="d0cd676c-928d-4056-b23f-80cdd15eadf0"/>
    <ds:schemaRef ds:uri="acccb6d4-dbe5-46d2-b4d3-5733603d8cc6"/>
    <ds:schemaRef ds:uri="985ec44e-1bab-4c0b-9df0-6ba128686fc9"/>
  </ds:schemaRefs>
</ds:datastoreItem>
</file>

<file path=docMetadata/LabelInfo.xml><?xml version="1.0" encoding="utf-8"?>
<clbl:labelList xmlns:clbl="http://schemas.microsoft.com/office/2020/mipLabelMetadata">
  <clbl:label id="{6006a9c5-d130-408c-bc8e-3b5ecdb17aa0}" enabled="1" method="Standard" siteId="{8d4b558f-7b2e-40ba-ad1f-e04d79e6265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 Benz (XC/SPM)</dc:creator>
  <cp:lastModifiedBy>Author</cp:lastModifiedBy>
  <cp:revision>7</cp:revision>
  <dcterms:created xsi:type="dcterms:W3CDTF">2023-11-06T17:15:06Z</dcterms:created>
  <dcterms:modified xsi:type="dcterms:W3CDTF">2024-01-17T17:52:01Z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0x01010062C8365D181B294E80139E77538D7A4E</vt:lpwstr>
  </property>
  <property fmtid="{D5CDD505-2E9C-101B-9397-08002B2CF9AE}" pid="3" name="MediaServiceImageTags">
    <vt:lpwstr/>
  </property>
</Properties>
</file>