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2.xml" ContentType="application/vnd.openxmlformats-officedocument.presentationml.tags+xml"/>
  <Override PartName="/ppt/theme/theme2.xml" ContentType="application/vnd.openxmlformats-officedocument.theme+xml"/>
  <Override PartName="/ppt/theme/theme3.xml" ContentType="application/vnd.openxmlformats-officedocument.theme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4"/>
  </p:notesMasterIdLst>
  <p:handoutMasterIdLst>
    <p:handoutMasterId r:id="rId15"/>
  </p:handoutMasterIdLst>
  <p:sldIdLst>
    <p:sldId id="279" r:id="rId5"/>
    <p:sldId id="272" r:id="rId6"/>
    <p:sldId id="274" r:id="rId7"/>
    <p:sldId id="273" r:id="rId8"/>
    <p:sldId id="275" r:id="rId9"/>
    <p:sldId id="276" r:id="rId10"/>
    <p:sldId id="280" r:id="rId11"/>
    <p:sldId id="277" r:id="rId12"/>
    <p:sldId id="278" r:id="rId13"/>
  </p:sldIdLst>
  <p:sldSz cx="12192000" cy="6858000"/>
  <p:notesSz cx="6819900" cy="9918700"/>
  <p:custDataLst>
    <p:tags r:id="rId16"/>
  </p:custDataLst>
  <p:defaultTextStyle>
    <a:defPPr>
      <a:defRPr lang="fr-F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BF927"/>
    <a:srgbClr val="FF0000"/>
    <a:srgbClr val="0000FF"/>
    <a:srgbClr val="0033CC"/>
    <a:srgbClr val="00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E876256-53A5-4DE2-8DEB-B7B1D47BEC56}" v="1" dt="2024-01-22T10:41:14.397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5026" autoAdjust="0"/>
    <p:restoredTop sz="94737" autoAdjust="0"/>
  </p:normalViewPr>
  <p:slideViewPr>
    <p:cSldViewPr>
      <p:cViewPr varScale="1">
        <p:scale>
          <a:sx n="110" d="100"/>
          <a:sy n="110" d="100"/>
        </p:scale>
        <p:origin x="1122" y="108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78" d="100"/>
          <a:sy n="78" d="100"/>
        </p:scale>
        <p:origin x="3990" y="9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microsoft.com/office/2016/11/relationships/changesInfo" Target="changesInfos/changesInfo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tags" Target="tags/tag1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6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notesMaster" Target="notesMasters/notesMaster1.xml"/><Relationship Id="rId22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Francois Guichard" userId="b25862a6-b641-4ece-b9f9-9230f3cdb908" providerId="ADAL" clId="{7E876256-53A5-4DE2-8DEB-B7B1D47BEC56}"/>
    <pc:docChg chg="modSld">
      <pc:chgData name="Francois Guichard" userId="b25862a6-b641-4ece-b9f9-9230f3cdb908" providerId="ADAL" clId="{7E876256-53A5-4DE2-8DEB-B7B1D47BEC56}" dt="2024-01-22T10:42:13.374" v="71" actId="20577"/>
      <pc:docMkLst>
        <pc:docMk/>
      </pc:docMkLst>
      <pc:sldChg chg="addSp modSp mod">
        <pc:chgData name="Francois Guichard" userId="b25862a6-b641-4ece-b9f9-9230f3cdb908" providerId="ADAL" clId="{7E876256-53A5-4DE2-8DEB-B7B1D47BEC56}" dt="2024-01-22T10:42:13.374" v="71" actId="20577"/>
        <pc:sldMkLst>
          <pc:docMk/>
          <pc:sldMk cId="1449524751" sldId="279"/>
        </pc:sldMkLst>
        <pc:spChg chg="add mod">
          <ac:chgData name="Francois Guichard" userId="b25862a6-b641-4ece-b9f9-9230f3cdb908" providerId="ADAL" clId="{7E876256-53A5-4DE2-8DEB-B7B1D47BEC56}" dt="2024-01-22T10:42:13.374" v="71" actId="20577"/>
          <ac:spMkLst>
            <pc:docMk/>
            <pc:sldMk cId="1449524751" sldId="279"/>
            <ac:spMk id="6" creationId="{FC8BEA3D-F66F-930F-95A1-FFCFFCC0DE72}"/>
          </ac:spMkLst>
        </pc:spChg>
        <pc:spChg chg="mod">
          <ac:chgData name="Francois Guichard" userId="b25862a6-b641-4ece-b9f9-9230f3cdb908" providerId="ADAL" clId="{7E876256-53A5-4DE2-8DEB-B7B1D47BEC56}" dt="2024-01-22T10:41:10.143" v="0" actId="20577"/>
          <ac:spMkLst>
            <pc:docMk/>
            <pc:sldMk cId="1449524751" sldId="279"/>
            <ac:spMk id="15" creationId="{DD62BFCE-791E-ABD2-5E3A-721021D45010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>
            <a:extLst>
              <a:ext uri="{FF2B5EF4-FFF2-40B4-BE49-F238E27FC236}">
                <a16:creationId xmlns:a16="http://schemas.microsoft.com/office/drawing/2014/main" id="{0B55DF59-0F53-4050-AF5E-93585945D414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1"/>
            <a:ext cx="2955984" cy="496814"/>
          </a:xfrm>
          <a:prstGeom prst="rect">
            <a:avLst/>
          </a:prstGeom>
        </p:spPr>
        <p:txBody>
          <a:bodyPr vert="horz" lIns="92098" tIns="46049" rIns="92098" bIns="46049" rtlCol="0"/>
          <a:lstStyle>
            <a:lvl1pPr algn="l">
              <a:defRPr sz="1200"/>
            </a:lvl1pPr>
          </a:lstStyle>
          <a:p>
            <a:endParaRPr lang="fr-FR" dirty="0"/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CF9FE615-1A8E-46A9-928A-77BADCFDED86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62315" y="1"/>
            <a:ext cx="2955984" cy="496814"/>
          </a:xfrm>
          <a:prstGeom prst="rect">
            <a:avLst/>
          </a:prstGeom>
        </p:spPr>
        <p:txBody>
          <a:bodyPr vert="horz" lIns="92098" tIns="46049" rIns="92098" bIns="46049" rtlCol="0"/>
          <a:lstStyle>
            <a:lvl1pPr algn="r">
              <a:defRPr sz="1200"/>
            </a:lvl1pPr>
          </a:lstStyle>
          <a:p>
            <a:fld id="{C54D0299-3734-408F-BE89-7B5D604F3AE9}" type="datetimeFigureOut">
              <a:rPr lang="fr-FR" smtClean="0"/>
              <a:t>22/01/2024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A4F20359-3716-4F65-9039-AF43318B20E6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421886"/>
            <a:ext cx="2955984" cy="496814"/>
          </a:xfrm>
          <a:prstGeom prst="rect">
            <a:avLst/>
          </a:prstGeom>
        </p:spPr>
        <p:txBody>
          <a:bodyPr vert="horz" lIns="92098" tIns="46049" rIns="92098" bIns="46049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B8B55E68-307C-4842-94B4-6ED33D51A791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62315" y="9421886"/>
            <a:ext cx="2955984" cy="496814"/>
          </a:xfrm>
          <a:prstGeom prst="rect">
            <a:avLst/>
          </a:prstGeom>
        </p:spPr>
        <p:txBody>
          <a:bodyPr vert="horz" lIns="92098" tIns="46049" rIns="92098" bIns="46049" rtlCol="0" anchor="b"/>
          <a:lstStyle>
            <a:lvl1pPr algn="r">
              <a:defRPr sz="1200"/>
            </a:lvl1pPr>
          </a:lstStyle>
          <a:p>
            <a:fld id="{986FC91E-EDAE-45FA-B21E-72AE395D1EE3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2463435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1"/>
            <a:ext cx="2954383" cy="4968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503" tIns="46252" rIns="92503" bIns="46252" numCol="1" anchor="t" anchorCtr="0" compatLnSpc="1">
            <a:prstTxWarp prst="textNoShape">
              <a:avLst/>
            </a:prstTxWarp>
          </a:bodyPr>
          <a:lstStyle>
            <a:lvl1pPr defTabSz="925781">
              <a:defRPr sz="1200"/>
            </a:lvl1pPr>
          </a:lstStyle>
          <a:p>
            <a:endParaRPr lang="fr-FR" altLang="ja-JP"/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63917" y="1"/>
            <a:ext cx="2954382" cy="4968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503" tIns="46252" rIns="92503" bIns="46252" numCol="1" anchor="t" anchorCtr="0" compatLnSpc="1">
            <a:prstTxWarp prst="textNoShape">
              <a:avLst/>
            </a:prstTxWarp>
          </a:bodyPr>
          <a:lstStyle>
            <a:lvl1pPr algn="r" defTabSz="925781">
              <a:defRPr sz="1200"/>
            </a:lvl1pPr>
          </a:lstStyle>
          <a:p>
            <a:endParaRPr lang="fr-FR" altLang="ja-JP"/>
          </a:p>
        </p:txBody>
      </p:sp>
      <p:sp>
        <p:nvSpPr>
          <p:cNvPr id="2970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04775" y="744538"/>
            <a:ext cx="6611938" cy="3719512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297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2151" y="4710944"/>
            <a:ext cx="5455600" cy="44633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503" tIns="46252" rIns="92503" bIns="4625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ja-JP"/>
              <a:t>Cliquez pour modifier les styles du texte du masque</a:t>
            </a:r>
          </a:p>
          <a:p>
            <a:pPr lvl="1"/>
            <a:r>
              <a:rPr lang="fr-FR" altLang="ja-JP"/>
              <a:t>Deuxième niveau</a:t>
            </a:r>
          </a:p>
          <a:p>
            <a:pPr lvl="2"/>
            <a:r>
              <a:rPr lang="fr-FR" altLang="ja-JP"/>
              <a:t>Troisième niveau</a:t>
            </a:r>
          </a:p>
          <a:p>
            <a:pPr lvl="3"/>
            <a:r>
              <a:rPr lang="fr-FR" altLang="ja-JP"/>
              <a:t>Quatrième niveau</a:t>
            </a:r>
          </a:p>
          <a:p>
            <a:pPr lvl="4"/>
            <a:r>
              <a:rPr lang="fr-FR" altLang="ja-JP"/>
              <a:t>Cinquième niveau</a:t>
            </a:r>
          </a:p>
        </p:txBody>
      </p:sp>
      <p:sp>
        <p:nvSpPr>
          <p:cNvPr id="297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0289"/>
            <a:ext cx="2954383" cy="496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503" tIns="46252" rIns="92503" bIns="46252" numCol="1" anchor="b" anchorCtr="0" compatLnSpc="1">
            <a:prstTxWarp prst="textNoShape">
              <a:avLst/>
            </a:prstTxWarp>
          </a:bodyPr>
          <a:lstStyle>
            <a:lvl1pPr defTabSz="925781">
              <a:defRPr sz="1200"/>
            </a:lvl1pPr>
          </a:lstStyle>
          <a:p>
            <a:endParaRPr lang="fr-FR" altLang="ja-JP"/>
          </a:p>
        </p:txBody>
      </p:sp>
      <p:sp>
        <p:nvSpPr>
          <p:cNvPr id="297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63917" y="9420289"/>
            <a:ext cx="2954382" cy="496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503" tIns="46252" rIns="92503" bIns="46252" numCol="1" anchor="b" anchorCtr="0" compatLnSpc="1">
            <a:prstTxWarp prst="textNoShape">
              <a:avLst/>
            </a:prstTxWarp>
          </a:bodyPr>
          <a:lstStyle>
            <a:lvl1pPr algn="r" defTabSz="925781">
              <a:defRPr sz="1200"/>
            </a:lvl1pPr>
          </a:lstStyle>
          <a:p>
            <a:fld id="{41FE2CFF-C77F-45F5-8196-7FFE9E57B434}" type="slidenum">
              <a:rPr lang="ja-JP" altLang="fr-FR"/>
              <a:pPr/>
              <a:t>‹#›</a:t>
            </a:fld>
            <a:endParaRPr lang="fr-FR" altLang="ja-JP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  <a:prstGeom prst="rect">
            <a:avLst/>
          </a:prstGeom>
        </p:spPr>
        <p:txBody>
          <a:bodyPr/>
          <a:lstStyle/>
          <a:p>
            <a:r>
              <a:rPr lang="de-DE"/>
              <a:t>Titelmasterformat durch Klicken bearbeiten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de-DE"/>
              <a:t>Formatvorlage des Untertitelmasters durch Klicken bearbeiten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r-FR" altLang="ja-JP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 altLang="ja-JP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fr-FR" altLang="ja-JP" dirty="0"/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1810C45F-D7AC-40B8-B361-5609B0B61DD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15616" y="128212"/>
            <a:ext cx="1512168" cy="1230682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de-DE"/>
              <a:t>Titelmasterformat durch Klicken bearbeiten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r-FR" altLang="ja-JP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 altLang="ja-JP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76E22B0-3A17-45B7-AF4B-28357ACE90C3}" type="slidenum">
              <a:rPr lang="ja-JP" altLang="fr-FR"/>
              <a:pPr/>
              <a:t>‹#›</a:t>
            </a:fld>
            <a:endParaRPr lang="fr-FR" altLang="ja-JP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  <a:prstGeom prst="rect">
            <a:avLst/>
          </a:prstGeom>
        </p:spPr>
        <p:txBody>
          <a:bodyPr vert="eaVert"/>
          <a:lstStyle/>
          <a:p>
            <a:r>
              <a:rPr lang="de-DE"/>
              <a:t>Titelmasterformat durch Klicken bearbeiten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r-FR" altLang="ja-JP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 altLang="ja-JP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04D32B0-8A42-44E7-9B4D-3C2296BFBD2E}" type="slidenum">
              <a:rPr lang="ja-JP" altLang="fr-FR"/>
              <a:pPr/>
              <a:t>‹#›</a:t>
            </a:fld>
            <a:endParaRPr lang="fr-FR" altLang="ja-JP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de-DE"/>
              <a:t>Titelmasterformat durch Klicken bearbeiten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>
            <a:lvl2pPr marL="742950" indent="-285750">
              <a:buFont typeface="Wingdings" panose="05000000000000000000" pitchFamily="2" charset="2"/>
              <a:buChar char="§"/>
              <a:defRPr/>
            </a:lvl2pPr>
            <a:lvl3pPr marL="1143000" indent="-228600">
              <a:buFont typeface="Calibri" panose="020F0502020204030204" pitchFamily="34" charset="0"/>
              <a:buChar char="−"/>
              <a:defRPr/>
            </a:lvl3pPr>
            <a:lvl4pPr marL="1600200" indent="-228600">
              <a:buFont typeface="Courier New" panose="02070309020205020404" pitchFamily="49" charset="0"/>
              <a:buChar char="o"/>
              <a:defRPr/>
            </a:lvl4pPr>
          </a:lstStyle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r-FR" altLang="ja-JP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 altLang="ja-JP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4A5D464-134C-4C80-B41F-7081051DEBC1}" type="slidenum">
              <a:rPr lang="ja-JP" altLang="fr-FR"/>
              <a:pPr/>
              <a:t>‹#›</a:t>
            </a:fld>
            <a:endParaRPr lang="fr-FR" altLang="ja-JP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/>
              <a:t>Titelmasterformat durch Klicken bearbeiten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r-FR" altLang="ja-JP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 altLang="ja-JP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D7F56F4-53F4-4744-8FEF-840AE151320B}" type="slidenum">
              <a:rPr lang="ja-JP" altLang="fr-FR"/>
              <a:pPr/>
              <a:t>‹#›</a:t>
            </a:fld>
            <a:endParaRPr lang="fr-FR" altLang="ja-JP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de-DE"/>
              <a:t>Titelmasterformat durch Klicken bearbeiten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r-FR" altLang="ja-JP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 altLang="ja-JP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ADCAE38-802C-4BCD-8E23-F653FABC34F1}" type="slidenum">
              <a:rPr lang="ja-JP" altLang="fr-FR"/>
              <a:pPr/>
              <a:t>‹#›</a:t>
            </a:fld>
            <a:endParaRPr lang="fr-FR" altLang="ja-JP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de-DE"/>
              <a:t>Titelmasterformat durch Klicken bearbeiten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r-FR" altLang="ja-JP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 altLang="ja-JP" dirty="0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6CF7609-A126-430D-864C-5251E8DC0566}" type="slidenum">
              <a:rPr lang="ja-JP" altLang="fr-FR"/>
              <a:pPr/>
              <a:t>‹#›</a:t>
            </a:fld>
            <a:endParaRPr lang="fr-FR" altLang="ja-JP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de-DE"/>
              <a:t>Titelmasterformat durch Klicken bearbeiten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r-FR" altLang="ja-JP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 altLang="ja-JP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1C2F580-C48E-4C14-8111-BE255E1134ED}" type="slidenum">
              <a:rPr lang="ja-JP" altLang="fr-FR"/>
              <a:pPr/>
              <a:t>‹#›</a:t>
            </a:fld>
            <a:endParaRPr lang="fr-FR" altLang="ja-JP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r-FR" altLang="ja-JP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 altLang="ja-JP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09A974D-1DC4-4C29-960C-4F23E42A2DA2}" type="slidenum">
              <a:rPr lang="ja-JP" altLang="fr-FR"/>
              <a:pPr/>
              <a:t>‹#›</a:t>
            </a:fld>
            <a:endParaRPr lang="fr-FR" altLang="ja-JP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fr-FR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r-FR" altLang="ja-JP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 altLang="ja-JP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4050A2B-ED20-46DB-805A-96BB748EB760}" type="slidenum">
              <a:rPr lang="ja-JP" altLang="fr-FR"/>
              <a:pPr/>
              <a:t>‹#›</a:t>
            </a:fld>
            <a:endParaRPr lang="fr-FR" altLang="ja-JP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e-DE"/>
              <a:t>Bild durch Klicken auf Symbol hinzufügen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r-FR" altLang="ja-JP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 altLang="ja-JP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7F7C1A6-5432-4A88-9199-948E52B80477}" type="slidenum">
              <a:rPr lang="ja-JP" altLang="fr-FR"/>
              <a:pPr/>
              <a:t>‹#›</a:t>
            </a:fld>
            <a:endParaRPr lang="fr-FR" altLang="ja-JP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ags" Target="../tags/tag2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emf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oleObject" Target="../embeddings/oleObject1.bin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rotWithShape="0">
          <a:gsLst>
            <a:gs pos="0">
              <a:schemeClr val="bg1"/>
            </a:gs>
            <a:gs pos="100000">
              <a:schemeClr val="accent1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hink-cell data - do not delete" hidden="1">
            <a:extLst>
              <a:ext uri="{FF2B5EF4-FFF2-40B4-BE49-F238E27FC236}">
                <a16:creationId xmlns:a16="http://schemas.microsoft.com/office/drawing/2014/main" id="{7942FB29-62A6-7706-970A-9635878F83FE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3"/>
            </p:custDataLst>
            <p:extLst>
              <p:ext uri="{D42A27DB-BD31-4B8C-83A1-F6EECF244321}">
                <p14:modId xmlns:p14="http://schemas.microsoft.com/office/powerpoint/2010/main" val="3364461192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14" imgW="408" imgH="408" progId="TCLayout.ActiveDocument.1">
                  <p:embed/>
                </p:oleObj>
              </mc:Choice>
              <mc:Fallback>
                <p:oleObj name="think-cell Folie" r:id="rId14" imgW="408" imgH="408" progId="TCLayout.ActiveDocument.1">
                  <p:embed/>
                  <p:pic>
                    <p:nvPicPr>
                      <p:cNvPr id="2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7942FB29-62A6-7706-970A-9635878F83FE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ja-JP" dirty="0"/>
              <a:t>Cliquez pour modifier les styles du texte du masque</a:t>
            </a:r>
          </a:p>
          <a:p>
            <a:pPr lvl="1"/>
            <a:r>
              <a:rPr lang="fr-FR" altLang="ja-JP" dirty="0"/>
              <a:t>Deuxième niveau</a:t>
            </a:r>
          </a:p>
          <a:p>
            <a:pPr lvl="2"/>
            <a:r>
              <a:rPr lang="fr-FR" altLang="ja-JP" dirty="0"/>
              <a:t>Troisième niveau</a:t>
            </a:r>
          </a:p>
          <a:p>
            <a:pPr lvl="3"/>
            <a:r>
              <a:rPr lang="fr-FR" altLang="ja-JP" dirty="0"/>
              <a:t>Quatrième niveau</a:t>
            </a:r>
          </a:p>
          <a:p>
            <a:pPr lvl="4"/>
            <a:r>
              <a:rPr lang="fr-FR" altLang="ja-JP" dirty="0"/>
              <a:t>Cinquième niveau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ea typeface="ＭＳ Ｐゴシック" pitchFamily="34" charset="-128"/>
              </a:defRPr>
            </a:lvl1pPr>
          </a:lstStyle>
          <a:p>
            <a:endParaRPr lang="fr-FR" altLang="ja-JP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ea typeface="ＭＳ Ｐゴシック" pitchFamily="34" charset="-128"/>
              </a:defRPr>
            </a:lvl1pPr>
          </a:lstStyle>
          <a:p>
            <a:endParaRPr lang="fr-FR" altLang="ja-JP" dirty="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ea typeface="ＭＳ Ｐゴシック" pitchFamily="34" charset="-128"/>
              </a:defRPr>
            </a:lvl1pPr>
          </a:lstStyle>
          <a:p>
            <a:fld id="{841ADF96-E6CA-4184-9617-4AA0842E2F41}" type="slidenum">
              <a:rPr lang="ja-JP" altLang="fr-FR"/>
              <a:pPr/>
              <a:t>‹#›</a:t>
            </a:fld>
            <a:endParaRPr lang="fr-FR" altLang="ja-JP"/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4CB5CF22-54B9-40F4-91F9-FB0988E05961}"/>
              </a:ext>
            </a:extLst>
          </p:cNvPr>
          <p:cNvPicPr>
            <a:picLocks noChangeAspect="1"/>
          </p:cNvPicPr>
          <p:nvPr userDrawn="1"/>
        </p:nvPicPr>
        <p:blipFill>
          <a:blip r:embed="rId16"/>
          <a:stretch>
            <a:fillRect/>
          </a:stretch>
        </p:blipFill>
        <p:spPr>
          <a:xfrm>
            <a:off x="179512" y="20335"/>
            <a:ext cx="884497" cy="1404789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Wingdings" pitchFamily="2" charset="2"/>
        <a:buChar char="Ø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Wingdings" panose="05000000000000000000" pitchFamily="2" charset="2"/>
        <a:buChar char="§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Calibri" panose="020F0502020204030204" pitchFamily="34" charset="0"/>
        <a:buChar char="−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Courier New" panose="02070309020205020404" pitchFamily="49" charset="0"/>
        <a:buChar char="o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.xml"/><Relationship Id="rId5" Type="http://schemas.openxmlformats.org/officeDocument/2006/relationships/image" Target="../media/image4.png"/><Relationship Id="rId4" Type="http://schemas.openxmlformats.org/officeDocument/2006/relationships/image" Target="../media/image1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Relationship Id="rId4" Type="http://schemas.openxmlformats.org/officeDocument/2006/relationships/image" Target="../media/image1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Relationship Id="rId4" Type="http://schemas.openxmlformats.org/officeDocument/2006/relationships/image" Target="../media/image1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Relationship Id="rId4" Type="http://schemas.openxmlformats.org/officeDocument/2006/relationships/image" Target="../media/image1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Relationship Id="rId4" Type="http://schemas.openxmlformats.org/officeDocument/2006/relationships/image" Target="../media/image1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1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9.xml"/><Relationship Id="rId4" Type="http://schemas.openxmlformats.org/officeDocument/2006/relationships/image" Target="../media/image1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.xml"/><Relationship Id="rId4" Type="http://schemas.openxmlformats.org/officeDocument/2006/relationships/image" Target="../media/image1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.bin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1.xml"/><Relationship Id="rId4" Type="http://schemas.openxmlformats.org/officeDocument/2006/relationships/image" Target="../media/image1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hink-cell data - do not delete" hidden="1">
            <a:extLst>
              <a:ext uri="{FF2B5EF4-FFF2-40B4-BE49-F238E27FC236}">
                <a16:creationId xmlns:a16="http://schemas.microsoft.com/office/drawing/2014/main" id="{CF92D231-1091-F8D8-7CD0-5585DCA1BEA2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026698993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3" imgW="408" imgH="408" progId="TCLayout.ActiveDocument.1">
                  <p:embed/>
                </p:oleObj>
              </mc:Choice>
              <mc:Fallback>
                <p:oleObj name="think-cell Folie" r:id="rId3" imgW="408" imgH="408" progId="TCLayout.ActiveDocument.1">
                  <p:embed/>
                  <p:pic>
                    <p:nvPicPr>
                      <p:cNvPr id="5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CF92D231-1091-F8D8-7CD0-5585DCA1BEA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el 1">
            <a:extLst>
              <a:ext uri="{FF2B5EF4-FFF2-40B4-BE49-F238E27FC236}">
                <a16:creationId xmlns:a16="http://schemas.microsoft.com/office/drawing/2014/main" id="{EA64B7BB-7D2B-DE46-62FB-616610897EA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14400" y="2440906"/>
            <a:ext cx="10363200" cy="1470025"/>
          </a:xfrm>
        </p:spPr>
        <p:txBody>
          <a:bodyPr vert="horz"/>
          <a:lstStyle/>
          <a:p>
            <a:r>
              <a:rPr lang="en-US" dirty="0"/>
              <a:t>Proposal for amendments to UN-R79</a:t>
            </a:r>
            <a:br>
              <a:rPr lang="en-US" dirty="0"/>
            </a:br>
            <a:r>
              <a:rPr lang="en-US" dirty="0"/>
              <a:t>to provisions on Full Power Steering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74B3F821-49F6-EF9F-200D-4785BEE3097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89903" y="4196680"/>
            <a:ext cx="9012194" cy="1752600"/>
          </a:xfrm>
        </p:spPr>
        <p:txBody>
          <a:bodyPr/>
          <a:lstStyle/>
          <a:p>
            <a:r>
              <a:rPr lang="en-US" dirty="0"/>
              <a:t>Submitted by the experts from CLEPA and OICA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4BAA5690-1DC1-2C74-A84A-EB293270A1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en-US" altLang="ja-JP" dirty="0"/>
          </a:p>
        </p:txBody>
      </p:sp>
      <p:sp>
        <p:nvSpPr>
          <p:cNvPr id="15" name="Textfeld 14">
            <a:extLst>
              <a:ext uri="{FF2B5EF4-FFF2-40B4-BE49-F238E27FC236}">
                <a16:creationId xmlns:a16="http://schemas.microsoft.com/office/drawing/2014/main" id="{DD62BFCE-791E-ABD2-5E3A-721021D45010}"/>
              </a:ext>
            </a:extLst>
          </p:cNvPr>
          <p:cNvSpPr txBox="1"/>
          <p:nvPr/>
        </p:nvSpPr>
        <p:spPr>
          <a:xfrm>
            <a:off x="8491979" y="407930"/>
            <a:ext cx="2676758" cy="6771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833438" indent="-833438">
              <a:lnSpc>
                <a:spcPts val="1200"/>
              </a:lnSpc>
            </a:pPr>
            <a:r>
              <a:rPr lang="en-US" sz="1400" u="sng" dirty="0"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Informal document</a:t>
            </a:r>
            <a:r>
              <a:rPr lang="en-US" sz="1400" dirty="0"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1400" b="1" dirty="0"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GRVA-18-17*</a:t>
            </a:r>
            <a:endParaRPr lang="en-US" sz="1400" dirty="0">
              <a:effectLst/>
              <a:latin typeface="Times New Roman" panose="02020603050405020304" pitchFamily="18" charset="0"/>
              <a:ea typeface="MS Mincho" panose="02020609040205080304" pitchFamily="49" charset="-128"/>
            </a:endParaRPr>
          </a:p>
          <a:p>
            <a:r>
              <a:rPr lang="en-US" sz="1400" dirty="0"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18th GRVA, 22 Jan -26 Jan 2024, </a:t>
            </a:r>
            <a:br>
              <a:rPr lang="en-US" sz="1400" dirty="0"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</a:br>
            <a:r>
              <a:rPr lang="en-US" sz="1400" dirty="0"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Provisional agenda item </a:t>
            </a:r>
            <a:r>
              <a:rPr lang="en-US" sz="1400" dirty="0">
                <a:latin typeface="Times New Roman" panose="02020603050405020304" pitchFamily="18" charset="0"/>
                <a:ea typeface="MS Mincho" panose="02020609040205080304" pitchFamily="49" charset="-128"/>
              </a:rPr>
              <a:t>6(b)</a:t>
            </a:r>
            <a:endParaRPr lang="en-US" sz="1400" dirty="0"/>
          </a:p>
        </p:txBody>
      </p:sp>
      <p:pic>
        <p:nvPicPr>
          <p:cNvPr id="1026" name="Picture 2" descr="Home - CLEPA – European Association of Automotive Suppliers">
            <a:extLst>
              <a:ext uri="{FF2B5EF4-FFF2-40B4-BE49-F238E27FC236}">
                <a16:creationId xmlns:a16="http://schemas.microsoft.com/office/drawing/2014/main" id="{93CE8DC2-C88D-0CED-BF34-9E4AC3D5BF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855" y="548680"/>
            <a:ext cx="3457575" cy="1838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FC8BEA3D-F66F-930F-95A1-FFCFFCC0DE72}"/>
              </a:ext>
            </a:extLst>
          </p:cNvPr>
          <p:cNvSpPr txBox="1"/>
          <p:nvPr/>
        </p:nvSpPr>
        <p:spPr>
          <a:xfrm>
            <a:off x="1466849" y="6587317"/>
            <a:ext cx="4381328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/>
              <a:t>*Reissued for technical reasons by the authors on 22 January 2024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95247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hink-cell data - do not delete" hidden="1">
            <a:extLst>
              <a:ext uri="{FF2B5EF4-FFF2-40B4-BE49-F238E27FC236}">
                <a16:creationId xmlns:a16="http://schemas.microsoft.com/office/drawing/2014/main" id="{2F79B55D-19F4-61F0-90F5-925B55D7FFB0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764591628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3" imgW="408" imgH="408" progId="TCLayout.ActiveDocument.1">
                  <p:embed/>
                </p:oleObj>
              </mc:Choice>
              <mc:Fallback>
                <p:oleObj name="think-cell Folie" r:id="rId3" imgW="408" imgH="408" progId="TCLayout.ActiveDocument.1">
                  <p:embed/>
                  <p:pic>
                    <p:nvPicPr>
                      <p:cNvPr id="5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2F79B55D-19F4-61F0-90F5-925B55D7FFB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Espace réservé du contenu 2">
            <a:extLst>
              <a:ext uri="{FF2B5EF4-FFF2-40B4-BE49-F238E27FC236}">
                <a16:creationId xmlns:a16="http://schemas.microsoft.com/office/drawing/2014/main" id="{F2EC3688-7089-EF8C-4435-807801A037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1424" y="1711349"/>
            <a:ext cx="10972800" cy="4525963"/>
          </a:xfrm>
        </p:spPr>
        <p:txBody>
          <a:bodyPr/>
          <a:lstStyle/>
          <a:p>
            <a:pPr marL="0" indent="0">
              <a:buNone/>
            </a:pPr>
            <a:r>
              <a:rPr lang="en-GB" sz="2600" dirty="0"/>
              <a:t>Concept of proposed amendments to UN-R79: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E850D4D1-7774-6B09-57AC-8787542048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5848" y="274638"/>
            <a:ext cx="10972800" cy="1143000"/>
          </a:xfrm>
        </p:spPr>
        <p:txBody>
          <a:bodyPr vert="horz"/>
          <a:lstStyle/>
          <a:p>
            <a:r>
              <a:rPr lang="de-DE" dirty="0"/>
              <a:t>R79 Amendments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Steer</a:t>
            </a:r>
            <a:r>
              <a:rPr lang="de-DE" dirty="0"/>
              <a:t>-</a:t>
            </a:r>
            <a:r>
              <a:rPr lang="de-DE" dirty="0" err="1"/>
              <a:t>by</a:t>
            </a:r>
            <a:r>
              <a:rPr lang="de-DE" dirty="0"/>
              <a:t>-Wire*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D2150E65-66AD-8787-FA5D-E02E64D926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A5D464-134C-4C80-B41F-7081051DEBC1}" type="slidenum">
              <a:rPr lang="ja-JP" altLang="fr-FR" smtClean="0"/>
              <a:pPr/>
              <a:t>2</a:t>
            </a:fld>
            <a:endParaRPr lang="fr-FR" altLang="ja-JP"/>
          </a:p>
        </p:txBody>
      </p:sp>
      <p:sp>
        <p:nvSpPr>
          <p:cNvPr id="13" name="Rechteck 12">
            <a:extLst>
              <a:ext uri="{FF2B5EF4-FFF2-40B4-BE49-F238E27FC236}">
                <a16:creationId xmlns:a16="http://schemas.microsoft.com/office/drawing/2014/main" id="{A43B33CE-94B6-8DBA-D2E1-02A84647D12E}"/>
              </a:ext>
            </a:extLst>
          </p:cNvPr>
          <p:cNvSpPr/>
          <p:nvPr/>
        </p:nvSpPr>
        <p:spPr>
          <a:xfrm>
            <a:off x="911424" y="2663310"/>
            <a:ext cx="10369152" cy="682089"/>
          </a:xfrm>
          <a:prstGeom prst="rect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Amend para. 5.3.3.4.</a:t>
            </a:r>
            <a:r>
              <a:rPr lang="en-GB" dirty="0">
                <a:solidFill>
                  <a:schemeClr val="tx1">
                    <a:lumMod val="95000"/>
                    <a:lumOff val="5000"/>
                  </a:schemeClr>
                </a:solidFill>
              </a:rPr>
              <a:t>:    Failure of energy transmission</a:t>
            </a:r>
          </a:p>
          <a:p>
            <a:r>
              <a:rPr lang="en-GB" dirty="0">
                <a:solidFill>
                  <a:schemeClr val="tx1">
                    <a:lumMod val="95000"/>
                    <a:lumOff val="5000"/>
                  </a:schemeClr>
                </a:solidFill>
              </a:rPr>
              <a:t>		           Clarifying requirements depending on intended speed</a:t>
            </a:r>
          </a:p>
        </p:txBody>
      </p:sp>
      <p:sp>
        <p:nvSpPr>
          <p:cNvPr id="23" name="Rechteck 22">
            <a:extLst>
              <a:ext uri="{FF2B5EF4-FFF2-40B4-BE49-F238E27FC236}">
                <a16:creationId xmlns:a16="http://schemas.microsoft.com/office/drawing/2014/main" id="{BA8F86D8-C398-82F9-4D40-EAA3AEDCD31D}"/>
              </a:ext>
            </a:extLst>
          </p:cNvPr>
          <p:cNvSpPr/>
          <p:nvPr/>
        </p:nvSpPr>
        <p:spPr>
          <a:xfrm>
            <a:off x="911424" y="3512599"/>
            <a:ext cx="10369152" cy="682089"/>
          </a:xfrm>
          <a:prstGeom prst="rect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New para. 5.3.3.6.</a:t>
            </a:r>
            <a:r>
              <a:rPr lang="en-GB" dirty="0">
                <a:solidFill>
                  <a:schemeClr val="tx1">
                    <a:lumMod val="95000"/>
                    <a:lumOff val="5000"/>
                  </a:schemeClr>
                </a:solidFill>
              </a:rPr>
              <a:t>:         Failure of energy source of control transmission</a:t>
            </a:r>
          </a:p>
          <a:p>
            <a:r>
              <a:rPr lang="en-GB" dirty="0">
                <a:solidFill>
                  <a:schemeClr val="tx1">
                    <a:lumMod val="95000"/>
                    <a:lumOff val="5000"/>
                  </a:schemeClr>
                </a:solidFill>
              </a:rPr>
              <a:t>		           Alternative requirements to para. 5.3.3.3.</a:t>
            </a:r>
          </a:p>
        </p:txBody>
      </p:sp>
      <p:sp>
        <p:nvSpPr>
          <p:cNvPr id="24" name="Rechteck 23">
            <a:extLst>
              <a:ext uri="{FF2B5EF4-FFF2-40B4-BE49-F238E27FC236}">
                <a16:creationId xmlns:a16="http://schemas.microsoft.com/office/drawing/2014/main" id="{400BEA04-C0F5-6230-67A0-83F10596E431}"/>
              </a:ext>
            </a:extLst>
          </p:cNvPr>
          <p:cNvSpPr/>
          <p:nvPr/>
        </p:nvSpPr>
        <p:spPr>
          <a:xfrm>
            <a:off x="911424" y="4365104"/>
            <a:ext cx="10369152" cy="682088"/>
          </a:xfrm>
          <a:prstGeom prst="rect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Amend para. 5.4.2.1.1.</a:t>
            </a:r>
            <a:r>
              <a:rPr lang="en-GB" dirty="0">
                <a:solidFill>
                  <a:schemeClr val="tx1">
                    <a:lumMod val="95000"/>
                    <a:lumOff val="5000"/>
                  </a:schemeClr>
                </a:solidFill>
              </a:rPr>
              <a:t>: Red Warning</a:t>
            </a:r>
          </a:p>
          <a:p>
            <a:r>
              <a:rPr lang="en-GB" dirty="0">
                <a:solidFill>
                  <a:schemeClr val="tx1">
                    <a:lumMod val="95000"/>
                    <a:lumOff val="5000"/>
                  </a:schemeClr>
                </a:solidFill>
              </a:rPr>
              <a:t>		           Clarifying requirements in case of multiple redundancy level</a:t>
            </a:r>
          </a:p>
        </p:txBody>
      </p:sp>
      <p:sp>
        <p:nvSpPr>
          <p:cNvPr id="6" name="TextBox 2">
            <a:extLst>
              <a:ext uri="{FF2B5EF4-FFF2-40B4-BE49-F238E27FC236}">
                <a16:creationId xmlns:a16="http://schemas.microsoft.com/office/drawing/2014/main" id="{1B89BCBA-60D7-764C-6E70-D1ADD3263C54}"/>
              </a:ext>
            </a:extLst>
          </p:cNvPr>
          <p:cNvSpPr txBox="1"/>
          <p:nvPr/>
        </p:nvSpPr>
        <p:spPr>
          <a:xfrm>
            <a:off x="119336" y="5905414"/>
            <a:ext cx="1130525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i="1" dirty="0"/>
              <a:t>* steer-by-wire systems fully rely on electrical control, without mechanical steering column and steering forces are provided solely by one or more energy supplies.</a:t>
            </a:r>
          </a:p>
        </p:txBody>
      </p:sp>
    </p:spTree>
    <p:extLst>
      <p:ext uri="{BB962C8B-B14F-4D97-AF65-F5344CB8AC3E}">
        <p14:creationId xmlns:p14="http://schemas.microsoft.com/office/powerpoint/2010/main" val="389709211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hink-cell data - do not delete" hidden="1">
            <a:extLst>
              <a:ext uri="{FF2B5EF4-FFF2-40B4-BE49-F238E27FC236}">
                <a16:creationId xmlns:a16="http://schemas.microsoft.com/office/drawing/2014/main" id="{E819EF2A-7E4C-365D-7DAC-E63794462A56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834172970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3" imgW="408" imgH="408" progId="TCLayout.ActiveDocument.1">
                  <p:embed/>
                </p:oleObj>
              </mc:Choice>
              <mc:Fallback>
                <p:oleObj name="think-cell Folie" r:id="rId3" imgW="408" imgH="408" progId="TCLayout.ActiveDocument.1">
                  <p:embed/>
                  <p:pic>
                    <p:nvPicPr>
                      <p:cNvPr id="5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E819EF2A-7E4C-365D-7DAC-E63794462A5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el 1">
            <a:extLst>
              <a:ext uri="{FF2B5EF4-FFF2-40B4-BE49-F238E27FC236}">
                <a16:creationId xmlns:a16="http://schemas.microsoft.com/office/drawing/2014/main" id="{C4BE4611-3CDC-F1F7-DF1D-CDAF8C15A2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/>
          <a:lstStyle/>
          <a:p>
            <a:r>
              <a:rPr lang="en-US" dirty="0"/>
              <a:t>Proposal to amend 5.3.3.4.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30E9CB9D-06D0-E192-0FCB-4027B60F51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A5D464-134C-4C80-B41F-7081051DEBC1}" type="slidenum">
              <a:rPr lang="en-US" altLang="ja-JP" smtClean="0"/>
              <a:pPr/>
              <a:t>3</a:t>
            </a:fld>
            <a:endParaRPr lang="en-US" altLang="ja-JP" dirty="0"/>
          </a:p>
        </p:txBody>
      </p:sp>
      <p:sp>
        <p:nvSpPr>
          <p:cNvPr id="10" name="Rechteck 9">
            <a:extLst>
              <a:ext uri="{FF2B5EF4-FFF2-40B4-BE49-F238E27FC236}">
                <a16:creationId xmlns:a16="http://schemas.microsoft.com/office/drawing/2014/main" id="{B8D14BEE-F6F4-8D2B-5004-19798D4C7C62}"/>
              </a:ext>
            </a:extLst>
          </p:cNvPr>
          <p:cNvSpPr/>
          <p:nvPr/>
        </p:nvSpPr>
        <p:spPr>
          <a:xfrm>
            <a:off x="407368" y="2348880"/>
            <a:ext cx="3888432" cy="3416320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marL="717550" indent="-717550"/>
            <a:endParaRPr lang="en-US" sz="1200" dirty="0">
              <a:latin typeface="ArialMT"/>
            </a:endParaRPr>
          </a:p>
          <a:p>
            <a:pPr marL="717550" indent="-717550"/>
            <a:r>
              <a:rPr lang="en-US" sz="1200" dirty="0">
                <a:latin typeface="ArialMT"/>
              </a:rPr>
              <a:t>5.3.3. 	Full power steering systems</a:t>
            </a:r>
          </a:p>
          <a:p>
            <a:pPr marL="717550" indent="-717550"/>
            <a:r>
              <a:rPr lang="en-US" sz="1200" dirty="0">
                <a:latin typeface="ArialMT"/>
              </a:rPr>
              <a:t>5.3.3.4. 	In the event of a </a:t>
            </a:r>
            <a:r>
              <a:rPr lang="en-US" sz="1200" b="1" dirty="0">
                <a:latin typeface="ArialMT"/>
              </a:rPr>
              <a:t>failure within the energy transmission</a:t>
            </a:r>
            <a:r>
              <a:rPr lang="en-US" sz="1200" dirty="0">
                <a:latin typeface="ArialMT"/>
              </a:rPr>
              <a:t>, with the exception of those parts listed in paragraph 5.3.1.1., there shall not be any immediate changes in steering angle. </a:t>
            </a:r>
            <a:r>
              <a:rPr lang="en-US" sz="1200" dirty="0">
                <a:solidFill>
                  <a:srgbClr val="0070C0"/>
                </a:solidFill>
                <a:latin typeface="ArialMT"/>
              </a:rPr>
              <a:t>As long as the vehicle is capable of being driven at a speed greater than 10 km/h the requirements of paragraph 6. for the system with a failure shall be met after the completion of at least 25 "figure of eight" </a:t>
            </a:r>
            <a:r>
              <a:rPr lang="en-US" sz="1200" dirty="0" err="1">
                <a:solidFill>
                  <a:srgbClr val="0070C0"/>
                </a:solidFill>
                <a:latin typeface="ArialMT"/>
              </a:rPr>
              <a:t>manoeuvres</a:t>
            </a:r>
            <a:r>
              <a:rPr lang="en-US" sz="1200" dirty="0">
                <a:solidFill>
                  <a:srgbClr val="0070C0"/>
                </a:solidFill>
                <a:latin typeface="ArialMT"/>
              </a:rPr>
              <a:t> at 10 km/h minimum speed, where each loop of the figure is 40 m diameter. </a:t>
            </a:r>
            <a:br>
              <a:rPr lang="en-US" sz="1200" dirty="0">
                <a:latin typeface="ArialMT"/>
              </a:rPr>
            </a:br>
            <a:br>
              <a:rPr lang="en-US" sz="1200" dirty="0">
                <a:latin typeface="ArialMT"/>
              </a:rPr>
            </a:br>
            <a:r>
              <a:rPr lang="en-US" sz="1200" dirty="0">
                <a:latin typeface="ArialMT"/>
              </a:rPr>
              <a:t>The test </a:t>
            </a:r>
            <a:r>
              <a:rPr lang="en-US" sz="1200" dirty="0" err="1">
                <a:latin typeface="ArialMT"/>
              </a:rPr>
              <a:t>manoeuvres</a:t>
            </a:r>
            <a:r>
              <a:rPr lang="en-US" sz="1200" dirty="0">
                <a:latin typeface="ArialMT"/>
              </a:rPr>
              <a:t> shall begin at an energy storage level given in paragraph 5.3.3.5.</a:t>
            </a:r>
            <a:endParaRPr lang="en-US" sz="1200" dirty="0"/>
          </a:p>
        </p:txBody>
      </p:sp>
      <p:sp>
        <p:nvSpPr>
          <p:cNvPr id="11" name="Rechteck 10">
            <a:extLst>
              <a:ext uri="{FF2B5EF4-FFF2-40B4-BE49-F238E27FC236}">
                <a16:creationId xmlns:a16="http://schemas.microsoft.com/office/drawing/2014/main" id="{80C0888A-E443-D5DB-066E-60F8EAE17DD2}"/>
              </a:ext>
            </a:extLst>
          </p:cNvPr>
          <p:cNvSpPr/>
          <p:nvPr/>
        </p:nvSpPr>
        <p:spPr>
          <a:xfrm>
            <a:off x="7448505" y="3276273"/>
            <a:ext cx="4357852" cy="58477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marL="90488" algn="ctr"/>
            <a:r>
              <a:rPr lang="en-US" sz="1600" dirty="0">
                <a:latin typeface="ArialMT"/>
              </a:rPr>
              <a:t>…after the completion of at least 25 "figure of eight" </a:t>
            </a:r>
            <a:r>
              <a:rPr lang="en-US" sz="1600" dirty="0" err="1">
                <a:latin typeface="ArialMT"/>
              </a:rPr>
              <a:t>manoeuvres</a:t>
            </a:r>
            <a:endParaRPr lang="en-US" sz="1400" dirty="0"/>
          </a:p>
        </p:txBody>
      </p:sp>
      <p:sp>
        <p:nvSpPr>
          <p:cNvPr id="12" name="TextBox 32">
            <a:extLst>
              <a:ext uri="{FF2B5EF4-FFF2-40B4-BE49-F238E27FC236}">
                <a16:creationId xmlns:a16="http://schemas.microsoft.com/office/drawing/2014/main" id="{237ECE5E-000C-5546-FB49-3C020E7C21C5}"/>
              </a:ext>
            </a:extLst>
          </p:cNvPr>
          <p:cNvSpPr txBox="1"/>
          <p:nvPr/>
        </p:nvSpPr>
        <p:spPr>
          <a:xfrm>
            <a:off x="1847528" y="1417638"/>
            <a:ext cx="8472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Today</a:t>
            </a:r>
          </a:p>
        </p:txBody>
      </p:sp>
      <p:sp>
        <p:nvSpPr>
          <p:cNvPr id="13" name="TextBox 33">
            <a:extLst>
              <a:ext uri="{FF2B5EF4-FFF2-40B4-BE49-F238E27FC236}">
                <a16:creationId xmlns:a16="http://schemas.microsoft.com/office/drawing/2014/main" id="{26597B2F-0D3D-A2A0-CA3C-EADB62E51FAB}"/>
              </a:ext>
            </a:extLst>
          </p:cNvPr>
          <p:cNvSpPr txBox="1"/>
          <p:nvPr/>
        </p:nvSpPr>
        <p:spPr>
          <a:xfrm>
            <a:off x="8904312" y="1417638"/>
            <a:ext cx="11721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Proposal</a:t>
            </a:r>
          </a:p>
        </p:txBody>
      </p:sp>
      <p:sp>
        <p:nvSpPr>
          <p:cNvPr id="14" name="Pfeil: nach rechts 13">
            <a:extLst>
              <a:ext uri="{FF2B5EF4-FFF2-40B4-BE49-F238E27FC236}">
                <a16:creationId xmlns:a16="http://schemas.microsoft.com/office/drawing/2014/main" id="{E78F4492-2462-B665-4718-053969A07F89}"/>
              </a:ext>
            </a:extLst>
          </p:cNvPr>
          <p:cNvSpPr/>
          <p:nvPr/>
        </p:nvSpPr>
        <p:spPr>
          <a:xfrm rot="21356459">
            <a:off x="4531653" y="3404059"/>
            <a:ext cx="2769532" cy="432048"/>
          </a:xfrm>
          <a:prstGeom prst="rightArrow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>
                <a:solidFill>
                  <a:srgbClr val="0070C0"/>
                </a:solidFill>
              </a:rPr>
              <a:t>&gt;10 km/h</a:t>
            </a:r>
            <a:endParaRPr lang="en-US" sz="1400" dirty="0">
              <a:solidFill>
                <a:srgbClr val="0070C0"/>
              </a:solidFill>
            </a:endParaRPr>
          </a:p>
        </p:txBody>
      </p:sp>
      <p:sp>
        <p:nvSpPr>
          <p:cNvPr id="16" name="Textfeld 15">
            <a:extLst>
              <a:ext uri="{FF2B5EF4-FFF2-40B4-BE49-F238E27FC236}">
                <a16:creationId xmlns:a16="http://schemas.microsoft.com/office/drawing/2014/main" id="{052BF984-CE48-713A-F4EE-78411B14F5EF}"/>
              </a:ext>
            </a:extLst>
          </p:cNvPr>
          <p:cNvSpPr txBox="1"/>
          <p:nvPr/>
        </p:nvSpPr>
        <p:spPr>
          <a:xfrm>
            <a:off x="4496288" y="2195409"/>
            <a:ext cx="2783134" cy="338554"/>
          </a:xfrm>
          <a:prstGeom prst="rect">
            <a:avLst/>
          </a:prstGeom>
          <a:solidFill>
            <a:schemeClr val="accent3">
              <a:lumMod val="85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en-US" sz="1600"/>
              <a:t>Intended operational speed?</a:t>
            </a:r>
            <a:endParaRPr lang="en-US" sz="1600" dirty="0"/>
          </a:p>
        </p:txBody>
      </p:sp>
      <p:sp>
        <p:nvSpPr>
          <p:cNvPr id="17" name="Pfeil: nach rechts 16">
            <a:extLst>
              <a:ext uri="{FF2B5EF4-FFF2-40B4-BE49-F238E27FC236}">
                <a16:creationId xmlns:a16="http://schemas.microsoft.com/office/drawing/2014/main" id="{040BB947-2CF9-4046-2777-4E6A87CD9502}"/>
              </a:ext>
            </a:extLst>
          </p:cNvPr>
          <p:cNvSpPr/>
          <p:nvPr/>
        </p:nvSpPr>
        <p:spPr>
          <a:xfrm rot="610281">
            <a:off x="4506396" y="4569385"/>
            <a:ext cx="2797575" cy="432048"/>
          </a:xfrm>
          <a:prstGeom prst="rightArrow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>
                <a:solidFill>
                  <a:srgbClr val="0070C0"/>
                </a:solidFill>
              </a:rPr>
              <a:t>&lt;=10 km/h</a:t>
            </a:r>
            <a:endParaRPr lang="en-US" sz="1400" dirty="0">
              <a:solidFill>
                <a:srgbClr val="0070C0"/>
              </a:solidFill>
            </a:endParaRPr>
          </a:p>
        </p:txBody>
      </p:sp>
      <p:sp>
        <p:nvSpPr>
          <p:cNvPr id="18" name="Textfeld 17">
            <a:extLst>
              <a:ext uri="{FF2B5EF4-FFF2-40B4-BE49-F238E27FC236}">
                <a16:creationId xmlns:a16="http://schemas.microsoft.com/office/drawing/2014/main" id="{AE87F53A-F55C-9697-152E-CC64894EB17E}"/>
              </a:ext>
            </a:extLst>
          </p:cNvPr>
          <p:cNvSpPr txBox="1"/>
          <p:nvPr/>
        </p:nvSpPr>
        <p:spPr>
          <a:xfrm>
            <a:off x="7608167" y="2261409"/>
            <a:ext cx="419818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The requirements of paragraph 6. for the system with a failure shall be met </a:t>
            </a:r>
            <a:r>
              <a:rPr lang="en-US"/>
              <a:t>either…</a:t>
            </a:r>
            <a:endParaRPr lang="en-US" dirty="0"/>
          </a:p>
        </p:txBody>
      </p:sp>
      <p:sp>
        <p:nvSpPr>
          <p:cNvPr id="19" name="Rechteck 18">
            <a:extLst>
              <a:ext uri="{FF2B5EF4-FFF2-40B4-BE49-F238E27FC236}">
                <a16:creationId xmlns:a16="http://schemas.microsoft.com/office/drawing/2014/main" id="{422A3C32-64F4-2AFC-C384-D9BB406F47BF}"/>
              </a:ext>
            </a:extLst>
          </p:cNvPr>
          <p:cNvSpPr/>
          <p:nvPr/>
        </p:nvSpPr>
        <p:spPr>
          <a:xfrm>
            <a:off x="7448505" y="4797152"/>
            <a:ext cx="4357852" cy="58477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marL="90488" algn="ctr"/>
            <a:r>
              <a:rPr lang="en-US" sz="1600" dirty="0">
                <a:latin typeface="ArialMT"/>
              </a:rPr>
              <a:t>…until the vehicle speed is reduced and limited to 10 km/h or below</a:t>
            </a:r>
            <a:endParaRPr lang="en-US" sz="1400" dirty="0"/>
          </a:p>
        </p:txBody>
      </p:sp>
      <p:sp>
        <p:nvSpPr>
          <p:cNvPr id="27" name="Textfeld 26">
            <a:extLst>
              <a:ext uri="{FF2B5EF4-FFF2-40B4-BE49-F238E27FC236}">
                <a16:creationId xmlns:a16="http://schemas.microsoft.com/office/drawing/2014/main" id="{3DD10F54-4ABF-31D0-3BD4-85276A86F170}"/>
              </a:ext>
            </a:extLst>
          </p:cNvPr>
          <p:cNvSpPr txBox="1"/>
          <p:nvPr/>
        </p:nvSpPr>
        <p:spPr>
          <a:xfrm>
            <a:off x="7608167" y="4112629"/>
            <a:ext cx="41981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/>
              <a:t>or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077051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hink-cell data - do not delete" hidden="1">
            <a:extLst>
              <a:ext uri="{FF2B5EF4-FFF2-40B4-BE49-F238E27FC236}">
                <a16:creationId xmlns:a16="http://schemas.microsoft.com/office/drawing/2014/main" id="{CD038009-06FF-4C56-8D94-599304186965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947698885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3" imgW="408" imgH="408" progId="TCLayout.ActiveDocument.1">
                  <p:embed/>
                </p:oleObj>
              </mc:Choice>
              <mc:Fallback>
                <p:oleObj name="think-cell Folie" r:id="rId3" imgW="408" imgH="408" progId="TCLayout.ActiveDocument.1">
                  <p:embed/>
                  <p:pic>
                    <p:nvPicPr>
                      <p:cNvPr id="6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CD038009-06FF-4C56-8D94-59930418696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el 1">
            <a:extLst>
              <a:ext uri="{FF2B5EF4-FFF2-40B4-BE49-F238E27FC236}">
                <a16:creationId xmlns:a16="http://schemas.microsoft.com/office/drawing/2014/main" id="{499CF1C6-1CDF-6E00-70DD-1E8FD7B03E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/>
          <a:lstStyle/>
          <a:p>
            <a:r>
              <a:rPr lang="en-US" dirty="0"/>
              <a:t>Motivation for new alternative 5.3.3.6.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752E8D2E-0763-52EA-2F6E-2D2022F83D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A5D464-134C-4C80-B41F-7081051DEBC1}" type="slidenum">
              <a:rPr lang="en-US" altLang="ja-JP" smtClean="0"/>
              <a:pPr/>
              <a:t>4</a:t>
            </a:fld>
            <a:endParaRPr lang="en-US" altLang="ja-JP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868312A9-C358-8F36-FF97-34807C1C8AA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825625"/>
            <a:ext cx="10887000" cy="4351338"/>
          </a:xfrm>
        </p:spPr>
        <p:txBody>
          <a:bodyPr>
            <a:normAutofit/>
          </a:bodyPr>
          <a:lstStyle/>
          <a:p>
            <a:r>
              <a:rPr lang="en-US" sz="2000" dirty="0"/>
              <a:t>Current Steer-by–wire requirements </a:t>
            </a:r>
            <a:r>
              <a:rPr lang="en-US" sz="1400" dirty="0"/>
              <a:t>(5.3.3.3.)</a:t>
            </a:r>
            <a:r>
              <a:rPr lang="en-US" sz="2000" dirty="0"/>
              <a:t> specify that 25 figures of 8 must be feasible upon a </a:t>
            </a:r>
            <a:r>
              <a:rPr lang="en-US" sz="2000" b="1" dirty="0"/>
              <a:t>failure of the energy source</a:t>
            </a:r>
          </a:p>
          <a:p>
            <a:r>
              <a:rPr lang="en-US" sz="2000" dirty="0"/>
              <a:t>“25 figures of 8” is almost 40 minutes of successive curves at 10km/h, representing energy for hundreds of kilometers on a motorway</a:t>
            </a:r>
          </a:p>
          <a:p>
            <a:r>
              <a:rPr lang="en-US" sz="2000" dirty="0"/>
              <a:t>This represents a huge amount of energy to be secured to supply steering and also other systems</a:t>
            </a:r>
          </a:p>
          <a:p>
            <a:r>
              <a:rPr lang="en-US" sz="2000" dirty="0"/>
              <a:t>Modern technologies for energy and power circuit management systems ensure a reliable monitoring of available energy</a:t>
            </a:r>
          </a:p>
          <a:p>
            <a:r>
              <a:rPr lang="en-US" sz="2000" dirty="0"/>
              <a:t>The intention of the proposal is to guarantee the vehicle will automatically come to a safe state (&lt;= 10km/h or standstill) before all the energy is “burnt” and in turn optimizing (reducing) the amount of energy to be secured in case of a </a:t>
            </a:r>
            <a:r>
              <a:rPr lang="en-US" sz="2000" b="1" dirty="0"/>
              <a:t>failure of the source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84205301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7" name="think-cell data - do not delete" hidden="1">
            <a:extLst>
              <a:ext uri="{FF2B5EF4-FFF2-40B4-BE49-F238E27FC236}">
                <a16:creationId xmlns:a16="http://schemas.microsoft.com/office/drawing/2014/main" id="{721EC783-1DE1-8F86-9BD4-BD3EB36F0DCB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540438914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3" imgW="408" imgH="408" progId="TCLayout.ActiveDocument.1">
                  <p:embed/>
                </p:oleObj>
              </mc:Choice>
              <mc:Fallback>
                <p:oleObj name="think-cell Folie" r:id="rId3" imgW="408" imgH="408" progId="TCLayout.ActiveDocument.1">
                  <p:embed/>
                  <p:pic>
                    <p:nvPicPr>
                      <p:cNvPr id="87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721EC783-1DE1-8F86-9BD4-BD3EB36F0DC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el 1">
            <a:extLst>
              <a:ext uri="{FF2B5EF4-FFF2-40B4-BE49-F238E27FC236}">
                <a16:creationId xmlns:a16="http://schemas.microsoft.com/office/drawing/2014/main" id="{E5F60D42-DC38-F0CD-EE7B-BA2ECE1CA3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/>
          <a:lstStyle/>
          <a:p>
            <a:r>
              <a:rPr lang="en-US" dirty="0"/>
              <a:t>Explanation of alternative concept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0640E8E9-CFDD-D8A3-D922-4DDF0532EC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A5D464-134C-4C80-B41F-7081051DEBC1}" type="slidenum">
              <a:rPr lang="en-US" altLang="ja-JP" smtClean="0"/>
              <a:pPr/>
              <a:t>5</a:t>
            </a:fld>
            <a:endParaRPr lang="en-US" altLang="ja-JP" dirty="0"/>
          </a:p>
        </p:txBody>
      </p:sp>
      <p:sp>
        <p:nvSpPr>
          <p:cNvPr id="46" name="TextBox 1">
            <a:extLst>
              <a:ext uri="{FF2B5EF4-FFF2-40B4-BE49-F238E27FC236}">
                <a16:creationId xmlns:a16="http://schemas.microsoft.com/office/drawing/2014/main" id="{6272E3B6-E191-0FE2-78AD-BD971B4CDE37}"/>
              </a:ext>
            </a:extLst>
          </p:cNvPr>
          <p:cNvSpPr txBox="1"/>
          <p:nvPr/>
        </p:nvSpPr>
        <p:spPr>
          <a:xfrm>
            <a:off x="1268588" y="3171375"/>
            <a:ext cx="3532012" cy="307777"/>
          </a:xfrm>
          <a:prstGeom prst="rect">
            <a:avLst/>
          </a:prstGeom>
          <a:solidFill>
            <a:srgbClr val="E7E6E6"/>
          </a:solidFill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rPr>
              <a:t>Independent source for braking and steering </a:t>
            </a:r>
          </a:p>
        </p:txBody>
      </p:sp>
      <p:cxnSp>
        <p:nvCxnSpPr>
          <p:cNvPr id="47" name="Straight Connector 23">
            <a:extLst>
              <a:ext uri="{FF2B5EF4-FFF2-40B4-BE49-F238E27FC236}">
                <a16:creationId xmlns:a16="http://schemas.microsoft.com/office/drawing/2014/main" id="{847E339E-01B4-853A-F61A-5366370AD8CE}"/>
              </a:ext>
            </a:extLst>
          </p:cNvPr>
          <p:cNvCxnSpPr/>
          <p:nvPr/>
        </p:nvCxnSpPr>
        <p:spPr>
          <a:xfrm>
            <a:off x="6089822" y="3233717"/>
            <a:ext cx="0" cy="3348000"/>
          </a:xfrm>
          <a:prstGeom prst="line">
            <a:avLst/>
          </a:prstGeom>
          <a:noFill/>
          <a:ln w="6350" cap="flat" cmpd="sng" algn="ctr">
            <a:solidFill>
              <a:srgbClr val="4472C4"/>
            </a:solidFill>
            <a:prstDash val="solid"/>
            <a:miter lim="800000"/>
          </a:ln>
          <a:effectLst/>
        </p:spPr>
      </p:cxnSp>
      <p:cxnSp>
        <p:nvCxnSpPr>
          <p:cNvPr id="48" name="Straight Connector 1">
            <a:extLst>
              <a:ext uri="{FF2B5EF4-FFF2-40B4-BE49-F238E27FC236}">
                <a16:creationId xmlns:a16="http://schemas.microsoft.com/office/drawing/2014/main" id="{89AAB287-E9D5-7421-7DE8-36EA13198A70}"/>
              </a:ext>
            </a:extLst>
          </p:cNvPr>
          <p:cNvCxnSpPr>
            <a:cxnSpLocks/>
          </p:cNvCxnSpPr>
          <p:nvPr/>
        </p:nvCxnSpPr>
        <p:spPr>
          <a:xfrm flipH="1">
            <a:off x="196790" y="5940333"/>
            <a:ext cx="5364000" cy="0"/>
          </a:xfrm>
          <a:prstGeom prst="line">
            <a:avLst/>
          </a:prstGeom>
          <a:noFill/>
          <a:ln w="6350" cap="flat" cmpd="sng" algn="ctr">
            <a:solidFill>
              <a:srgbClr val="4472C4"/>
            </a:solidFill>
            <a:prstDash val="solid"/>
            <a:miter lim="800000"/>
          </a:ln>
          <a:effectLst/>
        </p:spPr>
      </p:cxnSp>
      <p:cxnSp>
        <p:nvCxnSpPr>
          <p:cNvPr id="49" name="Straight Connector 2">
            <a:extLst>
              <a:ext uri="{FF2B5EF4-FFF2-40B4-BE49-F238E27FC236}">
                <a16:creationId xmlns:a16="http://schemas.microsoft.com/office/drawing/2014/main" id="{665467E8-A9E6-8BB6-3FB8-D1A153552168}"/>
              </a:ext>
            </a:extLst>
          </p:cNvPr>
          <p:cNvCxnSpPr>
            <a:cxnSpLocks/>
          </p:cNvCxnSpPr>
          <p:nvPr/>
        </p:nvCxnSpPr>
        <p:spPr>
          <a:xfrm>
            <a:off x="520789" y="3411456"/>
            <a:ext cx="0" cy="2592000"/>
          </a:xfrm>
          <a:prstGeom prst="line">
            <a:avLst/>
          </a:prstGeom>
          <a:noFill/>
          <a:ln w="6350" cap="flat" cmpd="sng" algn="ctr">
            <a:solidFill>
              <a:srgbClr val="4472C4"/>
            </a:solidFill>
            <a:prstDash val="solid"/>
            <a:miter lim="800000"/>
          </a:ln>
          <a:effectLst/>
        </p:spPr>
      </p:cxnSp>
      <p:sp>
        <p:nvSpPr>
          <p:cNvPr id="50" name="TextBox 3">
            <a:extLst>
              <a:ext uri="{FF2B5EF4-FFF2-40B4-BE49-F238E27FC236}">
                <a16:creationId xmlns:a16="http://schemas.microsoft.com/office/drawing/2014/main" id="{E3616658-E7B0-7E4C-3A86-E001E38508C3}"/>
              </a:ext>
            </a:extLst>
          </p:cNvPr>
          <p:cNvSpPr txBox="1"/>
          <p:nvPr/>
        </p:nvSpPr>
        <p:spPr>
          <a:xfrm>
            <a:off x="144844" y="6121042"/>
            <a:ext cx="1120913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100" dirty="0">
                <a:solidFill>
                  <a:prstClr val="black"/>
                </a:solidFill>
                <a:latin typeface="Calibri" panose="020F0502020204030204"/>
              </a:rPr>
              <a:t>Failure in </a:t>
            </a:r>
            <a:r>
              <a:rPr lang="en-US" sz="1100" b="1" u="sng" dirty="0">
                <a:solidFill>
                  <a:prstClr val="black"/>
                </a:solidFill>
                <a:latin typeface="Calibri" panose="020F0502020204030204"/>
              </a:rPr>
              <a:t>energy source </a:t>
            </a:r>
            <a:r>
              <a:rPr lang="en-US" sz="1100" dirty="0">
                <a:solidFill>
                  <a:prstClr val="black"/>
                </a:solidFill>
                <a:latin typeface="Calibri" panose="020F0502020204030204"/>
              </a:rPr>
              <a:t>occurs</a:t>
            </a:r>
          </a:p>
        </p:txBody>
      </p:sp>
      <p:sp>
        <p:nvSpPr>
          <p:cNvPr id="51" name="Arrow: Down 12">
            <a:extLst>
              <a:ext uri="{FF2B5EF4-FFF2-40B4-BE49-F238E27FC236}">
                <a16:creationId xmlns:a16="http://schemas.microsoft.com/office/drawing/2014/main" id="{0D208A70-4117-612A-F082-BCCBF782D9B9}"/>
              </a:ext>
            </a:extLst>
          </p:cNvPr>
          <p:cNvSpPr/>
          <p:nvPr/>
        </p:nvSpPr>
        <p:spPr>
          <a:xfrm rot="10800000">
            <a:off x="340048" y="5968506"/>
            <a:ext cx="353567" cy="165313"/>
          </a:xfrm>
          <a:prstGeom prst="downArrow">
            <a:avLst/>
          </a:prstGeom>
          <a:solidFill>
            <a:srgbClr val="4472C4"/>
          </a:solidFill>
          <a:ln w="12700" cap="flat" cmpd="sng" algn="ctr">
            <a:solidFill>
              <a:srgbClr val="4472C4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2" name="TextBox 26">
            <a:extLst>
              <a:ext uri="{FF2B5EF4-FFF2-40B4-BE49-F238E27FC236}">
                <a16:creationId xmlns:a16="http://schemas.microsoft.com/office/drawing/2014/main" id="{C4E0852E-28AE-5F45-24A8-A8D8E695EB14}"/>
              </a:ext>
            </a:extLst>
          </p:cNvPr>
          <p:cNvSpPr txBox="1"/>
          <p:nvPr/>
        </p:nvSpPr>
        <p:spPr>
          <a:xfrm>
            <a:off x="516834" y="3314290"/>
            <a:ext cx="436338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" dirty="0">
                <a:solidFill>
                  <a:prstClr val="black"/>
                </a:solidFill>
                <a:latin typeface="Calibri" panose="020F0502020204030204"/>
              </a:rPr>
              <a:t>speed</a:t>
            </a:r>
          </a:p>
        </p:txBody>
      </p:sp>
      <p:cxnSp>
        <p:nvCxnSpPr>
          <p:cNvPr id="53" name="Straight Connector 5">
            <a:extLst>
              <a:ext uri="{FF2B5EF4-FFF2-40B4-BE49-F238E27FC236}">
                <a16:creationId xmlns:a16="http://schemas.microsoft.com/office/drawing/2014/main" id="{F0B4FFEB-898A-B265-30AE-A320D99D42F8}"/>
              </a:ext>
            </a:extLst>
          </p:cNvPr>
          <p:cNvCxnSpPr/>
          <p:nvPr/>
        </p:nvCxnSpPr>
        <p:spPr>
          <a:xfrm>
            <a:off x="196790" y="3738127"/>
            <a:ext cx="324000" cy="0"/>
          </a:xfrm>
          <a:prstGeom prst="line">
            <a:avLst/>
          </a:prstGeom>
          <a:noFill/>
          <a:ln w="38100" cap="flat" cmpd="sng" algn="ctr">
            <a:solidFill>
              <a:srgbClr val="FF0000"/>
            </a:solidFill>
            <a:prstDash val="solid"/>
            <a:miter lim="800000"/>
          </a:ln>
          <a:effectLst/>
        </p:spPr>
      </p:cxnSp>
      <p:sp>
        <p:nvSpPr>
          <p:cNvPr id="54" name="Freeform: Shape 7">
            <a:extLst>
              <a:ext uri="{FF2B5EF4-FFF2-40B4-BE49-F238E27FC236}">
                <a16:creationId xmlns:a16="http://schemas.microsoft.com/office/drawing/2014/main" id="{8A9D69D1-6F64-9C67-78ED-673A67745878}"/>
              </a:ext>
            </a:extLst>
          </p:cNvPr>
          <p:cNvSpPr/>
          <p:nvPr/>
        </p:nvSpPr>
        <p:spPr>
          <a:xfrm rot="10800000">
            <a:off x="520787" y="3735000"/>
            <a:ext cx="2321263" cy="1966164"/>
          </a:xfrm>
          <a:custGeom>
            <a:avLst/>
            <a:gdLst>
              <a:gd name="connsiteX0" fmla="*/ 0 w 5535168"/>
              <a:gd name="connsiteY0" fmla="*/ 0 h 2380806"/>
              <a:gd name="connsiteX1" fmla="*/ 1438656 w 5535168"/>
              <a:gd name="connsiteY1" fmla="*/ 560832 h 2380806"/>
              <a:gd name="connsiteX2" fmla="*/ 2694432 w 5535168"/>
              <a:gd name="connsiteY2" fmla="*/ 1767840 h 2380806"/>
              <a:gd name="connsiteX3" fmla="*/ 3657600 w 5535168"/>
              <a:gd name="connsiteY3" fmla="*/ 2304288 h 2380806"/>
              <a:gd name="connsiteX4" fmla="*/ 5535168 w 5535168"/>
              <a:gd name="connsiteY4" fmla="*/ 2365248 h 2380806"/>
              <a:gd name="connsiteX0" fmla="*/ 0 w 5535168"/>
              <a:gd name="connsiteY0" fmla="*/ 0 h 2391256"/>
              <a:gd name="connsiteX1" fmla="*/ 1438656 w 5535168"/>
              <a:gd name="connsiteY1" fmla="*/ 560832 h 2391256"/>
              <a:gd name="connsiteX2" fmla="*/ 2694432 w 5535168"/>
              <a:gd name="connsiteY2" fmla="*/ 1767840 h 2391256"/>
              <a:gd name="connsiteX3" fmla="*/ 3657600 w 5535168"/>
              <a:gd name="connsiteY3" fmla="*/ 2304288 h 2391256"/>
              <a:gd name="connsiteX4" fmla="*/ 5535168 w 5535168"/>
              <a:gd name="connsiteY4" fmla="*/ 2380235 h 2391256"/>
              <a:gd name="connsiteX0" fmla="*/ 0 w 5535168"/>
              <a:gd name="connsiteY0" fmla="*/ 0 h 2384599"/>
              <a:gd name="connsiteX1" fmla="*/ 1438656 w 5535168"/>
              <a:gd name="connsiteY1" fmla="*/ 560832 h 2384599"/>
              <a:gd name="connsiteX2" fmla="*/ 2694432 w 5535168"/>
              <a:gd name="connsiteY2" fmla="*/ 1767840 h 2384599"/>
              <a:gd name="connsiteX3" fmla="*/ 3657600 w 5535168"/>
              <a:gd name="connsiteY3" fmla="*/ 2304288 h 2384599"/>
              <a:gd name="connsiteX4" fmla="*/ 5535168 w 5535168"/>
              <a:gd name="connsiteY4" fmla="*/ 2380235 h 23845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535168" h="2384599">
                <a:moveTo>
                  <a:pt x="0" y="0"/>
                </a:moveTo>
                <a:cubicBezTo>
                  <a:pt x="494792" y="133096"/>
                  <a:pt x="989584" y="266192"/>
                  <a:pt x="1438656" y="560832"/>
                </a:cubicBezTo>
                <a:cubicBezTo>
                  <a:pt x="1887728" y="855472"/>
                  <a:pt x="2324608" y="1477264"/>
                  <a:pt x="2694432" y="1767840"/>
                </a:cubicBezTo>
                <a:cubicBezTo>
                  <a:pt x="3064256" y="2058416"/>
                  <a:pt x="3184144" y="2204720"/>
                  <a:pt x="3657600" y="2304288"/>
                </a:cubicBezTo>
                <a:cubicBezTo>
                  <a:pt x="4131056" y="2403856"/>
                  <a:pt x="4803645" y="2384554"/>
                  <a:pt x="5535168" y="2380235"/>
                </a:cubicBezTo>
              </a:path>
            </a:pathLst>
          </a:custGeom>
          <a:noFill/>
          <a:ln w="38100" cap="flat" cmpd="sng" algn="ctr">
            <a:solidFill>
              <a:srgbClr val="FF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55" name="Straight Connector 11">
            <a:extLst>
              <a:ext uri="{FF2B5EF4-FFF2-40B4-BE49-F238E27FC236}">
                <a16:creationId xmlns:a16="http://schemas.microsoft.com/office/drawing/2014/main" id="{A3F53C69-12B2-773C-E455-F427BBDABE3F}"/>
              </a:ext>
            </a:extLst>
          </p:cNvPr>
          <p:cNvCxnSpPr>
            <a:cxnSpLocks/>
          </p:cNvCxnSpPr>
          <p:nvPr/>
        </p:nvCxnSpPr>
        <p:spPr>
          <a:xfrm flipH="1">
            <a:off x="2855977" y="5711022"/>
            <a:ext cx="936000" cy="0"/>
          </a:xfrm>
          <a:prstGeom prst="line">
            <a:avLst/>
          </a:prstGeom>
          <a:noFill/>
          <a:ln w="38100" cap="flat" cmpd="sng" algn="ctr">
            <a:solidFill>
              <a:srgbClr val="FF0000"/>
            </a:solidFill>
            <a:prstDash val="sysDot"/>
            <a:miter lim="800000"/>
          </a:ln>
          <a:effectLst/>
        </p:spPr>
      </p:cxnSp>
      <p:sp>
        <p:nvSpPr>
          <p:cNvPr id="56" name="TextBox 13">
            <a:extLst>
              <a:ext uri="{FF2B5EF4-FFF2-40B4-BE49-F238E27FC236}">
                <a16:creationId xmlns:a16="http://schemas.microsoft.com/office/drawing/2014/main" id="{C04E75C9-4F1E-F060-1612-BABDF186CD8F}"/>
              </a:ext>
            </a:extLst>
          </p:cNvPr>
          <p:cNvSpPr txBox="1"/>
          <p:nvPr/>
        </p:nvSpPr>
        <p:spPr>
          <a:xfrm>
            <a:off x="3049477" y="5469849"/>
            <a:ext cx="181286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>
                <a:solidFill>
                  <a:srgbClr val="0070C0"/>
                </a:solidFill>
                <a:latin typeface="Calibri" panose="020F0502020204030204"/>
              </a:rPr>
              <a:t>below or equal to 10km/h</a:t>
            </a:r>
          </a:p>
        </p:txBody>
      </p:sp>
      <p:sp>
        <p:nvSpPr>
          <p:cNvPr id="57" name="TextBox 16">
            <a:extLst>
              <a:ext uri="{FF2B5EF4-FFF2-40B4-BE49-F238E27FC236}">
                <a16:creationId xmlns:a16="http://schemas.microsoft.com/office/drawing/2014/main" id="{38919443-C1C7-2F9F-FB28-2712CCBA623E}"/>
              </a:ext>
            </a:extLst>
          </p:cNvPr>
          <p:cNvSpPr txBox="1"/>
          <p:nvPr/>
        </p:nvSpPr>
        <p:spPr>
          <a:xfrm>
            <a:off x="3056103" y="5681652"/>
            <a:ext cx="91352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>
                <a:solidFill>
                  <a:srgbClr val="0070C0"/>
                </a:solidFill>
                <a:latin typeface="Calibri" panose="020F0502020204030204"/>
              </a:rPr>
              <a:t>or standstill</a:t>
            </a:r>
            <a:endParaRPr lang="en-US" dirty="0">
              <a:solidFill>
                <a:srgbClr val="0070C0"/>
              </a:solidFill>
              <a:latin typeface="Calibri" panose="020F0502020204030204"/>
            </a:endParaRPr>
          </a:p>
        </p:txBody>
      </p:sp>
      <p:sp>
        <p:nvSpPr>
          <p:cNvPr id="58" name="Freeform: Shape 10">
            <a:extLst>
              <a:ext uri="{FF2B5EF4-FFF2-40B4-BE49-F238E27FC236}">
                <a16:creationId xmlns:a16="http://schemas.microsoft.com/office/drawing/2014/main" id="{C338B6DB-F8FD-FD5F-43B3-B911352D0FA3}"/>
              </a:ext>
            </a:extLst>
          </p:cNvPr>
          <p:cNvSpPr/>
          <p:nvPr/>
        </p:nvSpPr>
        <p:spPr>
          <a:xfrm>
            <a:off x="2842054" y="5711022"/>
            <a:ext cx="947784" cy="219456"/>
          </a:xfrm>
          <a:custGeom>
            <a:avLst/>
            <a:gdLst>
              <a:gd name="connsiteX0" fmla="*/ 0 w 1341120"/>
              <a:gd name="connsiteY0" fmla="*/ 0 h 219456"/>
              <a:gd name="connsiteX1" fmla="*/ 341376 w 1341120"/>
              <a:gd name="connsiteY1" fmla="*/ 219456 h 219456"/>
              <a:gd name="connsiteX2" fmla="*/ 1341120 w 1341120"/>
              <a:gd name="connsiteY2" fmla="*/ 219456 h 2194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341120" h="219456">
                <a:moveTo>
                  <a:pt x="0" y="0"/>
                </a:moveTo>
                <a:lnTo>
                  <a:pt x="341376" y="219456"/>
                </a:lnTo>
                <a:lnTo>
                  <a:pt x="1341120" y="219456"/>
                </a:lnTo>
              </a:path>
            </a:pathLst>
          </a:custGeom>
          <a:noFill/>
          <a:ln w="38100" cap="flat" cmpd="sng" algn="ctr">
            <a:solidFill>
              <a:srgbClr val="FF0000"/>
            </a:solidFill>
            <a:prstDash val="sysDot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9" name="TextBox 26">
            <a:extLst>
              <a:ext uri="{FF2B5EF4-FFF2-40B4-BE49-F238E27FC236}">
                <a16:creationId xmlns:a16="http://schemas.microsoft.com/office/drawing/2014/main" id="{89C1AA03-DF5F-DF69-2D56-E1EAD2411181}"/>
              </a:ext>
            </a:extLst>
          </p:cNvPr>
          <p:cNvSpPr txBox="1"/>
          <p:nvPr/>
        </p:nvSpPr>
        <p:spPr>
          <a:xfrm>
            <a:off x="5356379" y="5881707"/>
            <a:ext cx="375424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" dirty="0">
                <a:solidFill>
                  <a:prstClr val="black"/>
                </a:solidFill>
                <a:latin typeface="Calibri" panose="020F0502020204030204"/>
              </a:rPr>
              <a:t>time</a:t>
            </a:r>
          </a:p>
        </p:txBody>
      </p:sp>
      <p:sp>
        <p:nvSpPr>
          <p:cNvPr id="60" name="TextBox 1">
            <a:extLst>
              <a:ext uri="{FF2B5EF4-FFF2-40B4-BE49-F238E27FC236}">
                <a16:creationId xmlns:a16="http://schemas.microsoft.com/office/drawing/2014/main" id="{E4EBC17F-4E16-0544-9A86-9276BAD1F183}"/>
              </a:ext>
            </a:extLst>
          </p:cNvPr>
          <p:cNvSpPr txBox="1"/>
          <p:nvPr/>
        </p:nvSpPr>
        <p:spPr>
          <a:xfrm>
            <a:off x="7552043" y="3171375"/>
            <a:ext cx="3050058" cy="307777"/>
          </a:xfrm>
          <a:prstGeom prst="rect">
            <a:avLst/>
          </a:prstGeom>
          <a:solidFill>
            <a:srgbClr val="E7E6E6"/>
          </a:solidFill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rPr>
              <a:t>Shared source for braking and steering </a:t>
            </a:r>
          </a:p>
        </p:txBody>
      </p:sp>
      <p:sp>
        <p:nvSpPr>
          <p:cNvPr id="61" name="Freeform: Shape 7">
            <a:extLst>
              <a:ext uri="{FF2B5EF4-FFF2-40B4-BE49-F238E27FC236}">
                <a16:creationId xmlns:a16="http://schemas.microsoft.com/office/drawing/2014/main" id="{23EC0614-CCB8-CE74-F264-98A73CB30166}"/>
              </a:ext>
            </a:extLst>
          </p:cNvPr>
          <p:cNvSpPr/>
          <p:nvPr/>
        </p:nvSpPr>
        <p:spPr>
          <a:xfrm rot="10800000">
            <a:off x="1066988" y="3731034"/>
            <a:ext cx="1994269" cy="1970127"/>
          </a:xfrm>
          <a:custGeom>
            <a:avLst/>
            <a:gdLst>
              <a:gd name="connsiteX0" fmla="*/ 0 w 5535168"/>
              <a:gd name="connsiteY0" fmla="*/ 0 h 2380806"/>
              <a:gd name="connsiteX1" fmla="*/ 1438656 w 5535168"/>
              <a:gd name="connsiteY1" fmla="*/ 560832 h 2380806"/>
              <a:gd name="connsiteX2" fmla="*/ 2694432 w 5535168"/>
              <a:gd name="connsiteY2" fmla="*/ 1767840 h 2380806"/>
              <a:gd name="connsiteX3" fmla="*/ 3657600 w 5535168"/>
              <a:gd name="connsiteY3" fmla="*/ 2304288 h 2380806"/>
              <a:gd name="connsiteX4" fmla="*/ 5535168 w 5535168"/>
              <a:gd name="connsiteY4" fmla="*/ 2365248 h 2380806"/>
              <a:gd name="connsiteX0" fmla="*/ 0 w 5535168"/>
              <a:gd name="connsiteY0" fmla="*/ 0 h 2380806"/>
              <a:gd name="connsiteX1" fmla="*/ 579122 w 5535168"/>
              <a:gd name="connsiteY1" fmla="*/ 560832 h 2380806"/>
              <a:gd name="connsiteX2" fmla="*/ 2694432 w 5535168"/>
              <a:gd name="connsiteY2" fmla="*/ 1767840 h 2380806"/>
              <a:gd name="connsiteX3" fmla="*/ 3657600 w 5535168"/>
              <a:gd name="connsiteY3" fmla="*/ 2304288 h 2380806"/>
              <a:gd name="connsiteX4" fmla="*/ 5535168 w 5535168"/>
              <a:gd name="connsiteY4" fmla="*/ 2365248 h 2380806"/>
              <a:gd name="connsiteX0" fmla="*/ 0 w 5535168"/>
              <a:gd name="connsiteY0" fmla="*/ 0 h 2380806"/>
              <a:gd name="connsiteX1" fmla="*/ 579122 w 5535168"/>
              <a:gd name="connsiteY1" fmla="*/ 560832 h 2380806"/>
              <a:gd name="connsiteX2" fmla="*/ 1466518 w 5535168"/>
              <a:gd name="connsiteY2" fmla="*/ 1865253 h 2380806"/>
              <a:gd name="connsiteX3" fmla="*/ 3657600 w 5535168"/>
              <a:gd name="connsiteY3" fmla="*/ 2304288 h 2380806"/>
              <a:gd name="connsiteX4" fmla="*/ 5535168 w 5535168"/>
              <a:gd name="connsiteY4" fmla="*/ 2365248 h 2380806"/>
              <a:gd name="connsiteX0" fmla="*/ 0 w 5535168"/>
              <a:gd name="connsiteY0" fmla="*/ 0 h 2386948"/>
              <a:gd name="connsiteX1" fmla="*/ 579122 w 5535168"/>
              <a:gd name="connsiteY1" fmla="*/ 560832 h 2386948"/>
              <a:gd name="connsiteX2" fmla="*/ 1466518 w 5535168"/>
              <a:gd name="connsiteY2" fmla="*/ 1865253 h 2386948"/>
              <a:gd name="connsiteX3" fmla="*/ 1979452 w 5535168"/>
              <a:gd name="connsiteY3" fmla="*/ 2319275 h 2386948"/>
              <a:gd name="connsiteX4" fmla="*/ 5535168 w 5535168"/>
              <a:gd name="connsiteY4" fmla="*/ 2365248 h 2386948"/>
              <a:gd name="connsiteX0" fmla="*/ 0 w 5535168"/>
              <a:gd name="connsiteY0" fmla="*/ 0 h 2386948"/>
              <a:gd name="connsiteX1" fmla="*/ 579122 w 5535168"/>
              <a:gd name="connsiteY1" fmla="*/ 560832 h 2386948"/>
              <a:gd name="connsiteX2" fmla="*/ 1384656 w 5535168"/>
              <a:gd name="connsiteY2" fmla="*/ 1865253 h 2386948"/>
              <a:gd name="connsiteX3" fmla="*/ 1979452 w 5535168"/>
              <a:gd name="connsiteY3" fmla="*/ 2319275 h 2386948"/>
              <a:gd name="connsiteX4" fmla="*/ 5535168 w 5535168"/>
              <a:gd name="connsiteY4" fmla="*/ 2365248 h 2386948"/>
              <a:gd name="connsiteX0" fmla="*/ 0 w 5535168"/>
              <a:gd name="connsiteY0" fmla="*/ 0 h 2386948"/>
              <a:gd name="connsiteX1" fmla="*/ 579122 w 5535168"/>
              <a:gd name="connsiteY1" fmla="*/ 560832 h 2386948"/>
              <a:gd name="connsiteX2" fmla="*/ 1384656 w 5535168"/>
              <a:gd name="connsiteY2" fmla="*/ 1865253 h 2386948"/>
              <a:gd name="connsiteX3" fmla="*/ 1979452 w 5535168"/>
              <a:gd name="connsiteY3" fmla="*/ 2319275 h 2386948"/>
              <a:gd name="connsiteX4" fmla="*/ 5535168 w 5535168"/>
              <a:gd name="connsiteY4" fmla="*/ 2365248 h 2386948"/>
              <a:gd name="connsiteX0" fmla="*/ 0 w 5535168"/>
              <a:gd name="connsiteY0" fmla="*/ 0 h 2386948"/>
              <a:gd name="connsiteX1" fmla="*/ 579122 w 5535168"/>
              <a:gd name="connsiteY1" fmla="*/ 560832 h 2386948"/>
              <a:gd name="connsiteX2" fmla="*/ 1384656 w 5535168"/>
              <a:gd name="connsiteY2" fmla="*/ 1865253 h 2386948"/>
              <a:gd name="connsiteX3" fmla="*/ 1979452 w 5535168"/>
              <a:gd name="connsiteY3" fmla="*/ 2319275 h 2386948"/>
              <a:gd name="connsiteX4" fmla="*/ 5535168 w 5535168"/>
              <a:gd name="connsiteY4" fmla="*/ 2365248 h 2386948"/>
              <a:gd name="connsiteX0" fmla="*/ 0 w 5535168"/>
              <a:gd name="connsiteY0" fmla="*/ 0 h 2381228"/>
              <a:gd name="connsiteX1" fmla="*/ 579122 w 5535168"/>
              <a:gd name="connsiteY1" fmla="*/ 560832 h 2381228"/>
              <a:gd name="connsiteX2" fmla="*/ 1384656 w 5535168"/>
              <a:gd name="connsiteY2" fmla="*/ 1865253 h 2381228"/>
              <a:gd name="connsiteX3" fmla="*/ 1979452 w 5535168"/>
              <a:gd name="connsiteY3" fmla="*/ 2319275 h 2381228"/>
              <a:gd name="connsiteX4" fmla="*/ 5535168 w 5535168"/>
              <a:gd name="connsiteY4" fmla="*/ 2365248 h 2381228"/>
              <a:gd name="connsiteX0" fmla="*/ 0 w 5862611"/>
              <a:gd name="connsiteY0" fmla="*/ 0 h 2389405"/>
              <a:gd name="connsiteX1" fmla="*/ 579122 w 5862611"/>
              <a:gd name="connsiteY1" fmla="*/ 560832 h 2389405"/>
              <a:gd name="connsiteX2" fmla="*/ 1384656 w 5862611"/>
              <a:gd name="connsiteY2" fmla="*/ 1865253 h 2389405"/>
              <a:gd name="connsiteX3" fmla="*/ 1979452 w 5862611"/>
              <a:gd name="connsiteY3" fmla="*/ 2319275 h 2389405"/>
              <a:gd name="connsiteX4" fmla="*/ 5862611 w 5862611"/>
              <a:gd name="connsiteY4" fmla="*/ 2380235 h 23894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862611" h="2389405">
                <a:moveTo>
                  <a:pt x="0" y="0"/>
                </a:moveTo>
                <a:cubicBezTo>
                  <a:pt x="331070" y="215521"/>
                  <a:pt x="348346" y="249957"/>
                  <a:pt x="579122" y="560832"/>
                </a:cubicBezTo>
                <a:cubicBezTo>
                  <a:pt x="809898" y="871708"/>
                  <a:pt x="1151268" y="1572179"/>
                  <a:pt x="1384656" y="1865253"/>
                </a:cubicBezTo>
                <a:cubicBezTo>
                  <a:pt x="1618044" y="2158327"/>
                  <a:pt x="1505996" y="2219707"/>
                  <a:pt x="1979452" y="2319275"/>
                </a:cubicBezTo>
                <a:cubicBezTo>
                  <a:pt x="2452908" y="2418843"/>
                  <a:pt x="5140092" y="2384552"/>
                  <a:pt x="5862611" y="2380235"/>
                </a:cubicBezTo>
              </a:path>
            </a:pathLst>
          </a:custGeom>
          <a:noFill/>
          <a:ln w="38100" cap="flat" cmpd="sng" algn="ctr">
            <a:solidFill>
              <a:srgbClr val="FF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2" name="Rechteck 61">
            <a:extLst>
              <a:ext uri="{FF2B5EF4-FFF2-40B4-BE49-F238E27FC236}">
                <a16:creationId xmlns:a16="http://schemas.microsoft.com/office/drawing/2014/main" id="{D883638A-ECE8-9FF5-CDF1-2BDEC049368F}"/>
              </a:ext>
            </a:extLst>
          </p:cNvPr>
          <p:cNvSpPr/>
          <p:nvPr/>
        </p:nvSpPr>
        <p:spPr>
          <a:xfrm>
            <a:off x="524744" y="4691993"/>
            <a:ext cx="959849" cy="175098"/>
          </a:xfrm>
          <a:prstGeom prst="rect">
            <a:avLst/>
          </a:prstGeom>
          <a:noFill/>
          <a:ln w="38100" cap="flat" cmpd="sng" algn="ctr">
            <a:solidFill>
              <a:srgbClr val="70AD47">
                <a:lumMod val="60000"/>
                <a:lumOff val="40000"/>
              </a:srgbClr>
            </a:solidFill>
            <a:prstDash val="sysDot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63" name="Gerader Verbinder 62">
            <a:extLst>
              <a:ext uri="{FF2B5EF4-FFF2-40B4-BE49-F238E27FC236}">
                <a16:creationId xmlns:a16="http://schemas.microsoft.com/office/drawing/2014/main" id="{569554D8-25BE-CA68-EAF5-CF5AD8FEDADF}"/>
              </a:ext>
            </a:extLst>
          </p:cNvPr>
          <p:cNvCxnSpPr>
            <a:cxnSpLocks/>
            <a:endCxn id="58" idx="1"/>
          </p:cNvCxnSpPr>
          <p:nvPr/>
        </p:nvCxnSpPr>
        <p:spPr>
          <a:xfrm>
            <a:off x="3083308" y="4514929"/>
            <a:ext cx="0" cy="1415549"/>
          </a:xfrm>
          <a:prstGeom prst="line">
            <a:avLst/>
          </a:prstGeom>
          <a:noFill/>
          <a:ln w="28575" cap="flat" cmpd="sng" algn="ctr">
            <a:solidFill>
              <a:srgbClr val="70AD47">
                <a:lumMod val="60000"/>
                <a:lumOff val="40000"/>
              </a:srgbClr>
            </a:solidFill>
            <a:prstDash val="solid"/>
            <a:miter lim="800000"/>
          </a:ln>
          <a:effectLst/>
        </p:spPr>
      </p:cxnSp>
      <p:sp>
        <p:nvSpPr>
          <p:cNvPr id="64" name="Pfeil: nach rechts 63">
            <a:extLst>
              <a:ext uri="{FF2B5EF4-FFF2-40B4-BE49-F238E27FC236}">
                <a16:creationId xmlns:a16="http://schemas.microsoft.com/office/drawing/2014/main" id="{83C8FB96-C01F-56D7-587D-0602DE6B447E}"/>
              </a:ext>
            </a:extLst>
          </p:cNvPr>
          <p:cNvSpPr/>
          <p:nvPr/>
        </p:nvSpPr>
        <p:spPr>
          <a:xfrm>
            <a:off x="1489752" y="4595248"/>
            <a:ext cx="1566350" cy="364519"/>
          </a:xfrm>
          <a:prstGeom prst="rightArrow">
            <a:avLst/>
          </a:prstGeom>
          <a:noFill/>
          <a:ln w="28575" cap="flat" cmpd="sng" algn="ctr">
            <a:solidFill>
              <a:srgbClr val="70AD47">
                <a:lumMod val="60000"/>
                <a:lumOff val="4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   Minimum 60 s</a:t>
            </a:r>
            <a:endParaRPr kumimoji="0" lang="en-US" sz="105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5" name="Freeform: Shape 7">
            <a:extLst>
              <a:ext uri="{FF2B5EF4-FFF2-40B4-BE49-F238E27FC236}">
                <a16:creationId xmlns:a16="http://schemas.microsoft.com/office/drawing/2014/main" id="{B41EEE09-311D-F9BC-9481-4C0EC4EFBF8C}"/>
              </a:ext>
            </a:extLst>
          </p:cNvPr>
          <p:cNvSpPr/>
          <p:nvPr/>
        </p:nvSpPr>
        <p:spPr>
          <a:xfrm rot="10800000">
            <a:off x="259071" y="3734543"/>
            <a:ext cx="2594766" cy="1991025"/>
          </a:xfrm>
          <a:custGeom>
            <a:avLst/>
            <a:gdLst>
              <a:gd name="connsiteX0" fmla="*/ 0 w 5535168"/>
              <a:gd name="connsiteY0" fmla="*/ 0 h 2380806"/>
              <a:gd name="connsiteX1" fmla="*/ 1438656 w 5535168"/>
              <a:gd name="connsiteY1" fmla="*/ 560832 h 2380806"/>
              <a:gd name="connsiteX2" fmla="*/ 2694432 w 5535168"/>
              <a:gd name="connsiteY2" fmla="*/ 1767840 h 2380806"/>
              <a:gd name="connsiteX3" fmla="*/ 3657600 w 5535168"/>
              <a:gd name="connsiteY3" fmla="*/ 2304288 h 2380806"/>
              <a:gd name="connsiteX4" fmla="*/ 5535168 w 5535168"/>
              <a:gd name="connsiteY4" fmla="*/ 2365248 h 2380806"/>
              <a:gd name="connsiteX0" fmla="*/ 0 w 5535168"/>
              <a:gd name="connsiteY0" fmla="*/ 0 h 2391256"/>
              <a:gd name="connsiteX1" fmla="*/ 1438656 w 5535168"/>
              <a:gd name="connsiteY1" fmla="*/ 560832 h 2391256"/>
              <a:gd name="connsiteX2" fmla="*/ 2694432 w 5535168"/>
              <a:gd name="connsiteY2" fmla="*/ 1767840 h 2391256"/>
              <a:gd name="connsiteX3" fmla="*/ 3657600 w 5535168"/>
              <a:gd name="connsiteY3" fmla="*/ 2304288 h 2391256"/>
              <a:gd name="connsiteX4" fmla="*/ 5535168 w 5535168"/>
              <a:gd name="connsiteY4" fmla="*/ 2380235 h 2391256"/>
              <a:gd name="connsiteX0" fmla="*/ 0 w 5535168"/>
              <a:gd name="connsiteY0" fmla="*/ 0 h 2384599"/>
              <a:gd name="connsiteX1" fmla="*/ 1438656 w 5535168"/>
              <a:gd name="connsiteY1" fmla="*/ 560832 h 2384599"/>
              <a:gd name="connsiteX2" fmla="*/ 2694432 w 5535168"/>
              <a:gd name="connsiteY2" fmla="*/ 1767840 h 2384599"/>
              <a:gd name="connsiteX3" fmla="*/ 3657600 w 5535168"/>
              <a:gd name="connsiteY3" fmla="*/ 2304288 h 2384599"/>
              <a:gd name="connsiteX4" fmla="*/ 5535168 w 5535168"/>
              <a:gd name="connsiteY4" fmla="*/ 2380235 h 2384599"/>
              <a:gd name="connsiteX0" fmla="*/ 0 w 5535168"/>
              <a:gd name="connsiteY0" fmla="*/ 0 h 2380507"/>
              <a:gd name="connsiteX1" fmla="*/ 1438656 w 5535168"/>
              <a:gd name="connsiteY1" fmla="*/ 560832 h 2380507"/>
              <a:gd name="connsiteX2" fmla="*/ 2694432 w 5535168"/>
              <a:gd name="connsiteY2" fmla="*/ 1767840 h 2380507"/>
              <a:gd name="connsiteX3" fmla="*/ 4329768 w 5535168"/>
              <a:gd name="connsiteY3" fmla="*/ 2237808 h 2380507"/>
              <a:gd name="connsiteX4" fmla="*/ 5535168 w 5535168"/>
              <a:gd name="connsiteY4" fmla="*/ 2380235 h 2380507"/>
              <a:gd name="connsiteX0" fmla="*/ 0 w 5535168"/>
              <a:gd name="connsiteY0" fmla="*/ 0 h 2380506"/>
              <a:gd name="connsiteX1" fmla="*/ 1438656 w 5535168"/>
              <a:gd name="connsiteY1" fmla="*/ 560832 h 2380506"/>
              <a:gd name="connsiteX2" fmla="*/ 3182083 w 5535168"/>
              <a:gd name="connsiteY2" fmla="*/ 1634880 h 2380506"/>
              <a:gd name="connsiteX3" fmla="*/ 4329768 w 5535168"/>
              <a:gd name="connsiteY3" fmla="*/ 2237808 h 2380506"/>
              <a:gd name="connsiteX4" fmla="*/ 5535168 w 5535168"/>
              <a:gd name="connsiteY4" fmla="*/ 2380235 h 2380506"/>
              <a:gd name="connsiteX0" fmla="*/ 0 w 5535168"/>
              <a:gd name="connsiteY0" fmla="*/ 0 h 2380506"/>
              <a:gd name="connsiteX1" fmla="*/ 1438656 w 5535168"/>
              <a:gd name="connsiteY1" fmla="*/ 560832 h 2380506"/>
              <a:gd name="connsiteX2" fmla="*/ 3498397 w 5535168"/>
              <a:gd name="connsiteY2" fmla="*/ 1457600 h 2380506"/>
              <a:gd name="connsiteX3" fmla="*/ 4329768 w 5535168"/>
              <a:gd name="connsiteY3" fmla="*/ 2237808 h 2380506"/>
              <a:gd name="connsiteX4" fmla="*/ 5535168 w 5535168"/>
              <a:gd name="connsiteY4" fmla="*/ 2380235 h 2380506"/>
              <a:gd name="connsiteX0" fmla="*/ 0 w 5535168"/>
              <a:gd name="connsiteY0" fmla="*/ 0 h 2380335"/>
              <a:gd name="connsiteX1" fmla="*/ 1438656 w 5535168"/>
              <a:gd name="connsiteY1" fmla="*/ 560832 h 2380335"/>
              <a:gd name="connsiteX2" fmla="*/ 3498397 w 5535168"/>
              <a:gd name="connsiteY2" fmla="*/ 1457600 h 2380335"/>
              <a:gd name="connsiteX3" fmla="*/ 4435206 w 5535168"/>
              <a:gd name="connsiteY3" fmla="*/ 2149168 h 2380335"/>
              <a:gd name="connsiteX4" fmla="*/ 5535168 w 5535168"/>
              <a:gd name="connsiteY4" fmla="*/ 2380235 h 2380335"/>
              <a:gd name="connsiteX0" fmla="*/ 0 w 5535168"/>
              <a:gd name="connsiteY0" fmla="*/ 0 h 2380335"/>
              <a:gd name="connsiteX1" fmla="*/ 1438656 w 5535168"/>
              <a:gd name="connsiteY1" fmla="*/ 560832 h 2380335"/>
              <a:gd name="connsiteX2" fmla="*/ 3498397 w 5535168"/>
              <a:gd name="connsiteY2" fmla="*/ 1457600 h 2380335"/>
              <a:gd name="connsiteX3" fmla="*/ 4435206 w 5535168"/>
              <a:gd name="connsiteY3" fmla="*/ 2149168 h 2380335"/>
              <a:gd name="connsiteX4" fmla="*/ 5535168 w 5535168"/>
              <a:gd name="connsiteY4" fmla="*/ 2380235 h 2380335"/>
              <a:gd name="connsiteX0" fmla="*/ 0 w 5535168"/>
              <a:gd name="connsiteY0" fmla="*/ 0 h 2380335"/>
              <a:gd name="connsiteX1" fmla="*/ 2058103 w 5535168"/>
              <a:gd name="connsiteY1" fmla="*/ 516512 h 2380335"/>
              <a:gd name="connsiteX2" fmla="*/ 3498397 w 5535168"/>
              <a:gd name="connsiteY2" fmla="*/ 1457600 h 2380335"/>
              <a:gd name="connsiteX3" fmla="*/ 4435206 w 5535168"/>
              <a:gd name="connsiteY3" fmla="*/ 2149168 h 2380335"/>
              <a:gd name="connsiteX4" fmla="*/ 5535168 w 5535168"/>
              <a:gd name="connsiteY4" fmla="*/ 2380235 h 2380335"/>
              <a:gd name="connsiteX0" fmla="*/ 0 w 5535168"/>
              <a:gd name="connsiteY0" fmla="*/ 0 h 2380407"/>
              <a:gd name="connsiteX1" fmla="*/ 2058103 w 5535168"/>
              <a:gd name="connsiteY1" fmla="*/ 516512 h 2380407"/>
              <a:gd name="connsiteX2" fmla="*/ 3498397 w 5535168"/>
              <a:gd name="connsiteY2" fmla="*/ 1457600 h 2380407"/>
              <a:gd name="connsiteX3" fmla="*/ 4435206 w 5535168"/>
              <a:gd name="connsiteY3" fmla="*/ 2149168 h 2380407"/>
              <a:gd name="connsiteX4" fmla="*/ 5535168 w 5535168"/>
              <a:gd name="connsiteY4" fmla="*/ 2380235 h 23804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535168" h="2380407">
                <a:moveTo>
                  <a:pt x="0" y="0"/>
                </a:moveTo>
                <a:cubicBezTo>
                  <a:pt x="494792" y="133096"/>
                  <a:pt x="1475037" y="273579"/>
                  <a:pt x="2058103" y="516512"/>
                </a:cubicBezTo>
                <a:cubicBezTo>
                  <a:pt x="2641169" y="759445"/>
                  <a:pt x="3102213" y="1185491"/>
                  <a:pt x="3498397" y="1457600"/>
                </a:cubicBezTo>
                <a:cubicBezTo>
                  <a:pt x="3894581" y="1729709"/>
                  <a:pt x="4040828" y="1946187"/>
                  <a:pt x="4435206" y="2149168"/>
                </a:cubicBezTo>
                <a:cubicBezTo>
                  <a:pt x="4776865" y="2307830"/>
                  <a:pt x="4803645" y="2384554"/>
                  <a:pt x="5535168" y="2380235"/>
                </a:cubicBezTo>
              </a:path>
            </a:pathLst>
          </a:custGeom>
          <a:noFill/>
          <a:ln w="38100" cap="flat" cmpd="sng" algn="ctr">
            <a:solidFill>
              <a:srgbClr val="FF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66" name="Straight Connector 1">
            <a:extLst>
              <a:ext uri="{FF2B5EF4-FFF2-40B4-BE49-F238E27FC236}">
                <a16:creationId xmlns:a16="http://schemas.microsoft.com/office/drawing/2014/main" id="{B5E0D42A-7065-5665-DC48-71ECA4FBAE0B}"/>
              </a:ext>
            </a:extLst>
          </p:cNvPr>
          <p:cNvCxnSpPr>
            <a:cxnSpLocks/>
          </p:cNvCxnSpPr>
          <p:nvPr/>
        </p:nvCxnSpPr>
        <p:spPr>
          <a:xfrm flipH="1">
            <a:off x="6237283" y="5940333"/>
            <a:ext cx="5364000" cy="0"/>
          </a:xfrm>
          <a:prstGeom prst="line">
            <a:avLst/>
          </a:prstGeom>
          <a:noFill/>
          <a:ln w="6350" cap="flat" cmpd="sng" algn="ctr">
            <a:solidFill>
              <a:srgbClr val="4472C4"/>
            </a:solidFill>
            <a:prstDash val="solid"/>
            <a:miter lim="800000"/>
          </a:ln>
          <a:effectLst/>
        </p:spPr>
      </p:cxnSp>
      <p:cxnSp>
        <p:nvCxnSpPr>
          <p:cNvPr id="67" name="Straight Connector 2">
            <a:extLst>
              <a:ext uri="{FF2B5EF4-FFF2-40B4-BE49-F238E27FC236}">
                <a16:creationId xmlns:a16="http://schemas.microsoft.com/office/drawing/2014/main" id="{C180BCD1-98DA-108E-1013-9612663121EA}"/>
              </a:ext>
            </a:extLst>
          </p:cNvPr>
          <p:cNvCxnSpPr>
            <a:cxnSpLocks/>
          </p:cNvCxnSpPr>
          <p:nvPr/>
        </p:nvCxnSpPr>
        <p:spPr>
          <a:xfrm>
            <a:off x="6561282" y="3411456"/>
            <a:ext cx="0" cy="2592000"/>
          </a:xfrm>
          <a:prstGeom prst="line">
            <a:avLst/>
          </a:prstGeom>
          <a:noFill/>
          <a:ln w="6350" cap="flat" cmpd="sng" algn="ctr">
            <a:solidFill>
              <a:srgbClr val="4472C4"/>
            </a:solidFill>
            <a:prstDash val="solid"/>
            <a:miter lim="800000"/>
          </a:ln>
          <a:effectLst/>
        </p:spPr>
      </p:cxnSp>
      <p:sp>
        <p:nvSpPr>
          <p:cNvPr id="68" name="TextBox 3">
            <a:extLst>
              <a:ext uri="{FF2B5EF4-FFF2-40B4-BE49-F238E27FC236}">
                <a16:creationId xmlns:a16="http://schemas.microsoft.com/office/drawing/2014/main" id="{0EAED7FE-F345-5B32-3A4E-6A5D70835B50}"/>
              </a:ext>
            </a:extLst>
          </p:cNvPr>
          <p:cNvSpPr txBox="1"/>
          <p:nvPr/>
        </p:nvSpPr>
        <p:spPr>
          <a:xfrm>
            <a:off x="6185337" y="6121042"/>
            <a:ext cx="1120913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100" dirty="0">
                <a:solidFill>
                  <a:prstClr val="black"/>
                </a:solidFill>
                <a:latin typeface="Calibri" panose="020F0502020204030204"/>
              </a:rPr>
              <a:t>Failure in </a:t>
            </a:r>
            <a:r>
              <a:rPr lang="en-US" sz="1100" b="1" u="sng" dirty="0">
                <a:solidFill>
                  <a:prstClr val="black"/>
                </a:solidFill>
                <a:latin typeface="Calibri" panose="020F0502020204030204"/>
              </a:rPr>
              <a:t>energy source </a:t>
            </a:r>
            <a:r>
              <a:rPr lang="en-US" sz="1100" dirty="0">
                <a:solidFill>
                  <a:prstClr val="black"/>
                </a:solidFill>
                <a:latin typeface="Calibri" panose="020F0502020204030204"/>
              </a:rPr>
              <a:t>occurs</a:t>
            </a:r>
          </a:p>
        </p:txBody>
      </p:sp>
      <p:sp>
        <p:nvSpPr>
          <p:cNvPr id="69" name="Arrow: Down 12">
            <a:extLst>
              <a:ext uri="{FF2B5EF4-FFF2-40B4-BE49-F238E27FC236}">
                <a16:creationId xmlns:a16="http://schemas.microsoft.com/office/drawing/2014/main" id="{E867CB7D-9AB6-8CBC-8869-809841F7E08C}"/>
              </a:ext>
            </a:extLst>
          </p:cNvPr>
          <p:cNvSpPr/>
          <p:nvPr/>
        </p:nvSpPr>
        <p:spPr>
          <a:xfrm rot="10800000">
            <a:off x="6380541" y="5968506"/>
            <a:ext cx="353567" cy="165313"/>
          </a:xfrm>
          <a:prstGeom prst="downArrow">
            <a:avLst/>
          </a:prstGeom>
          <a:solidFill>
            <a:srgbClr val="4472C4"/>
          </a:solidFill>
          <a:ln w="12700" cap="flat" cmpd="sng" algn="ctr">
            <a:solidFill>
              <a:srgbClr val="4472C4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0" name="TextBox 26">
            <a:extLst>
              <a:ext uri="{FF2B5EF4-FFF2-40B4-BE49-F238E27FC236}">
                <a16:creationId xmlns:a16="http://schemas.microsoft.com/office/drawing/2014/main" id="{ABB54C51-95AB-CCD0-99B4-F4FFF057E642}"/>
              </a:ext>
            </a:extLst>
          </p:cNvPr>
          <p:cNvSpPr txBox="1"/>
          <p:nvPr/>
        </p:nvSpPr>
        <p:spPr>
          <a:xfrm>
            <a:off x="6557327" y="3314290"/>
            <a:ext cx="436338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" dirty="0">
                <a:solidFill>
                  <a:prstClr val="black"/>
                </a:solidFill>
                <a:latin typeface="Calibri" panose="020F0502020204030204"/>
              </a:rPr>
              <a:t>speed</a:t>
            </a:r>
          </a:p>
        </p:txBody>
      </p:sp>
      <p:cxnSp>
        <p:nvCxnSpPr>
          <p:cNvPr id="71" name="Straight Connector 5">
            <a:extLst>
              <a:ext uri="{FF2B5EF4-FFF2-40B4-BE49-F238E27FC236}">
                <a16:creationId xmlns:a16="http://schemas.microsoft.com/office/drawing/2014/main" id="{04B3EF7D-AEF0-7E7F-A24D-6B71312E47E0}"/>
              </a:ext>
            </a:extLst>
          </p:cNvPr>
          <p:cNvCxnSpPr/>
          <p:nvPr/>
        </p:nvCxnSpPr>
        <p:spPr>
          <a:xfrm>
            <a:off x="6237283" y="3738127"/>
            <a:ext cx="324000" cy="0"/>
          </a:xfrm>
          <a:prstGeom prst="line">
            <a:avLst/>
          </a:prstGeom>
          <a:noFill/>
          <a:ln w="38100" cap="flat" cmpd="sng" algn="ctr">
            <a:solidFill>
              <a:srgbClr val="FF0000"/>
            </a:solidFill>
            <a:prstDash val="solid"/>
            <a:miter lim="800000"/>
          </a:ln>
          <a:effectLst/>
        </p:spPr>
      </p:cxnSp>
      <p:sp>
        <p:nvSpPr>
          <p:cNvPr id="72" name="Freeform: Shape 7">
            <a:extLst>
              <a:ext uri="{FF2B5EF4-FFF2-40B4-BE49-F238E27FC236}">
                <a16:creationId xmlns:a16="http://schemas.microsoft.com/office/drawing/2014/main" id="{F96A3CB8-399A-0388-D53E-76E9F69503DF}"/>
              </a:ext>
            </a:extLst>
          </p:cNvPr>
          <p:cNvSpPr/>
          <p:nvPr/>
        </p:nvSpPr>
        <p:spPr>
          <a:xfrm rot="10800000">
            <a:off x="6561279" y="3735000"/>
            <a:ext cx="2895542" cy="1966164"/>
          </a:xfrm>
          <a:custGeom>
            <a:avLst/>
            <a:gdLst>
              <a:gd name="connsiteX0" fmla="*/ 0 w 5535168"/>
              <a:gd name="connsiteY0" fmla="*/ 0 h 2380806"/>
              <a:gd name="connsiteX1" fmla="*/ 1438656 w 5535168"/>
              <a:gd name="connsiteY1" fmla="*/ 560832 h 2380806"/>
              <a:gd name="connsiteX2" fmla="*/ 2694432 w 5535168"/>
              <a:gd name="connsiteY2" fmla="*/ 1767840 h 2380806"/>
              <a:gd name="connsiteX3" fmla="*/ 3657600 w 5535168"/>
              <a:gd name="connsiteY3" fmla="*/ 2304288 h 2380806"/>
              <a:gd name="connsiteX4" fmla="*/ 5535168 w 5535168"/>
              <a:gd name="connsiteY4" fmla="*/ 2365248 h 2380806"/>
              <a:gd name="connsiteX0" fmla="*/ 0 w 5535168"/>
              <a:gd name="connsiteY0" fmla="*/ 0 h 2391256"/>
              <a:gd name="connsiteX1" fmla="*/ 1438656 w 5535168"/>
              <a:gd name="connsiteY1" fmla="*/ 560832 h 2391256"/>
              <a:gd name="connsiteX2" fmla="*/ 2694432 w 5535168"/>
              <a:gd name="connsiteY2" fmla="*/ 1767840 h 2391256"/>
              <a:gd name="connsiteX3" fmla="*/ 3657600 w 5535168"/>
              <a:gd name="connsiteY3" fmla="*/ 2304288 h 2391256"/>
              <a:gd name="connsiteX4" fmla="*/ 5535168 w 5535168"/>
              <a:gd name="connsiteY4" fmla="*/ 2380235 h 2391256"/>
              <a:gd name="connsiteX0" fmla="*/ 0 w 5535168"/>
              <a:gd name="connsiteY0" fmla="*/ 0 h 2384599"/>
              <a:gd name="connsiteX1" fmla="*/ 1438656 w 5535168"/>
              <a:gd name="connsiteY1" fmla="*/ 560832 h 2384599"/>
              <a:gd name="connsiteX2" fmla="*/ 2694432 w 5535168"/>
              <a:gd name="connsiteY2" fmla="*/ 1767840 h 2384599"/>
              <a:gd name="connsiteX3" fmla="*/ 3657600 w 5535168"/>
              <a:gd name="connsiteY3" fmla="*/ 2304288 h 2384599"/>
              <a:gd name="connsiteX4" fmla="*/ 5535168 w 5535168"/>
              <a:gd name="connsiteY4" fmla="*/ 2380235 h 23845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535168" h="2384599">
                <a:moveTo>
                  <a:pt x="0" y="0"/>
                </a:moveTo>
                <a:cubicBezTo>
                  <a:pt x="494792" y="133096"/>
                  <a:pt x="989584" y="266192"/>
                  <a:pt x="1438656" y="560832"/>
                </a:cubicBezTo>
                <a:cubicBezTo>
                  <a:pt x="1887728" y="855472"/>
                  <a:pt x="2324608" y="1477264"/>
                  <a:pt x="2694432" y="1767840"/>
                </a:cubicBezTo>
                <a:cubicBezTo>
                  <a:pt x="3064256" y="2058416"/>
                  <a:pt x="3184144" y="2204720"/>
                  <a:pt x="3657600" y="2304288"/>
                </a:cubicBezTo>
                <a:cubicBezTo>
                  <a:pt x="4131056" y="2403856"/>
                  <a:pt x="4803645" y="2384554"/>
                  <a:pt x="5535168" y="2380235"/>
                </a:cubicBezTo>
              </a:path>
            </a:pathLst>
          </a:custGeom>
          <a:noFill/>
          <a:ln w="38100" cap="flat" cmpd="sng" algn="ctr">
            <a:solidFill>
              <a:srgbClr val="FF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73" name="Straight Connector 11">
            <a:extLst>
              <a:ext uri="{FF2B5EF4-FFF2-40B4-BE49-F238E27FC236}">
                <a16:creationId xmlns:a16="http://schemas.microsoft.com/office/drawing/2014/main" id="{229A146C-B2B8-F444-4C47-EA5629C7608F}"/>
              </a:ext>
            </a:extLst>
          </p:cNvPr>
          <p:cNvCxnSpPr>
            <a:cxnSpLocks/>
          </p:cNvCxnSpPr>
          <p:nvPr/>
        </p:nvCxnSpPr>
        <p:spPr>
          <a:xfrm flipH="1">
            <a:off x="8896470" y="5711022"/>
            <a:ext cx="936000" cy="0"/>
          </a:xfrm>
          <a:prstGeom prst="line">
            <a:avLst/>
          </a:prstGeom>
          <a:noFill/>
          <a:ln w="38100" cap="flat" cmpd="sng" algn="ctr">
            <a:solidFill>
              <a:srgbClr val="FF0000"/>
            </a:solidFill>
            <a:prstDash val="sysDot"/>
            <a:miter lim="800000"/>
          </a:ln>
          <a:effectLst/>
        </p:spPr>
      </p:cxnSp>
      <p:sp>
        <p:nvSpPr>
          <p:cNvPr id="74" name="TextBox 26">
            <a:extLst>
              <a:ext uri="{FF2B5EF4-FFF2-40B4-BE49-F238E27FC236}">
                <a16:creationId xmlns:a16="http://schemas.microsoft.com/office/drawing/2014/main" id="{3E6C0E0D-E5D3-FA7A-613D-8479932D6C12}"/>
              </a:ext>
            </a:extLst>
          </p:cNvPr>
          <p:cNvSpPr txBox="1"/>
          <p:nvPr/>
        </p:nvSpPr>
        <p:spPr>
          <a:xfrm>
            <a:off x="11396872" y="5881707"/>
            <a:ext cx="375424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" dirty="0">
                <a:solidFill>
                  <a:prstClr val="black"/>
                </a:solidFill>
                <a:latin typeface="Calibri" panose="020F0502020204030204"/>
              </a:rPr>
              <a:t>time</a:t>
            </a:r>
          </a:p>
        </p:txBody>
      </p:sp>
      <p:sp>
        <p:nvSpPr>
          <p:cNvPr id="75" name="Freeform: Shape 7">
            <a:extLst>
              <a:ext uri="{FF2B5EF4-FFF2-40B4-BE49-F238E27FC236}">
                <a16:creationId xmlns:a16="http://schemas.microsoft.com/office/drawing/2014/main" id="{0D6FDD06-1C42-BDBE-E919-DF7185B4BABB}"/>
              </a:ext>
            </a:extLst>
          </p:cNvPr>
          <p:cNvSpPr/>
          <p:nvPr/>
        </p:nvSpPr>
        <p:spPr>
          <a:xfrm rot="10800000">
            <a:off x="7107480" y="3731033"/>
            <a:ext cx="2724987" cy="1970127"/>
          </a:xfrm>
          <a:custGeom>
            <a:avLst/>
            <a:gdLst>
              <a:gd name="connsiteX0" fmla="*/ 0 w 5535168"/>
              <a:gd name="connsiteY0" fmla="*/ 0 h 2380806"/>
              <a:gd name="connsiteX1" fmla="*/ 1438656 w 5535168"/>
              <a:gd name="connsiteY1" fmla="*/ 560832 h 2380806"/>
              <a:gd name="connsiteX2" fmla="*/ 2694432 w 5535168"/>
              <a:gd name="connsiteY2" fmla="*/ 1767840 h 2380806"/>
              <a:gd name="connsiteX3" fmla="*/ 3657600 w 5535168"/>
              <a:gd name="connsiteY3" fmla="*/ 2304288 h 2380806"/>
              <a:gd name="connsiteX4" fmla="*/ 5535168 w 5535168"/>
              <a:gd name="connsiteY4" fmla="*/ 2365248 h 2380806"/>
              <a:gd name="connsiteX0" fmla="*/ 0 w 5535168"/>
              <a:gd name="connsiteY0" fmla="*/ 0 h 2380806"/>
              <a:gd name="connsiteX1" fmla="*/ 579122 w 5535168"/>
              <a:gd name="connsiteY1" fmla="*/ 560832 h 2380806"/>
              <a:gd name="connsiteX2" fmla="*/ 2694432 w 5535168"/>
              <a:gd name="connsiteY2" fmla="*/ 1767840 h 2380806"/>
              <a:gd name="connsiteX3" fmla="*/ 3657600 w 5535168"/>
              <a:gd name="connsiteY3" fmla="*/ 2304288 h 2380806"/>
              <a:gd name="connsiteX4" fmla="*/ 5535168 w 5535168"/>
              <a:gd name="connsiteY4" fmla="*/ 2365248 h 2380806"/>
              <a:gd name="connsiteX0" fmla="*/ 0 w 5535168"/>
              <a:gd name="connsiteY0" fmla="*/ 0 h 2380806"/>
              <a:gd name="connsiteX1" fmla="*/ 579122 w 5535168"/>
              <a:gd name="connsiteY1" fmla="*/ 560832 h 2380806"/>
              <a:gd name="connsiteX2" fmla="*/ 1466518 w 5535168"/>
              <a:gd name="connsiteY2" fmla="*/ 1865253 h 2380806"/>
              <a:gd name="connsiteX3" fmla="*/ 3657600 w 5535168"/>
              <a:gd name="connsiteY3" fmla="*/ 2304288 h 2380806"/>
              <a:gd name="connsiteX4" fmla="*/ 5535168 w 5535168"/>
              <a:gd name="connsiteY4" fmla="*/ 2365248 h 2380806"/>
              <a:gd name="connsiteX0" fmla="*/ 0 w 5535168"/>
              <a:gd name="connsiteY0" fmla="*/ 0 h 2386948"/>
              <a:gd name="connsiteX1" fmla="*/ 579122 w 5535168"/>
              <a:gd name="connsiteY1" fmla="*/ 560832 h 2386948"/>
              <a:gd name="connsiteX2" fmla="*/ 1466518 w 5535168"/>
              <a:gd name="connsiteY2" fmla="*/ 1865253 h 2386948"/>
              <a:gd name="connsiteX3" fmla="*/ 1979452 w 5535168"/>
              <a:gd name="connsiteY3" fmla="*/ 2319275 h 2386948"/>
              <a:gd name="connsiteX4" fmla="*/ 5535168 w 5535168"/>
              <a:gd name="connsiteY4" fmla="*/ 2365248 h 2386948"/>
              <a:gd name="connsiteX0" fmla="*/ 0 w 5535168"/>
              <a:gd name="connsiteY0" fmla="*/ 0 h 2386948"/>
              <a:gd name="connsiteX1" fmla="*/ 579122 w 5535168"/>
              <a:gd name="connsiteY1" fmla="*/ 560832 h 2386948"/>
              <a:gd name="connsiteX2" fmla="*/ 1384656 w 5535168"/>
              <a:gd name="connsiteY2" fmla="*/ 1865253 h 2386948"/>
              <a:gd name="connsiteX3" fmla="*/ 1979452 w 5535168"/>
              <a:gd name="connsiteY3" fmla="*/ 2319275 h 2386948"/>
              <a:gd name="connsiteX4" fmla="*/ 5535168 w 5535168"/>
              <a:gd name="connsiteY4" fmla="*/ 2365248 h 2386948"/>
              <a:gd name="connsiteX0" fmla="*/ 0 w 5535168"/>
              <a:gd name="connsiteY0" fmla="*/ 0 h 2386948"/>
              <a:gd name="connsiteX1" fmla="*/ 579122 w 5535168"/>
              <a:gd name="connsiteY1" fmla="*/ 560832 h 2386948"/>
              <a:gd name="connsiteX2" fmla="*/ 1384656 w 5535168"/>
              <a:gd name="connsiteY2" fmla="*/ 1865253 h 2386948"/>
              <a:gd name="connsiteX3" fmla="*/ 1979452 w 5535168"/>
              <a:gd name="connsiteY3" fmla="*/ 2319275 h 2386948"/>
              <a:gd name="connsiteX4" fmla="*/ 5535168 w 5535168"/>
              <a:gd name="connsiteY4" fmla="*/ 2365248 h 2386948"/>
              <a:gd name="connsiteX0" fmla="*/ 0 w 5535168"/>
              <a:gd name="connsiteY0" fmla="*/ 0 h 2386948"/>
              <a:gd name="connsiteX1" fmla="*/ 579122 w 5535168"/>
              <a:gd name="connsiteY1" fmla="*/ 560832 h 2386948"/>
              <a:gd name="connsiteX2" fmla="*/ 1384656 w 5535168"/>
              <a:gd name="connsiteY2" fmla="*/ 1865253 h 2386948"/>
              <a:gd name="connsiteX3" fmla="*/ 1979452 w 5535168"/>
              <a:gd name="connsiteY3" fmla="*/ 2319275 h 2386948"/>
              <a:gd name="connsiteX4" fmla="*/ 5535168 w 5535168"/>
              <a:gd name="connsiteY4" fmla="*/ 2365248 h 2386948"/>
              <a:gd name="connsiteX0" fmla="*/ 0 w 5535168"/>
              <a:gd name="connsiteY0" fmla="*/ 0 h 2381228"/>
              <a:gd name="connsiteX1" fmla="*/ 579122 w 5535168"/>
              <a:gd name="connsiteY1" fmla="*/ 560832 h 2381228"/>
              <a:gd name="connsiteX2" fmla="*/ 1384656 w 5535168"/>
              <a:gd name="connsiteY2" fmla="*/ 1865253 h 2381228"/>
              <a:gd name="connsiteX3" fmla="*/ 1979452 w 5535168"/>
              <a:gd name="connsiteY3" fmla="*/ 2319275 h 2381228"/>
              <a:gd name="connsiteX4" fmla="*/ 5535168 w 5535168"/>
              <a:gd name="connsiteY4" fmla="*/ 2365248 h 2381228"/>
              <a:gd name="connsiteX0" fmla="*/ 0 w 5862611"/>
              <a:gd name="connsiteY0" fmla="*/ 0 h 2389405"/>
              <a:gd name="connsiteX1" fmla="*/ 579122 w 5862611"/>
              <a:gd name="connsiteY1" fmla="*/ 560832 h 2389405"/>
              <a:gd name="connsiteX2" fmla="*/ 1384656 w 5862611"/>
              <a:gd name="connsiteY2" fmla="*/ 1865253 h 2389405"/>
              <a:gd name="connsiteX3" fmla="*/ 1979452 w 5862611"/>
              <a:gd name="connsiteY3" fmla="*/ 2319275 h 2389405"/>
              <a:gd name="connsiteX4" fmla="*/ 5862611 w 5862611"/>
              <a:gd name="connsiteY4" fmla="*/ 2380235 h 23894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862611" h="2389405">
                <a:moveTo>
                  <a:pt x="0" y="0"/>
                </a:moveTo>
                <a:cubicBezTo>
                  <a:pt x="331070" y="215521"/>
                  <a:pt x="348346" y="249957"/>
                  <a:pt x="579122" y="560832"/>
                </a:cubicBezTo>
                <a:cubicBezTo>
                  <a:pt x="809898" y="871708"/>
                  <a:pt x="1151268" y="1572179"/>
                  <a:pt x="1384656" y="1865253"/>
                </a:cubicBezTo>
                <a:cubicBezTo>
                  <a:pt x="1618044" y="2158327"/>
                  <a:pt x="1505996" y="2219707"/>
                  <a:pt x="1979452" y="2319275"/>
                </a:cubicBezTo>
                <a:cubicBezTo>
                  <a:pt x="2452908" y="2418843"/>
                  <a:pt x="5140092" y="2384552"/>
                  <a:pt x="5862611" y="2380235"/>
                </a:cubicBezTo>
              </a:path>
            </a:pathLst>
          </a:custGeom>
          <a:noFill/>
          <a:ln w="38100" cap="flat" cmpd="sng" algn="ctr">
            <a:solidFill>
              <a:srgbClr val="FF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6" name="Rechteck 75">
            <a:extLst>
              <a:ext uri="{FF2B5EF4-FFF2-40B4-BE49-F238E27FC236}">
                <a16:creationId xmlns:a16="http://schemas.microsoft.com/office/drawing/2014/main" id="{2F20BDFA-AE17-03CB-9938-1FBA87EEF59B}"/>
              </a:ext>
            </a:extLst>
          </p:cNvPr>
          <p:cNvSpPr/>
          <p:nvPr/>
        </p:nvSpPr>
        <p:spPr>
          <a:xfrm>
            <a:off x="6565237" y="4691993"/>
            <a:ext cx="959849" cy="175098"/>
          </a:xfrm>
          <a:prstGeom prst="rect">
            <a:avLst/>
          </a:prstGeom>
          <a:noFill/>
          <a:ln w="38100" cap="flat" cmpd="sng" algn="ctr">
            <a:solidFill>
              <a:srgbClr val="70AD47">
                <a:lumMod val="60000"/>
                <a:lumOff val="40000"/>
              </a:srgbClr>
            </a:solidFill>
            <a:prstDash val="sysDot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77" name="Gerader Verbinder 76">
            <a:extLst>
              <a:ext uri="{FF2B5EF4-FFF2-40B4-BE49-F238E27FC236}">
                <a16:creationId xmlns:a16="http://schemas.microsoft.com/office/drawing/2014/main" id="{90D03FF2-83A7-8EE1-7C80-99709C503301}"/>
              </a:ext>
            </a:extLst>
          </p:cNvPr>
          <p:cNvCxnSpPr>
            <a:cxnSpLocks/>
          </p:cNvCxnSpPr>
          <p:nvPr/>
        </p:nvCxnSpPr>
        <p:spPr>
          <a:xfrm>
            <a:off x="10051006" y="4514929"/>
            <a:ext cx="0" cy="1415549"/>
          </a:xfrm>
          <a:prstGeom prst="line">
            <a:avLst/>
          </a:prstGeom>
          <a:noFill/>
          <a:ln w="28575" cap="flat" cmpd="sng" algn="ctr">
            <a:solidFill>
              <a:srgbClr val="70AD47">
                <a:lumMod val="60000"/>
                <a:lumOff val="40000"/>
              </a:srgbClr>
            </a:solidFill>
            <a:prstDash val="solid"/>
            <a:miter lim="800000"/>
          </a:ln>
          <a:effectLst/>
        </p:spPr>
      </p:cxnSp>
      <p:sp>
        <p:nvSpPr>
          <p:cNvPr id="78" name="Pfeil: nach rechts 77">
            <a:extLst>
              <a:ext uri="{FF2B5EF4-FFF2-40B4-BE49-F238E27FC236}">
                <a16:creationId xmlns:a16="http://schemas.microsoft.com/office/drawing/2014/main" id="{2EE289BE-D501-969C-1F39-32BA848DB4CE}"/>
              </a:ext>
            </a:extLst>
          </p:cNvPr>
          <p:cNvSpPr/>
          <p:nvPr/>
        </p:nvSpPr>
        <p:spPr>
          <a:xfrm>
            <a:off x="7530244" y="4595248"/>
            <a:ext cx="2520761" cy="364519"/>
          </a:xfrm>
          <a:prstGeom prst="rightArrow">
            <a:avLst/>
          </a:prstGeom>
          <a:noFill/>
          <a:ln w="28575" cap="flat" cmpd="sng" algn="ctr">
            <a:solidFill>
              <a:srgbClr val="70AD47">
                <a:lumMod val="60000"/>
                <a:lumOff val="4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                            Minimum 60 s</a:t>
            </a:r>
            <a:endParaRPr kumimoji="0" lang="en-US" sz="105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9" name="Freeform: Shape 7">
            <a:extLst>
              <a:ext uri="{FF2B5EF4-FFF2-40B4-BE49-F238E27FC236}">
                <a16:creationId xmlns:a16="http://schemas.microsoft.com/office/drawing/2014/main" id="{AADE6589-3C3E-B4B1-FC88-65D582E420B8}"/>
              </a:ext>
            </a:extLst>
          </p:cNvPr>
          <p:cNvSpPr/>
          <p:nvPr/>
        </p:nvSpPr>
        <p:spPr>
          <a:xfrm rot="10800000">
            <a:off x="6299564" y="3734543"/>
            <a:ext cx="2594766" cy="1991025"/>
          </a:xfrm>
          <a:custGeom>
            <a:avLst/>
            <a:gdLst>
              <a:gd name="connsiteX0" fmla="*/ 0 w 5535168"/>
              <a:gd name="connsiteY0" fmla="*/ 0 h 2380806"/>
              <a:gd name="connsiteX1" fmla="*/ 1438656 w 5535168"/>
              <a:gd name="connsiteY1" fmla="*/ 560832 h 2380806"/>
              <a:gd name="connsiteX2" fmla="*/ 2694432 w 5535168"/>
              <a:gd name="connsiteY2" fmla="*/ 1767840 h 2380806"/>
              <a:gd name="connsiteX3" fmla="*/ 3657600 w 5535168"/>
              <a:gd name="connsiteY3" fmla="*/ 2304288 h 2380806"/>
              <a:gd name="connsiteX4" fmla="*/ 5535168 w 5535168"/>
              <a:gd name="connsiteY4" fmla="*/ 2365248 h 2380806"/>
              <a:gd name="connsiteX0" fmla="*/ 0 w 5535168"/>
              <a:gd name="connsiteY0" fmla="*/ 0 h 2391256"/>
              <a:gd name="connsiteX1" fmla="*/ 1438656 w 5535168"/>
              <a:gd name="connsiteY1" fmla="*/ 560832 h 2391256"/>
              <a:gd name="connsiteX2" fmla="*/ 2694432 w 5535168"/>
              <a:gd name="connsiteY2" fmla="*/ 1767840 h 2391256"/>
              <a:gd name="connsiteX3" fmla="*/ 3657600 w 5535168"/>
              <a:gd name="connsiteY3" fmla="*/ 2304288 h 2391256"/>
              <a:gd name="connsiteX4" fmla="*/ 5535168 w 5535168"/>
              <a:gd name="connsiteY4" fmla="*/ 2380235 h 2391256"/>
              <a:gd name="connsiteX0" fmla="*/ 0 w 5535168"/>
              <a:gd name="connsiteY0" fmla="*/ 0 h 2384599"/>
              <a:gd name="connsiteX1" fmla="*/ 1438656 w 5535168"/>
              <a:gd name="connsiteY1" fmla="*/ 560832 h 2384599"/>
              <a:gd name="connsiteX2" fmla="*/ 2694432 w 5535168"/>
              <a:gd name="connsiteY2" fmla="*/ 1767840 h 2384599"/>
              <a:gd name="connsiteX3" fmla="*/ 3657600 w 5535168"/>
              <a:gd name="connsiteY3" fmla="*/ 2304288 h 2384599"/>
              <a:gd name="connsiteX4" fmla="*/ 5535168 w 5535168"/>
              <a:gd name="connsiteY4" fmla="*/ 2380235 h 2384599"/>
              <a:gd name="connsiteX0" fmla="*/ 0 w 5535168"/>
              <a:gd name="connsiteY0" fmla="*/ 0 h 2380507"/>
              <a:gd name="connsiteX1" fmla="*/ 1438656 w 5535168"/>
              <a:gd name="connsiteY1" fmla="*/ 560832 h 2380507"/>
              <a:gd name="connsiteX2" fmla="*/ 2694432 w 5535168"/>
              <a:gd name="connsiteY2" fmla="*/ 1767840 h 2380507"/>
              <a:gd name="connsiteX3" fmla="*/ 4329768 w 5535168"/>
              <a:gd name="connsiteY3" fmla="*/ 2237808 h 2380507"/>
              <a:gd name="connsiteX4" fmla="*/ 5535168 w 5535168"/>
              <a:gd name="connsiteY4" fmla="*/ 2380235 h 2380507"/>
              <a:gd name="connsiteX0" fmla="*/ 0 w 5535168"/>
              <a:gd name="connsiteY0" fmla="*/ 0 h 2380506"/>
              <a:gd name="connsiteX1" fmla="*/ 1438656 w 5535168"/>
              <a:gd name="connsiteY1" fmla="*/ 560832 h 2380506"/>
              <a:gd name="connsiteX2" fmla="*/ 3182083 w 5535168"/>
              <a:gd name="connsiteY2" fmla="*/ 1634880 h 2380506"/>
              <a:gd name="connsiteX3" fmla="*/ 4329768 w 5535168"/>
              <a:gd name="connsiteY3" fmla="*/ 2237808 h 2380506"/>
              <a:gd name="connsiteX4" fmla="*/ 5535168 w 5535168"/>
              <a:gd name="connsiteY4" fmla="*/ 2380235 h 2380506"/>
              <a:gd name="connsiteX0" fmla="*/ 0 w 5535168"/>
              <a:gd name="connsiteY0" fmla="*/ 0 h 2380506"/>
              <a:gd name="connsiteX1" fmla="*/ 1438656 w 5535168"/>
              <a:gd name="connsiteY1" fmla="*/ 560832 h 2380506"/>
              <a:gd name="connsiteX2" fmla="*/ 3498397 w 5535168"/>
              <a:gd name="connsiteY2" fmla="*/ 1457600 h 2380506"/>
              <a:gd name="connsiteX3" fmla="*/ 4329768 w 5535168"/>
              <a:gd name="connsiteY3" fmla="*/ 2237808 h 2380506"/>
              <a:gd name="connsiteX4" fmla="*/ 5535168 w 5535168"/>
              <a:gd name="connsiteY4" fmla="*/ 2380235 h 2380506"/>
              <a:gd name="connsiteX0" fmla="*/ 0 w 5535168"/>
              <a:gd name="connsiteY0" fmla="*/ 0 h 2380335"/>
              <a:gd name="connsiteX1" fmla="*/ 1438656 w 5535168"/>
              <a:gd name="connsiteY1" fmla="*/ 560832 h 2380335"/>
              <a:gd name="connsiteX2" fmla="*/ 3498397 w 5535168"/>
              <a:gd name="connsiteY2" fmla="*/ 1457600 h 2380335"/>
              <a:gd name="connsiteX3" fmla="*/ 4435206 w 5535168"/>
              <a:gd name="connsiteY3" fmla="*/ 2149168 h 2380335"/>
              <a:gd name="connsiteX4" fmla="*/ 5535168 w 5535168"/>
              <a:gd name="connsiteY4" fmla="*/ 2380235 h 2380335"/>
              <a:gd name="connsiteX0" fmla="*/ 0 w 5535168"/>
              <a:gd name="connsiteY0" fmla="*/ 0 h 2380335"/>
              <a:gd name="connsiteX1" fmla="*/ 1438656 w 5535168"/>
              <a:gd name="connsiteY1" fmla="*/ 560832 h 2380335"/>
              <a:gd name="connsiteX2" fmla="*/ 3498397 w 5535168"/>
              <a:gd name="connsiteY2" fmla="*/ 1457600 h 2380335"/>
              <a:gd name="connsiteX3" fmla="*/ 4435206 w 5535168"/>
              <a:gd name="connsiteY3" fmla="*/ 2149168 h 2380335"/>
              <a:gd name="connsiteX4" fmla="*/ 5535168 w 5535168"/>
              <a:gd name="connsiteY4" fmla="*/ 2380235 h 2380335"/>
              <a:gd name="connsiteX0" fmla="*/ 0 w 5535168"/>
              <a:gd name="connsiteY0" fmla="*/ 0 h 2380335"/>
              <a:gd name="connsiteX1" fmla="*/ 2058103 w 5535168"/>
              <a:gd name="connsiteY1" fmla="*/ 516512 h 2380335"/>
              <a:gd name="connsiteX2" fmla="*/ 3498397 w 5535168"/>
              <a:gd name="connsiteY2" fmla="*/ 1457600 h 2380335"/>
              <a:gd name="connsiteX3" fmla="*/ 4435206 w 5535168"/>
              <a:gd name="connsiteY3" fmla="*/ 2149168 h 2380335"/>
              <a:gd name="connsiteX4" fmla="*/ 5535168 w 5535168"/>
              <a:gd name="connsiteY4" fmla="*/ 2380235 h 2380335"/>
              <a:gd name="connsiteX0" fmla="*/ 0 w 5535168"/>
              <a:gd name="connsiteY0" fmla="*/ 0 h 2380407"/>
              <a:gd name="connsiteX1" fmla="*/ 2058103 w 5535168"/>
              <a:gd name="connsiteY1" fmla="*/ 516512 h 2380407"/>
              <a:gd name="connsiteX2" fmla="*/ 3498397 w 5535168"/>
              <a:gd name="connsiteY2" fmla="*/ 1457600 h 2380407"/>
              <a:gd name="connsiteX3" fmla="*/ 4435206 w 5535168"/>
              <a:gd name="connsiteY3" fmla="*/ 2149168 h 2380407"/>
              <a:gd name="connsiteX4" fmla="*/ 5535168 w 5535168"/>
              <a:gd name="connsiteY4" fmla="*/ 2380235 h 23804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535168" h="2380407">
                <a:moveTo>
                  <a:pt x="0" y="0"/>
                </a:moveTo>
                <a:cubicBezTo>
                  <a:pt x="494792" y="133096"/>
                  <a:pt x="1475037" y="273579"/>
                  <a:pt x="2058103" y="516512"/>
                </a:cubicBezTo>
                <a:cubicBezTo>
                  <a:pt x="2641169" y="759445"/>
                  <a:pt x="3102213" y="1185491"/>
                  <a:pt x="3498397" y="1457600"/>
                </a:cubicBezTo>
                <a:cubicBezTo>
                  <a:pt x="3894581" y="1729709"/>
                  <a:pt x="4040828" y="1946187"/>
                  <a:pt x="4435206" y="2149168"/>
                </a:cubicBezTo>
                <a:cubicBezTo>
                  <a:pt x="4776865" y="2307830"/>
                  <a:pt x="4803645" y="2384554"/>
                  <a:pt x="5535168" y="2380235"/>
                </a:cubicBezTo>
              </a:path>
            </a:pathLst>
          </a:custGeom>
          <a:noFill/>
          <a:ln w="38100" cap="flat" cmpd="sng" algn="ctr">
            <a:solidFill>
              <a:srgbClr val="FF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0" name="TextBox 16">
            <a:extLst>
              <a:ext uri="{FF2B5EF4-FFF2-40B4-BE49-F238E27FC236}">
                <a16:creationId xmlns:a16="http://schemas.microsoft.com/office/drawing/2014/main" id="{C5FCC7D5-0D95-6126-A324-CE9CC9E9B198}"/>
              </a:ext>
            </a:extLst>
          </p:cNvPr>
          <p:cNvSpPr txBox="1"/>
          <p:nvPr/>
        </p:nvSpPr>
        <p:spPr>
          <a:xfrm>
            <a:off x="10051006" y="5681652"/>
            <a:ext cx="74360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>
                <a:solidFill>
                  <a:srgbClr val="0070C0"/>
                </a:solidFill>
                <a:latin typeface="Calibri" panose="020F0502020204030204"/>
              </a:rPr>
              <a:t>standstill</a:t>
            </a:r>
            <a:endParaRPr lang="en-US" dirty="0">
              <a:solidFill>
                <a:srgbClr val="0070C0"/>
              </a:solidFill>
              <a:latin typeface="Calibri" panose="020F0502020204030204"/>
            </a:endParaRPr>
          </a:p>
        </p:txBody>
      </p:sp>
      <p:sp>
        <p:nvSpPr>
          <p:cNvPr id="81" name="Freeform: Shape 10">
            <a:extLst>
              <a:ext uri="{FF2B5EF4-FFF2-40B4-BE49-F238E27FC236}">
                <a16:creationId xmlns:a16="http://schemas.microsoft.com/office/drawing/2014/main" id="{1ABF1E1D-BF03-56F4-12DC-FD25CA295D64}"/>
              </a:ext>
            </a:extLst>
          </p:cNvPr>
          <p:cNvSpPr/>
          <p:nvPr/>
        </p:nvSpPr>
        <p:spPr>
          <a:xfrm>
            <a:off x="9836957" y="5711022"/>
            <a:ext cx="829404" cy="219456"/>
          </a:xfrm>
          <a:custGeom>
            <a:avLst/>
            <a:gdLst>
              <a:gd name="connsiteX0" fmla="*/ 0 w 1341120"/>
              <a:gd name="connsiteY0" fmla="*/ 0 h 219456"/>
              <a:gd name="connsiteX1" fmla="*/ 341376 w 1341120"/>
              <a:gd name="connsiteY1" fmla="*/ 219456 h 219456"/>
              <a:gd name="connsiteX2" fmla="*/ 1341120 w 1341120"/>
              <a:gd name="connsiteY2" fmla="*/ 219456 h 2194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341120" h="219456">
                <a:moveTo>
                  <a:pt x="0" y="0"/>
                </a:moveTo>
                <a:lnTo>
                  <a:pt x="341376" y="219456"/>
                </a:lnTo>
                <a:lnTo>
                  <a:pt x="1341120" y="219456"/>
                </a:lnTo>
              </a:path>
            </a:pathLst>
          </a:custGeom>
          <a:noFill/>
          <a:ln w="38100" cap="flat" cmpd="sng" algn="ctr">
            <a:solidFill>
              <a:srgbClr val="FF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2" name="TextBox 13">
            <a:extLst>
              <a:ext uri="{FF2B5EF4-FFF2-40B4-BE49-F238E27FC236}">
                <a16:creationId xmlns:a16="http://schemas.microsoft.com/office/drawing/2014/main" id="{FEB6AD5F-A6C2-E6B9-2B5B-4EFB9EA8F000}"/>
              </a:ext>
            </a:extLst>
          </p:cNvPr>
          <p:cNvSpPr txBox="1"/>
          <p:nvPr/>
        </p:nvSpPr>
        <p:spPr>
          <a:xfrm>
            <a:off x="8805764" y="5469849"/>
            <a:ext cx="126451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>
                <a:solidFill>
                  <a:prstClr val="black"/>
                </a:solidFill>
                <a:latin typeface="Calibri" panose="020F0502020204030204"/>
              </a:rPr>
              <a:t>10km/h or below</a:t>
            </a:r>
          </a:p>
        </p:txBody>
      </p:sp>
      <p:sp>
        <p:nvSpPr>
          <p:cNvPr id="83" name="Rechteck 82">
            <a:extLst>
              <a:ext uri="{FF2B5EF4-FFF2-40B4-BE49-F238E27FC236}">
                <a16:creationId xmlns:a16="http://schemas.microsoft.com/office/drawing/2014/main" id="{3B78F9AA-9AB2-E8C3-9026-C9F03CC6BAB8}"/>
              </a:ext>
            </a:extLst>
          </p:cNvPr>
          <p:cNvSpPr/>
          <p:nvPr/>
        </p:nvSpPr>
        <p:spPr>
          <a:xfrm>
            <a:off x="1618085" y="1549241"/>
            <a:ext cx="8984016" cy="1015663"/>
          </a:xfrm>
          <a:prstGeom prst="rect">
            <a:avLst/>
          </a:prstGeom>
          <a:ln>
            <a:solidFill>
              <a:sysClr val="windowText" lastClr="000000"/>
            </a:solidFill>
          </a:ln>
        </p:spPr>
        <p:txBody>
          <a:bodyPr wrap="square">
            <a:spAutoFit/>
          </a:bodyPr>
          <a:lstStyle/>
          <a:p>
            <a:pPr marL="717550" marR="0" lvl="0" indent="-7175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MT"/>
            </a:endParaRPr>
          </a:p>
          <a:p>
            <a:pPr marL="717550" marR="0" lvl="0" indent="-7175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MT"/>
              </a:rPr>
              <a:t>5.3.3. 	Full power steering systems</a:t>
            </a:r>
          </a:p>
          <a:p>
            <a:pPr marL="717550" marR="0" lvl="0" indent="-7175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MT"/>
              </a:rPr>
              <a:t>5.3.3.3. 	In the event of a failure of the energy source of the control transmission, it shall be possible to carry out at least 24 "figure of eight" </a:t>
            </a:r>
            <a:r>
              <a:rPr kumimoji="0" lang="en-US" sz="10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MT"/>
              </a:rPr>
              <a:t>manoeuvres</a:t>
            </a:r>
            <a:r>
              <a:rPr kumimoji="0" lang="en-US" sz="10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MT"/>
              </a:rPr>
              <a:t>, where each loop of the figure is 40 m diameter at 10 km/h speed and at the performance level given for an intact system in paragraph 6.</a:t>
            </a:r>
            <a:br>
              <a:rPr kumimoji="0" lang="en-US" sz="10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MT"/>
              </a:rPr>
            </a:br>
            <a:br>
              <a:rPr kumimoji="0" lang="en-US" sz="10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MT"/>
              </a:rPr>
            </a:br>
            <a:r>
              <a:rPr kumimoji="0" lang="en-US" sz="10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MT"/>
              </a:rPr>
              <a:t>The test </a:t>
            </a:r>
            <a:r>
              <a:rPr kumimoji="0" lang="en-GB" sz="1000" b="0" i="0" u="none" strike="noStrike" kern="0" cap="none" spc="0" normalizeH="0" baseline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MT"/>
              </a:rPr>
              <a:t>manoeuvres</a:t>
            </a:r>
            <a:r>
              <a:rPr kumimoji="0" lang="en-US" sz="10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MT"/>
              </a:rPr>
              <a:t> shall begin at an energy storage level given in paragraph 5.3.3.5.</a:t>
            </a:r>
          </a:p>
        </p:txBody>
      </p:sp>
      <p:sp>
        <p:nvSpPr>
          <p:cNvPr id="84" name="Pfeil nach unten 5">
            <a:extLst>
              <a:ext uri="{FF2B5EF4-FFF2-40B4-BE49-F238E27FC236}">
                <a16:creationId xmlns:a16="http://schemas.microsoft.com/office/drawing/2014/main" id="{B6788639-6741-4DEA-9EA6-5D615F16ECA1}"/>
              </a:ext>
            </a:extLst>
          </p:cNvPr>
          <p:cNvSpPr/>
          <p:nvPr/>
        </p:nvSpPr>
        <p:spPr>
          <a:xfrm>
            <a:off x="3144795" y="2722641"/>
            <a:ext cx="5890054" cy="346319"/>
          </a:xfrm>
          <a:prstGeom prst="downArrow">
            <a:avLst>
              <a:gd name="adj1" fmla="val 50000"/>
              <a:gd name="adj2" fmla="val 67949"/>
            </a:avLst>
          </a:prstGeom>
          <a:solidFill>
            <a:srgbClr val="00B050"/>
          </a:solidFill>
          <a:ln w="12700" cap="flat" cmpd="sng" algn="ctr">
            <a:solidFill>
              <a:sysClr val="windowText" lastClr="000000">
                <a:lumMod val="50000"/>
                <a:lumOff val="50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Alternative approach</a:t>
            </a:r>
          </a:p>
        </p:txBody>
      </p:sp>
      <p:sp>
        <p:nvSpPr>
          <p:cNvPr id="85" name="Sprechblase: rechteckig mit abgerundeten Ecken 84">
            <a:extLst>
              <a:ext uri="{FF2B5EF4-FFF2-40B4-BE49-F238E27FC236}">
                <a16:creationId xmlns:a16="http://schemas.microsoft.com/office/drawing/2014/main" id="{8014B6E3-083E-921E-FB27-174D0CB8CAD7}"/>
              </a:ext>
            </a:extLst>
          </p:cNvPr>
          <p:cNvSpPr/>
          <p:nvPr/>
        </p:nvSpPr>
        <p:spPr>
          <a:xfrm>
            <a:off x="3665742" y="3731033"/>
            <a:ext cx="2087626" cy="594052"/>
          </a:xfrm>
          <a:prstGeom prst="wedgeRoundRectCallout">
            <a:avLst>
              <a:gd name="adj1" fmla="val -104899"/>
              <a:gd name="adj2" fmla="val 124902"/>
              <a:gd name="adj3" fmla="val 16667"/>
            </a:avLst>
          </a:prstGeom>
          <a:solidFill>
            <a:srgbClr val="4472C4"/>
          </a:solidFill>
          <a:ln w="12700" cap="flat" cmpd="sng" algn="ctr">
            <a:solidFill>
              <a:srgbClr val="4472C4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Reserve of energy to be demonstrated by subsequent lane change </a:t>
            </a:r>
            <a:r>
              <a:rPr kumimoji="0" lang="en-US" sz="1200" b="0" i="0" u="none" strike="noStrike" kern="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manoeuvres</a:t>
            </a:r>
            <a:endParaRPr kumimoji="0" lang="en-US" sz="12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6" name="Sprechblase: rechteckig mit abgerundeten Ecken 85">
            <a:extLst>
              <a:ext uri="{FF2B5EF4-FFF2-40B4-BE49-F238E27FC236}">
                <a16:creationId xmlns:a16="http://schemas.microsoft.com/office/drawing/2014/main" id="{891E2F6E-655D-3EA4-B041-BC4AC1A3C958}"/>
              </a:ext>
            </a:extLst>
          </p:cNvPr>
          <p:cNvSpPr/>
          <p:nvPr/>
        </p:nvSpPr>
        <p:spPr>
          <a:xfrm>
            <a:off x="9947191" y="3731033"/>
            <a:ext cx="2075328" cy="594052"/>
          </a:xfrm>
          <a:prstGeom prst="wedgeRoundRectCallout">
            <a:avLst>
              <a:gd name="adj1" fmla="val -74867"/>
              <a:gd name="adj2" fmla="val 124902"/>
              <a:gd name="adj3" fmla="val 16667"/>
            </a:avLst>
          </a:prstGeom>
          <a:solidFill>
            <a:srgbClr val="4472C4"/>
          </a:solidFill>
          <a:ln w="12700" cap="flat" cmpd="sng" algn="ctr">
            <a:solidFill>
              <a:srgbClr val="4472C4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Reserve of energy to be demonstrated by subsequent lane change </a:t>
            </a:r>
            <a:r>
              <a:rPr kumimoji="0" lang="en-US" sz="1200" b="0" i="0" u="none" strike="noStrike" kern="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manoeuvres</a:t>
            </a:r>
            <a:endParaRPr kumimoji="0" lang="en-US" sz="12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3360867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6" name="think-cell data - do not delete" hidden="1">
            <a:extLst>
              <a:ext uri="{FF2B5EF4-FFF2-40B4-BE49-F238E27FC236}">
                <a16:creationId xmlns:a16="http://schemas.microsoft.com/office/drawing/2014/main" id="{057E0974-80F4-2494-4FA0-EEF48F47CE26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822288724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3" imgW="408" imgH="408" progId="TCLayout.ActiveDocument.1">
                  <p:embed/>
                </p:oleObj>
              </mc:Choice>
              <mc:Fallback>
                <p:oleObj name="think-cell Folie" r:id="rId3" imgW="408" imgH="408" progId="TCLayout.ActiveDocument.1">
                  <p:embed/>
                  <p:pic>
                    <p:nvPicPr>
                      <p:cNvPr id="26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057E0974-80F4-2494-4FA0-EEF48F47CE2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el 1">
            <a:extLst>
              <a:ext uri="{FF2B5EF4-FFF2-40B4-BE49-F238E27FC236}">
                <a16:creationId xmlns:a16="http://schemas.microsoft.com/office/drawing/2014/main" id="{24BCB466-EA22-FBAE-CF81-C1DCD2AC53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9864" y="274638"/>
            <a:ext cx="10972800" cy="1143000"/>
          </a:xfrm>
        </p:spPr>
        <p:txBody>
          <a:bodyPr vert="horz"/>
          <a:lstStyle/>
          <a:p>
            <a:r>
              <a:rPr lang="en-US" dirty="0"/>
              <a:t>Proposed red warning concept </a:t>
            </a:r>
            <a:r>
              <a:rPr lang="en-US" sz="2800" dirty="0"/>
              <a:t>(Para. 5.4.2.1.1.)</a:t>
            </a:r>
            <a:endParaRPr lang="en-US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045B9C82-A3B2-9FFD-353A-139FF3E803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A5D464-134C-4C80-B41F-7081051DEBC1}" type="slidenum">
              <a:rPr lang="en-US" altLang="ja-JP" smtClean="0"/>
              <a:pPr/>
              <a:t>6</a:t>
            </a:fld>
            <a:endParaRPr lang="en-US" altLang="ja-JP" dirty="0"/>
          </a:p>
        </p:txBody>
      </p:sp>
      <p:cxnSp>
        <p:nvCxnSpPr>
          <p:cNvPr id="5" name="Gerader Verbinder 4">
            <a:extLst>
              <a:ext uri="{FF2B5EF4-FFF2-40B4-BE49-F238E27FC236}">
                <a16:creationId xmlns:a16="http://schemas.microsoft.com/office/drawing/2014/main" id="{CB51600B-4B2F-7EAD-8B36-1A28841C9945}"/>
              </a:ext>
            </a:extLst>
          </p:cNvPr>
          <p:cNvCxnSpPr/>
          <p:nvPr/>
        </p:nvCxnSpPr>
        <p:spPr>
          <a:xfrm>
            <a:off x="1992600" y="4408124"/>
            <a:ext cx="1108128" cy="0"/>
          </a:xfrm>
          <a:prstGeom prst="line">
            <a:avLst/>
          </a:prstGeom>
          <a:ln w="34925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Gerader Verbinder 5">
            <a:extLst>
              <a:ext uri="{FF2B5EF4-FFF2-40B4-BE49-F238E27FC236}">
                <a16:creationId xmlns:a16="http://schemas.microsoft.com/office/drawing/2014/main" id="{987AAC82-379D-92A5-8694-19FCD05139E5}"/>
              </a:ext>
            </a:extLst>
          </p:cNvPr>
          <p:cNvCxnSpPr/>
          <p:nvPr/>
        </p:nvCxnSpPr>
        <p:spPr>
          <a:xfrm>
            <a:off x="1992600" y="4041871"/>
            <a:ext cx="1108128" cy="0"/>
          </a:xfrm>
          <a:prstGeom prst="line">
            <a:avLst/>
          </a:prstGeom>
          <a:ln w="3492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Gerader Verbinder 6">
            <a:extLst>
              <a:ext uri="{FF2B5EF4-FFF2-40B4-BE49-F238E27FC236}">
                <a16:creationId xmlns:a16="http://schemas.microsoft.com/office/drawing/2014/main" id="{F8BFCCAC-0807-C016-DF2C-61B8CC2D3F91}"/>
              </a:ext>
            </a:extLst>
          </p:cNvPr>
          <p:cNvCxnSpPr/>
          <p:nvPr/>
        </p:nvCxnSpPr>
        <p:spPr>
          <a:xfrm>
            <a:off x="1992600" y="3667082"/>
            <a:ext cx="1108128" cy="0"/>
          </a:xfrm>
          <a:prstGeom prst="line">
            <a:avLst/>
          </a:prstGeom>
          <a:ln w="3492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Gerader Verbinder 8">
            <a:extLst>
              <a:ext uri="{FF2B5EF4-FFF2-40B4-BE49-F238E27FC236}">
                <a16:creationId xmlns:a16="http://schemas.microsoft.com/office/drawing/2014/main" id="{8A7576CE-A631-0CA8-EDAF-9957D50FD563}"/>
              </a:ext>
            </a:extLst>
          </p:cNvPr>
          <p:cNvCxnSpPr/>
          <p:nvPr/>
        </p:nvCxnSpPr>
        <p:spPr>
          <a:xfrm>
            <a:off x="1992600" y="3253711"/>
            <a:ext cx="1108128" cy="0"/>
          </a:xfrm>
          <a:prstGeom prst="line">
            <a:avLst/>
          </a:prstGeom>
          <a:ln w="3492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feld 9">
            <a:extLst>
              <a:ext uri="{FF2B5EF4-FFF2-40B4-BE49-F238E27FC236}">
                <a16:creationId xmlns:a16="http://schemas.microsoft.com/office/drawing/2014/main" id="{ADF80CDF-6477-DFF6-B1EC-C3138C8E0075}"/>
              </a:ext>
            </a:extLst>
          </p:cNvPr>
          <p:cNvSpPr txBox="1"/>
          <p:nvPr/>
        </p:nvSpPr>
        <p:spPr>
          <a:xfrm>
            <a:off x="371995" y="4269624"/>
            <a:ext cx="117787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Functional level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Textfeld 10">
            <a:extLst>
              <a:ext uri="{FF2B5EF4-FFF2-40B4-BE49-F238E27FC236}">
                <a16:creationId xmlns:a16="http://schemas.microsoft.com/office/drawing/2014/main" id="{D10E904E-B0AE-2169-3EBA-722C36B0FA2C}"/>
              </a:ext>
            </a:extLst>
          </p:cNvPr>
          <p:cNvSpPr txBox="1"/>
          <p:nvPr/>
        </p:nvSpPr>
        <p:spPr>
          <a:xfrm>
            <a:off x="350502" y="3897772"/>
            <a:ext cx="162732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redundancy level 1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Textfeld 11">
            <a:extLst>
              <a:ext uri="{FF2B5EF4-FFF2-40B4-BE49-F238E27FC236}">
                <a16:creationId xmlns:a16="http://schemas.microsoft.com/office/drawing/2014/main" id="{AA347C1F-0D2E-2F61-86F6-ABC2B9D3A2C8}"/>
              </a:ext>
            </a:extLst>
          </p:cNvPr>
          <p:cNvSpPr txBox="1"/>
          <p:nvPr/>
        </p:nvSpPr>
        <p:spPr>
          <a:xfrm>
            <a:off x="373026" y="3505144"/>
            <a:ext cx="144134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redundancy level 2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Textfeld 12">
            <a:extLst>
              <a:ext uri="{FF2B5EF4-FFF2-40B4-BE49-F238E27FC236}">
                <a16:creationId xmlns:a16="http://schemas.microsoft.com/office/drawing/2014/main" id="{96DCE04B-3A2A-6C64-AAFC-15D5B11CFC0C}"/>
              </a:ext>
            </a:extLst>
          </p:cNvPr>
          <p:cNvSpPr txBox="1"/>
          <p:nvPr/>
        </p:nvSpPr>
        <p:spPr>
          <a:xfrm>
            <a:off x="365275" y="3115211"/>
            <a:ext cx="152658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redundancy level n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Textfeld 13">
            <a:extLst>
              <a:ext uri="{FF2B5EF4-FFF2-40B4-BE49-F238E27FC236}">
                <a16:creationId xmlns:a16="http://schemas.microsoft.com/office/drawing/2014/main" id="{D40135F8-994D-81D5-DE39-416804929E92}"/>
              </a:ext>
            </a:extLst>
          </p:cNvPr>
          <p:cNvSpPr txBox="1"/>
          <p:nvPr/>
        </p:nvSpPr>
        <p:spPr>
          <a:xfrm>
            <a:off x="353130" y="2621674"/>
            <a:ext cx="144134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Loss off:</a:t>
            </a: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5" name="Gerader Verbinder 14">
            <a:extLst>
              <a:ext uri="{FF2B5EF4-FFF2-40B4-BE49-F238E27FC236}">
                <a16:creationId xmlns:a16="http://schemas.microsoft.com/office/drawing/2014/main" id="{1CDF8729-DF11-1EE5-4AA1-F0FFC21CDB78}"/>
              </a:ext>
            </a:extLst>
          </p:cNvPr>
          <p:cNvCxnSpPr/>
          <p:nvPr/>
        </p:nvCxnSpPr>
        <p:spPr>
          <a:xfrm flipV="1">
            <a:off x="3198531" y="3234912"/>
            <a:ext cx="8712000" cy="0"/>
          </a:xfrm>
          <a:prstGeom prst="line">
            <a:avLst/>
          </a:prstGeom>
          <a:ln>
            <a:solidFill>
              <a:schemeClr val="tx1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Gerader Verbinder 15">
            <a:extLst>
              <a:ext uri="{FF2B5EF4-FFF2-40B4-BE49-F238E27FC236}">
                <a16:creationId xmlns:a16="http://schemas.microsoft.com/office/drawing/2014/main" id="{58CC17A0-F10C-FCBB-E360-A9ACAC7E1EF5}"/>
              </a:ext>
            </a:extLst>
          </p:cNvPr>
          <p:cNvCxnSpPr/>
          <p:nvPr/>
        </p:nvCxnSpPr>
        <p:spPr>
          <a:xfrm>
            <a:off x="3269935" y="3664186"/>
            <a:ext cx="8712000" cy="0"/>
          </a:xfrm>
          <a:prstGeom prst="line">
            <a:avLst/>
          </a:prstGeom>
          <a:ln>
            <a:solidFill>
              <a:schemeClr val="tx1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Gerader Verbinder 16">
            <a:extLst>
              <a:ext uri="{FF2B5EF4-FFF2-40B4-BE49-F238E27FC236}">
                <a16:creationId xmlns:a16="http://schemas.microsoft.com/office/drawing/2014/main" id="{A139C2BD-62B7-1D71-4EA6-D9BA7B201474}"/>
              </a:ext>
            </a:extLst>
          </p:cNvPr>
          <p:cNvCxnSpPr/>
          <p:nvPr/>
        </p:nvCxnSpPr>
        <p:spPr>
          <a:xfrm>
            <a:off x="3269935" y="4039910"/>
            <a:ext cx="8712000" cy="0"/>
          </a:xfrm>
          <a:prstGeom prst="line">
            <a:avLst/>
          </a:prstGeom>
          <a:ln>
            <a:solidFill>
              <a:schemeClr val="tx1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Gerader Verbinder 17">
            <a:extLst>
              <a:ext uri="{FF2B5EF4-FFF2-40B4-BE49-F238E27FC236}">
                <a16:creationId xmlns:a16="http://schemas.microsoft.com/office/drawing/2014/main" id="{A6A07933-114B-F716-F214-3DFCAD54440E}"/>
              </a:ext>
            </a:extLst>
          </p:cNvPr>
          <p:cNvCxnSpPr/>
          <p:nvPr/>
        </p:nvCxnSpPr>
        <p:spPr>
          <a:xfrm>
            <a:off x="3269935" y="4444550"/>
            <a:ext cx="8712000" cy="0"/>
          </a:xfrm>
          <a:prstGeom prst="line">
            <a:avLst/>
          </a:prstGeom>
          <a:ln>
            <a:solidFill>
              <a:schemeClr val="tx1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" name="Grafik 18">
            <a:extLst>
              <a:ext uri="{FF2B5EF4-FFF2-40B4-BE49-F238E27FC236}">
                <a16:creationId xmlns:a16="http://schemas.microsoft.com/office/drawing/2014/main" id="{13B1CCBF-E95F-AA21-A150-E7EF9B5528AF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55983" t="57425" r="38062" b="33373"/>
          <a:stretch/>
        </p:blipFill>
        <p:spPr>
          <a:xfrm>
            <a:off x="5151511" y="3078804"/>
            <a:ext cx="338109" cy="302106"/>
          </a:xfrm>
          <a:prstGeom prst="rect">
            <a:avLst/>
          </a:prstGeom>
        </p:spPr>
      </p:pic>
      <p:pic>
        <p:nvPicPr>
          <p:cNvPr id="20" name="Grafik 19">
            <a:extLst>
              <a:ext uri="{FF2B5EF4-FFF2-40B4-BE49-F238E27FC236}">
                <a16:creationId xmlns:a16="http://schemas.microsoft.com/office/drawing/2014/main" id="{DC6EC456-E65F-7EB7-3C93-E88FF9E777AB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56094" t="37017" r="38080" b="54366"/>
          <a:stretch/>
        </p:blipFill>
        <p:spPr>
          <a:xfrm>
            <a:off x="8749272" y="3506521"/>
            <a:ext cx="338110" cy="302107"/>
          </a:xfrm>
          <a:prstGeom prst="rect">
            <a:avLst/>
          </a:prstGeom>
        </p:spPr>
      </p:pic>
      <p:pic>
        <p:nvPicPr>
          <p:cNvPr id="21" name="Grafik 20">
            <a:extLst>
              <a:ext uri="{FF2B5EF4-FFF2-40B4-BE49-F238E27FC236}">
                <a16:creationId xmlns:a16="http://schemas.microsoft.com/office/drawing/2014/main" id="{EDD232CE-D575-C65B-1DA1-BC817A6155B1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56094" t="37017" r="38080" b="54366"/>
          <a:stretch/>
        </p:blipFill>
        <p:spPr>
          <a:xfrm>
            <a:off x="8749272" y="3078803"/>
            <a:ext cx="338110" cy="302107"/>
          </a:xfrm>
          <a:prstGeom prst="rect">
            <a:avLst/>
          </a:prstGeom>
        </p:spPr>
      </p:pic>
      <p:pic>
        <p:nvPicPr>
          <p:cNvPr id="22" name="Grafik 21">
            <a:extLst>
              <a:ext uri="{FF2B5EF4-FFF2-40B4-BE49-F238E27FC236}">
                <a16:creationId xmlns:a16="http://schemas.microsoft.com/office/drawing/2014/main" id="{AA9596D9-9990-9530-0FA1-F36DC20613AB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55983" t="57425" r="38062" b="33373"/>
          <a:stretch/>
        </p:blipFill>
        <p:spPr>
          <a:xfrm>
            <a:off x="8749272" y="3888498"/>
            <a:ext cx="338109" cy="302106"/>
          </a:xfrm>
          <a:prstGeom prst="rect">
            <a:avLst/>
          </a:prstGeom>
        </p:spPr>
      </p:pic>
      <p:pic>
        <p:nvPicPr>
          <p:cNvPr id="23" name="Grafik 22">
            <a:extLst>
              <a:ext uri="{FF2B5EF4-FFF2-40B4-BE49-F238E27FC236}">
                <a16:creationId xmlns:a16="http://schemas.microsoft.com/office/drawing/2014/main" id="{270496C3-CE60-A423-6EDA-3FE082B44D51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55983" t="57425" r="38062" b="33373"/>
          <a:stretch/>
        </p:blipFill>
        <p:spPr>
          <a:xfrm>
            <a:off x="8745886" y="4288005"/>
            <a:ext cx="338109" cy="302106"/>
          </a:xfrm>
          <a:prstGeom prst="rect">
            <a:avLst/>
          </a:prstGeom>
        </p:spPr>
      </p:pic>
      <p:sp>
        <p:nvSpPr>
          <p:cNvPr id="24" name="TextBox 32">
            <a:extLst>
              <a:ext uri="{FF2B5EF4-FFF2-40B4-BE49-F238E27FC236}">
                <a16:creationId xmlns:a16="http://schemas.microsoft.com/office/drawing/2014/main" id="{57784E20-D7BC-9E9D-1292-343D687DDAC6}"/>
              </a:ext>
            </a:extLst>
          </p:cNvPr>
          <p:cNvSpPr txBox="1"/>
          <p:nvPr/>
        </p:nvSpPr>
        <p:spPr>
          <a:xfrm>
            <a:off x="4955304" y="1939846"/>
            <a:ext cx="8472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Today</a:t>
            </a:r>
          </a:p>
        </p:txBody>
      </p:sp>
      <p:sp>
        <p:nvSpPr>
          <p:cNvPr id="25" name="TextBox 33">
            <a:extLst>
              <a:ext uri="{FF2B5EF4-FFF2-40B4-BE49-F238E27FC236}">
                <a16:creationId xmlns:a16="http://schemas.microsoft.com/office/drawing/2014/main" id="{FD616A60-57AE-4C01-4796-A9EBA3F6C521}"/>
              </a:ext>
            </a:extLst>
          </p:cNvPr>
          <p:cNvSpPr txBox="1"/>
          <p:nvPr/>
        </p:nvSpPr>
        <p:spPr>
          <a:xfrm>
            <a:off x="8415701" y="1956575"/>
            <a:ext cx="11721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Proposal</a:t>
            </a:r>
          </a:p>
        </p:txBody>
      </p:sp>
    </p:spTree>
    <p:extLst>
      <p:ext uri="{BB962C8B-B14F-4D97-AF65-F5344CB8AC3E}">
        <p14:creationId xmlns:p14="http://schemas.microsoft.com/office/powerpoint/2010/main" val="190702613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hink-cell data - do not delete" hidden="1">
            <a:extLst>
              <a:ext uri="{FF2B5EF4-FFF2-40B4-BE49-F238E27FC236}">
                <a16:creationId xmlns:a16="http://schemas.microsoft.com/office/drawing/2014/main" id="{9F5ADEC2-1CB9-244F-38A6-32DF4A792E76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861345638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3" imgW="408" imgH="408" progId="TCLayout.ActiveDocument.1">
                  <p:embed/>
                </p:oleObj>
              </mc:Choice>
              <mc:Fallback>
                <p:oleObj name="think-cell Folie" r:id="rId3" imgW="408" imgH="408" progId="TCLayout.ActiveDocument.1">
                  <p:embed/>
                  <p:pic>
                    <p:nvPicPr>
                      <p:cNvPr id="6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9F5ADEC2-1CB9-244F-38A6-32DF4A792E7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el 1">
            <a:extLst>
              <a:ext uri="{FF2B5EF4-FFF2-40B4-BE49-F238E27FC236}">
                <a16:creationId xmlns:a16="http://schemas.microsoft.com/office/drawing/2014/main" id="{FA3116AE-AF99-DBDF-D72F-35F37C7B77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/>
          <a:lstStyle/>
          <a:p>
            <a:r>
              <a:rPr lang="en-US" sz="4000" dirty="0"/>
              <a:t>Industry target and proposed way of working</a:t>
            </a:r>
            <a:endParaRPr lang="de-DE" sz="4000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370C7973-721A-D8A9-188C-05DF2FD73A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A5D464-134C-4C80-B41F-7081051DEBC1}" type="slidenum">
              <a:rPr lang="ja-JP" altLang="fr-FR" smtClean="0"/>
              <a:pPr/>
              <a:t>7</a:t>
            </a:fld>
            <a:endParaRPr lang="fr-FR" altLang="ja-JP"/>
          </a:p>
        </p:txBody>
      </p:sp>
      <p:sp>
        <p:nvSpPr>
          <p:cNvPr id="11" name="Content Placeholder 4">
            <a:extLst>
              <a:ext uri="{FF2B5EF4-FFF2-40B4-BE49-F238E27FC236}">
                <a16:creationId xmlns:a16="http://schemas.microsoft.com/office/drawing/2014/main" id="{A0DC7D3B-1863-8469-DA04-D95B188AF7E5}"/>
              </a:ext>
            </a:extLst>
          </p:cNvPr>
          <p:cNvSpPr txBox="1">
            <a:spLocks/>
          </p:cNvSpPr>
          <p:nvPr/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marR="0" lvl="0" indent="-228600" algn="l" defTabSz="914400" rtl="0" eaLnBrk="1" fontAlgn="auto" latinLnBrk="0" hangingPunct="1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Industry targets a synchronized adoption with EMB R13/R13H amendment, since addressing similar technologies (electrification of braking and steering)</a:t>
            </a:r>
          </a:p>
          <a:p>
            <a:pPr marL="228600" marR="0" lvl="0" indent="-228600" algn="l" defTabSz="914400" rtl="0" eaLnBrk="1" fontAlgn="auto" latinLnBrk="0" hangingPunct="1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Target lead-time / WoW proposal</a:t>
            </a:r>
          </a:p>
          <a:p>
            <a:pPr marL="685800" marR="0" lvl="1" indent="-228600" algn="l" defTabSz="914400" rtl="0" eaLnBrk="1" fontAlgn="auto" latinLnBrk="0" hangingPunct="1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First presentation at GRVA – Jan 2024</a:t>
            </a:r>
          </a:p>
          <a:p>
            <a:pPr marL="685800" marR="0" lvl="1" indent="-228600" algn="l" defTabSz="914400" rtl="0" eaLnBrk="1" fontAlgn="auto" latinLnBrk="0" hangingPunct="1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Technical meeting(s) with industry and interested CPs</a:t>
            </a:r>
          </a:p>
          <a:p>
            <a:pPr marL="685800" marR="0" lvl="1" indent="-228600" algn="l" defTabSz="914400" rtl="0" eaLnBrk="1" fontAlgn="auto" latinLnBrk="0" hangingPunct="1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Review and improvement of the proposal at GRVA-19 in Troy – US</a:t>
            </a:r>
          </a:p>
          <a:p>
            <a:pPr marL="685800" marR="0" lvl="1" indent="-228600" algn="l" defTabSz="914400" rtl="0" eaLnBrk="1" fontAlgn="auto" latinLnBrk="0" hangingPunct="1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Technical meeting(s) with industry and interested CPs</a:t>
            </a:r>
          </a:p>
          <a:p>
            <a:pPr marL="685800" marR="0" lvl="1" indent="-228600" algn="l" defTabSz="914400" rtl="0" eaLnBrk="1" fontAlgn="auto" latinLnBrk="0" hangingPunct="1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1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Endorsement at GRVA-20 of September 2024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0415120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hink-cell data - do not delete" hidden="1">
            <a:extLst>
              <a:ext uri="{FF2B5EF4-FFF2-40B4-BE49-F238E27FC236}">
                <a16:creationId xmlns:a16="http://schemas.microsoft.com/office/drawing/2014/main" id="{B10B6BC7-ED09-A81F-F104-F0582C354F20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4109177676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3" imgW="408" imgH="408" progId="TCLayout.ActiveDocument.1">
                  <p:embed/>
                </p:oleObj>
              </mc:Choice>
              <mc:Fallback>
                <p:oleObj name="think-cell Folie" r:id="rId3" imgW="408" imgH="408" progId="TCLayout.ActiveDocument.1">
                  <p:embed/>
                  <p:pic>
                    <p:nvPicPr>
                      <p:cNvPr id="5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B10B6BC7-ED09-A81F-F104-F0582C354F2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el 1">
            <a:extLst>
              <a:ext uri="{FF2B5EF4-FFF2-40B4-BE49-F238E27FC236}">
                <a16:creationId xmlns:a16="http://schemas.microsoft.com/office/drawing/2014/main" id="{440D4237-C463-E184-CCE8-3DF04D45E1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/>
          <a:lstStyle/>
          <a:p>
            <a:r>
              <a:rPr lang="de-DE" dirty="0"/>
              <a:t>Backup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67A90C36-4BCC-937F-A3BA-A2CAB2EFB5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A5D464-134C-4C80-B41F-7081051DEBC1}" type="slidenum">
              <a:rPr lang="ja-JP" altLang="fr-FR" smtClean="0"/>
              <a:pPr/>
              <a:t>8</a:t>
            </a:fld>
            <a:endParaRPr lang="fr-FR" altLang="ja-JP"/>
          </a:p>
        </p:txBody>
      </p:sp>
    </p:spTree>
    <p:extLst>
      <p:ext uri="{BB962C8B-B14F-4D97-AF65-F5344CB8AC3E}">
        <p14:creationId xmlns:p14="http://schemas.microsoft.com/office/powerpoint/2010/main" val="349390197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hink-cell data - do not delete" hidden="1">
            <a:extLst>
              <a:ext uri="{FF2B5EF4-FFF2-40B4-BE49-F238E27FC236}">
                <a16:creationId xmlns:a16="http://schemas.microsoft.com/office/drawing/2014/main" id="{FBA783B8-7FD2-898C-9A81-5CF0024EC78C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622583810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3" imgW="408" imgH="408" progId="TCLayout.ActiveDocument.1">
                  <p:embed/>
                </p:oleObj>
              </mc:Choice>
              <mc:Fallback>
                <p:oleObj name="think-cell Folie" r:id="rId3" imgW="408" imgH="408" progId="TCLayout.ActiveDocument.1">
                  <p:embed/>
                  <p:pic>
                    <p:nvPicPr>
                      <p:cNvPr id="6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FBA783B8-7FD2-898C-9A81-5CF0024EC78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el 1">
            <a:extLst>
              <a:ext uri="{FF2B5EF4-FFF2-40B4-BE49-F238E27FC236}">
                <a16:creationId xmlns:a16="http://schemas.microsoft.com/office/drawing/2014/main" id="{A78DDAD5-C06C-93C7-94D1-3E41A798C4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/>
          <a:lstStyle/>
          <a:p>
            <a:r>
              <a:rPr lang="en-US" dirty="0"/>
              <a:t>“Figure of eight” </a:t>
            </a:r>
            <a:r>
              <a:rPr lang="en-US" dirty="0" err="1"/>
              <a:t>manoeurvre</a:t>
            </a:r>
            <a:endParaRPr lang="de-DE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E3CC9B8F-FA12-88E3-DEB7-D8CC268DF6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A5D464-134C-4C80-B41F-7081051DEBC1}" type="slidenum">
              <a:rPr lang="ja-JP" altLang="fr-FR" smtClean="0"/>
              <a:pPr/>
              <a:t>9</a:t>
            </a:fld>
            <a:endParaRPr lang="fr-FR" altLang="ja-JP"/>
          </a:p>
        </p:txBody>
      </p:sp>
      <p:sp>
        <p:nvSpPr>
          <p:cNvPr id="24" name="Ellipse 7">
            <a:extLst>
              <a:ext uri="{FF2B5EF4-FFF2-40B4-BE49-F238E27FC236}">
                <a16:creationId xmlns:a16="http://schemas.microsoft.com/office/drawing/2014/main" id="{99B609EA-BDDB-D38F-0950-F2B8BDB92654}"/>
              </a:ext>
            </a:extLst>
          </p:cNvPr>
          <p:cNvSpPr/>
          <p:nvPr/>
        </p:nvSpPr>
        <p:spPr>
          <a:xfrm>
            <a:off x="2992420" y="3567280"/>
            <a:ext cx="2395394" cy="2230734"/>
          </a:xfrm>
          <a:prstGeom prst="ellipse">
            <a:avLst/>
          </a:prstGeom>
          <a:noFill/>
          <a:ln w="19050" cap="flat" cmpd="sng" algn="ctr">
            <a:solidFill>
              <a:srgbClr val="4472C4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5" name="Ellipse 8">
            <a:extLst>
              <a:ext uri="{FF2B5EF4-FFF2-40B4-BE49-F238E27FC236}">
                <a16:creationId xmlns:a16="http://schemas.microsoft.com/office/drawing/2014/main" id="{55FCFB57-9530-5A1C-67A4-2FBBBF493ABD}"/>
              </a:ext>
            </a:extLst>
          </p:cNvPr>
          <p:cNvSpPr/>
          <p:nvPr/>
        </p:nvSpPr>
        <p:spPr>
          <a:xfrm>
            <a:off x="5387814" y="3567280"/>
            <a:ext cx="2395394" cy="2230734"/>
          </a:xfrm>
          <a:prstGeom prst="ellipse">
            <a:avLst/>
          </a:prstGeom>
          <a:noFill/>
          <a:ln w="19050" cap="flat" cmpd="sng" algn="ctr">
            <a:solidFill>
              <a:srgbClr val="4472C4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26" name="Gerade Verbindung mit Pfeil 9">
            <a:extLst>
              <a:ext uri="{FF2B5EF4-FFF2-40B4-BE49-F238E27FC236}">
                <a16:creationId xmlns:a16="http://schemas.microsoft.com/office/drawing/2014/main" id="{9444D3E7-3953-06B9-F7C5-405336FFF872}"/>
              </a:ext>
            </a:extLst>
          </p:cNvPr>
          <p:cNvCxnSpPr>
            <a:stCxn id="24" idx="2"/>
            <a:endCxn id="24" idx="6"/>
          </p:cNvCxnSpPr>
          <p:nvPr/>
        </p:nvCxnSpPr>
        <p:spPr>
          <a:xfrm>
            <a:off x="2992420" y="4682647"/>
            <a:ext cx="2395394" cy="0"/>
          </a:xfrm>
          <a:prstGeom prst="straightConnector1">
            <a:avLst/>
          </a:prstGeom>
          <a:noFill/>
          <a:ln w="6350" cap="flat" cmpd="sng" algn="ctr">
            <a:solidFill>
              <a:srgbClr val="4472C4">
                <a:lumMod val="50000"/>
              </a:srgbClr>
            </a:solidFill>
            <a:prstDash val="solid"/>
            <a:miter lim="800000"/>
            <a:headEnd type="triangle"/>
            <a:tailEnd type="triangle"/>
          </a:ln>
          <a:effectLst/>
        </p:spPr>
      </p:cxnSp>
      <p:sp>
        <p:nvSpPr>
          <p:cNvPr id="27" name="Textfeld 10">
            <a:extLst>
              <a:ext uri="{FF2B5EF4-FFF2-40B4-BE49-F238E27FC236}">
                <a16:creationId xmlns:a16="http://schemas.microsoft.com/office/drawing/2014/main" id="{9C7F1AF5-587F-E861-CD6B-FCA91793B0D2}"/>
              </a:ext>
            </a:extLst>
          </p:cNvPr>
          <p:cNvSpPr txBox="1"/>
          <p:nvPr/>
        </p:nvSpPr>
        <p:spPr>
          <a:xfrm>
            <a:off x="3960380" y="4431439"/>
            <a:ext cx="622998" cy="3178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GB" sz="1400" dirty="0">
                <a:solidFill>
                  <a:prstClr val="black"/>
                </a:solidFill>
                <a:latin typeface="Calibri" panose="020F0502020204030204"/>
              </a:rPr>
              <a:t>40m</a:t>
            </a:r>
          </a:p>
        </p:txBody>
      </p:sp>
      <p:cxnSp>
        <p:nvCxnSpPr>
          <p:cNvPr id="28" name="Gerade Verbindung mit Pfeil 11">
            <a:extLst>
              <a:ext uri="{FF2B5EF4-FFF2-40B4-BE49-F238E27FC236}">
                <a16:creationId xmlns:a16="http://schemas.microsoft.com/office/drawing/2014/main" id="{0EBA930A-DAA2-085D-D360-5F6E63AAEE22}"/>
              </a:ext>
            </a:extLst>
          </p:cNvPr>
          <p:cNvCxnSpPr/>
          <p:nvPr/>
        </p:nvCxnSpPr>
        <p:spPr>
          <a:xfrm>
            <a:off x="5387814" y="4682647"/>
            <a:ext cx="2395394" cy="0"/>
          </a:xfrm>
          <a:prstGeom prst="straightConnector1">
            <a:avLst/>
          </a:prstGeom>
          <a:noFill/>
          <a:ln w="6350" cap="flat" cmpd="sng" algn="ctr">
            <a:solidFill>
              <a:srgbClr val="4472C4">
                <a:lumMod val="50000"/>
              </a:srgbClr>
            </a:solidFill>
            <a:prstDash val="solid"/>
            <a:miter lim="800000"/>
            <a:headEnd type="triangle"/>
            <a:tailEnd type="triangle"/>
          </a:ln>
          <a:effectLst/>
        </p:spPr>
      </p:cxnSp>
      <p:sp>
        <p:nvSpPr>
          <p:cNvPr id="29" name="Textfeld 12">
            <a:extLst>
              <a:ext uri="{FF2B5EF4-FFF2-40B4-BE49-F238E27FC236}">
                <a16:creationId xmlns:a16="http://schemas.microsoft.com/office/drawing/2014/main" id="{85C6D44E-0E32-6D8E-76B3-F84CA71BC1CA}"/>
              </a:ext>
            </a:extLst>
          </p:cNvPr>
          <p:cNvSpPr txBox="1"/>
          <p:nvPr/>
        </p:nvSpPr>
        <p:spPr>
          <a:xfrm>
            <a:off x="6355774" y="4431439"/>
            <a:ext cx="622998" cy="3178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GB" sz="1400" dirty="0">
                <a:solidFill>
                  <a:prstClr val="black"/>
                </a:solidFill>
                <a:latin typeface="Calibri" panose="020F0502020204030204"/>
              </a:rPr>
              <a:t>40m</a:t>
            </a:r>
          </a:p>
        </p:txBody>
      </p:sp>
      <p:sp>
        <p:nvSpPr>
          <p:cNvPr id="30" name="Ellipse 13">
            <a:extLst>
              <a:ext uri="{FF2B5EF4-FFF2-40B4-BE49-F238E27FC236}">
                <a16:creationId xmlns:a16="http://schemas.microsoft.com/office/drawing/2014/main" id="{9C766264-7C8D-CC1C-B4FA-0B9757DD054C}"/>
              </a:ext>
            </a:extLst>
          </p:cNvPr>
          <p:cNvSpPr/>
          <p:nvPr/>
        </p:nvSpPr>
        <p:spPr>
          <a:xfrm>
            <a:off x="5179026" y="3396458"/>
            <a:ext cx="2812970" cy="2572378"/>
          </a:xfrm>
          <a:prstGeom prst="ellipse">
            <a:avLst/>
          </a:prstGeom>
          <a:noFill/>
          <a:ln w="12700" cap="flat" cmpd="sng" algn="ctr">
            <a:solidFill>
              <a:srgbClr val="4472C4">
                <a:lumMod val="40000"/>
                <a:lumOff val="6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1" name="Ellipse 14">
            <a:extLst>
              <a:ext uri="{FF2B5EF4-FFF2-40B4-BE49-F238E27FC236}">
                <a16:creationId xmlns:a16="http://schemas.microsoft.com/office/drawing/2014/main" id="{3FBED432-FD73-45B7-774E-2155BBE4A849}"/>
              </a:ext>
            </a:extLst>
          </p:cNvPr>
          <p:cNvSpPr/>
          <p:nvPr/>
        </p:nvSpPr>
        <p:spPr>
          <a:xfrm>
            <a:off x="2783632" y="3396458"/>
            <a:ext cx="2812970" cy="2572378"/>
          </a:xfrm>
          <a:prstGeom prst="ellipse">
            <a:avLst/>
          </a:prstGeom>
          <a:noFill/>
          <a:ln w="12700" cap="flat" cmpd="sng" algn="ctr">
            <a:solidFill>
              <a:srgbClr val="4472C4">
                <a:lumMod val="40000"/>
                <a:lumOff val="6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2" name="Textfeld 15">
            <a:extLst>
              <a:ext uri="{FF2B5EF4-FFF2-40B4-BE49-F238E27FC236}">
                <a16:creationId xmlns:a16="http://schemas.microsoft.com/office/drawing/2014/main" id="{96B4702E-65D2-75C7-C848-4D3E2D951099}"/>
              </a:ext>
            </a:extLst>
          </p:cNvPr>
          <p:cNvSpPr txBox="1"/>
          <p:nvPr/>
        </p:nvSpPr>
        <p:spPr>
          <a:xfrm>
            <a:off x="7991996" y="3486893"/>
            <a:ext cx="91217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GB" sz="1400" dirty="0">
                <a:solidFill>
                  <a:prstClr val="black"/>
                </a:solidFill>
                <a:latin typeface="Calibri" panose="020F0502020204030204"/>
              </a:rPr>
              <a:t>125,66m</a:t>
            </a:r>
          </a:p>
        </p:txBody>
      </p:sp>
      <p:cxnSp>
        <p:nvCxnSpPr>
          <p:cNvPr id="33" name="Gerade Verbindung mit Pfeil 16">
            <a:extLst>
              <a:ext uri="{FF2B5EF4-FFF2-40B4-BE49-F238E27FC236}">
                <a16:creationId xmlns:a16="http://schemas.microsoft.com/office/drawing/2014/main" id="{01B76B85-912D-5494-1DC2-505E7150F26B}"/>
              </a:ext>
            </a:extLst>
          </p:cNvPr>
          <p:cNvCxnSpPr>
            <a:stCxn id="32" idx="1"/>
            <a:endCxn id="30" idx="7"/>
          </p:cNvCxnSpPr>
          <p:nvPr/>
        </p:nvCxnSpPr>
        <p:spPr>
          <a:xfrm flipH="1">
            <a:off x="7580046" y="3640782"/>
            <a:ext cx="411950" cy="132392"/>
          </a:xfrm>
          <a:prstGeom prst="straightConnector1">
            <a:avLst/>
          </a:prstGeom>
          <a:noFill/>
          <a:ln w="6350" cap="flat" cmpd="sng" algn="ctr">
            <a:solidFill>
              <a:srgbClr val="4472C4"/>
            </a:solidFill>
            <a:prstDash val="solid"/>
            <a:miter lim="800000"/>
            <a:tailEnd type="triangle"/>
          </a:ln>
          <a:effectLst/>
        </p:spPr>
      </p:cxnSp>
      <p:sp>
        <p:nvSpPr>
          <p:cNvPr id="34" name="Textfeld 17">
            <a:extLst>
              <a:ext uri="{FF2B5EF4-FFF2-40B4-BE49-F238E27FC236}">
                <a16:creationId xmlns:a16="http://schemas.microsoft.com/office/drawing/2014/main" id="{2AC57DF9-CEB1-FC19-688E-269CC3372333}"/>
              </a:ext>
            </a:extLst>
          </p:cNvPr>
          <p:cNvSpPr txBox="1"/>
          <p:nvPr/>
        </p:nvSpPr>
        <p:spPr>
          <a:xfrm>
            <a:off x="1860242" y="3486893"/>
            <a:ext cx="91217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GB" sz="1400" dirty="0">
                <a:solidFill>
                  <a:prstClr val="black"/>
                </a:solidFill>
                <a:latin typeface="Calibri" panose="020F0502020204030204"/>
              </a:rPr>
              <a:t>125,66m</a:t>
            </a:r>
          </a:p>
        </p:txBody>
      </p:sp>
      <p:cxnSp>
        <p:nvCxnSpPr>
          <p:cNvPr id="35" name="Gerade Verbindung mit Pfeil 18">
            <a:extLst>
              <a:ext uri="{FF2B5EF4-FFF2-40B4-BE49-F238E27FC236}">
                <a16:creationId xmlns:a16="http://schemas.microsoft.com/office/drawing/2014/main" id="{37624A18-AE83-56D5-77A1-F1E693ACF0B8}"/>
              </a:ext>
            </a:extLst>
          </p:cNvPr>
          <p:cNvCxnSpPr>
            <a:stCxn id="34" idx="3"/>
            <a:endCxn id="31" idx="1"/>
          </p:cNvCxnSpPr>
          <p:nvPr/>
        </p:nvCxnSpPr>
        <p:spPr>
          <a:xfrm>
            <a:off x="2772415" y="3640782"/>
            <a:ext cx="423167" cy="132392"/>
          </a:xfrm>
          <a:prstGeom prst="straightConnector1">
            <a:avLst/>
          </a:prstGeom>
          <a:noFill/>
          <a:ln w="6350" cap="flat" cmpd="sng" algn="ctr">
            <a:solidFill>
              <a:srgbClr val="4472C4"/>
            </a:solidFill>
            <a:prstDash val="solid"/>
            <a:miter lim="800000"/>
            <a:tailEnd type="triangle"/>
          </a:ln>
          <a:effectLst/>
        </p:spPr>
      </p:cxnSp>
      <p:sp>
        <p:nvSpPr>
          <p:cNvPr id="36" name="TextBox 17">
            <a:extLst>
              <a:ext uri="{FF2B5EF4-FFF2-40B4-BE49-F238E27FC236}">
                <a16:creationId xmlns:a16="http://schemas.microsoft.com/office/drawing/2014/main" id="{E0B61A06-811A-BFD8-D2F6-A9409C7F8208}"/>
              </a:ext>
            </a:extLst>
          </p:cNvPr>
          <p:cNvSpPr txBox="1"/>
          <p:nvPr/>
        </p:nvSpPr>
        <p:spPr>
          <a:xfrm>
            <a:off x="8256240" y="2067545"/>
            <a:ext cx="350606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10km/h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at the performance level given in paragraph 6</a:t>
            </a:r>
          </a:p>
        </p:txBody>
      </p:sp>
    </p:spTree>
    <p:extLst>
      <p:ext uri="{BB962C8B-B14F-4D97-AF65-F5344CB8AC3E}">
        <p14:creationId xmlns:p14="http://schemas.microsoft.com/office/powerpoint/2010/main" val="4015250743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UNDODONOTDELETE" val="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theme1.xml><?xml version="1.0" encoding="utf-8"?>
<a:theme xmlns:a="http://schemas.openxmlformats.org/drawingml/2006/main" name="Masque présentation OICA">
  <a:themeElements>
    <a:clrScheme name="Modèle par défaut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Modèle par défau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Modèle par défau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Masque présentation avec nouveau logo et format 16x9" id="{85D48C29-F5D1-45D1-86B0-358C96AA2DC8}" vid="{438186FC-A8D2-4D68-B072-911AEBB13642}"/>
    </a:ext>
  </a:extLst>
</a:theme>
</file>

<file path=ppt/theme/theme2.xml><?xml version="1.0" encoding="utf-8"?>
<a:theme xmlns:a="http://schemas.openxmlformats.org/drawingml/2006/main" name="Thèm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B8422D08C252547BB1CFA7F78E2CB83" ma:contentTypeVersion="19" ma:contentTypeDescription="Create a new document." ma:contentTypeScope="" ma:versionID="957983f112ff70deb4ba3514eaba81b6">
  <xsd:schema xmlns:xsd="http://www.w3.org/2001/XMLSchema" xmlns:xs="http://www.w3.org/2001/XMLSchema" xmlns:p="http://schemas.microsoft.com/office/2006/metadata/properties" xmlns:ns2="4b4a1c0d-4a69-4996-a84a-fc699b9f49de" xmlns:ns3="acccb6d4-dbe5-46d2-b4d3-5733603d8cc6" xmlns:ns4="985ec44e-1bab-4c0b-9df0-6ba128686fc9" targetNamespace="http://schemas.microsoft.com/office/2006/metadata/properties" ma:root="true" ma:fieldsID="226e8c697896011a9f0e61e90df53f9c" ns2:_="" ns3:_="" ns4:_="">
    <xsd:import namespace="4b4a1c0d-4a69-4996-a84a-fc699b9f49de"/>
    <xsd:import namespace="acccb6d4-dbe5-46d2-b4d3-5733603d8cc6"/>
    <xsd:import namespace="985ec44e-1bab-4c0b-9df0-6ba128686fc9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AutoKeyPoints" minOccurs="0"/>
                <xsd:element ref="ns3:MediaServiceKeyPoints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DateTaken" minOccurs="0"/>
                <xsd:element ref="ns3:MediaServiceLocation" minOccurs="0"/>
                <xsd:element ref="ns3:MediaLengthInSeconds" minOccurs="0"/>
                <xsd:element ref="ns3:lcf76f155ced4ddcb4097134ff3c332f" minOccurs="0"/>
                <xsd:element ref="ns4:TaxCatchAll" minOccurs="0"/>
                <xsd:element ref="ns3:MediaServiceObjectDetectorVersions" minOccurs="0"/>
                <xsd:element ref="ns3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b4a1c0d-4a69-4996-a84a-fc699b9f49de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cccb6d4-dbe5-46d2-b4d3-5733603d8cc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2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3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9" nillable="true" ma:displayName="Location" ma:internalName="MediaServiceLocation" ma:readOnly="true">
      <xsd:simpleType>
        <xsd:restriction base="dms:Text"/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78175662-8596-484a-92c7-351d01561e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85ec44e-1bab-4c0b-9df0-6ba128686fc9" elementFormDefault="qualified">
    <xsd:import namespace="http://schemas.microsoft.com/office/2006/documentManagement/types"/>
    <xsd:import namespace="http://schemas.microsoft.com/office/infopath/2007/PartnerControls"/>
    <xsd:element name="TaxCatchAll" ma:index="23" nillable="true" ma:displayName="Taxonomy Catch All Column" ma:hidden="true" ma:list="{02cb41a6-c265-4598-b948-df01c7e084ec}" ma:internalName="TaxCatchAll" ma:showField="CatchAllData" ma:web="4b4a1c0d-4a69-4996-a84a-fc699b9f49de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acccb6d4-dbe5-46d2-b4d3-5733603d8cc6">
      <Terms xmlns="http://schemas.microsoft.com/office/infopath/2007/PartnerControls"/>
    </lcf76f155ced4ddcb4097134ff3c332f>
    <TaxCatchAll xmlns="985ec44e-1bab-4c0b-9df0-6ba128686fc9" xsi:nil="true"/>
  </documentManagement>
</p:properties>
</file>

<file path=customXml/itemProps1.xml><?xml version="1.0" encoding="utf-8"?>
<ds:datastoreItem xmlns:ds="http://schemas.openxmlformats.org/officeDocument/2006/customXml" ds:itemID="{CFC42F6E-0244-43F1-9665-6E1867E7E1B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b4a1c0d-4a69-4996-a84a-fc699b9f49de"/>
    <ds:schemaRef ds:uri="acccb6d4-dbe5-46d2-b4d3-5733603d8cc6"/>
    <ds:schemaRef ds:uri="985ec44e-1bab-4c0b-9df0-6ba128686fc9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D5DE3D92-756F-4F48-A90C-9B9BF30D4E5D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C0120882-89CE-43E2-864B-6BD81CB7D18F}">
  <ds:schemaRefs>
    <ds:schemaRef ds:uri="http://schemas.microsoft.com/office/2006/metadata/properties"/>
    <ds:schemaRef ds:uri="beab5909-2256-4ef5-9bfe-179cc9eb78a8"/>
    <ds:schemaRef ds:uri="http://purl.org/dc/terms/"/>
    <ds:schemaRef ds:uri="http://schemas.microsoft.com/office/2006/documentManagement/types"/>
    <ds:schemaRef ds:uri="http://schemas.openxmlformats.org/package/2006/metadata/core-properties"/>
    <ds:schemaRef ds:uri="http://schemas.microsoft.com/office/infopath/2007/PartnerControls"/>
    <ds:schemaRef ds:uri="http://purl.org/dc/elements/1.1/"/>
    <ds:schemaRef ds:uri="a2803eea-376f-4b0d-b851-13f11d2e39ae"/>
    <ds:schemaRef ds:uri="http://www.w3.org/XML/1998/namespace"/>
    <ds:schemaRef ds:uri="http://purl.org/dc/dcmitype/"/>
    <ds:schemaRef ds:uri="acccb6d4-dbe5-46d2-b4d3-5733603d8cc6"/>
    <ds:schemaRef ds:uri="985ec44e-1bab-4c0b-9df0-6ba128686fc9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OICA PP Template (16_9)</Template>
  <TotalTime>1</TotalTime>
  <Words>790</Words>
  <Application>Microsoft Office PowerPoint</Application>
  <PresentationFormat>Widescreen</PresentationFormat>
  <Paragraphs>86</Paragraphs>
  <Slides>9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7" baseType="lpstr">
      <vt:lpstr>ArialMT</vt:lpstr>
      <vt:lpstr>Arial</vt:lpstr>
      <vt:lpstr>Calibri</vt:lpstr>
      <vt:lpstr>Courier New</vt:lpstr>
      <vt:lpstr>Times New Roman</vt:lpstr>
      <vt:lpstr>Wingdings</vt:lpstr>
      <vt:lpstr>Masque présentation OICA</vt:lpstr>
      <vt:lpstr>think-cell Folie</vt:lpstr>
      <vt:lpstr>Proposal for amendments to UN-R79 to provisions on Full Power Steering</vt:lpstr>
      <vt:lpstr>R79 Amendments to Steer-by-Wire*</vt:lpstr>
      <vt:lpstr>Proposal to amend 5.3.3.4.</vt:lpstr>
      <vt:lpstr>Motivation for new alternative 5.3.3.6.</vt:lpstr>
      <vt:lpstr>Explanation of alternative concept</vt:lpstr>
      <vt:lpstr>Proposed red warning concept (Para. 5.4.2.1.1.)</vt:lpstr>
      <vt:lpstr>Industry target and proposed way of working</vt:lpstr>
      <vt:lpstr>Backup</vt:lpstr>
      <vt:lpstr>“Figure of eight” manoeurvre</vt:lpstr>
    </vt:vector>
  </TitlesOfParts>
  <Company>Daimler AG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Rieg, Andreas (019)</dc:creator>
  <cp:lastModifiedBy>Author</cp:lastModifiedBy>
  <cp:revision>111</cp:revision>
  <cp:lastPrinted>2021-07-01T13:30:21Z</cp:lastPrinted>
  <dcterms:created xsi:type="dcterms:W3CDTF">2019-06-07T09:24:16Z</dcterms:created>
  <dcterms:modified xsi:type="dcterms:W3CDTF">2024-01-22T10:42:17Z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0x010100969BAB9C6DFFEF4D8384E9EB9DC9ED13</vt:lpwstr>
  </property>
  <property fmtid="{D5CDD505-2E9C-101B-9397-08002B2CF9AE}" pid="3" name="MSIP_Label_19540963-e559-4020-8a90-fe8a502c2801_Enabled">
    <vt:lpwstr>true</vt:lpwstr>
  </property>
  <property fmtid="{D5CDD505-2E9C-101B-9397-08002B2CF9AE}" pid="4" name="MSIP_Label_19540963-e559-4020-8a90-fe8a502c2801_SetDate">
    <vt:lpwstr>2021-07-06T15:04:33Z</vt:lpwstr>
  </property>
  <property fmtid="{D5CDD505-2E9C-101B-9397-08002B2CF9AE}" pid="5" name="MSIP_Label_19540963-e559-4020-8a90-fe8a502c2801_Method">
    <vt:lpwstr>Standard</vt:lpwstr>
  </property>
  <property fmtid="{D5CDD505-2E9C-101B-9397-08002B2CF9AE}" pid="6" name="MSIP_Label_19540963-e559-4020-8a90-fe8a502c2801_Name">
    <vt:lpwstr>19540963-e559-4020-8a90-fe8a502c2801</vt:lpwstr>
  </property>
  <property fmtid="{D5CDD505-2E9C-101B-9397-08002B2CF9AE}" pid="7" name="MSIP_Label_19540963-e559-4020-8a90-fe8a502c2801_SiteId">
    <vt:lpwstr>f25493ae-1c98-41d7-8a33-0be75f5fe603</vt:lpwstr>
  </property>
  <property fmtid="{D5CDD505-2E9C-101B-9397-08002B2CF9AE}" pid="8" name="MSIP_Label_19540963-e559-4020-8a90-fe8a502c2801_ActionId">
    <vt:lpwstr>24309084-8456-4197-9277-b94540a26dee</vt:lpwstr>
  </property>
  <property fmtid="{D5CDD505-2E9C-101B-9397-08002B2CF9AE}" pid="9" name="MSIP_Label_19540963-e559-4020-8a90-fe8a502c2801_ContentBits">
    <vt:lpwstr>0</vt:lpwstr>
  </property>
  <property fmtid="{D5CDD505-2E9C-101B-9397-08002B2CF9AE}" pid="10" name="MSIP_Label_924dbb1d-991d-4bbd-aad5-33bac1d8ffaf_Enabled">
    <vt:lpwstr>true</vt:lpwstr>
  </property>
  <property fmtid="{D5CDD505-2E9C-101B-9397-08002B2CF9AE}" pid="11" name="MSIP_Label_924dbb1d-991d-4bbd-aad5-33bac1d8ffaf_SetDate">
    <vt:lpwstr>2024-01-16T14:06:17Z</vt:lpwstr>
  </property>
  <property fmtid="{D5CDD505-2E9C-101B-9397-08002B2CF9AE}" pid="12" name="MSIP_Label_924dbb1d-991d-4bbd-aad5-33bac1d8ffaf_Method">
    <vt:lpwstr>Standard</vt:lpwstr>
  </property>
  <property fmtid="{D5CDD505-2E9C-101B-9397-08002B2CF9AE}" pid="13" name="MSIP_Label_924dbb1d-991d-4bbd-aad5-33bac1d8ffaf_Name">
    <vt:lpwstr>924dbb1d-991d-4bbd-aad5-33bac1d8ffaf</vt:lpwstr>
  </property>
  <property fmtid="{D5CDD505-2E9C-101B-9397-08002B2CF9AE}" pid="14" name="MSIP_Label_924dbb1d-991d-4bbd-aad5-33bac1d8ffaf_SiteId">
    <vt:lpwstr>9652d7c2-1ccf-4940-8151-4a92bd474ed0</vt:lpwstr>
  </property>
  <property fmtid="{D5CDD505-2E9C-101B-9397-08002B2CF9AE}" pid="15" name="MSIP_Label_924dbb1d-991d-4bbd-aad5-33bac1d8ffaf_ActionId">
    <vt:lpwstr>c19cb6d0-0436-438f-9b69-709ab27d692a</vt:lpwstr>
  </property>
  <property fmtid="{D5CDD505-2E9C-101B-9397-08002B2CF9AE}" pid="16" name="MSIP_Label_924dbb1d-991d-4bbd-aad5-33bac1d8ffaf_ContentBits">
    <vt:lpwstr>0</vt:lpwstr>
  </property>
  <property fmtid="{D5CDD505-2E9C-101B-9397-08002B2CF9AE}" pid="17" name="MediaServiceImageTags">
    <vt:lpwstr/>
  </property>
  <property fmtid="{D5CDD505-2E9C-101B-9397-08002B2CF9AE}" pid="18" name="gba66df640194346a5267c50f24d4797">
    <vt:lpwstr/>
  </property>
  <property fmtid="{D5CDD505-2E9C-101B-9397-08002B2CF9AE}" pid="19" name="Office_x0020_of_x0020_Origin">
    <vt:lpwstr/>
  </property>
  <property fmtid="{D5CDD505-2E9C-101B-9397-08002B2CF9AE}" pid="20" name="Office of Origin">
    <vt:lpwstr/>
  </property>
</Properties>
</file>