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256" r:id="rId5"/>
    <p:sldId id="257" r:id="rId6"/>
    <p:sldId id="529" r:id="rId7"/>
    <p:sldId id="545" r:id="rId8"/>
    <p:sldId id="546" r:id="rId9"/>
    <p:sldId id="587" r:id="rId10"/>
    <p:sldId id="588" r:id="rId11"/>
    <p:sldId id="589" r:id="rId12"/>
    <p:sldId id="554" r:id="rId13"/>
    <p:sldId id="577" r:id="rId14"/>
    <p:sldId id="579" r:id="rId15"/>
    <p:sldId id="581" r:id="rId16"/>
    <p:sldId id="278" r:id="rId17"/>
    <p:sldId id="586" r:id="rId18"/>
    <p:sldId id="590" r:id="rId19"/>
    <p:sldId id="300" r:id="rId20"/>
    <p:sldId id="304" r:id="rId21"/>
    <p:sldId id="301" r:id="rId22"/>
    <p:sldId id="570" r:id="rId23"/>
    <p:sldId id="307" r:id="rId24"/>
    <p:sldId id="258" r:id="rId25"/>
    <p:sldId id="525" r:id="rId26"/>
    <p:sldId id="544" r:id="rId27"/>
  </p:sldIdLst>
  <p:sldSz cx="12192000" cy="6858000"/>
  <p:notesSz cx="6761163" cy="99425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7550F8-011C-4DB4-B659-2D9094502182}" v="5" dt="2024-01-17T17:45:25.012"/>
  </p1510:revLst>
</p1510:revInfo>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Темный стиль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38" autoAdjust="0"/>
    <p:restoredTop sz="94660"/>
  </p:normalViewPr>
  <p:slideViewPr>
    <p:cSldViewPr snapToGrid="0">
      <p:cViewPr varScale="1">
        <p:scale>
          <a:sx n="76" d="100"/>
          <a:sy n="76" d="100"/>
        </p:scale>
        <p:origin x="140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ois Guichard" userId="b25862a6-b641-4ece-b9f9-9230f3cdb908" providerId="ADAL" clId="{317550F8-011C-4DB4-B659-2D9094502182}"/>
    <pc:docChg chg="modSld">
      <pc:chgData name="Francois Guichard" userId="b25862a6-b641-4ece-b9f9-9230f3cdb908" providerId="ADAL" clId="{317550F8-011C-4DB4-B659-2D9094502182}" dt="2024-01-17T17:45:40.869" v="3" actId="20577"/>
      <pc:docMkLst>
        <pc:docMk/>
      </pc:docMkLst>
      <pc:sldChg chg="modSp mod">
        <pc:chgData name="Francois Guichard" userId="b25862a6-b641-4ece-b9f9-9230f3cdb908" providerId="ADAL" clId="{317550F8-011C-4DB4-B659-2D9094502182}" dt="2024-01-17T17:45:40.869" v="3" actId="20577"/>
        <pc:sldMkLst>
          <pc:docMk/>
          <pc:sldMk cId="1587566103" sldId="256"/>
        </pc:sldMkLst>
        <pc:spChg chg="mod">
          <ac:chgData name="Francois Guichard" userId="b25862a6-b641-4ece-b9f9-9230f3cdb908" providerId="ADAL" clId="{317550F8-011C-4DB4-B659-2D9094502182}" dt="2024-01-17T17:45:40.869" v="3" actId="20577"/>
          <ac:spMkLst>
            <pc:docMk/>
            <pc:sldMk cId="1587566103" sldId="256"/>
            <ac:spMk id="8" creationId="{D379EFF7-8752-4EF6-8D35-2C659295259B}"/>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01E243-8569-4D8B-B12D-A2DED0E0DB9F}" type="doc">
      <dgm:prSet loTypeId="urn:microsoft.com/office/officeart/2009/3/layout/DescendingProcess" loCatId="process" qsTypeId="urn:microsoft.com/office/officeart/2005/8/quickstyle/simple4" qsCatId="simple" csTypeId="urn:microsoft.com/office/officeart/2005/8/colors/accent1_2" csCatId="accent1" phldr="1"/>
      <dgm:spPr/>
      <dgm:t>
        <a:bodyPr/>
        <a:lstStyle/>
        <a:p>
          <a:endParaRPr lang="ru-RU"/>
        </a:p>
      </dgm:t>
    </dgm:pt>
    <dgm:pt modelId="{25B3366A-5586-48CD-8E33-78ED14448966}">
      <dgm:prSet phldrT="[Текст]" custT="1"/>
      <dgm:spPr/>
      <dgm:t>
        <a:bodyPr/>
        <a:lstStyle/>
        <a:p>
          <a:pPr algn="r"/>
          <a:r>
            <a:rPr lang="en-US" sz="2000" dirty="0"/>
            <a:t>Development of the provisions for the new ADAS use cases</a:t>
          </a:r>
          <a:endParaRPr lang="ru-RU" sz="2000" dirty="0"/>
        </a:p>
      </dgm:t>
    </dgm:pt>
    <dgm:pt modelId="{7671166B-0D09-4A01-BF86-3A24D3A1FB69}" type="parTrans" cxnId="{640161D4-C121-4CE0-81E6-F74B6962AFCB}">
      <dgm:prSet/>
      <dgm:spPr/>
      <dgm:t>
        <a:bodyPr/>
        <a:lstStyle/>
        <a:p>
          <a:endParaRPr lang="ru-RU"/>
        </a:p>
      </dgm:t>
    </dgm:pt>
    <dgm:pt modelId="{86BFCD76-08B3-430F-8852-8520BB117554}" type="sibTrans" cxnId="{640161D4-C121-4CE0-81E6-F74B6962AFCB}">
      <dgm:prSet/>
      <dgm:spPr/>
      <dgm:t>
        <a:bodyPr/>
        <a:lstStyle/>
        <a:p>
          <a:endParaRPr lang="ru-RU"/>
        </a:p>
      </dgm:t>
    </dgm:pt>
    <dgm:pt modelId="{22ACE124-3725-4949-BAD4-361EF5210571}">
      <dgm:prSet phldrT="[Текст]" custT="1"/>
      <dgm:spPr/>
      <dgm:t>
        <a:bodyPr/>
        <a:lstStyle/>
        <a:p>
          <a:pPr algn="r"/>
          <a:r>
            <a:rPr lang="en-US" sz="1600" dirty="0"/>
            <a:t>Analysis of ADAS use cases and associated requirements</a:t>
          </a:r>
          <a:endParaRPr lang="ru-RU" sz="1600" dirty="0"/>
        </a:p>
      </dgm:t>
    </dgm:pt>
    <dgm:pt modelId="{826E8077-B635-47D7-944D-9DDD88BB0438}" type="parTrans" cxnId="{4A882252-DC22-4D34-87FA-E8D284C8A82A}">
      <dgm:prSet/>
      <dgm:spPr/>
      <dgm:t>
        <a:bodyPr/>
        <a:lstStyle/>
        <a:p>
          <a:endParaRPr lang="ru-RU"/>
        </a:p>
      </dgm:t>
    </dgm:pt>
    <dgm:pt modelId="{B17A130C-BE49-4483-8FDA-481D4D0912E4}" type="sibTrans" cxnId="{4A882252-DC22-4D34-87FA-E8D284C8A82A}">
      <dgm:prSet/>
      <dgm:spPr>
        <a:solidFill>
          <a:srgbClr val="002060"/>
        </a:solidFill>
      </dgm:spPr>
      <dgm:t>
        <a:bodyPr/>
        <a:lstStyle/>
        <a:p>
          <a:endParaRPr lang="ru-RU"/>
        </a:p>
      </dgm:t>
    </dgm:pt>
    <dgm:pt modelId="{607B18A2-6AA3-452C-8BAC-0E8876CB964A}">
      <dgm:prSet phldrT="[Текст]" custT="1"/>
      <dgm:spPr/>
      <dgm:t>
        <a:bodyPr/>
        <a:lstStyle/>
        <a:p>
          <a:pPr algn="l"/>
          <a:r>
            <a:rPr lang="en-US" sz="1600" dirty="0"/>
            <a:t>Development of the definitions, classification and  scope of regulatory activities</a:t>
          </a:r>
          <a:endParaRPr lang="ru-RU" sz="1600" dirty="0"/>
        </a:p>
      </dgm:t>
    </dgm:pt>
    <dgm:pt modelId="{43BCAA8C-6368-48EA-86DB-7BAE58038103}" type="parTrans" cxnId="{DABC343F-A2ED-4E36-8D1D-5136A43BC165}">
      <dgm:prSet/>
      <dgm:spPr/>
      <dgm:t>
        <a:bodyPr/>
        <a:lstStyle/>
        <a:p>
          <a:endParaRPr lang="ru-RU"/>
        </a:p>
      </dgm:t>
    </dgm:pt>
    <dgm:pt modelId="{2B3E7DA6-F704-49A8-A580-CA00F3F5FA28}" type="sibTrans" cxnId="{DABC343F-A2ED-4E36-8D1D-5136A43BC165}">
      <dgm:prSet/>
      <dgm:spPr>
        <a:solidFill>
          <a:srgbClr val="002060"/>
        </a:solidFill>
      </dgm:spPr>
      <dgm:t>
        <a:bodyPr/>
        <a:lstStyle/>
        <a:p>
          <a:endParaRPr lang="ru-RU"/>
        </a:p>
      </dgm:t>
    </dgm:pt>
    <dgm:pt modelId="{DB68E5DD-1EF7-42FE-AA78-F25E27F68700}">
      <dgm:prSet phldrT="[Текст]" custT="1"/>
      <dgm:spPr/>
      <dgm:t>
        <a:bodyPr/>
        <a:lstStyle/>
        <a:p>
          <a:pPr algn="r"/>
          <a:r>
            <a:rPr lang="en-US" sz="1600" dirty="0"/>
            <a:t>Development  of the high-level regulatory items for ADAS</a:t>
          </a:r>
          <a:endParaRPr lang="ru-RU" sz="1600" dirty="0"/>
        </a:p>
      </dgm:t>
    </dgm:pt>
    <dgm:pt modelId="{026938CD-5694-4CC6-9F65-3F235ECC4989}" type="parTrans" cxnId="{1D14046D-A6A1-4200-8868-A08E846CC78D}">
      <dgm:prSet/>
      <dgm:spPr/>
      <dgm:t>
        <a:bodyPr/>
        <a:lstStyle/>
        <a:p>
          <a:endParaRPr lang="ru-RU"/>
        </a:p>
      </dgm:t>
    </dgm:pt>
    <dgm:pt modelId="{9D62883F-DDE5-4554-8CFD-C714C7069745}" type="sibTrans" cxnId="{1D14046D-A6A1-4200-8868-A08E846CC78D}">
      <dgm:prSet/>
      <dgm:spPr>
        <a:solidFill>
          <a:srgbClr val="002060"/>
        </a:solidFill>
      </dgm:spPr>
      <dgm:t>
        <a:bodyPr/>
        <a:lstStyle/>
        <a:p>
          <a:endParaRPr lang="ru-RU"/>
        </a:p>
      </dgm:t>
    </dgm:pt>
    <dgm:pt modelId="{675E69F2-0CFD-4E58-AC7F-88A5A30AE653}">
      <dgm:prSet phldrT="[Текст]" custT="1"/>
      <dgm:spPr/>
      <dgm:t>
        <a:bodyPr/>
        <a:lstStyle/>
        <a:p>
          <a:r>
            <a:rPr lang="en-US" sz="2000" dirty="0"/>
            <a:t>New UN Regulation </a:t>
          </a:r>
          <a:br>
            <a:rPr lang="en-US" sz="2000" dirty="0"/>
          </a:br>
          <a:r>
            <a:rPr lang="en-US" sz="2000" dirty="0"/>
            <a:t>on longitudinal + lateral control on a sustained basis</a:t>
          </a:r>
          <a:endParaRPr lang="ru-RU" sz="2000" dirty="0"/>
        </a:p>
      </dgm:t>
    </dgm:pt>
    <dgm:pt modelId="{6F5DE376-118C-4337-A6EF-6E46B5C86D35}" type="parTrans" cxnId="{7B5E3E83-77BC-473C-90AE-C17995D8194D}">
      <dgm:prSet/>
      <dgm:spPr/>
      <dgm:t>
        <a:bodyPr/>
        <a:lstStyle/>
        <a:p>
          <a:endParaRPr lang="ru-RU"/>
        </a:p>
      </dgm:t>
    </dgm:pt>
    <dgm:pt modelId="{79B14F94-9F55-4415-9E9A-21C89A753814}" type="sibTrans" cxnId="{7B5E3E83-77BC-473C-90AE-C17995D8194D}">
      <dgm:prSet/>
      <dgm:spPr/>
      <dgm:t>
        <a:bodyPr/>
        <a:lstStyle/>
        <a:p>
          <a:endParaRPr lang="ru-RU"/>
        </a:p>
      </dgm:t>
    </dgm:pt>
    <dgm:pt modelId="{C6F3CA1F-DF1D-4B52-9F8C-3300321DAB89}" type="pres">
      <dgm:prSet presAssocID="{4001E243-8569-4D8B-B12D-A2DED0E0DB9F}" presName="Name0" presStyleCnt="0">
        <dgm:presLayoutVars>
          <dgm:chMax val="7"/>
          <dgm:chPref val="5"/>
        </dgm:presLayoutVars>
      </dgm:prSet>
      <dgm:spPr/>
    </dgm:pt>
    <dgm:pt modelId="{3CB210C1-8AAA-462D-AB97-A28C63C2BC29}" type="pres">
      <dgm:prSet presAssocID="{4001E243-8569-4D8B-B12D-A2DED0E0DB9F}" presName="arrowNode" presStyleLbl="node1" presStyleIdx="0" presStyleCnt="1" custAng="21260149" custLinFactNeighborX="32883" custLinFactNeighborY="-1378"/>
      <dgm:spPr>
        <a:solidFill>
          <a:schemeClr val="bg1"/>
        </a:solidFill>
        <a:ln w="38100">
          <a:solidFill>
            <a:srgbClr val="002060"/>
          </a:solidFill>
        </a:ln>
      </dgm:spPr>
    </dgm:pt>
    <dgm:pt modelId="{B09EAB3E-6BA7-49D3-B375-09241D2829AD}" type="pres">
      <dgm:prSet presAssocID="{25B3366A-5586-48CD-8E33-78ED14448966}" presName="txNode1" presStyleLbl="revTx" presStyleIdx="0" presStyleCnt="5" custScaleX="294612" custScaleY="50155" custLinFactNeighborX="73051" custLinFactNeighborY="16578">
        <dgm:presLayoutVars>
          <dgm:bulletEnabled val="1"/>
        </dgm:presLayoutVars>
      </dgm:prSet>
      <dgm:spPr/>
    </dgm:pt>
    <dgm:pt modelId="{DD8F431E-6C36-49E8-8623-6FEB140690AB}" type="pres">
      <dgm:prSet presAssocID="{22ACE124-3725-4949-BAD4-361EF5210571}" presName="txNode2" presStyleLbl="revTx" presStyleIdx="1" presStyleCnt="5" custScaleX="85886" custScaleY="70298" custLinFactX="-6685" custLinFactNeighborX="-100000" custLinFactNeighborY="8617">
        <dgm:presLayoutVars>
          <dgm:bulletEnabled val="1"/>
        </dgm:presLayoutVars>
      </dgm:prSet>
      <dgm:spPr/>
    </dgm:pt>
    <dgm:pt modelId="{403E94A0-DA22-4148-B0EB-996E74230305}" type="pres">
      <dgm:prSet presAssocID="{B17A130C-BE49-4483-8FDA-481D4D0912E4}" presName="dotNode2" presStyleCnt="0"/>
      <dgm:spPr/>
    </dgm:pt>
    <dgm:pt modelId="{CCB86B68-9A86-435C-9AB3-4ABB5710EF90}" type="pres">
      <dgm:prSet presAssocID="{B17A130C-BE49-4483-8FDA-481D4D0912E4}" presName="dotRepeatNode" presStyleLbl="fgShp" presStyleIdx="0" presStyleCnt="3" custFlipVert="0" custFlipHor="1" custScaleX="84231" custScaleY="80498" custLinFactX="300000" custLinFactNeighborX="364644" custLinFactNeighborY="-66566"/>
      <dgm:spPr/>
    </dgm:pt>
    <dgm:pt modelId="{A55D7D59-13ED-433A-AFC3-EB96958A1BCF}" type="pres">
      <dgm:prSet presAssocID="{607B18A2-6AA3-452C-8BAC-0E8876CB964A}" presName="txNode3" presStyleLbl="revTx" presStyleIdx="2" presStyleCnt="5" custLinFactX="42065" custLinFactNeighborX="100000" custLinFactNeighborY="-88728">
        <dgm:presLayoutVars>
          <dgm:bulletEnabled val="1"/>
        </dgm:presLayoutVars>
      </dgm:prSet>
      <dgm:spPr/>
    </dgm:pt>
    <dgm:pt modelId="{EC52196B-DF3F-40F9-BF2C-19EE66040474}" type="pres">
      <dgm:prSet presAssocID="{2B3E7DA6-F704-49A8-A580-CA00F3F5FA28}" presName="dotNode3" presStyleCnt="0"/>
      <dgm:spPr/>
    </dgm:pt>
    <dgm:pt modelId="{893B3307-5258-4902-8373-D855DAF0C3D0}" type="pres">
      <dgm:prSet presAssocID="{2B3E7DA6-F704-49A8-A580-CA00F3F5FA28}" presName="dotRepeatNode" presStyleLbl="fgShp" presStyleIdx="1" presStyleCnt="3" custLinFactX="235355" custLinFactY="-100000" custLinFactNeighborX="300000" custLinFactNeighborY="-188428"/>
      <dgm:spPr/>
    </dgm:pt>
    <dgm:pt modelId="{DB5F2720-31F5-42D3-A0FB-2C6BA46FFD9C}" type="pres">
      <dgm:prSet presAssocID="{DB68E5DD-1EF7-42FE-AA78-F25E27F68700}" presName="txNode4" presStyleLbl="revTx" presStyleIdx="3" presStyleCnt="5" custScaleX="145562" custScaleY="64679" custLinFactX="-17011" custLinFactNeighborX="-100000" custLinFactNeighborY="-16339">
        <dgm:presLayoutVars>
          <dgm:bulletEnabled val="1"/>
        </dgm:presLayoutVars>
      </dgm:prSet>
      <dgm:spPr/>
    </dgm:pt>
    <dgm:pt modelId="{4CCC4142-F1C3-4971-AE1F-990F41370A44}" type="pres">
      <dgm:prSet presAssocID="{9D62883F-DDE5-4554-8CFD-C714C7069745}" presName="dotNode4" presStyleCnt="0"/>
      <dgm:spPr/>
    </dgm:pt>
    <dgm:pt modelId="{A65116BC-9D5F-48D0-9985-4AB6047E1A54}" type="pres">
      <dgm:prSet presAssocID="{9D62883F-DDE5-4554-8CFD-C714C7069745}" presName="dotRepeatNode" presStyleLbl="fgShp" presStyleIdx="2" presStyleCnt="3" custLinFactX="386436" custLinFactY="-100000" custLinFactNeighborX="400000" custLinFactNeighborY="-106419"/>
      <dgm:spPr/>
    </dgm:pt>
    <dgm:pt modelId="{2EEE6439-8865-4751-8A83-AFF33255B3C9}" type="pres">
      <dgm:prSet presAssocID="{675E69F2-0CFD-4E58-AC7F-88A5A30AE653}" presName="txNode5" presStyleLbl="revTx" presStyleIdx="4" presStyleCnt="5" custScaleX="120960">
        <dgm:presLayoutVars>
          <dgm:bulletEnabled val="1"/>
        </dgm:presLayoutVars>
      </dgm:prSet>
      <dgm:spPr/>
    </dgm:pt>
  </dgm:ptLst>
  <dgm:cxnLst>
    <dgm:cxn modelId="{A093721B-7369-4CA8-B567-6BBCC6C1BF7B}" type="presOf" srcId="{675E69F2-0CFD-4E58-AC7F-88A5A30AE653}" destId="{2EEE6439-8865-4751-8A83-AFF33255B3C9}" srcOrd="0" destOrd="0" presId="urn:microsoft.com/office/officeart/2009/3/layout/DescendingProcess"/>
    <dgm:cxn modelId="{802EAA23-498F-4B70-977D-1C43078607A9}" type="presOf" srcId="{B17A130C-BE49-4483-8FDA-481D4D0912E4}" destId="{CCB86B68-9A86-435C-9AB3-4ABB5710EF90}" srcOrd="0" destOrd="0" presId="urn:microsoft.com/office/officeart/2009/3/layout/DescendingProcess"/>
    <dgm:cxn modelId="{DABC343F-A2ED-4E36-8D1D-5136A43BC165}" srcId="{4001E243-8569-4D8B-B12D-A2DED0E0DB9F}" destId="{607B18A2-6AA3-452C-8BAC-0E8876CB964A}" srcOrd="2" destOrd="0" parTransId="{43BCAA8C-6368-48EA-86DB-7BAE58038103}" sibTransId="{2B3E7DA6-F704-49A8-A580-CA00F3F5FA28}"/>
    <dgm:cxn modelId="{418E9844-9B4C-4E2A-9CF5-44EC30B1EFBD}" type="presOf" srcId="{22ACE124-3725-4949-BAD4-361EF5210571}" destId="{DD8F431E-6C36-49E8-8623-6FEB140690AB}" srcOrd="0" destOrd="0" presId="urn:microsoft.com/office/officeart/2009/3/layout/DescendingProcess"/>
    <dgm:cxn modelId="{1D14046D-A6A1-4200-8868-A08E846CC78D}" srcId="{4001E243-8569-4D8B-B12D-A2DED0E0DB9F}" destId="{DB68E5DD-1EF7-42FE-AA78-F25E27F68700}" srcOrd="3" destOrd="0" parTransId="{026938CD-5694-4CC6-9F65-3F235ECC4989}" sibTransId="{9D62883F-DDE5-4554-8CFD-C714C7069745}"/>
    <dgm:cxn modelId="{47A7BF71-E4FD-4C42-ABB1-1C53A8248336}" type="presOf" srcId="{4001E243-8569-4D8B-B12D-A2DED0E0DB9F}" destId="{C6F3CA1F-DF1D-4B52-9F8C-3300321DAB89}" srcOrd="0" destOrd="0" presId="urn:microsoft.com/office/officeart/2009/3/layout/DescendingProcess"/>
    <dgm:cxn modelId="{4A882252-DC22-4D34-87FA-E8D284C8A82A}" srcId="{4001E243-8569-4D8B-B12D-A2DED0E0DB9F}" destId="{22ACE124-3725-4949-BAD4-361EF5210571}" srcOrd="1" destOrd="0" parTransId="{826E8077-B635-47D7-944D-9DDD88BB0438}" sibTransId="{B17A130C-BE49-4483-8FDA-481D4D0912E4}"/>
    <dgm:cxn modelId="{7B5E3E83-77BC-473C-90AE-C17995D8194D}" srcId="{4001E243-8569-4D8B-B12D-A2DED0E0DB9F}" destId="{675E69F2-0CFD-4E58-AC7F-88A5A30AE653}" srcOrd="4" destOrd="0" parTransId="{6F5DE376-118C-4337-A6EF-6E46B5C86D35}" sibTransId="{79B14F94-9F55-4415-9E9A-21C89A753814}"/>
    <dgm:cxn modelId="{A3712C95-B0C8-4466-842F-5922E8D5C932}" type="presOf" srcId="{9D62883F-DDE5-4554-8CFD-C714C7069745}" destId="{A65116BC-9D5F-48D0-9985-4AB6047E1A54}" srcOrd="0" destOrd="0" presId="urn:microsoft.com/office/officeart/2009/3/layout/DescendingProcess"/>
    <dgm:cxn modelId="{AE992DB1-C8C0-473E-91B2-C338422CF754}" type="presOf" srcId="{2B3E7DA6-F704-49A8-A580-CA00F3F5FA28}" destId="{893B3307-5258-4902-8373-D855DAF0C3D0}" srcOrd="0" destOrd="0" presId="urn:microsoft.com/office/officeart/2009/3/layout/DescendingProcess"/>
    <dgm:cxn modelId="{9F984BB5-84FA-4AA5-86D1-545AC1733AB4}" type="presOf" srcId="{DB68E5DD-1EF7-42FE-AA78-F25E27F68700}" destId="{DB5F2720-31F5-42D3-A0FB-2C6BA46FFD9C}" srcOrd="0" destOrd="0" presId="urn:microsoft.com/office/officeart/2009/3/layout/DescendingProcess"/>
    <dgm:cxn modelId="{EFDF8AB8-B806-44C4-8ACB-325F02B9EC1F}" type="presOf" srcId="{25B3366A-5586-48CD-8E33-78ED14448966}" destId="{B09EAB3E-6BA7-49D3-B375-09241D2829AD}" srcOrd="0" destOrd="0" presId="urn:microsoft.com/office/officeart/2009/3/layout/DescendingProcess"/>
    <dgm:cxn modelId="{640161D4-C121-4CE0-81E6-F74B6962AFCB}" srcId="{4001E243-8569-4D8B-B12D-A2DED0E0DB9F}" destId="{25B3366A-5586-48CD-8E33-78ED14448966}" srcOrd="0" destOrd="0" parTransId="{7671166B-0D09-4A01-BF86-3A24D3A1FB69}" sibTransId="{86BFCD76-08B3-430F-8852-8520BB117554}"/>
    <dgm:cxn modelId="{F30E21E4-3BA7-433E-A635-35406E6990AC}" type="presOf" srcId="{607B18A2-6AA3-452C-8BAC-0E8876CB964A}" destId="{A55D7D59-13ED-433A-AFC3-EB96958A1BCF}" srcOrd="0" destOrd="0" presId="urn:microsoft.com/office/officeart/2009/3/layout/DescendingProcess"/>
    <dgm:cxn modelId="{BC13D49F-F953-4890-BAFB-EA3F2859BD19}" type="presParOf" srcId="{C6F3CA1F-DF1D-4B52-9F8C-3300321DAB89}" destId="{3CB210C1-8AAA-462D-AB97-A28C63C2BC29}" srcOrd="0" destOrd="0" presId="urn:microsoft.com/office/officeart/2009/3/layout/DescendingProcess"/>
    <dgm:cxn modelId="{5D3A9451-5A0F-4D3A-BEC3-0C7251F34577}" type="presParOf" srcId="{C6F3CA1F-DF1D-4B52-9F8C-3300321DAB89}" destId="{B09EAB3E-6BA7-49D3-B375-09241D2829AD}" srcOrd="1" destOrd="0" presId="urn:microsoft.com/office/officeart/2009/3/layout/DescendingProcess"/>
    <dgm:cxn modelId="{758B2616-6821-4700-8B60-6C16FD836FE6}" type="presParOf" srcId="{C6F3CA1F-DF1D-4B52-9F8C-3300321DAB89}" destId="{DD8F431E-6C36-49E8-8623-6FEB140690AB}" srcOrd="2" destOrd="0" presId="urn:microsoft.com/office/officeart/2009/3/layout/DescendingProcess"/>
    <dgm:cxn modelId="{10ED6E60-54EB-4F36-A5B7-4B12EA6CB429}" type="presParOf" srcId="{C6F3CA1F-DF1D-4B52-9F8C-3300321DAB89}" destId="{403E94A0-DA22-4148-B0EB-996E74230305}" srcOrd="3" destOrd="0" presId="urn:microsoft.com/office/officeart/2009/3/layout/DescendingProcess"/>
    <dgm:cxn modelId="{E7AB6704-3B04-4150-BBAB-63284A950ABE}" type="presParOf" srcId="{403E94A0-DA22-4148-B0EB-996E74230305}" destId="{CCB86B68-9A86-435C-9AB3-4ABB5710EF90}" srcOrd="0" destOrd="0" presId="urn:microsoft.com/office/officeart/2009/3/layout/DescendingProcess"/>
    <dgm:cxn modelId="{0BBF331E-FC8D-468F-B13C-AF8D1FFB8F2B}" type="presParOf" srcId="{C6F3CA1F-DF1D-4B52-9F8C-3300321DAB89}" destId="{A55D7D59-13ED-433A-AFC3-EB96958A1BCF}" srcOrd="4" destOrd="0" presId="urn:microsoft.com/office/officeart/2009/3/layout/DescendingProcess"/>
    <dgm:cxn modelId="{6D86F16E-140D-46F8-B30E-D529BECDFD99}" type="presParOf" srcId="{C6F3CA1F-DF1D-4B52-9F8C-3300321DAB89}" destId="{EC52196B-DF3F-40F9-BF2C-19EE66040474}" srcOrd="5" destOrd="0" presId="urn:microsoft.com/office/officeart/2009/3/layout/DescendingProcess"/>
    <dgm:cxn modelId="{CFC3F1D0-5169-4820-9F16-C74854ADE28C}" type="presParOf" srcId="{EC52196B-DF3F-40F9-BF2C-19EE66040474}" destId="{893B3307-5258-4902-8373-D855DAF0C3D0}" srcOrd="0" destOrd="0" presId="urn:microsoft.com/office/officeart/2009/3/layout/DescendingProcess"/>
    <dgm:cxn modelId="{547E81A1-F151-4BA1-8A42-FD244BCFB2AB}" type="presParOf" srcId="{C6F3CA1F-DF1D-4B52-9F8C-3300321DAB89}" destId="{DB5F2720-31F5-42D3-A0FB-2C6BA46FFD9C}" srcOrd="6" destOrd="0" presId="urn:microsoft.com/office/officeart/2009/3/layout/DescendingProcess"/>
    <dgm:cxn modelId="{39861A27-DAB3-41BF-818B-E86AAC2A80B3}" type="presParOf" srcId="{C6F3CA1F-DF1D-4B52-9F8C-3300321DAB89}" destId="{4CCC4142-F1C3-4971-AE1F-990F41370A44}" srcOrd="7" destOrd="0" presId="urn:microsoft.com/office/officeart/2009/3/layout/DescendingProcess"/>
    <dgm:cxn modelId="{D6F700EC-7447-4969-BED4-4DCB94F6051B}" type="presParOf" srcId="{4CCC4142-F1C3-4971-AE1F-990F41370A44}" destId="{A65116BC-9D5F-48D0-9985-4AB6047E1A54}" srcOrd="0" destOrd="0" presId="urn:microsoft.com/office/officeart/2009/3/layout/DescendingProcess"/>
    <dgm:cxn modelId="{AF8C5FC3-343A-4BAB-82A7-C27781402415}" type="presParOf" srcId="{C6F3CA1F-DF1D-4B52-9F8C-3300321DAB89}" destId="{2EEE6439-8865-4751-8A83-AFF33255B3C9}" srcOrd="8" destOrd="0" presId="urn:microsoft.com/office/officeart/2009/3/layout/Descending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01E243-8569-4D8B-B12D-A2DED0E0DB9F}" type="doc">
      <dgm:prSet loTypeId="urn:microsoft.com/office/officeart/2009/3/layout/DescendingProcess" loCatId="process" qsTypeId="urn:microsoft.com/office/officeart/2005/8/quickstyle/simple4" qsCatId="simple" csTypeId="urn:microsoft.com/office/officeart/2005/8/colors/accent1_2" csCatId="accent1" phldr="1"/>
      <dgm:spPr/>
      <dgm:t>
        <a:bodyPr/>
        <a:lstStyle/>
        <a:p>
          <a:endParaRPr lang="ru-RU"/>
        </a:p>
      </dgm:t>
    </dgm:pt>
    <dgm:pt modelId="{25B3366A-5586-48CD-8E33-78ED14448966}">
      <dgm:prSet phldrT="[Текст]"/>
      <dgm:spPr/>
      <dgm:t>
        <a:bodyPr/>
        <a:lstStyle/>
        <a:p>
          <a:pPr algn="r"/>
          <a:r>
            <a:rPr lang="en-US" dirty="0"/>
            <a:t>Working on the pending proposals for UN R 79</a:t>
          </a:r>
          <a:endParaRPr lang="ru-RU" dirty="0"/>
        </a:p>
      </dgm:t>
    </dgm:pt>
    <dgm:pt modelId="{7671166B-0D09-4A01-BF86-3A24D3A1FB69}" type="parTrans" cxnId="{640161D4-C121-4CE0-81E6-F74B6962AFCB}">
      <dgm:prSet/>
      <dgm:spPr/>
      <dgm:t>
        <a:bodyPr/>
        <a:lstStyle/>
        <a:p>
          <a:endParaRPr lang="ru-RU"/>
        </a:p>
      </dgm:t>
    </dgm:pt>
    <dgm:pt modelId="{86BFCD76-08B3-430F-8852-8520BB117554}" type="sibTrans" cxnId="{640161D4-C121-4CE0-81E6-F74B6962AFCB}">
      <dgm:prSet/>
      <dgm:spPr/>
      <dgm:t>
        <a:bodyPr/>
        <a:lstStyle/>
        <a:p>
          <a:endParaRPr lang="ru-RU"/>
        </a:p>
      </dgm:t>
    </dgm:pt>
    <dgm:pt modelId="{22ACE124-3725-4949-BAD4-361EF5210571}">
      <dgm:prSet phldrT="[Текст]"/>
      <dgm:spPr/>
      <dgm:t>
        <a:bodyPr/>
        <a:lstStyle/>
        <a:p>
          <a:pPr algn="r"/>
          <a:r>
            <a:rPr lang="en-GB" dirty="0"/>
            <a:t>Finding open issues </a:t>
          </a:r>
          <a:r>
            <a:rPr lang="en-US" dirty="0"/>
            <a:t>hindering to adopt the proposals </a:t>
          </a:r>
          <a:endParaRPr lang="ru-RU" dirty="0"/>
        </a:p>
      </dgm:t>
    </dgm:pt>
    <dgm:pt modelId="{826E8077-B635-47D7-944D-9DDD88BB0438}" type="parTrans" cxnId="{4A882252-DC22-4D34-87FA-E8D284C8A82A}">
      <dgm:prSet/>
      <dgm:spPr/>
      <dgm:t>
        <a:bodyPr/>
        <a:lstStyle/>
        <a:p>
          <a:endParaRPr lang="ru-RU"/>
        </a:p>
      </dgm:t>
    </dgm:pt>
    <dgm:pt modelId="{B17A130C-BE49-4483-8FDA-481D4D0912E4}" type="sibTrans" cxnId="{4A882252-DC22-4D34-87FA-E8D284C8A82A}">
      <dgm:prSet/>
      <dgm:spPr>
        <a:solidFill>
          <a:srgbClr val="002060"/>
        </a:solidFill>
      </dgm:spPr>
      <dgm:t>
        <a:bodyPr/>
        <a:lstStyle/>
        <a:p>
          <a:endParaRPr lang="ru-RU"/>
        </a:p>
      </dgm:t>
    </dgm:pt>
    <dgm:pt modelId="{607B18A2-6AA3-452C-8BAC-0E8876CB964A}">
      <dgm:prSet phldrT="[Текст]"/>
      <dgm:spPr/>
      <dgm:t>
        <a:bodyPr/>
        <a:lstStyle/>
        <a:p>
          <a:r>
            <a:rPr lang="en-GB" dirty="0"/>
            <a:t>Proposals on how to resolve open issues</a:t>
          </a:r>
          <a:endParaRPr lang="ru-RU" dirty="0"/>
        </a:p>
      </dgm:t>
    </dgm:pt>
    <dgm:pt modelId="{43BCAA8C-6368-48EA-86DB-7BAE58038103}" type="parTrans" cxnId="{DABC343F-A2ED-4E36-8D1D-5136A43BC165}">
      <dgm:prSet/>
      <dgm:spPr/>
      <dgm:t>
        <a:bodyPr/>
        <a:lstStyle/>
        <a:p>
          <a:endParaRPr lang="ru-RU"/>
        </a:p>
      </dgm:t>
    </dgm:pt>
    <dgm:pt modelId="{2B3E7DA6-F704-49A8-A580-CA00F3F5FA28}" type="sibTrans" cxnId="{DABC343F-A2ED-4E36-8D1D-5136A43BC165}">
      <dgm:prSet/>
      <dgm:spPr>
        <a:solidFill>
          <a:srgbClr val="002060"/>
        </a:solidFill>
      </dgm:spPr>
      <dgm:t>
        <a:bodyPr/>
        <a:lstStyle/>
        <a:p>
          <a:endParaRPr lang="ru-RU"/>
        </a:p>
      </dgm:t>
    </dgm:pt>
    <dgm:pt modelId="{675E69F2-0CFD-4E58-AC7F-88A5A30AE653}">
      <dgm:prSet phldrT="[Текст]"/>
      <dgm:spPr/>
      <dgm:t>
        <a:bodyPr/>
        <a:lstStyle/>
        <a:p>
          <a:r>
            <a:rPr lang="en-US" dirty="0"/>
            <a:t>Drafting the amended proposals to UN R 79</a:t>
          </a:r>
          <a:endParaRPr lang="ru-RU" dirty="0"/>
        </a:p>
      </dgm:t>
    </dgm:pt>
    <dgm:pt modelId="{6F5DE376-118C-4337-A6EF-6E46B5C86D35}" type="parTrans" cxnId="{7B5E3E83-77BC-473C-90AE-C17995D8194D}">
      <dgm:prSet/>
      <dgm:spPr/>
      <dgm:t>
        <a:bodyPr/>
        <a:lstStyle/>
        <a:p>
          <a:endParaRPr lang="ru-RU"/>
        </a:p>
      </dgm:t>
    </dgm:pt>
    <dgm:pt modelId="{79B14F94-9F55-4415-9E9A-21C89A753814}" type="sibTrans" cxnId="{7B5E3E83-77BC-473C-90AE-C17995D8194D}">
      <dgm:prSet/>
      <dgm:spPr/>
      <dgm:t>
        <a:bodyPr/>
        <a:lstStyle/>
        <a:p>
          <a:endParaRPr lang="ru-RU"/>
        </a:p>
      </dgm:t>
    </dgm:pt>
    <dgm:pt modelId="{C6F3CA1F-DF1D-4B52-9F8C-3300321DAB89}" type="pres">
      <dgm:prSet presAssocID="{4001E243-8569-4D8B-B12D-A2DED0E0DB9F}" presName="Name0" presStyleCnt="0">
        <dgm:presLayoutVars>
          <dgm:chMax val="7"/>
          <dgm:chPref val="5"/>
        </dgm:presLayoutVars>
      </dgm:prSet>
      <dgm:spPr/>
    </dgm:pt>
    <dgm:pt modelId="{3CB210C1-8AAA-462D-AB97-A28C63C2BC29}" type="pres">
      <dgm:prSet presAssocID="{4001E243-8569-4D8B-B12D-A2DED0E0DB9F}" presName="arrowNode" presStyleLbl="node1" presStyleIdx="0" presStyleCnt="1" custAng="21260149" custLinFactNeighborX="22050" custLinFactNeighborY="-3387"/>
      <dgm:spPr>
        <a:noFill/>
        <a:ln w="38100">
          <a:solidFill>
            <a:srgbClr val="002060"/>
          </a:solidFill>
        </a:ln>
      </dgm:spPr>
    </dgm:pt>
    <dgm:pt modelId="{B09EAB3E-6BA7-49D3-B375-09241D2829AD}" type="pres">
      <dgm:prSet presAssocID="{25B3366A-5586-48CD-8E33-78ED14448966}" presName="txNode1" presStyleLbl="revTx" presStyleIdx="0" presStyleCnt="4" custScaleX="233695" custScaleY="39683" custLinFactNeighborX="-15716" custLinFactNeighborY="2480">
        <dgm:presLayoutVars>
          <dgm:bulletEnabled val="1"/>
        </dgm:presLayoutVars>
      </dgm:prSet>
      <dgm:spPr/>
    </dgm:pt>
    <dgm:pt modelId="{DD8F431E-6C36-49E8-8623-6FEB140690AB}" type="pres">
      <dgm:prSet presAssocID="{22ACE124-3725-4949-BAD4-361EF5210571}" presName="txNode2" presStyleLbl="revTx" presStyleIdx="1" presStyleCnt="4" custLinFactX="-6508" custLinFactNeighborX="-100000" custLinFactNeighborY="2153">
        <dgm:presLayoutVars>
          <dgm:bulletEnabled val="1"/>
        </dgm:presLayoutVars>
      </dgm:prSet>
      <dgm:spPr/>
    </dgm:pt>
    <dgm:pt modelId="{403E94A0-DA22-4148-B0EB-996E74230305}" type="pres">
      <dgm:prSet presAssocID="{B17A130C-BE49-4483-8FDA-481D4D0912E4}" presName="dotNode2" presStyleCnt="0"/>
      <dgm:spPr/>
    </dgm:pt>
    <dgm:pt modelId="{CCB86B68-9A86-435C-9AB3-4ABB5710EF90}" type="pres">
      <dgm:prSet presAssocID="{B17A130C-BE49-4483-8FDA-481D4D0912E4}" presName="dotRepeatNode" presStyleLbl="fgShp" presStyleIdx="0" presStyleCnt="2" custFlipVert="0" custFlipHor="1" custScaleX="100257" custScaleY="98672" custLinFactX="400000" custLinFactNeighborX="435878" custLinFactNeighborY="-74464"/>
      <dgm:spPr/>
    </dgm:pt>
    <dgm:pt modelId="{A55D7D59-13ED-433A-AFC3-EB96958A1BCF}" type="pres">
      <dgm:prSet presAssocID="{607B18A2-6AA3-452C-8BAC-0E8876CB964A}" presName="txNode3" presStyleLbl="revTx" presStyleIdx="2" presStyleCnt="4" custLinFactNeighborX="31533" custLinFactNeighborY="24603">
        <dgm:presLayoutVars>
          <dgm:bulletEnabled val="1"/>
        </dgm:presLayoutVars>
      </dgm:prSet>
      <dgm:spPr/>
    </dgm:pt>
    <dgm:pt modelId="{EC52196B-DF3F-40F9-BF2C-19EE66040474}" type="pres">
      <dgm:prSet presAssocID="{2B3E7DA6-F704-49A8-A580-CA00F3F5FA28}" presName="dotNode3" presStyleCnt="0"/>
      <dgm:spPr/>
    </dgm:pt>
    <dgm:pt modelId="{893B3307-5258-4902-8373-D855DAF0C3D0}" type="pres">
      <dgm:prSet presAssocID="{2B3E7DA6-F704-49A8-A580-CA00F3F5FA28}" presName="dotRepeatNode" presStyleLbl="fgShp" presStyleIdx="1" presStyleCnt="2" custLinFactX="500000" custLinFactNeighborX="566340" custLinFactNeighborY="77851"/>
      <dgm:spPr/>
    </dgm:pt>
    <dgm:pt modelId="{8B882E40-21C3-4AFB-8A38-5FCD3F7C91B9}" type="pres">
      <dgm:prSet presAssocID="{675E69F2-0CFD-4E58-AC7F-88A5A30AE653}" presName="txNode4" presStyleLbl="revTx" presStyleIdx="3" presStyleCnt="4">
        <dgm:presLayoutVars>
          <dgm:bulletEnabled val="1"/>
        </dgm:presLayoutVars>
      </dgm:prSet>
      <dgm:spPr/>
    </dgm:pt>
  </dgm:ptLst>
  <dgm:cxnLst>
    <dgm:cxn modelId="{802EAA23-498F-4B70-977D-1C43078607A9}" type="presOf" srcId="{B17A130C-BE49-4483-8FDA-481D4D0912E4}" destId="{CCB86B68-9A86-435C-9AB3-4ABB5710EF90}" srcOrd="0" destOrd="0" presId="urn:microsoft.com/office/officeart/2009/3/layout/DescendingProcess"/>
    <dgm:cxn modelId="{BA548F39-4BAA-4DD6-8AF7-D9C299D2FB24}" type="presOf" srcId="{675E69F2-0CFD-4E58-AC7F-88A5A30AE653}" destId="{8B882E40-21C3-4AFB-8A38-5FCD3F7C91B9}" srcOrd="0" destOrd="0" presId="urn:microsoft.com/office/officeart/2009/3/layout/DescendingProcess"/>
    <dgm:cxn modelId="{DABC343F-A2ED-4E36-8D1D-5136A43BC165}" srcId="{4001E243-8569-4D8B-B12D-A2DED0E0DB9F}" destId="{607B18A2-6AA3-452C-8BAC-0E8876CB964A}" srcOrd="2" destOrd="0" parTransId="{43BCAA8C-6368-48EA-86DB-7BAE58038103}" sibTransId="{2B3E7DA6-F704-49A8-A580-CA00F3F5FA28}"/>
    <dgm:cxn modelId="{418E9844-9B4C-4E2A-9CF5-44EC30B1EFBD}" type="presOf" srcId="{22ACE124-3725-4949-BAD4-361EF5210571}" destId="{DD8F431E-6C36-49E8-8623-6FEB140690AB}" srcOrd="0" destOrd="0" presId="urn:microsoft.com/office/officeart/2009/3/layout/DescendingProcess"/>
    <dgm:cxn modelId="{47A7BF71-E4FD-4C42-ABB1-1C53A8248336}" type="presOf" srcId="{4001E243-8569-4D8B-B12D-A2DED0E0DB9F}" destId="{C6F3CA1F-DF1D-4B52-9F8C-3300321DAB89}" srcOrd="0" destOrd="0" presId="urn:microsoft.com/office/officeart/2009/3/layout/DescendingProcess"/>
    <dgm:cxn modelId="{4A882252-DC22-4D34-87FA-E8D284C8A82A}" srcId="{4001E243-8569-4D8B-B12D-A2DED0E0DB9F}" destId="{22ACE124-3725-4949-BAD4-361EF5210571}" srcOrd="1" destOrd="0" parTransId="{826E8077-B635-47D7-944D-9DDD88BB0438}" sibTransId="{B17A130C-BE49-4483-8FDA-481D4D0912E4}"/>
    <dgm:cxn modelId="{7B5E3E83-77BC-473C-90AE-C17995D8194D}" srcId="{4001E243-8569-4D8B-B12D-A2DED0E0DB9F}" destId="{675E69F2-0CFD-4E58-AC7F-88A5A30AE653}" srcOrd="3" destOrd="0" parTransId="{6F5DE376-118C-4337-A6EF-6E46B5C86D35}" sibTransId="{79B14F94-9F55-4415-9E9A-21C89A753814}"/>
    <dgm:cxn modelId="{AE992DB1-C8C0-473E-91B2-C338422CF754}" type="presOf" srcId="{2B3E7DA6-F704-49A8-A580-CA00F3F5FA28}" destId="{893B3307-5258-4902-8373-D855DAF0C3D0}" srcOrd="0" destOrd="0" presId="urn:microsoft.com/office/officeart/2009/3/layout/DescendingProcess"/>
    <dgm:cxn modelId="{EFDF8AB8-B806-44C4-8ACB-325F02B9EC1F}" type="presOf" srcId="{25B3366A-5586-48CD-8E33-78ED14448966}" destId="{B09EAB3E-6BA7-49D3-B375-09241D2829AD}" srcOrd="0" destOrd="0" presId="urn:microsoft.com/office/officeart/2009/3/layout/DescendingProcess"/>
    <dgm:cxn modelId="{640161D4-C121-4CE0-81E6-F74B6962AFCB}" srcId="{4001E243-8569-4D8B-B12D-A2DED0E0DB9F}" destId="{25B3366A-5586-48CD-8E33-78ED14448966}" srcOrd="0" destOrd="0" parTransId="{7671166B-0D09-4A01-BF86-3A24D3A1FB69}" sibTransId="{86BFCD76-08B3-430F-8852-8520BB117554}"/>
    <dgm:cxn modelId="{F30E21E4-3BA7-433E-A635-35406E6990AC}" type="presOf" srcId="{607B18A2-6AA3-452C-8BAC-0E8876CB964A}" destId="{A55D7D59-13ED-433A-AFC3-EB96958A1BCF}" srcOrd="0" destOrd="0" presId="urn:microsoft.com/office/officeart/2009/3/layout/DescendingProcess"/>
    <dgm:cxn modelId="{BC13D49F-F953-4890-BAFB-EA3F2859BD19}" type="presParOf" srcId="{C6F3CA1F-DF1D-4B52-9F8C-3300321DAB89}" destId="{3CB210C1-8AAA-462D-AB97-A28C63C2BC29}" srcOrd="0" destOrd="0" presId="urn:microsoft.com/office/officeart/2009/3/layout/DescendingProcess"/>
    <dgm:cxn modelId="{5D3A9451-5A0F-4D3A-BEC3-0C7251F34577}" type="presParOf" srcId="{C6F3CA1F-DF1D-4B52-9F8C-3300321DAB89}" destId="{B09EAB3E-6BA7-49D3-B375-09241D2829AD}" srcOrd="1" destOrd="0" presId="urn:microsoft.com/office/officeart/2009/3/layout/DescendingProcess"/>
    <dgm:cxn modelId="{758B2616-6821-4700-8B60-6C16FD836FE6}" type="presParOf" srcId="{C6F3CA1F-DF1D-4B52-9F8C-3300321DAB89}" destId="{DD8F431E-6C36-49E8-8623-6FEB140690AB}" srcOrd="2" destOrd="0" presId="urn:microsoft.com/office/officeart/2009/3/layout/DescendingProcess"/>
    <dgm:cxn modelId="{10ED6E60-54EB-4F36-A5B7-4B12EA6CB429}" type="presParOf" srcId="{C6F3CA1F-DF1D-4B52-9F8C-3300321DAB89}" destId="{403E94A0-DA22-4148-B0EB-996E74230305}" srcOrd="3" destOrd="0" presId="urn:microsoft.com/office/officeart/2009/3/layout/DescendingProcess"/>
    <dgm:cxn modelId="{E7AB6704-3B04-4150-BBAB-63284A950ABE}" type="presParOf" srcId="{403E94A0-DA22-4148-B0EB-996E74230305}" destId="{CCB86B68-9A86-435C-9AB3-4ABB5710EF90}" srcOrd="0" destOrd="0" presId="urn:microsoft.com/office/officeart/2009/3/layout/DescendingProcess"/>
    <dgm:cxn modelId="{0BBF331E-FC8D-468F-B13C-AF8D1FFB8F2B}" type="presParOf" srcId="{C6F3CA1F-DF1D-4B52-9F8C-3300321DAB89}" destId="{A55D7D59-13ED-433A-AFC3-EB96958A1BCF}" srcOrd="4" destOrd="0" presId="urn:microsoft.com/office/officeart/2009/3/layout/DescendingProcess"/>
    <dgm:cxn modelId="{6D86F16E-140D-46F8-B30E-D529BECDFD99}" type="presParOf" srcId="{C6F3CA1F-DF1D-4B52-9F8C-3300321DAB89}" destId="{EC52196B-DF3F-40F9-BF2C-19EE66040474}" srcOrd="5" destOrd="0" presId="urn:microsoft.com/office/officeart/2009/3/layout/DescendingProcess"/>
    <dgm:cxn modelId="{CFC3F1D0-5169-4820-9F16-C74854ADE28C}" type="presParOf" srcId="{EC52196B-DF3F-40F9-BF2C-19EE66040474}" destId="{893B3307-5258-4902-8373-D855DAF0C3D0}" srcOrd="0" destOrd="0" presId="urn:microsoft.com/office/officeart/2009/3/layout/DescendingProcess"/>
    <dgm:cxn modelId="{65E664FB-049C-486E-ACF7-8A62E23C3260}" type="presParOf" srcId="{C6F3CA1F-DF1D-4B52-9F8C-3300321DAB89}" destId="{8B882E40-21C3-4AFB-8A38-5FCD3F7C91B9}" srcOrd="6" destOrd="0" presId="urn:microsoft.com/office/officeart/2009/3/layout/DescendingProces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B210C1-8AAA-462D-AB97-A28C63C2BC29}">
      <dsp:nvSpPr>
        <dsp:cNvPr id="0" name=""/>
        <dsp:cNvSpPr/>
      </dsp:nvSpPr>
      <dsp:spPr>
        <a:xfrm rot="4056523">
          <a:off x="3297451" y="1003602"/>
          <a:ext cx="4677714" cy="3262122"/>
        </a:xfrm>
        <a:prstGeom prst="swooshArrow">
          <a:avLst>
            <a:gd name="adj1" fmla="val 16310"/>
            <a:gd name="adj2" fmla="val 31370"/>
          </a:avLst>
        </a:prstGeom>
        <a:solidFill>
          <a:schemeClr val="bg1"/>
        </a:solidFill>
        <a:ln w="38100">
          <a:solidFill>
            <a:srgbClr val="002060"/>
          </a:solidFill>
        </a:ln>
        <a:effectLst/>
      </dsp:spPr>
      <dsp:style>
        <a:lnRef idx="0">
          <a:scrgbClr r="0" g="0" b="0"/>
        </a:lnRef>
        <a:fillRef idx="3">
          <a:scrgbClr r="0" g="0" b="0"/>
        </a:fillRef>
        <a:effectRef idx="2">
          <a:scrgbClr r="0" g="0" b="0"/>
        </a:effectRef>
        <a:fontRef idx="minor">
          <a:schemeClr val="lt1"/>
        </a:fontRef>
      </dsp:style>
    </dsp:sp>
    <dsp:sp modelId="{CCB86B68-9A86-435C-9AB3-4ABB5710EF90}">
      <dsp:nvSpPr>
        <dsp:cNvPr id="0" name=""/>
        <dsp:cNvSpPr/>
      </dsp:nvSpPr>
      <dsp:spPr>
        <a:xfrm flipH="1">
          <a:off x="4792980" y="1437108"/>
          <a:ext cx="99499" cy="95089"/>
        </a:xfrm>
        <a:prstGeom prst="ellipse">
          <a:avLst/>
        </a:prstGeom>
        <a:solidFill>
          <a:srgbClr val="002060"/>
        </a:solidFill>
        <a:ln>
          <a:noFill/>
        </a:ln>
        <a:effectLst/>
      </dsp:spPr>
      <dsp:style>
        <a:lnRef idx="0">
          <a:scrgbClr r="0" g="0" b="0"/>
        </a:lnRef>
        <a:fillRef idx="3">
          <a:scrgbClr r="0" g="0" b="0"/>
        </a:fillRef>
        <a:effectRef idx="2">
          <a:scrgbClr r="0" g="0" b="0"/>
        </a:effectRef>
        <a:fontRef idx="minor"/>
      </dsp:style>
    </dsp:sp>
    <dsp:sp modelId="{893B3307-5258-4902-8373-D855DAF0C3D0}">
      <dsp:nvSpPr>
        <dsp:cNvPr id="0" name=""/>
        <dsp:cNvSpPr/>
      </dsp:nvSpPr>
      <dsp:spPr>
        <a:xfrm>
          <a:off x="5439786" y="1815918"/>
          <a:ext cx="118126" cy="118126"/>
        </a:xfrm>
        <a:prstGeom prst="ellipse">
          <a:avLst/>
        </a:prstGeom>
        <a:solidFill>
          <a:srgbClr val="002060"/>
        </a:solidFill>
        <a:ln>
          <a:noFill/>
        </a:ln>
        <a:effectLst/>
      </dsp:spPr>
      <dsp:style>
        <a:lnRef idx="0">
          <a:scrgbClr r="0" g="0" b="0"/>
        </a:lnRef>
        <a:fillRef idx="3">
          <a:scrgbClr r="0" g="0" b="0"/>
        </a:fillRef>
        <a:effectRef idx="2">
          <a:scrgbClr r="0" g="0" b="0"/>
        </a:effectRef>
        <a:fontRef idx="minor"/>
      </dsp:style>
    </dsp:sp>
    <dsp:sp modelId="{A65116BC-9D5F-48D0-9985-4AB6047E1A54}">
      <dsp:nvSpPr>
        <dsp:cNvPr id="0" name=""/>
        <dsp:cNvSpPr/>
      </dsp:nvSpPr>
      <dsp:spPr>
        <a:xfrm>
          <a:off x="6342567" y="2675741"/>
          <a:ext cx="118126" cy="118126"/>
        </a:xfrm>
        <a:prstGeom prst="ellipse">
          <a:avLst/>
        </a:prstGeom>
        <a:solidFill>
          <a:srgbClr val="002060"/>
        </a:solidFill>
        <a:ln>
          <a:noFill/>
        </a:ln>
        <a:effectLst/>
      </dsp:spPr>
      <dsp:style>
        <a:lnRef idx="0">
          <a:scrgbClr r="0" g="0" b="0"/>
        </a:lnRef>
        <a:fillRef idx="3">
          <a:scrgbClr r="0" g="0" b="0"/>
        </a:fillRef>
        <a:effectRef idx="2">
          <a:scrgbClr r="0" g="0" b="0"/>
        </a:effectRef>
        <a:fontRef idx="minor"/>
      </dsp:style>
    </dsp:sp>
    <dsp:sp modelId="{B09EAB3E-6BA7-49D3-B375-09241D2829AD}">
      <dsp:nvSpPr>
        <dsp:cNvPr id="0" name=""/>
        <dsp:cNvSpPr/>
      </dsp:nvSpPr>
      <dsp:spPr>
        <a:xfrm>
          <a:off x="1397757" y="359803"/>
          <a:ext cx="6497365" cy="434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b" anchorCtr="0">
          <a:noAutofit/>
        </a:bodyPr>
        <a:lstStyle/>
        <a:p>
          <a:pPr marL="0" lvl="0" indent="0" algn="r" defTabSz="889000">
            <a:lnSpc>
              <a:spcPct val="90000"/>
            </a:lnSpc>
            <a:spcBef>
              <a:spcPct val="0"/>
            </a:spcBef>
            <a:spcAft>
              <a:spcPct val="35000"/>
            </a:spcAft>
            <a:buNone/>
          </a:pPr>
          <a:r>
            <a:rPr lang="en-US" sz="2000" kern="1200" dirty="0"/>
            <a:t>Development of the provisions for the new ADAS use cases</a:t>
          </a:r>
          <a:endParaRPr lang="ru-RU" sz="2000" kern="1200" dirty="0"/>
        </a:p>
      </dsp:txBody>
      <dsp:txXfrm>
        <a:off x="1397757" y="359803"/>
        <a:ext cx="6497365" cy="434837"/>
      </dsp:txXfrm>
    </dsp:sp>
    <dsp:sp modelId="{DD8F431E-6C36-49E8-8623-6FEB140690AB}">
      <dsp:nvSpPr>
        <dsp:cNvPr id="0" name=""/>
        <dsp:cNvSpPr/>
      </dsp:nvSpPr>
      <dsp:spPr>
        <a:xfrm>
          <a:off x="1467807" y="1333256"/>
          <a:ext cx="2764402" cy="6094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r" defTabSz="711200">
            <a:lnSpc>
              <a:spcPct val="90000"/>
            </a:lnSpc>
            <a:spcBef>
              <a:spcPct val="0"/>
            </a:spcBef>
            <a:spcAft>
              <a:spcPct val="35000"/>
            </a:spcAft>
            <a:buNone/>
          </a:pPr>
          <a:r>
            <a:rPr lang="en-US" sz="1600" kern="1200" dirty="0"/>
            <a:t>Analysis of ADAS use cases and associated requirements</a:t>
          </a:r>
          <a:endParaRPr lang="ru-RU" sz="1600" kern="1200" dirty="0"/>
        </a:p>
      </dsp:txBody>
      <dsp:txXfrm>
        <a:off x="1467807" y="1333256"/>
        <a:ext cx="2764402" cy="609474"/>
      </dsp:txXfrm>
    </dsp:sp>
    <dsp:sp modelId="{A55D7D59-13ED-433A-AFC3-EB96958A1BCF}">
      <dsp:nvSpPr>
        <dsp:cNvPr id="0" name=""/>
        <dsp:cNvSpPr/>
      </dsp:nvSpPr>
      <dsp:spPr>
        <a:xfrm>
          <a:off x="5564970" y="1012939"/>
          <a:ext cx="2563029" cy="866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l" defTabSz="711200">
            <a:lnSpc>
              <a:spcPct val="90000"/>
            </a:lnSpc>
            <a:spcBef>
              <a:spcPct val="0"/>
            </a:spcBef>
            <a:spcAft>
              <a:spcPct val="35000"/>
            </a:spcAft>
            <a:buNone/>
          </a:pPr>
          <a:r>
            <a:rPr lang="en-US" sz="1600" kern="1200" dirty="0"/>
            <a:t>Development of the definitions, classification and  scope of regulatory activities</a:t>
          </a:r>
          <a:endParaRPr lang="ru-RU" sz="1600" kern="1200" dirty="0"/>
        </a:p>
      </dsp:txBody>
      <dsp:txXfrm>
        <a:off x="5564970" y="1012939"/>
        <a:ext cx="2563029" cy="866986"/>
      </dsp:txXfrm>
    </dsp:sp>
    <dsp:sp modelId="{DB5F2720-31F5-42D3-A0FB-2C6BA46FFD9C}">
      <dsp:nvSpPr>
        <dsp:cNvPr id="0" name=""/>
        <dsp:cNvSpPr/>
      </dsp:nvSpPr>
      <dsp:spPr>
        <a:xfrm>
          <a:off x="3176559" y="2556605"/>
          <a:ext cx="2863169" cy="560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r" defTabSz="711200">
            <a:lnSpc>
              <a:spcPct val="90000"/>
            </a:lnSpc>
            <a:spcBef>
              <a:spcPct val="0"/>
            </a:spcBef>
            <a:spcAft>
              <a:spcPct val="35000"/>
            </a:spcAft>
            <a:buNone/>
          </a:pPr>
          <a:r>
            <a:rPr lang="en-US" sz="1600" kern="1200" dirty="0"/>
            <a:t>Development  of the high-level regulatory items for ADAS</a:t>
          </a:r>
          <a:endParaRPr lang="ru-RU" sz="1600" kern="1200" dirty="0"/>
        </a:p>
      </dsp:txBody>
      <dsp:txXfrm>
        <a:off x="3176559" y="2556605"/>
        <a:ext cx="2863169" cy="560758"/>
      </dsp:txXfrm>
    </dsp:sp>
    <dsp:sp modelId="{2EEE6439-8865-4751-8A83-AFF33255B3C9}">
      <dsp:nvSpPr>
        <dsp:cNvPr id="0" name=""/>
        <dsp:cNvSpPr/>
      </dsp:nvSpPr>
      <dsp:spPr>
        <a:xfrm>
          <a:off x="4600611" y="4551680"/>
          <a:ext cx="3604930" cy="866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US" sz="2000" kern="1200" dirty="0"/>
            <a:t>New UN Regulation </a:t>
          </a:r>
          <a:br>
            <a:rPr lang="en-US" sz="2000" kern="1200" dirty="0"/>
          </a:br>
          <a:r>
            <a:rPr lang="en-US" sz="2000" kern="1200" dirty="0"/>
            <a:t>on longitudinal + lateral control on a sustained basis</a:t>
          </a:r>
          <a:endParaRPr lang="ru-RU" sz="2000" kern="1200" dirty="0"/>
        </a:p>
      </dsp:txBody>
      <dsp:txXfrm>
        <a:off x="4600611" y="4551680"/>
        <a:ext cx="3604930" cy="8669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B210C1-8AAA-462D-AB97-A28C63C2BC29}">
      <dsp:nvSpPr>
        <dsp:cNvPr id="0" name=""/>
        <dsp:cNvSpPr/>
      </dsp:nvSpPr>
      <dsp:spPr>
        <a:xfrm rot="4056523">
          <a:off x="3120163" y="894741"/>
          <a:ext cx="4677714" cy="3262122"/>
        </a:xfrm>
        <a:prstGeom prst="swooshArrow">
          <a:avLst>
            <a:gd name="adj1" fmla="val 16310"/>
            <a:gd name="adj2" fmla="val 31370"/>
          </a:avLst>
        </a:prstGeom>
        <a:noFill/>
        <a:ln w="38100">
          <a:solidFill>
            <a:srgbClr val="002060"/>
          </a:solidFill>
        </a:ln>
        <a:effectLst/>
      </dsp:spPr>
      <dsp:style>
        <a:lnRef idx="0">
          <a:scrgbClr r="0" g="0" b="0"/>
        </a:lnRef>
        <a:fillRef idx="3">
          <a:scrgbClr r="0" g="0" b="0"/>
        </a:fillRef>
        <a:effectRef idx="2">
          <a:scrgbClr r="0" g="0" b="0"/>
        </a:effectRef>
        <a:fontRef idx="minor">
          <a:schemeClr val="lt1"/>
        </a:fontRef>
      </dsp:style>
    </dsp:sp>
    <dsp:sp modelId="{CCB86B68-9A86-435C-9AB3-4ABB5710EF90}">
      <dsp:nvSpPr>
        <dsp:cNvPr id="0" name=""/>
        <dsp:cNvSpPr/>
      </dsp:nvSpPr>
      <dsp:spPr>
        <a:xfrm flipH="1">
          <a:off x="5073649" y="1562264"/>
          <a:ext cx="118430" cy="116558"/>
        </a:xfrm>
        <a:prstGeom prst="ellipse">
          <a:avLst/>
        </a:prstGeom>
        <a:solidFill>
          <a:srgbClr val="002060"/>
        </a:solidFill>
        <a:ln>
          <a:noFill/>
        </a:ln>
        <a:effectLst/>
      </dsp:spPr>
      <dsp:style>
        <a:lnRef idx="0">
          <a:scrgbClr r="0" g="0" b="0"/>
        </a:lnRef>
        <a:fillRef idx="3">
          <a:scrgbClr r="0" g="0" b="0"/>
        </a:fillRef>
        <a:effectRef idx="2">
          <a:scrgbClr r="0" g="0" b="0"/>
        </a:effectRef>
        <a:fontRef idx="minor"/>
      </dsp:style>
    </dsp:sp>
    <dsp:sp modelId="{893B3307-5258-4902-8373-D855DAF0C3D0}">
      <dsp:nvSpPr>
        <dsp:cNvPr id="0" name=""/>
        <dsp:cNvSpPr/>
      </dsp:nvSpPr>
      <dsp:spPr>
        <a:xfrm>
          <a:off x="6374827" y="2744400"/>
          <a:ext cx="118126" cy="118126"/>
        </a:xfrm>
        <a:prstGeom prst="ellipse">
          <a:avLst/>
        </a:prstGeom>
        <a:solidFill>
          <a:srgbClr val="002060"/>
        </a:solidFill>
        <a:ln>
          <a:noFill/>
        </a:ln>
        <a:effectLst/>
      </dsp:spPr>
      <dsp:style>
        <a:lnRef idx="0">
          <a:scrgbClr r="0" g="0" b="0"/>
        </a:lnRef>
        <a:fillRef idx="3">
          <a:scrgbClr r="0" g="0" b="0"/>
        </a:fillRef>
        <a:effectRef idx="2">
          <a:scrgbClr r="0" g="0" b="0"/>
        </a:effectRef>
        <a:fontRef idx="minor"/>
      </dsp:style>
    </dsp:sp>
    <dsp:sp modelId="{B09EAB3E-6BA7-49D3-B375-09241D2829AD}">
      <dsp:nvSpPr>
        <dsp:cNvPr id="0" name=""/>
        <dsp:cNvSpPr/>
      </dsp:nvSpPr>
      <dsp:spPr>
        <a:xfrm>
          <a:off x="6" y="282971"/>
          <a:ext cx="5153903" cy="344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b" anchorCtr="0">
          <a:noAutofit/>
        </a:bodyPr>
        <a:lstStyle/>
        <a:p>
          <a:pPr marL="0" lvl="0" indent="0" algn="r" defTabSz="844550">
            <a:lnSpc>
              <a:spcPct val="90000"/>
            </a:lnSpc>
            <a:spcBef>
              <a:spcPct val="0"/>
            </a:spcBef>
            <a:spcAft>
              <a:spcPct val="35000"/>
            </a:spcAft>
            <a:buNone/>
          </a:pPr>
          <a:r>
            <a:rPr lang="en-US" sz="1900" kern="1200" dirty="0"/>
            <a:t>Working on the pending proposals for UN R 79</a:t>
          </a:r>
          <a:endParaRPr lang="ru-RU" sz="1900" kern="1200" dirty="0"/>
        </a:p>
      </dsp:txBody>
      <dsp:txXfrm>
        <a:off x="6" y="282971"/>
        <a:ext cx="5153903" cy="344046"/>
      </dsp:txXfrm>
    </dsp:sp>
    <dsp:sp modelId="{DD8F431E-6C36-49E8-8623-6FEB140690AB}">
      <dsp:nvSpPr>
        <dsp:cNvPr id="0" name=""/>
        <dsp:cNvSpPr/>
      </dsp:nvSpPr>
      <dsp:spPr>
        <a:xfrm>
          <a:off x="1503814" y="1293678"/>
          <a:ext cx="3039872" cy="866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r" defTabSz="844550">
            <a:lnSpc>
              <a:spcPct val="90000"/>
            </a:lnSpc>
            <a:spcBef>
              <a:spcPct val="0"/>
            </a:spcBef>
            <a:spcAft>
              <a:spcPct val="35000"/>
            </a:spcAft>
            <a:buNone/>
          </a:pPr>
          <a:r>
            <a:rPr lang="en-GB" sz="1900" kern="1200" dirty="0"/>
            <a:t>Finding open issues </a:t>
          </a:r>
          <a:r>
            <a:rPr lang="en-US" sz="1900" kern="1200" dirty="0"/>
            <a:t>hindering to adopt the proposals </a:t>
          </a:r>
          <a:endParaRPr lang="ru-RU" sz="1900" kern="1200" dirty="0"/>
        </a:p>
      </dsp:txBody>
      <dsp:txXfrm>
        <a:off x="1503814" y="1293678"/>
        <a:ext cx="3039872" cy="866986"/>
      </dsp:txXfrm>
    </dsp:sp>
    <dsp:sp modelId="{A55D7D59-13ED-433A-AFC3-EB96958A1BCF}">
      <dsp:nvSpPr>
        <dsp:cNvPr id="0" name=""/>
        <dsp:cNvSpPr/>
      </dsp:nvSpPr>
      <dsp:spPr>
        <a:xfrm>
          <a:off x="2760627" y="2491312"/>
          <a:ext cx="2980266" cy="866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r" defTabSz="844550">
            <a:lnSpc>
              <a:spcPct val="90000"/>
            </a:lnSpc>
            <a:spcBef>
              <a:spcPct val="0"/>
            </a:spcBef>
            <a:spcAft>
              <a:spcPct val="35000"/>
            </a:spcAft>
            <a:buNone/>
          </a:pPr>
          <a:r>
            <a:rPr lang="en-GB" sz="1900" kern="1200" dirty="0"/>
            <a:t>Proposals on how to resolve open issues</a:t>
          </a:r>
          <a:endParaRPr lang="ru-RU" sz="1900" kern="1200" dirty="0"/>
        </a:p>
      </dsp:txBody>
      <dsp:txXfrm>
        <a:off x="2760627" y="2491312"/>
        <a:ext cx="2980266" cy="866986"/>
      </dsp:txXfrm>
    </dsp:sp>
    <dsp:sp modelId="{8B882E40-21C3-4AFB-8A38-5FCD3F7C91B9}">
      <dsp:nvSpPr>
        <dsp:cNvPr id="0" name=""/>
        <dsp:cNvSpPr/>
      </dsp:nvSpPr>
      <dsp:spPr>
        <a:xfrm>
          <a:off x="4801126" y="4551680"/>
          <a:ext cx="2980266" cy="866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t" anchorCtr="0">
          <a:noAutofit/>
        </a:bodyPr>
        <a:lstStyle/>
        <a:p>
          <a:pPr marL="0" lvl="0" indent="0" algn="ctr" defTabSz="844550">
            <a:lnSpc>
              <a:spcPct val="90000"/>
            </a:lnSpc>
            <a:spcBef>
              <a:spcPct val="0"/>
            </a:spcBef>
            <a:spcAft>
              <a:spcPct val="35000"/>
            </a:spcAft>
            <a:buNone/>
          </a:pPr>
          <a:r>
            <a:rPr lang="en-US" sz="1900" kern="1200" dirty="0"/>
            <a:t>Drafting the amended proposals to UN R 79</a:t>
          </a:r>
          <a:endParaRPr lang="ru-RU" sz="1900" kern="1200" dirty="0"/>
        </a:p>
      </dsp:txBody>
      <dsp:txXfrm>
        <a:off x="4801126" y="4551680"/>
        <a:ext cx="2980266" cy="866986"/>
      </dsp:txXfrm>
    </dsp:sp>
  </dsp:spTree>
</dsp:drawing>
</file>

<file path=ppt/diagrams/layout1.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0D1FE964-6B91-40FA-8E53-10AE385D5DBF}" type="datetimeFigureOut">
              <a:rPr lang="ru-RU" smtClean="0"/>
              <a:t>17.01.2024</a:t>
            </a:fld>
            <a:endParaRPr lang="ru-RU"/>
          </a:p>
        </p:txBody>
      </p:sp>
      <p:sp>
        <p:nvSpPr>
          <p:cNvPr id="4" name="Образ слайда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58E51DD2-9AD4-4606-ACF7-DBCDDFEC8A78}" type="slidenum">
              <a:rPr lang="ru-RU" smtClean="0"/>
              <a:t>‹#›</a:t>
            </a:fld>
            <a:endParaRPr lang="ru-RU"/>
          </a:p>
        </p:txBody>
      </p:sp>
    </p:spTree>
    <p:extLst>
      <p:ext uri="{BB962C8B-B14F-4D97-AF65-F5344CB8AC3E}">
        <p14:creationId xmlns:p14="http://schemas.microsoft.com/office/powerpoint/2010/main" val="3914400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18DAEB0-9990-417A-B31D-46DE6673E265}" type="slidenum">
              <a:rPr lang="en-US" smtClean="0"/>
              <a:t>13</a:t>
            </a:fld>
            <a:endParaRPr lang="en-US"/>
          </a:p>
        </p:txBody>
      </p:sp>
    </p:spTree>
    <p:extLst>
      <p:ext uri="{BB962C8B-B14F-4D97-AF65-F5344CB8AC3E}">
        <p14:creationId xmlns:p14="http://schemas.microsoft.com/office/powerpoint/2010/main" val="1636278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748E63-0425-4C96-BA50-49E1EF60D97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1776F294-5106-49E3-8855-5FA3910C70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5BEE4CEC-9262-45F0-ACD8-7542A08F8846}"/>
              </a:ext>
            </a:extLst>
          </p:cNvPr>
          <p:cNvSpPr>
            <a:spLocks noGrp="1"/>
          </p:cNvSpPr>
          <p:nvPr>
            <p:ph type="dt" sz="half" idx="10"/>
          </p:nvPr>
        </p:nvSpPr>
        <p:spPr/>
        <p:txBody>
          <a:bodyPr/>
          <a:lstStyle/>
          <a:p>
            <a:fld id="{9F42531C-468E-46B8-8A4F-21989835232B}" type="datetime1">
              <a:rPr lang="ru-RU" smtClean="0"/>
              <a:t>17.01.2024</a:t>
            </a:fld>
            <a:endParaRPr lang="ru-RU"/>
          </a:p>
        </p:txBody>
      </p:sp>
      <p:sp>
        <p:nvSpPr>
          <p:cNvPr id="5" name="Нижний колонтитул 4">
            <a:extLst>
              <a:ext uri="{FF2B5EF4-FFF2-40B4-BE49-F238E27FC236}">
                <a16:creationId xmlns:a16="http://schemas.microsoft.com/office/drawing/2014/main" id="{EE836CC9-858B-4471-8CAD-6248BCF3F71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AA26AB0-7124-4D91-A4BB-EA6F4FD466F9}"/>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2678130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7B8C54-4F18-4331-90B7-F73744D3A7B9}"/>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CA9C0CDF-C6D7-44D9-92EA-A727E5EF8A5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FEFA6C1F-9DC8-44A7-978B-5C9A96BDBAA4}"/>
              </a:ext>
            </a:extLst>
          </p:cNvPr>
          <p:cNvSpPr>
            <a:spLocks noGrp="1"/>
          </p:cNvSpPr>
          <p:nvPr>
            <p:ph type="dt" sz="half" idx="10"/>
          </p:nvPr>
        </p:nvSpPr>
        <p:spPr/>
        <p:txBody>
          <a:bodyPr/>
          <a:lstStyle/>
          <a:p>
            <a:fld id="{3523FDEE-2402-48FE-B139-E4F90C3E9FEE}" type="datetime1">
              <a:rPr lang="ru-RU" smtClean="0"/>
              <a:t>17.01.2024</a:t>
            </a:fld>
            <a:endParaRPr lang="ru-RU"/>
          </a:p>
        </p:txBody>
      </p:sp>
      <p:sp>
        <p:nvSpPr>
          <p:cNvPr id="5" name="Нижний колонтитул 4">
            <a:extLst>
              <a:ext uri="{FF2B5EF4-FFF2-40B4-BE49-F238E27FC236}">
                <a16:creationId xmlns:a16="http://schemas.microsoft.com/office/drawing/2014/main" id="{D5303399-3048-4ABE-8D69-909384564DF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56FB391-475A-4AA0-BA71-BB1DA05962BA}"/>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2048934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F7C3C3FE-4549-49BD-B93E-7B3DB69A8A49}"/>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23B4EAD-07A0-440F-BE06-0854590D7F10}"/>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2D9941D-8B2F-434A-BC65-DAADDF8EECD1}"/>
              </a:ext>
            </a:extLst>
          </p:cNvPr>
          <p:cNvSpPr>
            <a:spLocks noGrp="1"/>
          </p:cNvSpPr>
          <p:nvPr>
            <p:ph type="dt" sz="half" idx="10"/>
          </p:nvPr>
        </p:nvSpPr>
        <p:spPr/>
        <p:txBody>
          <a:bodyPr/>
          <a:lstStyle/>
          <a:p>
            <a:fld id="{B9B7E014-71B7-463A-8115-78E3DA31D96A}" type="datetime1">
              <a:rPr lang="ru-RU" smtClean="0"/>
              <a:t>17.01.2024</a:t>
            </a:fld>
            <a:endParaRPr lang="ru-RU"/>
          </a:p>
        </p:txBody>
      </p:sp>
      <p:sp>
        <p:nvSpPr>
          <p:cNvPr id="5" name="Нижний колонтитул 4">
            <a:extLst>
              <a:ext uri="{FF2B5EF4-FFF2-40B4-BE49-F238E27FC236}">
                <a16:creationId xmlns:a16="http://schemas.microsoft.com/office/drawing/2014/main" id="{1EEC65A8-2647-4E18-A6AC-9DE683949D8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682408E-B40D-4A3E-A55A-C331B430BE41}"/>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3956630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757DF6-C5AB-4B52-8F7F-90E94EA40159}"/>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2320B60C-8F1B-4DB8-9059-067ABB8E14EE}"/>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0942272-7D95-45C1-888E-F6C545DEACF0}"/>
              </a:ext>
            </a:extLst>
          </p:cNvPr>
          <p:cNvSpPr>
            <a:spLocks noGrp="1"/>
          </p:cNvSpPr>
          <p:nvPr>
            <p:ph type="dt" sz="half" idx="10"/>
          </p:nvPr>
        </p:nvSpPr>
        <p:spPr/>
        <p:txBody>
          <a:bodyPr/>
          <a:lstStyle/>
          <a:p>
            <a:fld id="{B8ECE46B-5F14-4833-A6BF-E3B6B5384B08}" type="datetime1">
              <a:rPr lang="ru-RU" smtClean="0"/>
              <a:t>17.01.2024</a:t>
            </a:fld>
            <a:endParaRPr lang="ru-RU"/>
          </a:p>
        </p:txBody>
      </p:sp>
      <p:sp>
        <p:nvSpPr>
          <p:cNvPr id="5" name="Нижний колонтитул 4">
            <a:extLst>
              <a:ext uri="{FF2B5EF4-FFF2-40B4-BE49-F238E27FC236}">
                <a16:creationId xmlns:a16="http://schemas.microsoft.com/office/drawing/2014/main" id="{09EC5B24-B5A2-4098-BDFC-F5E3D34F0AD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C156270-5EFB-4C59-A916-A84C62D61D52}"/>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240407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C76772-2FD2-457C-9402-58DB1AC6AE63}"/>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B2E8858C-524B-4FDF-91AC-F523B10DE1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821BAB6C-46FB-419C-A843-34C152B3BD56}"/>
              </a:ext>
            </a:extLst>
          </p:cNvPr>
          <p:cNvSpPr>
            <a:spLocks noGrp="1"/>
          </p:cNvSpPr>
          <p:nvPr>
            <p:ph type="dt" sz="half" idx="10"/>
          </p:nvPr>
        </p:nvSpPr>
        <p:spPr/>
        <p:txBody>
          <a:bodyPr/>
          <a:lstStyle/>
          <a:p>
            <a:fld id="{522506EA-00AD-48C2-B5D9-0ED45B7FF5FD}" type="datetime1">
              <a:rPr lang="ru-RU" smtClean="0"/>
              <a:t>17.01.2024</a:t>
            </a:fld>
            <a:endParaRPr lang="ru-RU"/>
          </a:p>
        </p:txBody>
      </p:sp>
      <p:sp>
        <p:nvSpPr>
          <p:cNvPr id="5" name="Нижний колонтитул 4">
            <a:extLst>
              <a:ext uri="{FF2B5EF4-FFF2-40B4-BE49-F238E27FC236}">
                <a16:creationId xmlns:a16="http://schemas.microsoft.com/office/drawing/2014/main" id="{C9471AE4-5CBA-442D-BDB8-A4CF9C2E2E8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B04165C-F85D-49CC-A03B-C0C4F5D99B04}"/>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856074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1B5C1F-B243-418F-91FE-6D1E83DC8B4D}"/>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D6226951-C4AF-40E6-8D14-446A286519F9}"/>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CAF4A99B-9D7C-4227-BFF6-B7A5E92C3DD4}"/>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8D78C397-E456-4507-AF31-11D62C484A07}"/>
              </a:ext>
            </a:extLst>
          </p:cNvPr>
          <p:cNvSpPr>
            <a:spLocks noGrp="1"/>
          </p:cNvSpPr>
          <p:nvPr>
            <p:ph type="dt" sz="half" idx="10"/>
          </p:nvPr>
        </p:nvSpPr>
        <p:spPr/>
        <p:txBody>
          <a:bodyPr/>
          <a:lstStyle/>
          <a:p>
            <a:fld id="{0437BAFE-9AA4-4073-9703-2E83D70580DD}" type="datetime1">
              <a:rPr lang="ru-RU" smtClean="0"/>
              <a:t>17.01.2024</a:t>
            </a:fld>
            <a:endParaRPr lang="ru-RU"/>
          </a:p>
        </p:txBody>
      </p:sp>
      <p:sp>
        <p:nvSpPr>
          <p:cNvPr id="6" name="Нижний колонтитул 5">
            <a:extLst>
              <a:ext uri="{FF2B5EF4-FFF2-40B4-BE49-F238E27FC236}">
                <a16:creationId xmlns:a16="http://schemas.microsoft.com/office/drawing/2014/main" id="{AD511CB9-146F-4605-81CA-F417ED435EA2}"/>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83566B9B-5E3C-4359-A68D-0BC88F2D47E8}"/>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3823391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DDC6F1-7CEF-4EEB-B121-936A83099878}"/>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07E899A8-F5E3-456B-90A1-CC852A4A75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4517F95F-77A9-40DB-AE2F-94A13200C976}"/>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9C0137B7-398A-4FA4-8F71-8FAAD230DD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60B47A53-E221-4356-9F47-0B2673BD306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588827EF-D715-434F-A6F8-EDE14F9A5F1A}"/>
              </a:ext>
            </a:extLst>
          </p:cNvPr>
          <p:cNvSpPr>
            <a:spLocks noGrp="1"/>
          </p:cNvSpPr>
          <p:nvPr>
            <p:ph type="dt" sz="half" idx="10"/>
          </p:nvPr>
        </p:nvSpPr>
        <p:spPr/>
        <p:txBody>
          <a:bodyPr/>
          <a:lstStyle/>
          <a:p>
            <a:fld id="{DB440567-39D9-4E0E-8FF4-B738CC5849B2}" type="datetime1">
              <a:rPr lang="ru-RU" smtClean="0"/>
              <a:t>17.01.2024</a:t>
            </a:fld>
            <a:endParaRPr lang="ru-RU"/>
          </a:p>
        </p:txBody>
      </p:sp>
      <p:sp>
        <p:nvSpPr>
          <p:cNvPr id="8" name="Нижний колонтитул 7">
            <a:extLst>
              <a:ext uri="{FF2B5EF4-FFF2-40B4-BE49-F238E27FC236}">
                <a16:creationId xmlns:a16="http://schemas.microsoft.com/office/drawing/2014/main" id="{EBFA5F4D-32EB-420C-948D-A8E719A0CE85}"/>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B7BA598D-E217-4D18-98A7-CDF958668CAC}"/>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2819375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15DCA5-64B1-4113-A6C6-EE435D018F06}"/>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E0D76B05-68C0-442D-9CC6-7D19E38F0C83}"/>
              </a:ext>
            </a:extLst>
          </p:cNvPr>
          <p:cNvSpPr>
            <a:spLocks noGrp="1"/>
          </p:cNvSpPr>
          <p:nvPr>
            <p:ph type="dt" sz="half" idx="10"/>
          </p:nvPr>
        </p:nvSpPr>
        <p:spPr/>
        <p:txBody>
          <a:bodyPr/>
          <a:lstStyle/>
          <a:p>
            <a:fld id="{5D45A507-4F8D-4E6D-BB64-6727BD814558}" type="datetime1">
              <a:rPr lang="ru-RU" smtClean="0"/>
              <a:t>17.01.2024</a:t>
            </a:fld>
            <a:endParaRPr lang="ru-RU"/>
          </a:p>
        </p:txBody>
      </p:sp>
      <p:sp>
        <p:nvSpPr>
          <p:cNvPr id="4" name="Нижний колонтитул 3">
            <a:extLst>
              <a:ext uri="{FF2B5EF4-FFF2-40B4-BE49-F238E27FC236}">
                <a16:creationId xmlns:a16="http://schemas.microsoft.com/office/drawing/2014/main" id="{4B74F4AD-EF3C-45F4-BAAF-567D33170A82}"/>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42BF2F27-0D2D-4925-82B7-A7F5EDDDBA70}"/>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944184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87A66CFF-A553-4A95-AF2B-B1BFEA721F94}"/>
              </a:ext>
            </a:extLst>
          </p:cNvPr>
          <p:cNvSpPr>
            <a:spLocks noGrp="1"/>
          </p:cNvSpPr>
          <p:nvPr>
            <p:ph type="dt" sz="half" idx="10"/>
          </p:nvPr>
        </p:nvSpPr>
        <p:spPr/>
        <p:txBody>
          <a:bodyPr/>
          <a:lstStyle/>
          <a:p>
            <a:fld id="{7CC35759-3DDF-4E63-A6CD-1D5ABC16C5E4}" type="datetime1">
              <a:rPr lang="ru-RU" smtClean="0"/>
              <a:t>17.01.2024</a:t>
            </a:fld>
            <a:endParaRPr lang="ru-RU"/>
          </a:p>
        </p:txBody>
      </p:sp>
      <p:sp>
        <p:nvSpPr>
          <p:cNvPr id="3" name="Нижний колонтитул 2">
            <a:extLst>
              <a:ext uri="{FF2B5EF4-FFF2-40B4-BE49-F238E27FC236}">
                <a16:creationId xmlns:a16="http://schemas.microsoft.com/office/drawing/2014/main" id="{972E724D-3439-4A96-9003-6AECF6248EC8}"/>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A3A040A2-5A29-4570-A5BE-3EBB244EEF88}"/>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2391348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13E512B-906D-4D04-A848-A0FF9E18D58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98458F4D-3E46-4C05-8621-32AB3E5696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474A4B53-E573-4086-8597-ABBB7C9E99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81F3CB6-F48B-4949-BC33-2AB3B0D70B54}"/>
              </a:ext>
            </a:extLst>
          </p:cNvPr>
          <p:cNvSpPr>
            <a:spLocks noGrp="1"/>
          </p:cNvSpPr>
          <p:nvPr>
            <p:ph type="dt" sz="half" idx="10"/>
          </p:nvPr>
        </p:nvSpPr>
        <p:spPr/>
        <p:txBody>
          <a:bodyPr/>
          <a:lstStyle/>
          <a:p>
            <a:fld id="{36F87D29-E5E4-477C-89A7-07849CC6155F}" type="datetime1">
              <a:rPr lang="ru-RU" smtClean="0"/>
              <a:t>17.01.2024</a:t>
            </a:fld>
            <a:endParaRPr lang="ru-RU"/>
          </a:p>
        </p:txBody>
      </p:sp>
      <p:sp>
        <p:nvSpPr>
          <p:cNvPr id="6" name="Нижний колонтитул 5">
            <a:extLst>
              <a:ext uri="{FF2B5EF4-FFF2-40B4-BE49-F238E27FC236}">
                <a16:creationId xmlns:a16="http://schemas.microsoft.com/office/drawing/2014/main" id="{9B6378E3-55D4-498B-AEA3-266C7DCB28E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4BBE4AA-EBD8-4716-AEEC-3D93A2F6F795}"/>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618908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9A0E5E-4E3B-402F-9190-C416D4DF986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05137D8A-7B5F-4113-A77B-ED2512620D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4EA13E4F-B840-4CC7-A44D-B1C1853CCD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E1878CFF-1A5D-45A5-87DF-FEAE13FF0980}"/>
              </a:ext>
            </a:extLst>
          </p:cNvPr>
          <p:cNvSpPr>
            <a:spLocks noGrp="1"/>
          </p:cNvSpPr>
          <p:nvPr>
            <p:ph type="dt" sz="half" idx="10"/>
          </p:nvPr>
        </p:nvSpPr>
        <p:spPr/>
        <p:txBody>
          <a:bodyPr/>
          <a:lstStyle/>
          <a:p>
            <a:fld id="{9D3472BB-4F1D-42D4-BC18-57E2DCECD422}" type="datetime1">
              <a:rPr lang="ru-RU" smtClean="0"/>
              <a:t>17.01.2024</a:t>
            </a:fld>
            <a:endParaRPr lang="ru-RU"/>
          </a:p>
        </p:txBody>
      </p:sp>
      <p:sp>
        <p:nvSpPr>
          <p:cNvPr id="6" name="Нижний колонтитул 5">
            <a:extLst>
              <a:ext uri="{FF2B5EF4-FFF2-40B4-BE49-F238E27FC236}">
                <a16:creationId xmlns:a16="http://schemas.microsoft.com/office/drawing/2014/main" id="{60B49797-E6CD-4CC7-B35A-547302F5F9F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32F076E-4D4E-4568-9D93-E787A28D3FEA}"/>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912176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3A40CF-16DE-472B-9074-B0C2DB8580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3B3A8328-F745-4567-89F4-9245A6B8F0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846D7AF-A2E3-4471-829D-26D1738CA1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51CAC-9AFB-4EAD-92F9-65F632FBE22A}" type="datetime1">
              <a:rPr lang="ru-RU" smtClean="0"/>
              <a:t>17.01.2024</a:t>
            </a:fld>
            <a:endParaRPr lang="ru-RU"/>
          </a:p>
        </p:txBody>
      </p:sp>
      <p:sp>
        <p:nvSpPr>
          <p:cNvPr id="5" name="Нижний колонтитул 4">
            <a:extLst>
              <a:ext uri="{FF2B5EF4-FFF2-40B4-BE49-F238E27FC236}">
                <a16:creationId xmlns:a16="http://schemas.microsoft.com/office/drawing/2014/main" id="{660B8F2A-450C-4544-B93C-8B361C50B5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B3891192-20E4-4F21-B114-7682A97582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05717C-9100-4B67-BBBE-0E8CFF0344F7}" type="slidenum">
              <a:rPr lang="ru-RU" smtClean="0"/>
              <a:t>‹#›</a:t>
            </a:fld>
            <a:endParaRPr lang="ru-RU"/>
          </a:p>
        </p:txBody>
      </p:sp>
    </p:spTree>
    <p:extLst>
      <p:ext uri="{BB962C8B-B14F-4D97-AF65-F5344CB8AC3E}">
        <p14:creationId xmlns:p14="http://schemas.microsoft.com/office/powerpoint/2010/main" val="1129755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iki.unece.org/display/trans/ADA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A9825E-8719-4E24-8AAD-E999BE1B6BB5}"/>
              </a:ext>
            </a:extLst>
          </p:cNvPr>
          <p:cNvSpPr>
            <a:spLocks noGrp="1"/>
          </p:cNvSpPr>
          <p:nvPr>
            <p:ph type="ctrTitle"/>
          </p:nvPr>
        </p:nvSpPr>
        <p:spPr>
          <a:xfrm>
            <a:off x="1524000" y="2121339"/>
            <a:ext cx="9144000" cy="2387600"/>
          </a:xfrm>
        </p:spPr>
        <p:txBody>
          <a:bodyPr/>
          <a:lstStyle/>
          <a:p>
            <a:r>
              <a:rPr lang="en-US" dirty="0"/>
              <a:t>Report of the TF on ADAS </a:t>
            </a:r>
            <a:br>
              <a:rPr lang="en-US" dirty="0"/>
            </a:br>
            <a:r>
              <a:rPr lang="en-US" dirty="0"/>
              <a:t>for the 18</a:t>
            </a:r>
            <a:r>
              <a:rPr lang="en-US" baseline="30000" dirty="0"/>
              <a:t>th</a:t>
            </a:r>
            <a:r>
              <a:rPr lang="en-US" dirty="0"/>
              <a:t> GRVA session</a:t>
            </a:r>
            <a:endParaRPr lang="ru-RU" dirty="0"/>
          </a:p>
        </p:txBody>
      </p:sp>
      <p:sp>
        <p:nvSpPr>
          <p:cNvPr id="7" name="Подзаголовок 2">
            <a:extLst>
              <a:ext uri="{FF2B5EF4-FFF2-40B4-BE49-F238E27FC236}">
                <a16:creationId xmlns:a16="http://schemas.microsoft.com/office/drawing/2014/main" id="{D1426C7B-B3D4-418D-B47D-E83E6606F680}"/>
              </a:ext>
            </a:extLst>
          </p:cNvPr>
          <p:cNvSpPr txBox="1">
            <a:spLocks/>
          </p:cNvSpPr>
          <p:nvPr/>
        </p:nvSpPr>
        <p:spPr>
          <a:xfrm>
            <a:off x="218983" y="269402"/>
            <a:ext cx="5613646" cy="593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800" dirty="0"/>
              <a:t>Submitted by the TF on ADAS</a:t>
            </a:r>
            <a:endParaRPr lang="ru-RU" sz="1800" dirty="0"/>
          </a:p>
        </p:txBody>
      </p:sp>
      <p:sp>
        <p:nvSpPr>
          <p:cNvPr id="8" name="Подзаголовок 2">
            <a:extLst>
              <a:ext uri="{FF2B5EF4-FFF2-40B4-BE49-F238E27FC236}">
                <a16:creationId xmlns:a16="http://schemas.microsoft.com/office/drawing/2014/main" id="{D379EFF7-8752-4EF6-8D35-2C659295259B}"/>
              </a:ext>
            </a:extLst>
          </p:cNvPr>
          <p:cNvSpPr txBox="1">
            <a:spLocks/>
          </p:cNvSpPr>
          <p:nvPr/>
        </p:nvSpPr>
        <p:spPr>
          <a:xfrm>
            <a:off x="8653047" y="278280"/>
            <a:ext cx="3445739" cy="105894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en-US" sz="1800" u="sng" dirty="0"/>
              <a:t>Informal document </a:t>
            </a:r>
            <a:r>
              <a:rPr lang="en-US" sz="1800" b="1" dirty="0"/>
              <a:t>GRVA-18-16</a:t>
            </a:r>
          </a:p>
          <a:p>
            <a:pPr algn="l">
              <a:spcBef>
                <a:spcPts val="0"/>
              </a:spcBef>
            </a:pPr>
            <a:r>
              <a:rPr lang="en-US" sz="1800" dirty="0"/>
              <a:t>18</a:t>
            </a:r>
            <a:r>
              <a:rPr lang="en-US" sz="1800" baseline="30000" dirty="0"/>
              <a:t>th</a:t>
            </a:r>
            <a:r>
              <a:rPr lang="en-US" sz="1800" dirty="0"/>
              <a:t> GRVA, 22-26 January 2024</a:t>
            </a:r>
          </a:p>
          <a:p>
            <a:pPr algn="l">
              <a:spcBef>
                <a:spcPts val="0"/>
              </a:spcBef>
            </a:pPr>
            <a:r>
              <a:rPr lang="en-US" sz="1800" dirty="0"/>
              <a:t>Provisional agenda item 6(a)</a:t>
            </a:r>
            <a:endParaRPr lang="ru-RU" sz="1800" dirty="0"/>
          </a:p>
        </p:txBody>
      </p:sp>
    </p:spTree>
    <p:extLst>
      <p:ext uri="{BB962C8B-B14F-4D97-AF65-F5344CB8AC3E}">
        <p14:creationId xmlns:p14="http://schemas.microsoft.com/office/powerpoint/2010/main" val="1587566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06D60EBD-AFB6-09D5-D074-FAA918261409}"/>
              </a:ext>
            </a:extLst>
          </p:cNvPr>
          <p:cNvSpPr/>
          <p:nvPr/>
        </p:nvSpPr>
        <p:spPr>
          <a:xfrm>
            <a:off x="1623785" y="1333800"/>
            <a:ext cx="8086583" cy="416623"/>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chemeClr val="tx1"/>
                </a:solidFill>
                <a:effectLst/>
                <a:uLnTx/>
                <a:uFillTx/>
                <a:latin typeface="Calibri"/>
                <a:ea typeface="+mn-ea"/>
                <a:cs typeface="+mn-cs"/>
              </a:rPr>
              <a:t>5.3.1. System detection capabilities to be described by the manufacturer</a:t>
            </a:r>
          </a:p>
        </p:txBody>
      </p:sp>
      <p:sp>
        <p:nvSpPr>
          <p:cNvPr id="27" name="Rectangle 26">
            <a:extLst>
              <a:ext uri="{FF2B5EF4-FFF2-40B4-BE49-F238E27FC236}">
                <a16:creationId xmlns:a16="http://schemas.microsoft.com/office/drawing/2014/main" id="{CF6F186D-023D-6ECF-800B-74A6251A64DA}"/>
              </a:ext>
            </a:extLst>
          </p:cNvPr>
          <p:cNvSpPr/>
          <p:nvPr/>
        </p:nvSpPr>
        <p:spPr>
          <a:xfrm>
            <a:off x="1623784" y="1906043"/>
            <a:ext cx="8086583" cy="628154"/>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lang="en-GB" sz="1600" kern="0" dirty="0">
                <a:solidFill>
                  <a:schemeClr val="tx1"/>
                </a:solidFill>
                <a:latin typeface="Calibri"/>
              </a:rPr>
              <a:t>5.3.2. The system shall be able to assess and respond to its surroundings  according to its functionality, within the system boundaries </a:t>
            </a:r>
            <a:endParaRPr lang="en-US" sz="1600" kern="0" dirty="0">
              <a:solidFill>
                <a:schemeClr val="tx1"/>
              </a:solidFill>
              <a:latin typeface="Calibri"/>
            </a:endParaRPr>
          </a:p>
        </p:txBody>
      </p:sp>
      <p:sp>
        <p:nvSpPr>
          <p:cNvPr id="28" name="Rectangle 27">
            <a:extLst>
              <a:ext uri="{FF2B5EF4-FFF2-40B4-BE49-F238E27FC236}">
                <a16:creationId xmlns:a16="http://schemas.microsoft.com/office/drawing/2014/main" id="{0E787193-DE7F-79E0-75FA-F179BE058C13}"/>
              </a:ext>
            </a:extLst>
          </p:cNvPr>
          <p:cNvSpPr/>
          <p:nvPr/>
        </p:nvSpPr>
        <p:spPr>
          <a:xfrm>
            <a:off x="1623784" y="2748951"/>
            <a:ext cx="8086583" cy="628154"/>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lang="en-GB" sz="1600" kern="0" dirty="0">
                <a:solidFill>
                  <a:schemeClr val="tx1"/>
                </a:solidFill>
                <a:latin typeface="Calibri"/>
              </a:rPr>
              <a:t>5.3.3. The system may activate relevant vehicle systems when necessary (e.g., direction indicators</a:t>
            </a:r>
            <a:r>
              <a:rPr lang="en-US" sz="1600" kern="0" dirty="0">
                <a:solidFill>
                  <a:schemeClr val="tx1"/>
                </a:solidFill>
                <a:latin typeface="Calibri"/>
              </a:rPr>
              <a:t>)</a:t>
            </a:r>
          </a:p>
        </p:txBody>
      </p:sp>
      <p:sp>
        <p:nvSpPr>
          <p:cNvPr id="30" name="Rectangle 29">
            <a:extLst>
              <a:ext uri="{FF2B5EF4-FFF2-40B4-BE49-F238E27FC236}">
                <a16:creationId xmlns:a16="http://schemas.microsoft.com/office/drawing/2014/main" id="{693E9FA3-C87D-08C6-D064-5E2E4DF44AB4}"/>
              </a:ext>
            </a:extLst>
          </p:cNvPr>
          <p:cNvSpPr/>
          <p:nvPr/>
        </p:nvSpPr>
        <p:spPr>
          <a:xfrm>
            <a:off x="1623784" y="3600747"/>
            <a:ext cx="8086583" cy="628154"/>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chemeClr val="tx1"/>
                </a:solidFill>
                <a:effectLst/>
                <a:uLnTx/>
                <a:uFillTx/>
                <a:latin typeface="Calibri"/>
                <a:ea typeface="+mn-ea"/>
                <a:cs typeface="+mn-cs"/>
              </a:rPr>
              <a:t>5.3.4. </a:t>
            </a:r>
            <a:r>
              <a:rPr lang="en-GB" sz="1600" kern="0" dirty="0">
                <a:solidFill>
                  <a:schemeClr val="tx1"/>
                </a:solidFill>
                <a:latin typeface="Calibri"/>
              </a:rPr>
              <a:t>The manufacturer’s control strategy </a:t>
            </a:r>
            <a:r>
              <a:rPr lang="en-GB" sz="1600" kern="0" dirty="0">
                <a:solidFill>
                  <a:srgbClr val="FF0000"/>
                </a:solidFill>
                <a:latin typeface="Calibri"/>
              </a:rPr>
              <a:t>shall be designed </a:t>
            </a:r>
            <a:r>
              <a:rPr lang="en-GB" sz="1600" kern="0" dirty="0">
                <a:solidFill>
                  <a:schemeClr val="tx1"/>
                </a:solidFill>
                <a:latin typeface="Calibri"/>
              </a:rPr>
              <a:t>to reduce the risk of collision</a:t>
            </a:r>
            <a:r>
              <a:rPr lang="en-GB" sz="1600" kern="0" dirty="0">
                <a:solidFill>
                  <a:prstClr val="white"/>
                </a:solidFill>
                <a:latin typeface="Calibri"/>
              </a:rPr>
              <a:t> </a:t>
            </a:r>
            <a:r>
              <a:rPr lang="en-GB" sz="1600" kern="0" dirty="0">
                <a:solidFill>
                  <a:srgbClr val="FF0000"/>
                </a:solidFill>
                <a:latin typeface="Calibri"/>
              </a:rPr>
              <a:t>whilst remaining controllable accounting for the reaction time of the driver</a:t>
            </a:r>
            <a:endParaRPr lang="en-US" sz="1600" kern="0" dirty="0">
              <a:solidFill>
                <a:srgbClr val="FF0000"/>
              </a:solidFill>
              <a:latin typeface="Calibri"/>
            </a:endParaRPr>
          </a:p>
        </p:txBody>
      </p:sp>
      <p:sp>
        <p:nvSpPr>
          <p:cNvPr id="31" name="Rectangle 30">
            <a:extLst>
              <a:ext uri="{FF2B5EF4-FFF2-40B4-BE49-F238E27FC236}">
                <a16:creationId xmlns:a16="http://schemas.microsoft.com/office/drawing/2014/main" id="{1C3296A6-A1E4-69D8-FE45-2DB4AB7A6307}"/>
              </a:ext>
            </a:extLst>
          </p:cNvPr>
          <p:cNvSpPr/>
          <p:nvPr/>
        </p:nvSpPr>
        <p:spPr>
          <a:xfrm>
            <a:off x="1623784" y="4443834"/>
            <a:ext cx="8086583" cy="398141"/>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chemeClr val="tx1"/>
                </a:solidFill>
                <a:effectLst/>
                <a:uLnTx/>
                <a:uFillTx/>
                <a:latin typeface="Calibri"/>
                <a:ea typeface="+mn-ea"/>
                <a:cs typeface="+mn-cs"/>
              </a:rPr>
              <a:t>5.3.5. Response to system boundaries</a:t>
            </a:r>
          </a:p>
        </p:txBody>
      </p:sp>
      <p:sp>
        <p:nvSpPr>
          <p:cNvPr id="37" name="Rectangle 36">
            <a:extLst>
              <a:ext uri="{FF2B5EF4-FFF2-40B4-BE49-F238E27FC236}">
                <a16:creationId xmlns:a16="http://schemas.microsoft.com/office/drawing/2014/main" id="{85AF0372-39DE-9688-FD92-7922073D53A6}"/>
              </a:ext>
            </a:extLst>
          </p:cNvPr>
          <p:cNvSpPr/>
          <p:nvPr/>
        </p:nvSpPr>
        <p:spPr>
          <a:xfrm>
            <a:off x="1623784" y="5048199"/>
            <a:ext cx="8086583" cy="398141"/>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r>
              <a:rPr lang="en-US" sz="1600" kern="0" dirty="0">
                <a:solidFill>
                  <a:schemeClr val="tx1"/>
                </a:solidFill>
                <a:latin typeface="Calibri"/>
              </a:rPr>
              <a:t>5.3.6. Controllability</a:t>
            </a:r>
          </a:p>
        </p:txBody>
      </p:sp>
      <p:sp>
        <p:nvSpPr>
          <p:cNvPr id="6" name="Номер слайда 3">
            <a:extLst>
              <a:ext uri="{FF2B5EF4-FFF2-40B4-BE49-F238E27FC236}">
                <a16:creationId xmlns:a16="http://schemas.microsoft.com/office/drawing/2014/main" id="{60C7F9D9-9CE9-B563-C255-E1318281D7AC}"/>
              </a:ext>
            </a:extLst>
          </p:cNvPr>
          <p:cNvSpPr>
            <a:spLocks noGrp="1"/>
          </p:cNvSpPr>
          <p:nvPr>
            <p:ph type="sldNum" sz="quarter" idx="12"/>
          </p:nvPr>
        </p:nvSpPr>
        <p:spPr>
          <a:xfrm>
            <a:off x="7879080" y="5899150"/>
            <a:ext cx="2743200" cy="365125"/>
          </a:xfrm>
        </p:spPr>
        <p:txBody>
          <a:bodyPr/>
          <a:lstStyle/>
          <a:p>
            <a:fld id="{2705717C-9100-4B67-BBBE-0E8CFF0344F7}" type="slidenum">
              <a:rPr lang="ru-RU" smtClean="0"/>
              <a:t>10</a:t>
            </a:fld>
            <a:endParaRPr lang="ru-RU" dirty="0"/>
          </a:p>
        </p:txBody>
      </p:sp>
      <p:sp>
        <p:nvSpPr>
          <p:cNvPr id="14" name="Titel 2">
            <a:extLst>
              <a:ext uri="{FF2B5EF4-FFF2-40B4-BE49-F238E27FC236}">
                <a16:creationId xmlns:a16="http://schemas.microsoft.com/office/drawing/2014/main" id="{46CDDA87-4438-E9D9-1E5F-406978CD54CF}"/>
              </a:ext>
            </a:extLst>
          </p:cNvPr>
          <p:cNvSpPr txBox="1">
            <a:spLocks/>
          </p:cNvSpPr>
          <p:nvPr/>
        </p:nvSpPr>
        <p:spPr>
          <a:xfrm>
            <a:off x="431801" y="238583"/>
            <a:ext cx="10808854" cy="744502"/>
          </a:xfrm>
          <a:prstGeom prst="rect">
            <a:avLst/>
          </a:prstGeom>
        </p:spPr>
        <p:txBody>
          <a:bodyPr anchor="t" anchorCtr="0">
            <a:noAutofit/>
          </a:bodyPr>
          <a:lstStyle>
            <a:lvl1pPr marL="0" marR="0" lvl="0" indent="0" algn="l" defTabSz="1219170" rtl="0" fontAlgn="auto" hangingPunct="1">
              <a:lnSpc>
                <a:spcPct val="100000"/>
              </a:lnSpc>
              <a:spcBef>
                <a:spcPts val="0"/>
              </a:spcBef>
              <a:spcAft>
                <a:spcPts val="0"/>
              </a:spcAft>
              <a:buNone/>
              <a:tabLst/>
              <a:defRPr lang="de-DE" sz="2400" b="1" i="0" u="none" strike="noStrike" kern="1200" cap="none" spc="0" baseline="0">
                <a:solidFill>
                  <a:srgbClr val="5D5D5D"/>
                </a:solidFill>
                <a:uFillTx/>
                <a:latin typeface="+mj-lt"/>
                <a:cs typeface="Arial" pitchFamily="34"/>
              </a:defRPr>
            </a:lvl1p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4000" b="0" dirty="0">
                <a:solidFill>
                  <a:schemeClr val="tx1"/>
                </a:solidFill>
                <a:ea typeface="+mj-ea"/>
                <a:cs typeface="+mj-cs"/>
              </a:rPr>
              <a:t>Section 5 – 5.3. Functional Requirements </a:t>
            </a:r>
          </a:p>
        </p:txBody>
      </p:sp>
    </p:spTree>
    <p:extLst>
      <p:ext uri="{BB962C8B-B14F-4D97-AF65-F5344CB8AC3E}">
        <p14:creationId xmlns:p14="http://schemas.microsoft.com/office/powerpoint/2010/main" val="2657877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06D60EBD-AFB6-09D5-D074-FAA918261409}"/>
              </a:ext>
            </a:extLst>
          </p:cNvPr>
          <p:cNvSpPr/>
          <p:nvPr/>
        </p:nvSpPr>
        <p:spPr>
          <a:xfrm>
            <a:off x="7118329" y="1450526"/>
            <a:ext cx="3741259" cy="612000"/>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chemeClr val="tx1"/>
                </a:solidFill>
                <a:effectLst/>
                <a:uLnTx/>
                <a:uFillTx/>
                <a:latin typeface="Calibri"/>
                <a:ea typeface="+mn-ea"/>
                <a:cs typeface="+mn-cs"/>
              </a:rPr>
              <a:t>5.3.7. System dynamic control</a:t>
            </a:r>
          </a:p>
        </p:txBody>
      </p:sp>
      <p:sp>
        <p:nvSpPr>
          <p:cNvPr id="27" name="Rectangle 26">
            <a:extLst>
              <a:ext uri="{FF2B5EF4-FFF2-40B4-BE49-F238E27FC236}">
                <a16:creationId xmlns:a16="http://schemas.microsoft.com/office/drawing/2014/main" id="{CF6F186D-023D-6ECF-800B-74A6251A64DA}"/>
              </a:ext>
            </a:extLst>
          </p:cNvPr>
          <p:cNvSpPr/>
          <p:nvPr/>
        </p:nvSpPr>
        <p:spPr>
          <a:xfrm>
            <a:off x="1762820" y="3123000"/>
            <a:ext cx="2640350" cy="612000"/>
          </a:xfrm>
          <a:prstGeom prst="rect">
            <a:avLst/>
          </a:prstGeom>
          <a:solidFill>
            <a:schemeClr val="bg2">
              <a:lumMod val="90000"/>
            </a:schemeClr>
          </a:solidFill>
          <a:ln w="25400" cap="flat" cmpd="sng" algn="ctr">
            <a:solidFill>
              <a:schemeClr val="bg2">
                <a:lumMod val="50000"/>
              </a:schemeClr>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lang="en-GB" sz="1600" strike="sngStrike" kern="0">
                <a:latin typeface="Calibri"/>
              </a:rPr>
              <a:t>5.3.8</a:t>
            </a:r>
            <a:r>
              <a:rPr lang="en-GB" sz="1600" strike="sngStrike" kern="0" dirty="0">
                <a:latin typeface="Calibri"/>
              </a:rPr>
              <a:t>. Longitudinal control</a:t>
            </a:r>
            <a:endParaRPr lang="en-US" sz="1600" strike="sngStrike" kern="0" dirty="0">
              <a:latin typeface="Calibri"/>
            </a:endParaRPr>
          </a:p>
        </p:txBody>
      </p:sp>
      <p:sp>
        <p:nvSpPr>
          <p:cNvPr id="30" name="Rectangle 29">
            <a:extLst>
              <a:ext uri="{FF2B5EF4-FFF2-40B4-BE49-F238E27FC236}">
                <a16:creationId xmlns:a16="http://schemas.microsoft.com/office/drawing/2014/main" id="{693E9FA3-C87D-08C6-D064-5E2E4DF44AB4}"/>
              </a:ext>
            </a:extLst>
          </p:cNvPr>
          <p:cNvSpPr/>
          <p:nvPr/>
        </p:nvSpPr>
        <p:spPr>
          <a:xfrm>
            <a:off x="7118329" y="2141073"/>
            <a:ext cx="3741260" cy="3803547"/>
          </a:xfrm>
          <a:prstGeom prst="rect">
            <a:avLst/>
          </a:prstGeom>
          <a:noFill/>
          <a:ln w="25400" cap="flat" cmpd="sng" algn="ctr">
            <a:no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effectLst/>
                <a:uLnTx/>
                <a:uFillTx/>
                <a:latin typeface="Calibri"/>
                <a:ea typeface="+mn-ea"/>
                <a:cs typeface="+mn-cs"/>
              </a:rPr>
              <a:t>5.3.7.1. </a:t>
            </a:r>
            <a:r>
              <a:rPr lang="en-GB" sz="1600" kern="0" dirty="0">
                <a:latin typeface="Calibri"/>
              </a:rPr>
              <a:t>Positioning of the vehicle in the lane of travel</a:t>
            </a:r>
          </a:p>
          <a:p>
            <a:pPr marL="0" marR="0" lvl="0" indent="0" defTabSz="914400" eaLnBrk="1" fontAlgn="auto" latinLnBrk="0" hangingPunct="1">
              <a:lnSpc>
                <a:spcPct val="100000"/>
              </a:lnSpc>
              <a:spcBef>
                <a:spcPts val="0"/>
              </a:spcBef>
              <a:spcAft>
                <a:spcPts val="0"/>
              </a:spcAft>
              <a:buClrTx/>
              <a:buSzTx/>
              <a:buFontTx/>
              <a:buNone/>
              <a:tabLst/>
              <a:defRPr/>
            </a:pPr>
            <a:r>
              <a:rPr lang="en-GB" sz="1600" kern="0" dirty="0">
                <a:latin typeface="Calibri"/>
              </a:rPr>
              <a:t>5.3.7.2. Manoeuvre</a:t>
            </a:r>
            <a:r>
              <a:rPr lang="en-GB" sz="1800" dirty="0">
                <a:effectLst/>
                <a:latin typeface="Times New Roman" panose="02020603050405020304" pitchFamily="18" charset="0"/>
                <a:ea typeface="Calibri" panose="020F0502020204030204" pitchFamily="34" charset="0"/>
                <a:cs typeface="Arial" panose="020B0604020202020204" pitchFamily="34" charset="0"/>
              </a:rPr>
              <a:t> </a:t>
            </a:r>
            <a:endParaRPr lang="en-GB" sz="1600" kern="0" dirty="0">
              <a:latin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lang="en-GB" sz="1600" kern="0" dirty="0">
                <a:latin typeface="Calibri"/>
              </a:rPr>
              <a:t>5.3.7.2.1. General requirements</a:t>
            </a:r>
          </a:p>
          <a:p>
            <a:pPr marL="0" marR="0" lvl="0" indent="0" defTabSz="914400" eaLnBrk="1" fontAlgn="auto" latinLnBrk="0" hangingPunct="1">
              <a:lnSpc>
                <a:spcPct val="100000"/>
              </a:lnSpc>
              <a:spcBef>
                <a:spcPts val="0"/>
              </a:spcBef>
              <a:spcAft>
                <a:spcPts val="0"/>
              </a:spcAft>
              <a:buClrTx/>
              <a:buSzTx/>
              <a:buFontTx/>
              <a:buNone/>
              <a:tabLst/>
              <a:defRPr/>
            </a:pPr>
            <a:r>
              <a:rPr lang="en-GB" sz="1600" kern="0" dirty="0">
                <a:latin typeface="Calibri"/>
              </a:rPr>
              <a:t>5.3.7.2.2. General requirements for driver-initiated manoeuvres</a:t>
            </a:r>
          </a:p>
          <a:p>
            <a:pPr>
              <a:defRPr/>
            </a:pPr>
            <a:r>
              <a:rPr lang="en-GB" sz="1600" kern="0" dirty="0">
                <a:latin typeface="Calibri"/>
              </a:rPr>
              <a:t>5.3.7.2.3. General requirements for driver-confirmed manoeuvres</a:t>
            </a:r>
            <a:br>
              <a:rPr lang="en-GB" sz="1600" kern="0" dirty="0">
                <a:latin typeface="Calibri"/>
              </a:rPr>
            </a:br>
            <a:r>
              <a:rPr lang="en-GB" sz="1600" kern="0" dirty="0">
                <a:latin typeface="Calibri"/>
              </a:rPr>
              <a:t>5.3.7.2.4. General requirements for </a:t>
            </a:r>
            <a:r>
              <a:rPr lang="en-GB" sz="1600" kern="0">
                <a:latin typeface="Calibri"/>
              </a:rPr>
              <a:t>system-initiated manoeuvres (</a:t>
            </a:r>
            <a:r>
              <a:rPr lang="en-GB" sz="1600" kern="0" dirty="0">
                <a:latin typeface="Calibri"/>
              </a:rPr>
              <a:t>Reserved)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effectLst/>
                <a:uLnTx/>
                <a:uFillTx/>
                <a:latin typeface="Calibri"/>
                <a:ea typeface="+mn-ea"/>
                <a:cs typeface="+mn-cs"/>
              </a:rPr>
              <a:t>5.3.7.3. </a:t>
            </a:r>
            <a:r>
              <a:rPr lang="en-GB" sz="1600" kern="0" dirty="0">
                <a:latin typeface="Calibri"/>
              </a:rPr>
              <a:t>Driver Unavailability Response</a:t>
            </a:r>
            <a:endParaRPr lang="en-US" sz="1600" kern="0" dirty="0">
              <a:latin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effectLst/>
                <a:uLnTx/>
                <a:uFillTx/>
                <a:latin typeface="Calibri"/>
                <a:ea typeface="+mn-ea"/>
                <a:cs typeface="+mn-cs"/>
              </a:rPr>
              <a:t>5.3.7.4. </a:t>
            </a:r>
            <a:r>
              <a:rPr lang="en-GB" sz="1600" kern="0" dirty="0">
                <a:latin typeface="Calibri"/>
              </a:rPr>
              <a:t>Speed Limit Compliance Assistance</a:t>
            </a:r>
          </a:p>
          <a:p>
            <a:pPr marL="0" marR="0" lvl="0" indent="0" defTabSz="914400" eaLnBrk="1" fontAlgn="auto" latinLnBrk="0" hangingPunct="1">
              <a:lnSpc>
                <a:spcPct val="100000"/>
              </a:lnSpc>
              <a:spcBef>
                <a:spcPts val="0"/>
              </a:spcBef>
              <a:spcAft>
                <a:spcPts val="0"/>
              </a:spcAft>
              <a:buClrTx/>
              <a:buSzTx/>
              <a:buFontTx/>
              <a:buNone/>
              <a:tabLst/>
              <a:defRPr/>
            </a:pPr>
            <a:r>
              <a:rPr lang="en-GB" sz="1600" kern="0" dirty="0">
                <a:latin typeface="Calibri"/>
              </a:rPr>
              <a:t>5.3.7.5. Safe Headway Assistance </a:t>
            </a:r>
          </a:p>
        </p:txBody>
      </p:sp>
      <p:sp>
        <p:nvSpPr>
          <p:cNvPr id="31" name="Rectangle 30">
            <a:extLst>
              <a:ext uri="{FF2B5EF4-FFF2-40B4-BE49-F238E27FC236}">
                <a16:creationId xmlns:a16="http://schemas.microsoft.com/office/drawing/2014/main" id="{1C3296A6-A1E4-69D8-FE45-2DB4AB7A6307}"/>
              </a:ext>
            </a:extLst>
          </p:cNvPr>
          <p:cNvSpPr/>
          <p:nvPr/>
        </p:nvSpPr>
        <p:spPr>
          <a:xfrm>
            <a:off x="1762819" y="3794440"/>
            <a:ext cx="2640351" cy="1656000"/>
          </a:xfrm>
          <a:prstGeom prst="rect">
            <a:avLst/>
          </a:prstGeom>
          <a:noFill/>
          <a:ln w="25400" cap="flat" cmpd="sng" algn="ctr">
            <a:no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lang="en-US" sz="1600" strike="sngStrike" kern="0" dirty="0">
                <a:solidFill>
                  <a:schemeClr val="bg1">
                    <a:lumMod val="65000"/>
                  </a:schemeClr>
                </a:solidFill>
                <a:latin typeface="Calibri"/>
              </a:rPr>
              <a:t>5.3.8.1. </a:t>
            </a:r>
            <a:r>
              <a:rPr lang="en-GB" sz="1600" strike="sngStrike" kern="0" dirty="0">
                <a:solidFill>
                  <a:schemeClr val="bg1">
                    <a:lumMod val="65000"/>
                  </a:schemeClr>
                </a:solidFill>
                <a:latin typeface="Calibri"/>
              </a:rPr>
              <a:t>Deceleration and acceleration</a:t>
            </a:r>
          </a:p>
          <a:p>
            <a:pPr marL="0" marR="0" lvl="0" indent="0" defTabSz="914400" eaLnBrk="1" fontAlgn="auto" latinLnBrk="0" hangingPunct="1">
              <a:lnSpc>
                <a:spcPct val="100000"/>
              </a:lnSpc>
              <a:spcBef>
                <a:spcPts val="0"/>
              </a:spcBef>
              <a:spcAft>
                <a:spcPts val="0"/>
              </a:spcAft>
              <a:buClrTx/>
              <a:buSzTx/>
              <a:buFontTx/>
              <a:buNone/>
              <a:tabLst/>
              <a:defRPr/>
            </a:pPr>
            <a:r>
              <a:rPr lang="en-GB" sz="1600" strike="sngStrike" kern="0" dirty="0">
                <a:solidFill>
                  <a:schemeClr val="bg1">
                    <a:lumMod val="65000"/>
                  </a:schemeClr>
                </a:solidFill>
                <a:latin typeface="Calibri"/>
              </a:rPr>
              <a:t>5.3.8.2. Speed limit compliance assistance</a:t>
            </a:r>
          </a:p>
          <a:p>
            <a:pPr marL="0" marR="0" lvl="0" indent="0" defTabSz="914400" eaLnBrk="1" fontAlgn="auto" latinLnBrk="0" hangingPunct="1">
              <a:lnSpc>
                <a:spcPct val="100000"/>
              </a:lnSpc>
              <a:spcBef>
                <a:spcPts val="0"/>
              </a:spcBef>
              <a:spcAft>
                <a:spcPts val="0"/>
              </a:spcAft>
              <a:buClrTx/>
              <a:buSzTx/>
              <a:buFontTx/>
              <a:buNone/>
              <a:tabLst/>
              <a:defRPr/>
            </a:pPr>
            <a:r>
              <a:rPr lang="en-GB" sz="1600" strike="sngStrike" kern="0" dirty="0">
                <a:solidFill>
                  <a:schemeClr val="bg1">
                    <a:lumMod val="65000"/>
                  </a:schemeClr>
                </a:solidFill>
                <a:latin typeface="Calibri"/>
              </a:rPr>
              <a:t>5.3.8.3. Safe headway assistance</a:t>
            </a:r>
            <a:endParaRPr lang="en-US" sz="1600" strike="sngStrike" kern="0" dirty="0">
              <a:solidFill>
                <a:schemeClr val="bg1">
                  <a:lumMod val="65000"/>
                </a:schemeClr>
              </a:solidFill>
              <a:latin typeface="Calibri"/>
            </a:endParaRPr>
          </a:p>
        </p:txBody>
      </p:sp>
      <p:sp>
        <p:nvSpPr>
          <p:cNvPr id="6" name="Номер слайда 3">
            <a:extLst>
              <a:ext uri="{FF2B5EF4-FFF2-40B4-BE49-F238E27FC236}">
                <a16:creationId xmlns:a16="http://schemas.microsoft.com/office/drawing/2014/main" id="{60C7F9D9-9CE9-B563-C255-E1318281D7AC}"/>
              </a:ext>
            </a:extLst>
          </p:cNvPr>
          <p:cNvSpPr>
            <a:spLocks noGrp="1"/>
          </p:cNvSpPr>
          <p:nvPr>
            <p:ph type="sldNum" sz="quarter" idx="12"/>
          </p:nvPr>
        </p:nvSpPr>
        <p:spPr>
          <a:xfrm>
            <a:off x="7879080" y="5899150"/>
            <a:ext cx="2743200" cy="365125"/>
          </a:xfrm>
        </p:spPr>
        <p:txBody>
          <a:bodyPr/>
          <a:lstStyle/>
          <a:p>
            <a:fld id="{2705717C-9100-4B67-BBBE-0E8CFF0344F7}" type="slidenum">
              <a:rPr lang="ru-RU" smtClean="0"/>
              <a:t>11</a:t>
            </a:fld>
            <a:endParaRPr lang="ru-RU" dirty="0"/>
          </a:p>
        </p:txBody>
      </p:sp>
      <p:sp>
        <p:nvSpPr>
          <p:cNvPr id="14" name="Titel 2">
            <a:extLst>
              <a:ext uri="{FF2B5EF4-FFF2-40B4-BE49-F238E27FC236}">
                <a16:creationId xmlns:a16="http://schemas.microsoft.com/office/drawing/2014/main" id="{46CDDA87-4438-E9D9-1E5F-406978CD54CF}"/>
              </a:ext>
            </a:extLst>
          </p:cNvPr>
          <p:cNvSpPr txBox="1">
            <a:spLocks/>
          </p:cNvSpPr>
          <p:nvPr/>
        </p:nvSpPr>
        <p:spPr>
          <a:xfrm>
            <a:off x="431801" y="238583"/>
            <a:ext cx="10808854" cy="744502"/>
          </a:xfrm>
          <a:prstGeom prst="rect">
            <a:avLst/>
          </a:prstGeom>
        </p:spPr>
        <p:txBody>
          <a:bodyPr anchor="t" anchorCtr="0">
            <a:noAutofit/>
          </a:bodyPr>
          <a:lstStyle>
            <a:lvl1pPr marL="0" marR="0" lvl="0" indent="0" algn="l" defTabSz="1219170" rtl="0" fontAlgn="auto" hangingPunct="1">
              <a:lnSpc>
                <a:spcPct val="100000"/>
              </a:lnSpc>
              <a:spcBef>
                <a:spcPts val="0"/>
              </a:spcBef>
              <a:spcAft>
                <a:spcPts val="0"/>
              </a:spcAft>
              <a:buNone/>
              <a:tabLst/>
              <a:defRPr lang="de-DE" sz="2400" b="1" i="0" u="none" strike="noStrike" kern="1200" cap="none" spc="0" baseline="0">
                <a:solidFill>
                  <a:srgbClr val="5D5D5D"/>
                </a:solidFill>
                <a:uFillTx/>
                <a:latin typeface="+mj-lt"/>
                <a:cs typeface="Arial" pitchFamily="34"/>
              </a:defRPr>
            </a:lvl1p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4000" b="0" dirty="0">
                <a:solidFill>
                  <a:schemeClr val="tx1"/>
                </a:solidFill>
                <a:ea typeface="+mj-ea"/>
                <a:cs typeface="+mj-cs"/>
              </a:rPr>
              <a:t>Section 5 – 5.3. Functional Requirements (</a:t>
            </a:r>
            <a:r>
              <a:rPr lang="en-US" sz="4000" b="0" dirty="0" err="1">
                <a:solidFill>
                  <a:schemeClr val="tx1"/>
                </a:solidFill>
                <a:ea typeface="+mj-ea"/>
                <a:cs typeface="+mj-cs"/>
              </a:rPr>
              <a:t>cont</a:t>
            </a:r>
            <a:r>
              <a:rPr lang="en-US" sz="4000" b="0" dirty="0">
                <a:solidFill>
                  <a:schemeClr val="tx1"/>
                </a:solidFill>
                <a:ea typeface="+mj-ea"/>
                <a:cs typeface="+mj-cs"/>
              </a:rPr>
              <a:t>-d) </a:t>
            </a:r>
          </a:p>
        </p:txBody>
      </p:sp>
      <p:sp>
        <p:nvSpPr>
          <p:cNvPr id="3" name="Стрелка: влево 2">
            <a:extLst>
              <a:ext uri="{FF2B5EF4-FFF2-40B4-BE49-F238E27FC236}">
                <a16:creationId xmlns:a16="http://schemas.microsoft.com/office/drawing/2014/main" id="{E730C6D9-6346-05E8-0711-B13770D7717A}"/>
              </a:ext>
            </a:extLst>
          </p:cNvPr>
          <p:cNvSpPr/>
          <p:nvPr/>
        </p:nvSpPr>
        <p:spPr>
          <a:xfrm rot="10800000">
            <a:off x="5486400" y="2260015"/>
            <a:ext cx="1016000" cy="853299"/>
          </a:xfrm>
          <a:prstGeom prst="leftArrow">
            <a:avLst/>
          </a:prstGeom>
          <a:solidFill>
            <a:schemeClr val="bg2">
              <a:lumMod val="90000"/>
            </a:schemeClr>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Rectangle 1">
            <a:extLst>
              <a:ext uri="{FF2B5EF4-FFF2-40B4-BE49-F238E27FC236}">
                <a16:creationId xmlns:a16="http://schemas.microsoft.com/office/drawing/2014/main" id="{936F927E-97D8-A8CF-BE87-4E3520B8AC60}"/>
              </a:ext>
            </a:extLst>
          </p:cNvPr>
          <p:cNvSpPr/>
          <p:nvPr/>
        </p:nvSpPr>
        <p:spPr>
          <a:xfrm>
            <a:off x="1763073" y="1870525"/>
            <a:ext cx="2640350" cy="612000"/>
          </a:xfrm>
          <a:prstGeom prst="rect">
            <a:avLst/>
          </a:prstGeom>
          <a:solidFill>
            <a:schemeClr val="bg2">
              <a:lumMod val="90000"/>
            </a:schemeClr>
          </a:solidFill>
          <a:ln w="25400" cap="flat" cmpd="sng" algn="ctr">
            <a:solidFill>
              <a:schemeClr val="bg2">
                <a:lumMod val="50000"/>
              </a:schemeClr>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lang="en-GB" sz="1600" kern="0">
                <a:latin typeface="Calibri"/>
              </a:rPr>
              <a:t>5.3.7. System Dynamic Control</a:t>
            </a:r>
            <a:endParaRPr lang="en-US" sz="1600" kern="0" dirty="0">
              <a:latin typeface="Calibri"/>
            </a:endParaRPr>
          </a:p>
        </p:txBody>
      </p:sp>
    </p:spTree>
    <p:extLst>
      <p:ext uri="{BB962C8B-B14F-4D97-AF65-F5344CB8AC3E}">
        <p14:creationId xmlns:p14="http://schemas.microsoft.com/office/powerpoint/2010/main" val="4283779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06D60EBD-AFB6-09D5-D074-FAA918261409}"/>
              </a:ext>
            </a:extLst>
          </p:cNvPr>
          <p:cNvSpPr/>
          <p:nvPr/>
        </p:nvSpPr>
        <p:spPr>
          <a:xfrm>
            <a:off x="1162232" y="1320884"/>
            <a:ext cx="2640350" cy="900000"/>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chemeClr val="tx1"/>
                </a:solidFill>
                <a:effectLst/>
                <a:uLnTx/>
                <a:uFillTx/>
                <a:latin typeface="Calibri"/>
                <a:ea typeface="+mn-ea"/>
                <a:cs typeface="+mn-cs"/>
              </a:rPr>
              <a:t>5.5.1. System modes of operation</a:t>
            </a:r>
          </a:p>
        </p:txBody>
      </p:sp>
      <p:sp>
        <p:nvSpPr>
          <p:cNvPr id="27" name="Rectangle 26">
            <a:extLst>
              <a:ext uri="{FF2B5EF4-FFF2-40B4-BE49-F238E27FC236}">
                <a16:creationId xmlns:a16="http://schemas.microsoft.com/office/drawing/2014/main" id="{CF6F186D-023D-6ECF-800B-74A6251A64DA}"/>
              </a:ext>
            </a:extLst>
          </p:cNvPr>
          <p:cNvSpPr/>
          <p:nvPr/>
        </p:nvSpPr>
        <p:spPr>
          <a:xfrm>
            <a:off x="1162232" y="2338656"/>
            <a:ext cx="2640350" cy="900000"/>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lang="en-GB" sz="1600" kern="0" dirty="0">
                <a:solidFill>
                  <a:schemeClr val="tx1"/>
                </a:solidFill>
                <a:latin typeface="Calibri"/>
              </a:rPr>
              <a:t>5.5.2. General requirements</a:t>
            </a:r>
            <a:endParaRPr lang="en-US" sz="1600" kern="0" dirty="0">
              <a:solidFill>
                <a:schemeClr val="tx1"/>
              </a:solidFill>
              <a:latin typeface="Calibri"/>
            </a:endParaRPr>
          </a:p>
        </p:txBody>
      </p:sp>
      <p:sp>
        <p:nvSpPr>
          <p:cNvPr id="28" name="Rectangle 27">
            <a:extLst>
              <a:ext uri="{FF2B5EF4-FFF2-40B4-BE49-F238E27FC236}">
                <a16:creationId xmlns:a16="http://schemas.microsoft.com/office/drawing/2014/main" id="{0E787193-DE7F-79E0-75FA-F179BE058C13}"/>
              </a:ext>
            </a:extLst>
          </p:cNvPr>
          <p:cNvSpPr/>
          <p:nvPr/>
        </p:nvSpPr>
        <p:spPr>
          <a:xfrm>
            <a:off x="1162230" y="3356428"/>
            <a:ext cx="2640351" cy="900000"/>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lang="en-GB" sz="1600" kern="0" dirty="0">
                <a:solidFill>
                  <a:schemeClr val="tx1"/>
                </a:solidFill>
                <a:latin typeface="Calibri"/>
              </a:rPr>
              <a:t>5.5.3. Activation, deactivation, driver override</a:t>
            </a:r>
            <a:r>
              <a:rPr lang="en-US" sz="1600" kern="0" dirty="0">
                <a:solidFill>
                  <a:schemeClr val="tx1"/>
                </a:solidFill>
                <a:latin typeface="Calibri"/>
              </a:rPr>
              <a:t>)</a:t>
            </a:r>
          </a:p>
        </p:txBody>
      </p:sp>
      <p:sp>
        <p:nvSpPr>
          <p:cNvPr id="30" name="Rectangle 29">
            <a:extLst>
              <a:ext uri="{FF2B5EF4-FFF2-40B4-BE49-F238E27FC236}">
                <a16:creationId xmlns:a16="http://schemas.microsoft.com/office/drawing/2014/main" id="{693E9FA3-C87D-08C6-D064-5E2E4DF44AB4}"/>
              </a:ext>
            </a:extLst>
          </p:cNvPr>
          <p:cNvSpPr/>
          <p:nvPr/>
        </p:nvSpPr>
        <p:spPr>
          <a:xfrm>
            <a:off x="1162230" y="4374200"/>
            <a:ext cx="2640351" cy="899237"/>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chemeClr val="tx1"/>
                </a:solidFill>
                <a:effectLst/>
                <a:uLnTx/>
                <a:uFillTx/>
                <a:latin typeface="Calibri"/>
                <a:ea typeface="+mn-ea"/>
                <a:cs typeface="+mn-cs"/>
              </a:rPr>
              <a:t>5.5.4. </a:t>
            </a:r>
            <a:r>
              <a:rPr lang="en-GB" sz="1600" kern="0" dirty="0">
                <a:solidFill>
                  <a:schemeClr val="tx1"/>
                </a:solidFill>
                <a:latin typeface="Calibri"/>
              </a:rPr>
              <a:t>Driver information, driver </a:t>
            </a:r>
            <a:r>
              <a:rPr lang="en-GB" sz="1600" kern="0" dirty="0">
                <a:solidFill>
                  <a:srgbClr val="FF0000"/>
                </a:solidFill>
                <a:latin typeface="Calibri"/>
              </a:rPr>
              <a:t>disengagement</a:t>
            </a:r>
            <a:r>
              <a:rPr lang="en-GB" sz="1600" kern="0" dirty="0">
                <a:solidFill>
                  <a:schemeClr val="tx1"/>
                </a:solidFill>
                <a:latin typeface="Calibri"/>
              </a:rPr>
              <a:t> and warnings to the driver</a:t>
            </a:r>
            <a:endParaRPr lang="en-US" sz="1600" kern="0" dirty="0">
              <a:solidFill>
                <a:schemeClr val="tx1"/>
              </a:solidFill>
              <a:latin typeface="Calibri"/>
            </a:endParaRPr>
          </a:p>
        </p:txBody>
      </p:sp>
      <p:sp>
        <p:nvSpPr>
          <p:cNvPr id="31" name="Rectangle 30">
            <a:extLst>
              <a:ext uri="{FF2B5EF4-FFF2-40B4-BE49-F238E27FC236}">
                <a16:creationId xmlns:a16="http://schemas.microsoft.com/office/drawing/2014/main" id="{1C3296A6-A1E4-69D8-FE45-2DB4AB7A6307}"/>
              </a:ext>
            </a:extLst>
          </p:cNvPr>
          <p:cNvSpPr/>
          <p:nvPr/>
        </p:nvSpPr>
        <p:spPr>
          <a:xfrm>
            <a:off x="4061217" y="4311177"/>
            <a:ext cx="2640351" cy="1425173"/>
          </a:xfrm>
          <a:prstGeom prst="rect">
            <a:avLst/>
          </a:prstGeom>
          <a:noFill/>
          <a:ln w="25400" cap="flat" cmpd="sng" algn="ctr">
            <a:no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effectLst/>
                <a:uLnTx/>
                <a:uFillTx/>
                <a:latin typeface="Calibri"/>
                <a:ea typeface="+mn-ea"/>
                <a:cs typeface="+mn-cs"/>
              </a:rPr>
              <a:t>5.5.4.1. </a:t>
            </a:r>
            <a:r>
              <a:rPr kumimoji="0" lang="en-US" sz="1600" b="0" i="0" u="none" strike="noStrike" kern="0" cap="none" spc="0" normalizeH="0" baseline="0" noProof="0" dirty="0">
                <a:ln>
                  <a:noFill/>
                </a:ln>
                <a:solidFill>
                  <a:srgbClr val="FF0000"/>
                </a:solidFill>
                <a:effectLst/>
                <a:uLnTx/>
                <a:uFillTx/>
                <a:latin typeface="Calibri"/>
                <a:ea typeface="+mn-ea"/>
                <a:cs typeface="+mn-cs"/>
              </a:rPr>
              <a:t>Driver information</a:t>
            </a:r>
          </a:p>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a:latin typeface="Calibri"/>
              </a:rPr>
              <a:t>5.5.4.2. </a:t>
            </a:r>
            <a:r>
              <a:rPr lang="en-GB" sz="1600" kern="0" dirty="0">
                <a:latin typeface="Calibri"/>
              </a:rPr>
              <a:t>Driver state monitoring and warning strategies</a:t>
            </a:r>
            <a:endParaRPr lang="en-US" sz="1600" kern="0" dirty="0">
              <a:latin typeface="Calibri"/>
            </a:endParaRPr>
          </a:p>
        </p:txBody>
      </p:sp>
      <p:sp>
        <p:nvSpPr>
          <p:cNvPr id="37" name="Rectangle 36">
            <a:extLst>
              <a:ext uri="{FF2B5EF4-FFF2-40B4-BE49-F238E27FC236}">
                <a16:creationId xmlns:a16="http://schemas.microsoft.com/office/drawing/2014/main" id="{85AF0372-39DE-9688-FD92-7922073D53A6}"/>
              </a:ext>
            </a:extLst>
          </p:cNvPr>
          <p:cNvSpPr/>
          <p:nvPr/>
        </p:nvSpPr>
        <p:spPr>
          <a:xfrm>
            <a:off x="7534365" y="3560479"/>
            <a:ext cx="4421675" cy="2367257"/>
          </a:xfrm>
          <a:prstGeom prst="rect">
            <a:avLst/>
          </a:prstGeom>
          <a:noFill/>
          <a:ln w="25400" cap="flat" cmpd="sng" algn="ctr">
            <a:noFill/>
            <a:prstDash val="solid"/>
          </a:ln>
          <a:effectLst/>
        </p:spPr>
        <p:txBody>
          <a:bodyPr rtlCol="0" anchor="t"/>
          <a:lstStyle/>
          <a:p>
            <a:r>
              <a:rPr lang="en-US" sz="1600" kern="0" dirty="0">
                <a:latin typeface="Calibri"/>
              </a:rPr>
              <a:t>5.5.4.2.1. </a:t>
            </a:r>
            <a:r>
              <a:rPr lang="en-GB" sz="1600" kern="0" dirty="0">
                <a:latin typeface="Calibri"/>
              </a:rPr>
              <a:t>Driver disengagement monitoring</a:t>
            </a:r>
          </a:p>
          <a:p>
            <a:r>
              <a:rPr lang="en-US" sz="1600" kern="0" dirty="0">
                <a:latin typeface="Calibri"/>
              </a:rPr>
              <a:t>5.5.4.2.2. </a:t>
            </a:r>
            <a:r>
              <a:rPr lang="en-GB" sz="1600" kern="0" dirty="0">
                <a:latin typeface="Calibri"/>
              </a:rPr>
              <a:t>General requirements for driver disengagement warnings</a:t>
            </a:r>
            <a:endParaRPr lang="en-US" sz="1600" kern="0" dirty="0">
              <a:latin typeface="Calibri"/>
            </a:endParaRPr>
          </a:p>
          <a:p>
            <a:r>
              <a:rPr lang="en-US" sz="1600" kern="0" dirty="0">
                <a:latin typeface="Calibri"/>
              </a:rPr>
              <a:t>5.5.4.2.3. </a:t>
            </a:r>
            <a:r>
              <a:rPr lang="en-GB" sz="1600" kern="0" dirty="0">
                <a:latin typeface="Calibri"/>
              </a:rPr>
              <a:t>Types of warnings</a:t>
            </a:r>
            <a:endParaRPr lang="en-US" sz="1600" kern="0" dirty="0">
              <a:latin typeface="Calibri"/>
            </a:endParaRPr>
          </a:p>
          <a:p>
            <a:r>
              <a:rPr lang="en-US" sz="1600" kern="0" dirty="0">
                <a:latin typeface="Calibri"/>
              </a:rPr>
              <a:t>5.5.4.2.4. </a:t>
            </a:r>
            <a:r>
              <a:rPr lang="en-GB" sz="1600" kern="0" dirty="0">
                <a:latin typeface="Calibri"/>
              </a:rPr>
              <a:t>Assessment of motoric disengagement</a:t>
            </a:r>
          </a:p>
          <a:p>
            <a:r>
              <a:rPr lang="en-US" sz="1600" kern="0" dirty="0"/>
              <a:t>5.5.4.2.5. </a:t>
            </a:r>
            <a:r>
              <a:rPr lang="en-GB" sz="1600" kern="0" dirty="0"/>
              <a:t>Assessment of visual disengagement</a:t>
            </a:r>
            <a:endParaRPr lang="en-US" sz="1600" kern="0" dirty="0"/>
          </a:p>
          <a:p>
            <a:r>
              <a:rPr lang="en-US" sz="1600" kern="0" dirty="0">
                <a:latin typeface="Calibri"/>
              </a:rPr>
              <a:t>5.5.4.2.6. Warning escalation sequence</a:t>
            </a:r>
          </a:p>
          <a:p>
            <a:r>
              <a:rPr lang="en-US" sz="1600" kern="0" dirty="0">
                <a:latin typeface="Calibri"/>
              </a:rPr>
              <a:t>5.5.4.2.7</a:t>
            </a:r>
            <a:r>
              <a:rPr lang="en-US" sz="1600" kern="0" dirty="0">
                <a:solidFill>
                  <a:srgbClr val="FF0000"/>
                </a:solidFill>
                <a:latin typeface="Calibri"/>
              </a:rPr>
              <a:t>. </a:t>
            </a:r>
            <a:r>
              <a:rPr lang="en-GB" sz="1600" kern="0" dirty="0">
                <a:solidFill>
                  <a:srgbClr val="FF0000"/>
                </a:solidFill>
                <a:latin typeface="Calibri"/>
              </a:rPr>
              <a:t>Additional Strategies for Disengagement Detection and Re-Engagement Support</a:t>
            </a:r>
            <a:endParaRPr lang="en-US" sz="1600" kern="0" dirty="0">
              <a:solidFill>
                <a:srgbClr val="FF0000"/>
              </a:solidFill>
              <a:latin typeface="Calibri"/>
            </a:endParaRPr>
          </a:p>
          <a:p>
            <a:r>
              <a:rPr lang="en-US" sz="1600" kern="0" dirty="0">
                <a:latin typeface="Calibri"/>
              </a:rPr>
              <a:t>5.5.4.2.8. </a:t>
            </a:r>
            <a:r>
              <a:rPr lang="en-GB" sz="1600" kern="0" dirty="0">
                <a:latin typeface="Calibri"/>
              </a:rPr>
              <a:t>Repeated or prolonged driver disengagement</a:t>
            </a:r>
            <a:endParaRPr lang="en-US" sz="1600" kern="0" dirty="0">
              <a:latin typeface="Calibri"/>
            </a:endParaRPr>
          </a:p>
          <a:p>
            <a:endParaRPr lang="en-US" sz="1600" kern="0" dirty="0">
              <a:latin typeface="Calibri"/>
            </a:endParaRPr>
          </a:p>
        </p:txBody>
      </p:sp>
      <p:sp>
        <p:nvSpPr>
          <p:cNvPr id="6" name="Номер слайда 3">
            <a:extLst>
              <a:ext uri="{FF2B5EF4-FFF2-40B4-BE49-F238E27FC236}">
                <a16:creationId xmlns:a16="http://schemas.microsoft.com/office/drawing/2014/main" id="{60C7F9D9-9CE9-B563-C255-E1318281D7AC}"/>
              </a:ext>
            </a:extLst>
          </p:cNvPr>
          <p:cNvSpPr>
            <a:spLocks noGrp="1"/>
          </p:cNvSpPr>
          <p:nvPr>
            <p:ph type="sldNum" sz="quarter" idx="12"/>
          </p:nvPr>
        </p:nvSpPr>
        <p:spPr>
          <a:xfrm>
            <a:off x="7940040" y="6254292"/>
            <a:ext cx="2743200" cy="365125"/>
          </a:xfrm>
        </p:spPr>
        <p:txBody>
          <a:bodyPr/>
          <a:lstStyle/>
          <a:p>
            <a:fld id="{2705717C-9100-4B67-BBBE-0E8CFF0344F7}" type="slidenum">
              <a:rPr lang="ru-RU" smtClean="0"/>
              <a:t>12</a:t>
            </a:fld>
            <a:endParaRPr lang="ru-RU" dirty="0"/>
          </a:p>
        </p:txBody>
      </p:sp>
      <p:sp>
        <p:nvSpPr>
          <p:cNvPr id="14" name="Titel 2">
            <a:extLst>
              <a:ext uri="{FF2B5EF4-FFF2-40B4-BE49-F238E27FC236}">
                <a16:creationId xmlns:a16="http://schemas.microsoft.com/office/drawing/2014/main" id="{46CDDA87-4438-E9D9-1E5F-406978CD54CF}"/>
              </a:ext>
            </a:extLst>
          </p:cNvPr>
          <p:cNvSpPr txBox="1">
            <a:spLocks/>
          </p:cNvSpPr>
          <p:nvPr/>
        </p:nvSpPr>
        <p:spPr>
          <a:xfrm>
            <a:off x="431801" y="238583"/>
            <a:ext cx="10808854" cy="744502"/>
          </a:xfrm>
          <a:prstGeom prst="rect">
            <a:avLst/>
          </a:prstGeom>
        </p:spPr>
        <p:txBody>
          <a:bodyPr anchor="t" anchorCtr="0">
            <a:noAutofit/>
          </a:bodyPr>
          <a:lstStyle>
            <a:lvl1pPr marL="0" marR="0" lvl="0" indent="0" algn="l" defTabSz="1219170" rtl="0" fontAlgn="auto" hangingPunct="1">
              <a:lnSpc>
                <a:spcPct val="100000"/>
              </a:lnSpc>
              <a:spcBef>
                <a:spcPts val="0"/>
              </a:spcBef>
              <a:spcAft>
                <a:spcPts val="0"/>
              </a:spcAft>
              <a:buNone/>
              <a:tabLst/>
              <a:defRPr lang="de-DE" sz="2400" b="1" i="0" u="none" strike="noStrike" kern="1200" cap="none" spc="0" baseline="0">
                <a:solidFill>
                  <a:srgbClr val="5D5D5D"/>
                </a:solidFill>
                <a:uFillTx/>
                <a:latin typeface="+mj-lt"/>
                <a:cs typeface="Arial" pitchFamily="34"/>
              </a:defRPr>
            </a:lvl1p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4000" b="0" dirty="0">
                <a:solidFill>
                  <a:schemeClr val="tx1"/>
                </a:solidFill>
                <a:ea typeface="+mj-ea"/>
                <a:cs typeface="+mj-cs"/>
              </a:rPr>
              <a:t>Section 5 – 5.5. HMI</a:t>
            </a:r>
          </a:p>
        </p:txBody>
      </p:sp>
      <p:sp>
        <p:nvSpPr>
          <p:cNvPr id="2" name="Стрелка: вправо 1">
            <a:extLst>
              <a:ext uri="{FF2B5EF4-FFF2-40B4-BE49-F238E27FC236}">
                <a16:creationId xmlns:a16="http://schemas.microsoft.com/office/drawing/2014/main" id="{8EB42100-4E5E-4741-EFAB-945E9059F036}"/>
              </a:ext>
            </a:extLst>
          </p:cNvPr>
          <p:cNvSpPr/>
          <p:nvPr/>
        </p:nvSpPr>
        <p:spPr>
          <a:xfrm>
            <a:off x="6701568" y="4579978"/>
            <a:ext cx="540818" cy="48768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317235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2">
            <a:extLst>
              <a:ext uri="{FF2B5EF4-FFF2-40B4-BE49-F238E27FC236}">
                <a16:creationId xmlns:a16="http://schemas.microsoft.com/office/drawing/2014/main" id="{706A979B-6723-F077-A86A-AD0432FB1861}"/>
              </a:ext>
            </a:extLst>
          </p:cNvPr>
          <p:cNvSpPr txBox="1">
            <a:spLocks/>
          </p:cNvSpPr>
          <p:nvPr/>
        </p:nvSpPr>
        <p:spPr>
          <a:xfrm>
            <a:off x="431801" y="220110"/>
            <a:ext cx="10808854" cy="744502"/>
          </a:xfrm>
          <a:prstGeom prst="rect">
            <a:avLst/>
          </a:prstGeom>
        </p:spPr>
        <p:txBody>
          <a:bodyPr anchor="t" anchorCtr="0">
            <a:noAutofit/>
          </a:bodyPr>
          <a:lstStyle>
            <a:lvl1pPr marL="0" marR="0" lvl="0" indent="0" algn="l" defTabSz="1219170" rtl="0" fontAlgn="auto" hangingPunct="1">
              <a:lnSpc>
                <a:spcPct val="100000"/>
              </a:lnSpc>
              <a:spcBef>
                <a:spcPts val="0"/>
              </a:spcBef>
              <a:spcAft>
                <a:spcPts val="0"/>
              </a:spcAft>
              <a:buNone/>
              <a:tabLst/>
              <a:defRPr lang="de-DE" sz="2400" b="1" i="0" u="none" strike="noStrike" kern="1200" cap="none" spc="0" baseline="0">
                <a:solidFill>
                  <a:srgbClr val="5D5D5D"/>
                </a:solidFill>
                <a:uFillTx/>
                <a:latin typeface="+mj-lt"/>
                <a:cs typeface="Arial" pitchFamily="34"/>
              </a:defRPr>
            </a:lvl1p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4000" b="0" dirty="0">
                <a:solidFill>
                  <a:schemeClr val="tx1"/>
                </a:solidFill>
                <a:ea typeface="+mj-ea"/>
                <a:cs typeface="+mj-cs"/>
              </a:rPr>
              <a:t>Section 5 – 5.5.1. Modes of operation</a:t>
            </a:r>
          </a:p>
        </p:txBody>
      </p:sp>
      <p:pic>
        <p:nvPicPr>
          <p:cNvPr id="3" name="Picture 4">
            <a:extLst>
              <a:ext uri="{FF2B5EF4-FFF2-40B4-BE49-F238E27FC236}">
                <a16:creationId xmlns:a16="http://schemas.microsoft.com/office/drawing/2014/main" id="{08E2355A-1E70-4BF3-44B2-F445E92558F5}"/>
              </a:ext>
            </a:extLst>
          </p:cNvPr>
          <p:cNvPicPr>
            <a:picLocks noChangeAspect="1"/>
          </p:cNvPicPr>
          <p:nvPr/>
        </p:nvPicPr>
        <p:blipFill>
          <a:blip r:embed="rId3"/>
          <a:stretch>
            <a:fillRect/>
          </a:stretch>
        </p:blipFill>
        <p:spPr>
          <a:xfrm>
            <a:off x="1088571" y="868002"/>
            <a:ext cx="9913258" cy="5989998"/>
          </a:xfrm>
          <a:prstGeom prst="rect">
            <a:avLst/>
          </a:prstGeom>
        </p:spPr>
      </p:pic>
    </p:spTree>
    <p:extLst>
      <p:ext uri="{BB962C8B-B14F-4D97-AF65-F5344CB8AC3E}">
        <p14:creationId xmlns:p14="http://schemas.microsoft.com/office/powerpoint/2010/main" val="29921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3">
            <a:extLst>
              <a:ext uri="{FF2B5EF4-FFF2-40B4-BE49-F238E27FC236}">
                <a16:creationId xmlns:a16="http://schemas.microsoft.com/office/drawing/2014/main" id="{60C7F9D9-9CE9-B563-C255-E1318281D7AC}"/>
              </a:ext>
            </a:extLst>
          </p:cNvPr>
          <p:cNvSpPr>
            <a:spLocks noGrp="1"/>
          </p:cNvSpPr>
          <p:nvPr>
            <p:ph type="sldNum" sz="quarter" idx="12"/>
          </p:nvPr>
        </p:nvSpPr>
        <p:spPr>
          <a:xfrm>
            <a:off x="8610600" y="6356350"/>
            <a:ext cx="2743200" cy="365125"/>
          </a:xfrm>
        </p:spPr>
        <p:txBody>
          <a:bodyPr/>
          <a:lstStyle/>
          <a:p>
            <a:fld id="{2705717C-9100-4B67-BBBE-0E8CFF0344F7}" type="slidenum">
              <a:rPr lang="ru-RU" smtClean="0"/>
              <a:t>14</a:t>
            </a:fld>
            <a:endParaRPr lang="ru-RU" dirty="0"/>
          </a:p>
        </p:txBody>
      </p:sp>
      <p:sp>
        <p:nvSpPr>
          <p:cNvPr id="7" name="Rectangle 27">
            <a:extLst>
              <a:ext uri="{FF2B5EF4-FFF2-40B4-BE49-F238E27FC236}">
                <a16:creationId xmlns:a16="http://schemas.microsoft.com/office/drawing/2014/main" id="{F782EBA0-FEC7-7427-97DD-FE098AFFB7C5}"/>
              </a:ext>
            </a:extLst>
          </p:cNvPr>
          <p:cNvSpPr/>
          <p:nvPr/>
        </p:nvSpPr>
        <p:spPr>
          <a:xfrm>
            <a:off x="4937759" y="2359623"/>
            <a:ext cx="2458479" cy="720000"/>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i="1" u="none" strike="noStrike" kern="0" cap="none" spc="0" normalizeH="0" baseline="0" noProof="0" dirty="0">
                <a:ln>
                  <a:noFill/>
                </a:ln>
                <a:solidFill>
                  <a:schemeClr val="tx1"/>
                </a:solidFill>
                <a:effectLst/>
                <a:uLnTx/>
                <a:uFillTx/>
                <a:latin typeface="Calibri"/>
                <a:ea typeface="+mn-ea"/>
                <a:cs typeface="+mn-cs"/>
              </a:rPr>
              <a:t>6.2.1.-6.2.8. Miscellaneous requirements</a:t>
            </a:r>
          </a:p>
        </p:txBody>
      </p:sp>
      <p:sp>
        <p:nvSpPr>
          <p:cNvPr id="8" name="Rectangle 28">
            <a:extLst>
              <a:ext uri="{FF2B5EF4-FFF2-40B4-BE49-F238E27FC236}">
                <a16:creationId xmlns:a16="http://schemas.microsoft.com/office/drawing/2014/main" id="{D1046300-B7CF-DD6C-4A6D-5878F87E630A}"/>
              </a:ext>
            </a:extLst>
          </p:cNvPr>
          <p:cNvSpPr/>
          <p:nvPr/>
        </p:nvSpPr>
        <p:spPr>
          <a:xfrm>
            <a:off x="9030789" y="2370880"/>
            <a:ext cx="2341466" cy="720000"/>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schemeClr val="tx1"/>
                </a:solidFill>
                <a:effectLst/>
                <a:uLnTx/>
                <a:uFillTx/>
                <a:latin typeface="Calibri"/>
                <a:ea typeface="+mn-ea"/>
                <a:cs typeface="+mn-cs"/>
              </a:rPr>
              <a:t>6.3.1. List of </a:t>
            </a:r>
            <a:r>
              <a:rPr kumimoji="0" lang="en-US" sz="1600" i="0" u="none" strike="noStrike" kern="0" cap="none" spc="0" normalizeH="0" baseline="0" noProof="0" dirty="0" err="1">
                <a:ln>
                  <a:noFill/>
                </a:ln>
                <a:solidFill>
                  <a:schemeClr val="tx1"/>
                </a:solidFill>
                <a:effectLst/>
                <a:uLnTx/>
                <a:uFillTx/>
                <a:latin typeface="Calibri"/>
                <a:ea typeface="+mn-ea"/>
                <a:cs typeface="+mn-cs"/>
              </a:rPr>
              <a:t>manoeuvres</a:t>
            </a:r>
            <a:endParaRPr kumimoji="0" lang="en-US" sz="1600" i="0" u="none" strike="noStrike" kern="0" cap="none" spc="0" normalizeH="0" baseline="0" noProof="0" dirty="0">
              <a:ln>
                <a:noFill/>
              </a:ln>
              <a:solidFill>
                <a:schemeClr val="tx1"/>
              </a:solidFill>
              <a:effectLst/>
              <a:uLnTx/>
              <a:uFillTx/>
              <a:latin typeface="Calibri"/>
              <a:ea typeface="+mn-ea"/>
              <a:cs typeface="+mn-cs"/>
            </a:endParaRPr>
          </a:p>
        </p:txBody>
      </p:sp>
      <p:sp>
        <p:nvSpPr>
          <p:cNvPr id="9" name="Rectangle 12">
            <a:extLst>
              <a:ext uri="{FF2B5EF4-FFF2-40B4-BE49-F238E27FC236}">
                <a16:creationId xmlns:a16="http://schemas.microsoft.com/office/drawing/2014/main" id="{5E782692-EC72-37A8-16FD-8E3F9B0A0FA2}"/>
              </a:ext>
            </a:extLst>
          </p:cNvPr>
          <p:cNvSpPr/>
          <p:nvPr/>
        </p:nvSpPr>
        <p:spPr>
          <a:xfrm>
            <a:off x="9030789" y="3296194"/>
            <a:ext cx="2341466" cy="765032"/>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i="1" u="none" strike="noStrike" kern="0" cap="none" spc="0" normalizeH="0" baseline="0" noProof="0" dirty="0">
                <a:ln>
                  <a:noFill/>
                </a:ln>
                <a:solidFill>
                  <a:schemeClr val="tx1"/>
                </a:solidFill>
                <a:effectLst/>
                <a:uLnTx/>
                <a:uFillTx/>
                <a:latin typeface="Calibri"/>
                <a:ea typeface="+mn-ea"/>
                <a:cs typeface="+mn-cs"/>
              </a:rPr>
              <a:t>6.3.2.-6.3.8. Miscellaneous requirements</a:t>
            </a:r>
          </a:p>
        </p:txBody>
      </p:sp>
      <p:sp>
        <p:nvSpPr>
          <p:cNvPr id="10" name="Rectangle 17">
            <a:extLst>
              <a:ext uri="{FF2B5EF4-FFF2-40B4-BE49-F238E27FC236}">
                <a16:creationId xmlns:a16="http://schemas.microsoft.com/office/drawing/2014/main" id="{8124A10F-9F06-8086-2E83-DEEDAE6915DD}"/>
              </a:ext>
            </a:extLst>
          </p:cNvPr>
          <p:cNvSpPr/>
          <p:nvPr/>
        </p:nvSpPr>
        <p:spPr>
          <a:xfrm>
            <a:off x="963009" y="4097341"/>
            <a:ext cx="2457213" cy="1049425"/>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schemeClr val="tx1"/>
                </a:solidFill>
                <a:effectLst/>
                <a:uLnTx/>
                <a:uFillTx/>
                <a:latin typeface="Calibri"/>
                <a:ea typeface="+mn-ea"/>
                <a:cs typeface="+mn-cs"/>
              </a:rPr>
              <a:t>6.1.3. </a:t>
            </a:r>
            <a:r>
              <a:rPr lang="en-GB" sz="1600" kern="0" dirty="0">
                <a:solidFill>
                  <a:schemeClr val="tx1"/>
                </a:solidFill>
                <a:latin typeface="Calibri"/>
              </a:rPr>
              <a:t>Leaving the lane to form an access corridor for emergency and enforcement vehicles</a:t>
            </a:r>
            <a:endParaRPr lang="en-US" sz="1600" kern="0" dirty="0">
              <a:solidFill>
                <a:schemeClr val="tx1"/>
              </a:solidFill>
              <a:latin typeface="Calibri"/>
            </a:endParaRPr>
          </a:p>
        </p:txBody>
      </p:sp>
      <p:sp>
        <p:nvSpPr>
          <p:cNvPr id="11" name="Rectangle 15">
            <a:extLst>
              <a:ext uri="{FF2B5EF4-FFF2-40B4-BE49-F238E27FC236}">
                <a16:creationId xmlns:a16="http://schemas.microsoft.com/office/drawing/2014/main" id="{BCDF935E-A9F3-49F9-8B41-E52E6E09A5DB}"/>
              </a:ext>
            </a:extLst>
          </p:cNvPr>
          <p:cNvSpPr/>
          <p:nvPr/>
        </p:nvSpPr>
        <p:spPr>
          <a:xfrm>
            <a:off x="963009" y="5303346"/>
            <a:ext cx="2457213" cy="720000"/>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schemeClr val="tx1"/>
                </a:solidFill>
                <a:effectLst/>
                <a:uLnTx/>
                <a:uFillTx/>
                <a:latin typeface="Calibri"/>
                <a:ea typeface="+mn-ea"/>
                <a:cs typeface="+mn-cs"/>
              </a:rPr>
              <a:t>6.1.</a:t>
            </a:r>
            <a:r>
              <a:rPr lang="en-US" sz="1600" kern="0" dirty="0">
                <a:solidFill>
                  <a:schemeClr val="tx1"/>
                </a:solidFill>
                <a:latin typeface="Calibri"/>
              </a:rPr>
              <a:t>4</a:t>
            </a:r>
            <a:r>
              <a:rPr kumimoji="0" lang="en-US" sz="1600" i="0" u="none" strike="noStrike" kern="0" cap="none" spc="0" normalizeH="0" baseline="0" noProof="0" dirty="0">
                <a:ln>
                  <a:noFill/>
                </a:ln>
                <a:solidFill>
                  <a:schemeClr val="tx1"/>
                </a:solidFill>
                <a:effectLst/>
                <a:uLnTx/>
                <a:uFillTx/>
                <a:latin typeface="Calibri"/>
                <a:ea typeface="+mn-ea"/>
                <a:cs typeface="+mn-cs"/>
              </a:rPr>
              <a:t>. </a:t>
            </a:r>
            <a:r>
              <a:rPr lang="en-GB" sz="1600" kern="0" dirty="0">
                <a:solidFill>
                  <a:schemeClr val="tx1"/>
                </a:solidFill>
                <a:latin typeface="Calibri"/>
              </a:rPr>
              <a:t>Lane positioning on roads without lane marking</a:t>
            </a:r>
            <a:endParaRPr lang="en-US" sz="1600" kern="0" dirty="0">
              <a:solidFill>
                <a:schemeClr val="tx1"/>
              </a:solidFill>
              <a:latin typeface="Calibri"/>
            </a:endParaRPr>
          </a:p>
        </p:txBody>
      </p:sp>
      <p:sp>
        <p:nvSpPr>
          <p:cNvPr id="12" name="Rectangle 35">
            <a:extLst>
              <a:ext uri="{FF2B5EF4-FFF2-40B4-BE49-F238E27FC236}">
                <a16:creationId xmlns:a16="http://schemas.microsoft.com/office/drawing/2014/main" id="{EB7CA592-A9FA-B244-26BF-F8A21529AF4E}"/>
              </a:ext>
            </a:extLst>
          </p:cNvPr>
          <p:cNvSpPr/>
          <p:nvPr/>
        </p:nvSpPr>
        <p:spPr>
          <a:xfrm>
            <a:off x="975360" y="2359623"/>
            <a:ext cx="2457213" cy="720000"/>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schemeClr val="tx1"/>
                </a:solidFill>
                <a:effectLst/>
                <a:uLnTx/>
                <a:uFillTx/>
                <a:latin typeface="Calibri"/>
                <a:ea typeface="+mn-ea"/>
                <a:cs typeface="+mn-cs"/>
              </a:rPr>
              <a:t>6.1.1. Increased lateral dynamics</a:t>
            </a:r>
          </a:p>
        </p:txBody>
      </p:sp>
      <p:sp>
        <p:nvSpPr>
          <p:cNvPr id="13" name="Rectangle 28">
            <a:extLst>
              <a:ext uri="{FF2B5EF4-FFF2-40B4-BE49-F238E27FC236}">
                <a16:creationId xmlns:a16="http://schemas.microsoft.com/office/drawing/2014/main" id="{16F93A4B-D931-F107-CABB-1F91193C4D6F}"/>
              </a:ext>
            </a:extLst>
          </p:cNvPr>
          <p:cNvSpPr/>
          <p:nvPr/>
        </p:nvSpPr>
        <p:spPr>
          <a:xfrm>
            <a:off x="4937759" y="3220761"/>
            <a:ext cx="2458479" cy="719999"/>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schemeClr val="tx1"/>
                </a:solidFill>
                <a:effectLst/>
                <a:uLnTx/>
                <a:uFillTx/>
                <a:latin typeface="Calibri"/>
                <a:ea typeface="+mn-ea"/>
                <a:cs typeface="+mn-cs"/>
              </a:rPr>
              <a:t>6.2.9. </a:t>
            </a:r>
            <a:r>
              <a:rPr lang="en-US" sz="1600" kern="0" dirty="0">
                <a:solidFill>
                  <a:schemeClr val="tx1"/>
                </a:solidFill>
                <a:latin typeface="Calibri"/>
              </a:rPr>
              <a:t>Additional</a:t>
            </a:r>
            <a:r>
              <a:rPr kumimoji="0" lang="en-US" sz="1600" i="0" u="none" strike="noStrike" kern="0" cap="none" spc="0" normalizeH="0" baseline="0" noProof="0" dirty="0">
                <a:ln>
                  <a:noFill/>
                </a:ln>
                <a:solidFill>
                  <a:schemeClr val="tx1"/>
                </a:solidFill>
                <a:effectLst/>
                <a:uLnTx/>
                <a:uFillTx/>
                <a:latin typeface="Calibri"/>
                <a:ea typeface="+mn-ea"/>
                <a:cs typeface="+mn-cs"/>
              </a:rPr>
              <a:t> requirements</a:t>
            </a:r>
          </a:p>
        </p:txBody>
      </p:sp>
      <p:sp>
        <p:nvSpPr>
          <p:cNvPr id="14" name="Titel 2">
            <a:extLst>
              <a:ext uri="{FF2B5EF4-FFF2-40B4-BE49-F238E27FC236}">
                <a16:creationId xmlns:a16="http://schemas.microsoft.com/office/drawing/2014/main" id="{4E54F309-8B2C-9F7E-F97D-625F810BAF92}"/>
              </a:ext>
            </a:extLst>
          </p:cNvPr>
          <p:cNvSpPr txBox="1">
            <a:spLocks/>
          </p:cNvSpPr>
          <p:nvPr/>
        </p:nvSpPr>
        <p:spPr>
          <a:xfrm>
            <a:off x="447040" y="494430"/>
            <a:ext cx="11374845" cy="744502"/>
          </a:xfrm>
          <a:prstGeom prst="rect">
            <a:avLst/>
          </a:prstGeom>
        </p:spPr>
        <p:txBody>
          <a:bodyPr anchor="t" anchorCtr="0">
            <a:noAutofit/>
          </a:bodyPr>
          <a:lstStyle>
            <a:lvl1pPr marL="0" marR="0" lvl="0" indent="0" algn="l" defTabSz="1219170" rtl="0" fontAlgn="auto" hangingPunct="1">
              <a:lnSpc>
                <a:spcPct val="100000"/>
              </a:lnSpc>
              <a:spcBef>
                <a:spcPts val="0"/>
              </a:spcBef>
              <a:spcAft>
                <a:spcPts val="0"/>
              </a:spcAft>
              <a:buNone/>
              <a:tabLst/>
              <a:defRPr lang="de-DE" sz="2400" b="1" i="0" u="none" strike="noStrike" kern="1200" cap="none" spc="0" baseline="0">
                <a:solidFill>
                  <a:srgbClr val="5D5D5D"/>
                </a:solidFill>
                <a:uFillTx/>
                <a:latin typeface="+mj-lt"/>
                <a:cs typeface="Arial" pitchFamily="34"/>
              </a:defRPr>
            </a:lvl1p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4000" b="0" dirty="0">
                <a:solidFill>
                  <a:schemeClr val="tx1"/>
                </a:solidFill>
                <a:ea typeface="+mj-ea"/>
                <a:cs typeface="+mj-cs"/>
              </a:rPr>
              <a:t>Section 6 – Additional specifications for DCAS features</a:t>
            </a:r>
          </a:p>
        </p:txBody>
      </p:sp>
      <p:sp>
        <p:nvSpPr>
          <p:cNvPr id="2" name="Rectangle 27">
            <a:extLst>
              <a:ext uri="{FF2B5EF4-FFF2-40B4-BE49-F238E27FC236}">
                <a16:creationId xmlns:a16="http://schemas.microsoft.com/office/drawing/2014/main" id="{316C972C-1CD9-7EB7-3B82-4F2A46882ED4}"/>
              </a:ext>
            </a:extLst>
          </p:cNvPr>
          <p:cNvSpPr/>
          <p:nvPr/>
        </p:nvSpPr>
        <p:spPr>
          <a:xfrm>
            <a:off x="4768239" y="1446850"/>
            <a:ext cx="2640351" cy="793543"/>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schemeClr val="tx1"/>
                </a:solidFill>
                <a:effectLst/>
                <a:uLnTx/>
                <a:uFillTx/>
                <a:latin typeface="Calibri"/>
                <a:ea typeface="+mn-ea"/>
                <a:cs typeface="+mn-cs"/>
              </a:rPr>
              <a:t>6.2. </a:t>
            </a:r>
            <a:r>
              <a:rPr lang="en-GB" sz="1600" kern="0" dirty="0">
                <a:solidFill>
                  <a:schemeClr val="tx1"/>
                </a:solidFill>
                <a:latin typeface="Calibri"/>
              </a:rPr>
              <a:t>Specific requirements for lane changes</a:t>
            </a:r>
            <a:endParaRPr lang="en-US" sz="1600" kern="0" dirty="0">
              <a:solidFill>
                <a:schemeClr val="tx1"/>
              </a:solidFill>
              <a:latin typeface="Calibri"/>
            </a:endParaRPr>
          </a:p>
        </p:txBody>
      </p:sp>
      <p:sp>
        <p:nvSpPr>
          <p:cNvPr id="3" name="Rectangle 35">
            <a:extLst>
              <a:ext uri="{FF2B5EF4-FFF2-40B4-BE49-F238E27FC236}">
                <a16:creationId xmlns:a16="http://schemas.microsoft.com/office/drawing/2014/main" id="{D9743FAB-4967-E315-B1A1-FEE184784750}"/>
              </a:ext>
            </a:extLst>
          </p:cNvPr>
          <p:cNvSpPr/>
          <p:nvPr/>
        </p:nvSpPr>
        <p:spPr>
          <a:xfrm>
            <a:off x="792223" y="1443078"/>
            <a:ext cx="2640351" cy="775407"/>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schemeClr val="tx1"/>
                </a:solidFill>
                <a:effectLst/>
                <a:uLnTx/>
                <a:uFillTx/>
                <a:latin typeface="Calibri"/>
                <a:ea typeface="+mn-ea"/>
                <a:cs typeface="+mn-cs"/>
              </a:rPr>
              <a:t>6.1. </a:t>
            </a:r>
            <a:r>
              <a:rPr lang="en-GB" sz="1600" kern="0" dirty="0">
                <a:solidFill>
                  <a:schemeClr val="tx1"/>
                </a:solidFill>
                <a:latin typeface="Calibri"/>
              </a:rPr>
              <a:t>Specific requirements for positioning in the lane of travel</a:t>
            </a:r>
            <a:endParaRPr lang="en-US" sz="1600" kern="0" dirty="0">
              <a:solidFill>
                <a:schemeClr val="tx1"/>
              </a:solidFill>
              <a:latin typeface="Calibri"/>
            </a:endParaRPr>
          </a:p>
        </p:txBody>
      </p:sp>
      <p:sp>
        <p:nvSpPr>
          <p:cNvPr id="4" name="Rectangle 27">
            <a:extLst>
              <a:ext uri="{FF2B5EF4-FFF2-40B4-BE49-F238E27FC236}">
                <a16:creationId xmlns:a16="http://schemas.microsoft.com/office/drawing/2014/main" id="{46D44FD5-F7B8-CD7A-51BF-E18EA938F50A}"/>
              </a:ext>
            </a:extLst>
          </p:cNvPr>
          <p:cNvSpPr/>
          <p:nvPr/>
        </p:nvSpPr>
        <p:spPr>
          <a:xfrm>
            <a:off x="8744255" y="1457726"/>
            <a:ext cx="2640351" cy="793543"/>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schemeClr val="tx1"/>
                </a:solidFill>
                <a:effectLst/>
                <a:uLnTx/>
                <a:uFillTx/>
                <a:latin typeface="Calibri"/>
                <a:ea typeface="+mn-ea"/>
                <a:cs typeface="+mn-cs"/>
              </a:rPr>
              <a:t>6.3. </a:t>
            </a:r>
            <a:r>
              <a:rPr lang="en-GB" sz="1600" kern="0" dirty="0">
                <a:solidFill>
                  <a:schemeClr val="tx1"/>
                </a:solidFill>
                <a:latin typeface="Calibri"/>
              </a:rPr>
              <a:t>Specific requirements for other manoeuvres</a:t>
            </a:r>
            <a:endParaRPr lang="en-US" sz="1600" kern="0" dirty="0">
              <a:solidFill>
                <a:schemeClr val="tx1"/>
              </a:solidFill>
              <a:latin typeface="Calibri"/>
            </a:endParaRPr>
          </a:p>
        </p:txBody>
      </p:sp>
      <p:sp>
        <p:nvSpPr>
          <p:cNvPr id="5" name="Rectangle 15">
            <a:extLst>
              <a:ext uri="{FF2B5EF4-FFF2-40B4-BE49-F238E27FC236}">
                <a16:creationId xmlns:a16="http://schemas.microsoft.com/office/drawing/2014/main" id="{3230940A-C473-B0BA-23C2-A24DD1F96E01}"/>
              </a:ext>
            </a:extLst>
          </p:cNvPr>
          <p:cNvSpPr/>
          <p:nvPr/>
        </p:nvSpPr>
        <p:spPr>
          <a:xfrm>
            <a:off x="975360" y="3220761"/>
            <a:ext cx="2457213" cy="720000"/>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schemeClr val="tx1"/>
                </a:solidFill>
                <a:effectLst/>
                <a:uLnTx/>
                <a:uFillTx/>
                <a:latin typeface="Calibri"/>
                <a:ea typeface="+mn-ea"/>
                <a:cs typeface="+mn-cs"/>
              </a:rPr>
              <a:t>6.1.2. </a:t>
            </a:r>
            <a:r>
              <a:rPr lang="en-GB" sz="1600" kern="0" dirty="0">
                <a:solidFill>
                  <a:schemeClr val="tx1"/>
                </a:solidFill>
                <a:latin typeface="Calibri"/>
              </a:rPr>
              <a:t>Merging roads and slip roads on highways</a:t>
            </a:r>
            <a:endParaRPr lang="en-US" sz="1600" kern="0" dirty="0">
              <a:solidFill>
                <a:schemeClr val="tx1"/>
              </a:solidFill>
              <a:latin typeface="Calibri"/>
            </a:endParaRPr>
          </a:p>
        </p:txBody>
      </p:sp>
      <p:sp>
        <p:nvSpPr>
          <p:cNvPr id="15" name="Rectangle 30">
            <a:extLst>
              <a:ext uri="{FF2B5EF4-FFF2-40B4-BE49-F238E27FC236}">
                <a16:creationId xmlns:a16="http://schemas.microsoft.com/office/drawing/2014/main" id="{3420609A-7AA6-969E-2863-3BA5CF4E0A71}"/>
              </a:ext>
            </a:extLst>
          </p:cNvPr>
          <p:cNvSpPr/>
          <p:nvPr/>
        </p:nvSpPr>
        <p:spPr>
          <a:xfrm>
            <a:off x="4663736" y="4061226"/>
            <a:ext cx="3391693" cy="1468717"/>
          </a:xfrm>
          <a:prstGeom prst="rect">
            <a:avLst/>
          </a:prstGeom>
          <a:noFill/>
          <a:ln w="25400" cap="flat" cmpd="sng" algn="ctr">
            <a:no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effectLst/>
                <a:uLnTx/>
                <a:uFillTx/>
                <a:latin typeface="Calibri"/>
                <a:ea typeface="+mn-ea"/>
                <a:cs typeface="+mn-cs"/>
              </a:rPr>
              <a:t>6.2.9.1. Driver-confirmed lane changes</a:t>
            </a:r>
          </a:p>
          <a:p>
            <a:pPr marL="0" marR="0" lvl="0" indent="0" defTabSz="914400" eaLnBrk="1" fontAlgn="auto" latinLnBrk="0" hangingPunct="1">
              <a:lnSpc>
                <a:spcPct val="100000"/>
              </a:lnSpc>
              <a:spcBef>
                <a:spcPts val="0"/>
              </a:spcBef>
              <a:spcAft>
                <a:spcPts val="0"/>
              </a:spcAft>
              <a:buClrTx/>
              <a:buSzTx/>
              <a:buFontTx/>
              <a:buNone/>
              <a:tabLst/>
              <a:defRPr/>
            </a:pPr>
            <a:r>
              <a:rPr lang="en-US" sz="1400" kern="0" dirty="0">
                <a:solidFill>
                  <a:srgbClr val="0000CC"/>
                </a:solidFill>
                <a:latin typeface="Calibri"/>
              </a:rPr>
              <a:t>6.2.9.2. </a:t>
            </a:r>
            <a:r>
              <a:rPr lang="en-GB" sz="1400" kern="0" dirty="0">
                <a:solidFill>
                  <a:srgbClr val="0000CC"/>
                </a:solidFill>
                <a:latin typeface="Calibri"/>
              </a:rPr>
              <a:t>System-initiated lane changes (Reserved)</a:t>
            </a:r>
          </a:p>
          <a:p>
            <a:pPr marL="0" marR="0" lvl="0" indent="0" defTabSz="914400" eaLnBrk="1" fontAlgn="auto" latinLnBrk="0" hangingPunct="1">
              <a:lnSpc>
                <a:spcPct val="100000"/>
              </a:lnSpc>
              <a:spcBef>
                <a:spcPts val="0"/>
              </a:spcBef>
              <a:spcAft>
                <a:spcPts val="0"/>
              </a:spcAft>
              <a:buClrTx/>
              <a:buSzTx/>
              <a:buFontTx/>
              <a:buNone/>
              <a:tabLst/>
              <a:defRPr/>
            </a:pPr>
            <a:r>
              <a:rPr lang="en-GB" sz="1400" kern="0" dirty="0">
                <a:latin typeface="Calibri"/>
              </a:rPr>
              <a:t>6.2.9.3. Lane changes on roads with no physical separation from moving opposite traffic</a:t>
            </a:r>
          </a:p>
          <a:p>
            <a:pPr marL="0" marR="0" lvl="0" indent="0" defTabSz="914400" eaLnBrk="1" fontAlgn="auto" latinLnBrk="0" hangingPunct="1">
              <a:lnSpc>
                <a:spcPct val="100000"/>
              </a:lnSpc>
              <a:spcBef>
                <a:spcPts val="0"/>
              </a:spcBef>
              <a:spcAft>
                <a:spcPts val="0"/>
              </a:spcAft>
              <a:buClrTx/>
              <a:buSzTx/>
              <a:buFontTx/>
              <a:buNone/>
              <a:tabLst/>
              <a:defRPr/>
            </a:pPr>
            <a:r>
              <a:rPr lang="en-GB" sz="1400" kern="0" dirty="0">
                <a:latin typeface="Calibri"/>
              </a:rPr>
              <a:t>6.2.9.4. Lane changes on roads where pedestrians and/or bicycles are allowed</a:t>
            </a:r>
          </a:p>
          <a:p>
            <a:pPr marL="0" marR="0" lvl="0" indent="0" defTabSz="914400" eaLnBrk="1" fontAlgn="auto" latinLnBrk="0" hangingPunct="1">
              <a:lnSpc>
                <a:spcPct val="100000"/>
              </a:lnSpc>
              <a:spcBef>
                <a:spcPts val="0"/>
              </a:spcBef>
              <a:spcAft>
                <a:spcPts val="0"/>
              </a:spcAft>
              <a:buClrTx/>
              <a:buSzTx/>
              <a:buFontTx/>
              <a:buNone/>
              <a:tabLst/>
              <a:defRPr/>
            </a:pPr>
            <a:r>
              <a:rPr lang="en-GB" sz="1400" kern="0" dirty="0">
                <a:latin typeface="Calibri"/>
              </a:rPr>
              <a:t>6.2.9.5. Lane changes in situations where the manoeuvre cannot be started within </a:t>
            </a:r>
            <a:br>
              <a:rPr lang="en-GB" sz="1400" kern="0" dirty="0">
                <a:latin typeface="Calibri"/>
              </a:rPr>
            </a:br>
            <a:r>
              <a:rPr lang="en-GB" sz="1400" kern="0" dirty="0">
                <a:latin typeface="Calibri"/>
              </a:rPr>
              <a:t>7 seconds from the initiation of the lane-change procedure</a:t>
            </a:r>
            <a:endParaRPr lang="en-US" sz="1400" kern="0" dirty="0">
              <a:latin typeface="Calibri"/>
            </a:endParaRPr>
          </a:p>
        </p:txBody>
      </p:sp>
      <p:sp>
        <p:nvSpPr>
          <p:cNvPr id="16" name="Rectangle 28">
            <a:extLst>
              <a:ext uri="{FF2B5EF4-FFF2-40B4-BE49-F238E27FC236}">
                <a16:creationId xmlns:a16="http://schemas.microsoft.com/office/drawing/2014/main" id="{71FB45BD-E5CD-62FA-77F0-40491A94A67E}"/>
              </a:ext>
            </a:extLst>
          </p:cNvPr>
          <p:cNvSpPr/>
          <p:nvPr/>
        </p:nvSpPr>
        <p:spPr>
          <a:xfrm>
            <a:off x="9043140" y="4207877"/>
            <a:ext cx="2341466" cy="1322065"/>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schemeClr val="tx1"/>
                </a:solidFill>
                <a:effectLst/>
                <a:uLnTx/>
                <a:uFillTx/>
                <a:latin typeface="Calibri"/>
                <a:ea typeface="+mn-ea"/>
                <a:cs typeface="+mn-cs"/>
              </a:rPr>
              <a:t>6.3.9. Additional requirements for navigating  around an obstruction in the lane of travel</a:t>
            </a:r>
          </a:p>
        </p:txBody>
      </p:sp>
      <p:cxnSp>
        <p:nvCxnSpPr>
          <p:cNvPr id="18" name="Straight Connector 17">
            <a:extLst>
              <a:ext uri="{FF2B5EF4-FFF2-40B4-BE49-F238E27FC236}">
                <a16:creationId xmlns:a16="http://schemas.microsoft.com/office/drawing/2014/main" id="{99C3AEB7-F182-00B3-D802-813B6FBFE27B}"/>
              </a:ext>
            </a:extLst>
          </p:cNvPr>
          <p:cNvCxnSpPr/>
          <p:nvPr/>
        </p:nvCxnSpPr>
        <p:spPr>
          <a:xfrm>
            <a:off x="4110446" y="1898469"/>
            <a:ext cx="0" cy="27954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E5B69E2-88F8-6514-AB6B-2412D7F17B3F}"/>
              </a:ext>
            </a:extLst>
          </p:cNvPr>
          <p:cNvCxnSpPr/>
          <p:nvPr/>
        </p:nvCxnSpPr>
        <p:spPr>
          <a:xfrm>
            <a:off x="8172995" y="1812765"/>
            <a:ext cx="0" cy="279545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4419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5C6C6B6-09A4-4ED5-8779-28479A77BF8B}"/>
              </a:ext>
            </a:extLst>
          </p:cNvPr>
          <p:cNvSpPr>
            <a:spLocks noGrp="1"/>
          </p:cNvSpPr>
          <p:nvPr>
            <p:ph idx="1"/>
          </p:nvPr>
        </p:nvSpPr>
        <p:spPr>
          <a:xfrm>
            <a:off x="621053" y="1117819"/>
            <a:ext cx="10809303" cy="5336049"/>
          </a:xfrm>
        </p:spPr>
        <p:txBody>
          <a:bodyPr>
            <a:normAutofit fontScale="85000" lnSpcReduction="10000"/>
          </a:bodyPr>
          <a:lstStyle/>
          <a:p>
            <a:pPr marL="514350" lvl="0" indent="-514350">
              <a:buFont typeface="+mj-lt"/>
              <a:buAutoNum type="arabicPeriod"/>
            </a:pPr>
            <a:r>
              <a:rPr lang="en-US" dirty="0"/>
              <a:t>‘Powertrain’ vs ‘Engine’</a:t>
            </a:r>
          </a:p>
          <a:p>
            <a:pPr marL="800100" lvl="1" indent="-342900">
              <a:buFont typeface="Symbol" panose="05050102010706020507" pitchFamily="18" charset="2"/>
              <a:buChar char=""/>
            </a:pPr>
            <a:r>
              <a:rPr lang="en-US" dirty="0"/>
              <a:t>The draft DCAS UN Regulation consistently references ‘powertrain’ cycles (e.g., 5.5.3.1.), whereas other regulations refer to ‘engine’ cycles. Which term should be used for the sake of consistency in UN regulations</a:t>
            </a:r>
            <a:r>
              <a:rPr lang="en-US"/>
              <a:t>? </a:t>
            </a:r>
          </a:p>
          <a:p>
            <a:pPr marL="457200" lvl="1" indent="0">
              <a:buNone/>
            </a:pPr>
            <a:endParaRPr lang="en-US" dirty="0"/>
          </a:p>
          <a:p>
            <a:pPr marL="514350" indent="-514350">
              <a:buFont typeface="+mj-lt"/>
              <a:buAutoNum type="arabicPeriod"/>
            </a:pPr>
            <a:r>
              <a:rPr lang="en-US" dirty="0"/>
              <a:t>Capability to perform RMF lane changes (5.3.7.3.2.)</a:t>
            </a:r>
          </a:p>
          <a:p>
            <a:pPr marL="800100" lvl="1" indent="-342900">
              <a:buFont typeface="Symbol" panose="05050102010706020507" pitchFamily="18" charset="2"/>
              <a:buChar char=""/>
            </a:pPr>
            <a:r>
              <a:rPr lang="en-US" dirty="0"/>
              <a:t>The draft DCAS UN Regulation stipulates that DCAS shall be equipped with RMF in compliance with the provisions of UN Regulation No</a:t>
            </a:r>
            <a:r>
              <a:rPr lang="en-US"/>
              <a:t>. 79 </a:t>
            </a:r>
            <a:r>
              <a:rPr lang="en-US" dirty="0"/>
              <a:t>(</a:t>
            </a:r>
            <a:r>
              <a:rPr lang="en-US"/>
              <a:t>5.3.7.3.1.). According </a:t>
            </a:r>
            <a:r>
              <a:rPr lang="en-US" dirty="0"/>
              <a:t>to UN Regulation No. 79, the capability of RMF to perform lane changes is at the discretion of the manufacturer</a:t>
            </a:r>
          </a:p>
          <a:p>
            <a:pPr marL="800100" lvl="1" indent="-342900">
              <a:buFont typeface="Symbol" panose="05050102010706020507" pitchFamily="18" charset="2"/>
              <a:buChar char=""/>
            </a:pPr>
            <a:r>
              <a:rPr lang="en-US" dirty="0"/>
              <a:t>In addition, the draft DCAS UN Regulation mandates RMF to perform lane changes (5.3.7.3.2.) if DCAS is capable of:</a:t>
            </a:r>
          </a:p>
          <a:p>
            <a:pPr marL="1257300" lvl="2" indent="-342900">
              <a:buFont typeface="Symbol" panose="05050102010706020507" pitchFamily="18" charset="2"/>
              <a:buChar char=""/>
            </a:pPr>
            <a:r>
              <a:rPr lang="en-US" dirty="0"/>
              <a:t>Option 1: either driver-confirmed and system-initiated lane changes</a:t>
            </a:r>
          </a:p>
          <a:p>
            <a:pPr marL="1257300" lvl="2" indent="-342900">
              <a:buFont typeface="Symbol" panose="05050102010706020507" pitchFamily="18" charset="2"/>
              <a:buChar char=""/>
            </a:pPr>
            <a:r>
              <a:rPr lang="en-US" dirty="0"/>
              <a:t>Option 2: only system-initiated lane changes</a:t>
            </a:r>
          </a:p>
          <a:p>
            <a:pPr marL="800100" lvl="1" indent="-342900">
              <a:buFont typeface="Symbol" panose="05050102010706020507" pitchFamily="18" charset="2"/>
              <a:buChar char=""/>
            </a:pPr>
            <a:r>
              <a:rPr lang="en-US" dirty="0"/>
              <a:t>Explanation:</a:t>
            </a:r>
          </a:p>
          <a:p>
            <a:pPr marL="1257300" lvl="2" indent="-342900">
              <a:buFont typeface="Symbol" panose="05050102010706020507" pitchFamily="18" charset="2"/>
              <a:buChar char=""/>
            </a:pPr>
            <a:r>
              <a:rPr lang="en-US" dirty="0"/>
              <a:t>To perform lane changes automatically (the case of RMF), DCAS should have sufficient detection capabilities, which are available with the feature of system-initiated lane changes</a:t>
            </a:r>
          </a:p>
          <a:p>
            <a:pPr marL="1257300" lvl="2" indent="-342900">
              <a:buFont typeface="Symbol" panose="05050102010706020507" pitchFamily="18" charset="2"/>
              <a:buChar char=""/>
            </a:pPr>
            <a:r>
              <a:rPr lang="en-US" dirty="0"/>
              <a:t>Manufacturers question whether </a:t>
            </a:r>
            <a:r>
              <a:rPr lang="en-US"/>
              <a:t>the driver-confirmed </a:t>
            </a:r>
            <a:r>
              <a:rPr lang="en-US" dirty="0"/>
              <a:t>lane </a:t>
            </a:r>
            <a:r>
              <a:rPr lang="en-US"/>
              <a:t>changes feature would incorporate sufficient  </a:t>
            </a:r>
            <a:r>
              <a:rPr lang="en-US" dirty="0"/>
              <a:t>capabilities </a:t>
            </a:r>
            <a:r>
              <a:rPr lang="en-US"/>
              <a:t>to safe;y perform automated lane changes in emergency situations.  Thus</a:t>
            </a:r>
            <a:r>
              <a:rPr lang="en-US" dirty="0"/>
              <a:t>, Option 1 creates extra burden to achieve compliance with 5.3.7.3.2. </a:t>
            </a:r>
          </a:p>
          <a:p>
            <a:pPr marL="800100" lvl="1" indent="-342900">
              <a:buFont typeface="Symbol" panose="05050102010706020507" pitchFamily="18" charset="2"/>
              <a:buChar char=""/>
            </a:pPr>
            <a:endParaRPr lang="en-GB" dirty="0"/>
          </a:p>
          <a:p>
            <a:pPr marL="800100" lvl="1" indent="-342900">
              <a:buFont typeface="Symbol" panose="05050102010706020507" pitchFamily="18" charset="2"/>
              <a:buChar char=""/>
            </a:pPr>
            <a:endParaRPr lang="ru-RU" dirty="0"/>
          </a:p>
          <a:p>
            <a:pPr marL="800100" lvl="1" indent="-342900">
              <a:buFont typeface="Symbol" panose="05050102010706020507" pitchFamily="18" charset="2"/>
              <a:buChar char=""/>
            </a:pPr>
            <a:endParaRPr lang="nl-BE" dirty="0"/>
          </a:p>
          <a:p>
            <a:pPr marL="342900" lvl="0" indent="-342900">
              <a:buFont typeface="Symbol" panose="05050102010706020507" pitchFamily="18" charset="2"/>
              <a:buChar char=""/>
            </a:pPr>
            <a:endParaRPr lang="ru-RU" dirty="0"/>
          </a:p>
        </p:txBody>
      </p:sp>
      <p:sp>
        <p:nvSpPr>
          <p:cNvPr id="4" name="Номер слайда 3">
            <a:extLst>
              <a:ext uri="{FF2B5EF4-FFF2-40B4-BE49-F238E27FC236}">
                <a16:creationId xmlns:a16="http://schemas.microsoft.com/office/drawing/2014/main" id="{EC038C56-D106-41F8-BF0C-6F64A69E2E67}"/>
              </a:ext>
            </a:extLst>
          </p:cNvPr>
          <p:cNvSpPr>
            <a:spLocks noGrp="1"/>
          </p:cNvSpPr>
          <p:nvPr>
            <p:ph type="sldNum" sz="quarter" idx="12"/>
          </p:nvPr>
        </p:nvSpPr>
        <p:spPr/>
        <p:txBody>
          <a:bodyPr/>
          <a:lstStyle/>
          <a:p>
            <a:fld id="{2705717C-9100-4B67-BBBE-0E8CFF0344F7}" type="slidenum">
              <a:rPr lang="ru-RU" smtClean="0"/>
              <a:t>15</a:t>
            </a:fld>
            <a:endParaRPr lang="ru-RU"/>
          </a:p>
        </p:txBody>
      </p:sp>
      <p:sp>
        <p:nvSpPr>
          <p:cNvPr id="6" name="Заголовок 1">
            <a:extLst>
              <a:ext uri="{FF2B5EF4-FFF2-40B4-BE49-F238E27FC236}">
                <a16:creationId xmlns:a16="http://schemas.microsoft.com/office/drawing/2014/main" id="{18EF1D37-4896-44B9-895F-CB4E5066587F}"/>
              </a:ext>
            </a:extLst>
          </p:cNvPr>
          <p:cNvSpPr>
            <a:spLocks noGrp="1"/>
          </p:cNvSpPr>
          <p:nvPr>
            <p:ph type="title"/>
          </p:nvPr>
        </p:nvSpPr>
        <p:spPr>
          <a:xfrm>
            <a:off x="102870" y="346518"/>
            <a:ext cx="11986260" cy="482139"/>
          </a:xfrm>
        </p:spPr>
        <p:txBody>
          <a:bodyPr>
            <a:normAutofit fontScale="90000"/>
          </a:bodyPr>
          <a:lstStyle/>
          <a:p>
            <a:r>
              <a:rPr lang="nl-BE" dirty="0"/>
              <a:t>Two Points for GRVA Guidance</a:t>
            </a:r>
            <a:endParaRPr lang="ru-RU" dirty="0"/>
          </a:p>
        </p:txBody>
      </p:sp>
    </p:spTree>
    <p:extLst>
      <p:ext uri="{BB962C8B-B14F-4D97-AF65-F5344CB8AC3E}">
        <p14:creationId xmlns:p14="http://schemas.microsoft.com/office/powerpoint/2010/main" val="2789278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D95FFE-A831-49D2-B196-26DABB09CDE9}"/>
              </a:ext>
            </a:extLst>
          </p:cNvPr>
          <p:cNvSpPr>
            <a:spLocks noGrp="1"/>
          </p:cNvSpPr>
          <p:nvPr>
            <p:ph type="title"/>
          </p:nvPr>
        </p:nvSpPr>
        <p:spPr>
          <a:xfrm>
            <a:off x="838200" y="2766218"/>
            <a:ext cx="10515600" cy="1325563"/>
          </a:xfrm>
        </p:spPr>
        <p:txBody>
          <a:bodyPr>
            <a:normAutofit/>
          </a:bodyPr>
          <a:lstStyle/>
          <a:p>
            <a:pPr algn="ctr"/>
            <a:r>
              <a:rPr lang="en-US" sz="4800" i="1" dirty="0"/>
              <a:t>Thank you for your attention!</a:t>
            </a:r>
            <a:endParaRPr lang="ru-RU" sz="4800" i="1" dirty="0"/>
          </a:p>
        </p:txBody>
      </p:sp>
      <p:sp>
        <p:nvSpPr>
          <p:cNvPr id="3" name="Номер слайда 2">
            <a:extLst>
              <a:ext uri="{FF2B5EF4-FFF2-40B4-BE49-F238E27FC236}">
                <a16:creationId xmlns:a16="http://schemas.microsoft.com/office/drawing/2014/main" id="{99A84332-60B7-443B-9314-C3015BEBCDCA}"/>
              </a:ext>
            </a:extLst>
          </p:cNvPr>
          <p:cNvSpPr>
            <a:spLocks noGrp="1"/>
          </p:cNvSpPr>
          <p:nvPr>
            <p:ph type="sldNum" sz="quarter" idx="12"/>
          </p:nvPr>
        </p:nvSpPr>
        <p:spPr/>
        <p:txBody>
          <a:bodyPr/>
          <a:lstStyle/>
          <a:p>
            <a:fld id="{2705717C-9100-4B67-BBBE-0E8CFF0344F7}" type="slidenum">
              <a:rPr lang="ru-RU" smtClean="0"/>
              <a:t>16</a:t>
            </a:fld>
            <a:endParaRPr lang="ru-RU"/>
          </a:p>
        </p:txBody>
      </p:sp>
    </p:spTree>
    <p:extLst>
      <p:ext uri="{BB962C8B-B14F-4D97-AF65-F5344CB8AC3E}">
        <p14:creationId xmlns:p14="http://schemas.microsoft.com/office/powerpoint/2010/main" val="1123995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D95FFE-A831-49D2-B196-26DABB09CDE9}"/>
              </a:ext>
            </a:extLst>
          </p:cNvPr>
          <p:cNvSpPr>
            <a:spLocks noGrp="1"/>
          </p:cNvSpPr>
          <p:nvPr>
            <p:ph type="title"/>
          </p:nvPr>
        </p:nvSpPr>
        <p:spPr>
          <a:xfrm>
            <a:off x="838200" y="2766218"/>
            <a:ext cx="10515600" cy="1325563"/>
          </a:xfrm>
        </p:spPr>
        <p:txBody>
          <a:bodyPr>
            <a:normAutofit/>
          </a:bodyPr>
          <a:lstStyle/>
          <a:p>
            <a:pPr algn="ctr"/>
            <a:r>
              <a:rPr lang="en-US" sz="6600" dirty="0"/>
              <a:t>Back-up</a:t>
            </a:r>
            <a:endParaRPr lang="ru-RU" sz="6600" dirty="0"/>
          </a:p>
        </p:txBody>
      </p:sp>
      <p:sp>
        <p:nvSpPr>
          <p:cNvPr id="3" name="Номер слайда 2">
            <a:extLst>
              <a:ext uri="{FF2B5EF4-FFF2-40B4-BE49-F238E27FC236}">
                <a16:creationId xmlns:a16="http://schemas.microsoft.com/office/drawing/2014/main" id="{99A84332-60B7-443B-9314-C3015BEBCDCA}"/>
              </a:ext>
            </a:extLst>
          </p:cNvPr>
          <p:cNvSpPr>
            <a:spLocks noGrp="1"/>
          </p:cNvSpPr>
          <p:nvPr>
            <p:ph type="sldNum" sz="quarter" idx="12"/>
          </p:nvPr>
        </p:nvSpPr>
        <p:spPr/>
        <p:txBody>
          <a:bodyPr/>
          <a:lstStyle/>
          <a:p>
            <a:fld id="{2705717C-9100-4B67-BBBE-0E8CFF0344F7}" type="slidenum">
              <a:rPr lang="ru-RU" smtClean="0"/>
              <a:t>17</a:t>
            </a:fld>
            <a:endParaRPr lang="ru-RU"/>
          </a:p>
        </p:txBody>
      </p:sp>
    </p:spTree>
    <p:extLst>
      <p:ext uri="{BB962C8B-B14F-4D97-AF65-F5344CB8AC3E}">
        <p14:creationId xmlns:p14="http://schemas.microsoft.com/office/powerpoint/2010/main" val="1683322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EF1D37-4896-44B9-895F-CB4E5066587F}"/>
              </a:ext>
            </a:extLst>
          </p:cNvPr>
          <p:cNvSpPr>
            <a:spLocks noGrp="1"/>
          </p:cNvSpPr>
          <p:nvPr>
            <p:ph type="title"/>
          </p:nvPr>
        </p:nvSpPr>
        <p:spPr>
          <a:xfrm>
            <a:off x="722420" y="179800"/>
            <a:ext cx="10747159" cy="770617"/>
          </a:xfrm>
        </p:spPr>
        <p:txBody>
          <a:bodyPr/>
          <a:lstStyle/>
          <a:p>
            <a:r>
              <a:rPr lang="en-US" dirty="0"/>
              <a:t>Content of the draft DCAS UN Regulation (1/2) </a:t>
            </a:r>
            <a:endParaRPr lang="ru-RU" dirty="0"/>
          </a:p>
        </p:txBody>
      </p:sp>
      <p:sp>
        <p:nvSpPr>
          <p:cNvPr id="4" name="Номер слайда 3">
            <a:extLst>
              <a:ext uri="{FF2B5EF4-FFF2-40B4-BE49-F238E27FC236}">
                <a16:creationId xmlns:a16="http://schemas.microsoft.com/office/drawing/2014/main" id="{EC038C56-D106-41F8-BF0C-6F64A69E2E67}"/>
              </a:ext>
            </a:extLst>
          </p:cNvPr>
          <p:cNvSpPr>
            <a:spLocks noGrp="1"/>
          </p:cNvSpPr>
          <p:nvPr>
            <p:ph type="sldNum" sz="quarter" idx="12"/>
          </p:nvPr>
        </p:nvSpPr>
        <p:spPr/>
        <p:txBody>
          <a:bodyPr/>
          <a:lstStyle/>
          <a:p>
            <a:fld id="{2705717C-9100-4B67-BBBE-0E8CFF0344F7}" type="slidenum">
              <a:rPr lang="ru-RU" smtClean="0"/>
              <a:t>18</a:t>
            </a:fld>
            <a:endParaRPr lang="ru-RU"/>
          </a:p>
        </p:txBody>
      </p:sp>
      <p:graphicFrame>
        <p:nvGraphicFramePr>
          <p:cNvPr id="3" name="Таблица 4">
            <a:extLst>
              <a:ext uri="{FF2B5EF4-FFF2-40B4-BE49-F238E27FC236}">
                <a16:creationId xmlns:a16="http://schemas.microsoft.com/office/drawing/2014/main" id="{F03DB35E-4BF1-227B-E23A-F1E5ADAF6CDD}"/>
              </a:ext>
            </a:extLst>
          </p:cNvPr>
          <p:cNvGraphicFramePr>
            <a:graphicFrameLocks noGrp="1"/>
          </p:cNvGraphicFramePr>
          <p:nvPr/>
        </p:nvGraphicFramePr>
        <p:xfrm>
          <a:off x="850392" y="1024756"/>
          <a:ext cx="10619187" cy="5775042"/>
        </p:xfrm>
        <a:graphic>
          <a:graphicData uri="http://schemas.openxmlformats.org/drawingml/2006/table">
            <a:tbl>
              <a:tblPr firstRow="1" bandRow="1">
                <a:tableStyleId>{5940675A-B579-460E-94D1-54222C63F5DA}</a:tableStyleId>
              </a:tblPr>
              <a:tblGrid>
                <a:gridCol w="4223632">
                  <a:extLst>
                    <a:ext uri="{9D8B030D-6E8A-4147-A177-3AD203B41FA5}">
                      <a16:colId xmlns:a16="http://schemas.microsoft.com/office/drawing/2014/main" val="880475686"/>
                    </a:ext>
                  </a:extLst>
                </a:gridCol>
                <a:gridCol w="582705">
                  <a:extLst>
                    <a:ext uri="{9D8B030D-6E8A-4147-A177-3AD203B41FA5}">
                      <a16:colId xmlns:a16="http://schemas.microsoft.com/office/drawing/2014/main" val="2663787754"/>
                    </a:ext>
                  </a:extLst>
                </a:gridCol>
                <a:gridCol w="5812850">
                  <a:extLst>
                    <a:ext uri="{9D8B030D-6E8A-4147-A177-3AD203B41FA5}">
                      <a16:colId xmlns:a16="http://schemas.microsoft.com/office/drawing/2014/main" val="2877422984"/>
                    </a:ext>
                  </a:extLst>
                </a:gridCol>
              </a:tblGrid>
              <a:tr h="382788">
                <a:tc>
                  <a:txBody>
                    <a:bodyPr/>
                    <a:lstStyle/>
                    <a:p>
                      <a:r>
                        <a:rPr lang="en-US" dirty="0"/>
                        <a:t>Introduction</a:t>
                      </a:r>
                      <a:endParaRPr lang="ru-RU"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dirty="0"/>
                        <a:t>←</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dirty="0"/>
                        <a:t>Detailed explanation of the nature of DCAS and regulatory consequences</a:t>
                      </a:r>
                      <a:endParaRPr lang="ru-RU"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82094034"/>
                  </a:ext>
                </a:extLst>
              </a:tr>
              <a:tr h="382788">
                <a:tc>
                  <a:txBody>
                    <a:bodyPr/>
                    <a:lstStyle/>
                    <a:p>
                      <a:pPr marL="0" indent="0">
                        <a:buNone/>
                      </a:pPr>
                      <a:r>
                        <a:rPr lang="en-US" dirty="0"/>
                        <a:t>1. Scope</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ctr">
                        <a:buNone/>
                      </a:pPr>
                      <a:endParaRPr lang="ru-RU"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indent="0">
                        <a:buNone/>
                      </a:pPr>
                      <a:endParaRPr lang="ru-RU"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9223402"/>
                  </a:ext>
                </a:extLst>
              </a:tr>
              <a:tr h="382788">
                <a:tc>
                  <a:txBody>
                    <a:bodyPr/>
                    <a:lstStyle/>
                    <a:p>
                      <a:r>
                        <a:rPr lang="en-US" dirty="0"/>
                        <a:t>2. Definitions </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ru-RU"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ru-RU"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70865990"/>
                  </a:ext>
                </a:extLst>
              </a:tr>
              <a:tr h="382788">
                <a:tc>
                  <a:txBody>
                    <a:bodyPr/>
                    <a:lstStyle/>
                    <a:p>
                      <a:r>
                        <a:rPr lang="en-US" dirty="0"/>
                        <a:t>3. </a:t>
                      </a:r>
                      <a:r>
                        <a:rPr lang="en-GB" sz="1800" kern="1200" dirty="0">
                          <a:solidFill>
                            <a:schemeClr val="tx1"/>
                          </a:solidFill>
                          <a:effectLst/>
                          <a:latin typeface="+mn-lt"/>
                          <a:ea typeface="+mn-ea"/>
                          <a:cs typeface="+mn-cs"/>
                        </a:rPr>
                        <a:t>Application for approval</a:t>
                      </a:r>
                      <a:endParaRPr lang="ru-RU"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dirty="0"/>
                        <a:t>←</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GB" sz="1800" kern="1200" dirty="0">
                          <a:solidFill>
                            <a:schemeClr val="tx1"/>
                          </a:solidFill>
                          <a:effectLst/>
                          <a:latin typeface="+mn-lt"/>
                          <a:ea typeface="+mn-ea"/>
                          <a:cs typeface="+mn-cs"/>
                        </a:rPr>
                        <a:t>Common content with other UN Regulations</a:t>
                      </a:r>
                      <a:endParaRPr lang="ru-RU"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53545884"/>
                  </a:ext>
                </a:extLst>
              </a:tr>
              <a:tr h="382788">
                <a:tc>
                  <a:txBody>
                    <a:bodyPr/>
                    <a:lstStyle/>
                    <a:p>
                      <a:r>
                        <a:rPr lang="en-US" dirty="0"/>
                        <a:t>4. Approval</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dirty="0"/>
                        <a:t>←</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GB" sz="1800" kern="1200" dirty="0">
                          <a:solidFill>
                            <a:schemeClr val="tx1"/>
                          </a:solidFill>
                          <a:effectLst/>
                          <a:latin typeface="+mn-lt"/>
                          <a:ea typeface="+mn-ea"/>
                          <a:cs typeface="+mn-cs"/>
                        </a:rPr>
                        <a:t>Common content with other UN Regulations</a:t>
                      </a:r>
                      <a:endParaRPr lang="ru-RU"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0522994"/>
                  </a:ext>
                </a:extLst>
              </a:tr>
              <a:tr h="382788">
                <a:tc>
                  <a:txBody>
                    <a:bodyPr/>
                    <a:lstStyle/>
                    <a:p>
                      <a:r>
                        <a:rPr lang="en-US" dirty="0"/>
                        <a:t>5. </a:t>
                      </a:r>
                      <a:r>
                        <a:rPr lang="en-US" dirty="0">
                          <a:solidFill>
                            <a:srgbClr val="C00000"/>
                          </a:solidFill>
                        </a:rPr>
                        <a:t>General</a:t>
                      </a:r>
                      <a:r>
                        <a:rPr lang="en-US" dirty="0"/>
                        <a:t> </a:t>
                      </a:r>
                      <a:r>
                        <a:rPr lang="en-US" dirty="0">
                          <a:solidFill>
                            <a:srgbClr val="C00000"/>
                          </a:solidFill>
                        </a:rPr>
                        <a:t>Specifications</a:t>
                      </a:r>
                      <a:endParaRPr lang="ru-RU"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ru-RU"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ru-RU"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35095660"/>
                  </a:ext>
                </a:extLst>
              </a:tr>
              <a:tr h="382788">
                <a:tc>
                  <a:txBody>
                    <a:bodyPr/>
                    <a:lstStyle/>
                    <a:p>
                      <a:r>
                        <a:rPr lang="en-US" dirty="0"/>
                        <a:t>6. </a:t>
                      </a:r>
                      <a:r>
                        <a:rPr lang="en-GB" sz="1800" kern="1200" dirty="0">
                          <a:solidFill>
                            <a:srgbClr val="C00000"/>
                          </a:solidFill>
                          <a:effectLst/>
                          <a:latin typeface="+mn-lt"/>
                          <a:ea typeface="+mn-ea"/>
                          <a:cs typeface="+mn-cs"/>
                        </a:rPr>
                        <a:t>Additional Specifications for DCAS Features</a:t>
                      </a:r>
                      <a:endParaRPr lang="ru-RU"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ru-RU"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ru-RU"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06298530"/>
                  </a:ext>
                </a:extLst>
              </a:tr>
              <a:tr h="382788">
                <a:tc>
                  <a:txBody>
                    <a:bodyPr/>
                    <a:lstStyle/>
                    <a:p>
                      <a:r>
                        <a:rPr lang="en-US" dirty="0"/>
                        <a:t>7. </a:t>
                      </a:r>
                      <a:r>
                        <a:rPr lang="en-GB" sz="1800" kern="1200" dirty="0">
                          <a:solidFill>
                            <a:schemeClr val="tx1"/>
                          </a:solidFill>
                          <a:effectLst/>
                          <a:latin typeface="+mn-lt"/>
                          <a:ea typeface="+mn-ea"/>
                          <a:cs typeface="+mn-cs"/>
                        </a:rPr>
                        <a:t>Monitoring of DCAS operation</a:t>
                      </a:r>
                      <a:endParaRPr lang="ru-RU"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dirty="0"/>
                        <a:t>←</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dirty="0"/>
                        <a:t>Provisions for in-service monitoring and reporting (post-type approval compliance assessment pillar)</a:t>
                      </a:r>
                      <a:endParaRPr lang="ru-RU"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27387747"/>
                  </a:ext>
                </a:extLst>
              </a:tr>
              <a:tr h="382788">
                <a:tc>
                  <a:txBody>
                    <a:bodyPr/>
                    <a:lstStyle/>
                    <a:p>
                      <a:r>
                        <a:rPr lang="en-US" dirty="0"/>
                        <a:t>8. </a:t>
                      </a:r>
                      <a:r>
                        <a:rPr lang="en-GB" sz="1800" kern="1200" dirty="0">
                          <a:solidFill>
                            <a:schemeClr val="tx1"/>
                          </a:solidFill>
                          <a:effectLst/>
                          <a:latin typeface="+mn-lt"/>
                          <a:ea typeface="+mn-ea"/>
                          <a:cs typeface="+mn-cs"/>
                        </a:rPr>
                        <a:t>System Validation</a:t>
                      </a:r>
                      <a:endParaRPr lang="ru-RU"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dirty="0"/>
                        <a:t>←</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dirty="0"/>
                        <a:t>General provisions regarding compliance assessment with reference to annexes dedicated to system validation</a:t>
                      </a:r>
                      <a:endParaRPr lang="ru-RU"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59287415"/>
                  </a:ext>
                </a:extLst>
              </a:tr>
              <a:tr h="382788">
                <a:tc>
                  <a:txBody>
                    <a:bodyPr/>
                    <a:lstStyle/>
                    <a:p>
                      <a:r>
                        <a:rPr lang="en-US" dirty="0"/>
                        <a:t>9. </a:t>
                      </a:r>
                      <a:r>
                        <a:rPr lang="en-GB" sz="1800" kern="1200" dirty="0">
                          <a:solidFill>
                            <a:schemeClr val="tx1"/>
                          </a:solidFill>
                          <a:effectLst/>
                          <a:latin typeface="+mn-lt"/>
                          <a:ea typeface="+mn-ea"/>
                          <a:cs typeface="+mn-cs"/>
                        </a:rPr>
                        <a:t>System Information Data</a:t>
                      </a:r>
                      <a:endParaRPr lang="ru-RU"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dirty="0"/>
                        <a:t>←</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dirty="0"/>
                        <a:t>Provisions requesting specific data to be submitted by manufacturers in the approval process</a:t>
                      </a:r>
                      <a:endParaRPr lang="ru-RU"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6295685"/>
                  </a:ext>
                </a:extLst>
              </a:tr>
              <a:tr h="660702">
                <a:tc>
                  <a:txBody>
                    <a:bodyPr/>
                    <a:lstStyle/>
                    <a:p>
                      <a:r>
                        <a:rPr lang="en-US" dirty="0"/>
                        <a:t>10. </a:t>
                      </a:r>
                      <a:r>
                        <a:rPr lang="en-GB" sz="1800" kern="1200" dirty="0">
                          <a:solidFill>
                            <a:srgbClr val="C00000"/>
                          </a:solidFill>
                          <a:effectLst/>
                          <a:latin typeface="+mn-lt"/>
                          <a:ea typeface="+mn-ea"/>
                          <a:cs typeface="+mn-cs"/>
                        </a:rPr>
                        <a:t>Requirements for Software Identification</a:t>
                      </a:r>
                      <a:endParaRPr lang="ru-RU"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dirty="0"/>
                        <a:t>←</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dirty="0"/>
                        <a:t>Provisions stipulating manufacturers’ actions in case of software update</a:t>
                      </a:r>
                      <a:endParaRPr lang="ru-RU"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20709479"/>
                  </a:ext>
                </a:extLst>
              </a:tr>
            </a:tbl>
          </a:graphicData>
        </a:graphic>
      </p:graphicFrame>
    </p:spTree>
    <p:extLst>
      <p:ext uri="{BB962C8B-B14F-4D97-AF65-F5344CB8AC3E}">
        <p14:creationId xmlns:p14="http://schemas.microsoft.com/office/powerpoint/2010/main" val="13343034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EF1D37-4896-44B9-895F-CB4E5066587F}"/>
              </a:ext>
            </a:extLst>
          </p:cNvPr>
          <p:cNvSpPr>
            <a:spLocks noGrp="1"/>
          </p:cNvSpPr>
          <p:nvPr>
            <p:ph type="title"/>
          </p:nvPr>
        </p:nvSpPr>
        <p:spPr>
          <a:xfrm>
            <a:off x="722420" y="179800"/>
            <a:ext cx="10747159" cy="770617"/>
          </a:xfrm>
        </p:spPr>
        <p:txBody>
          <a:bodyPr/>
          <a:lstStyle/>
          <a:p>
            <a:r>
              <a:rPr lang="en-US" dirty="0"/>
              <a:t>Content of the draft DCAS UN Regulation (2/2) </a:t>
            </a:r>
            <a:endParaRPr lang="ru-RU" dirty="0"/>
          </a:p>
        </p:txBody>
      </p:sp>
      <p:sp>
        <p:nvSpPr>
          <p:cNvPr id="4" name="Номер слайда 3">
            <a:extLst>
              <a:ext uri="{FF2B5EF4-FFF2-40B4-BE49-F238E27FC236}">
                <a16:creationId xmlns:a16="http://schemas.microsoft.com/office/drawing/2014/main" id="{EC038C56-D106-41F8-BF0C-6F64A69E2E67}"/>
              </a:ext>
            </a:extLst>
          </p:cNvPr>
          <p:cNvSpPr>
            <a:spLocks noGrp="1"/>
          </p:cNvSpPr>
          <p:nvPr>
            <p:ph type="sldNum" sz="quarter" idx="12"/>
          </p:nvPr>
        </p:nvSpPr>
        <p:spPr/>
        <p:txBody>
          <a:bodyPr/>
          <a:lstStyle/>
          <a:p>
            <a:fld id="{2705717C-9100-4B67-BBBE-0E8CFF0344F7}" type="slidenum">
              <a:rPr lang="ru-RU" smtClean="0"/>
              <a:t>19</a:t>
            </a:fld>
            <a:endParaRPr lang="ru-RU"/>
          </a:p>
        </p:txBody>
      </p:sp>
      <p:graphicFrame>
        <p:nvGraphicFramePr>
          <p:cNvPr id="3" name="Таблица 4">
            <a:extLst>
              <a:ext uri="{FF2B5EF4-FFF2-40B4-BE49-F238E27FC236}">
                <a16:creationId xmlns:a16="http://schemas.microsoft.com/office/drawing/2014/main" id="{F03DB35E-4BF1-227B-E23A-F1E5ADAF6CDD}"/>
              </a:ext>
            </a:extLst>
          </p:cNvPr>
          <p:cNvGraphicFramePr>
            <a:graphicFrameLocks noGrp="1"/>
          </p:cNvGraphicFramePr>
          <p:nvPr/>
        </p:nvGraphicFramePr>
        <p:xfrm>
          <a:off x="850392" y="1024756"/>
          <a:ext cx="10619187" cy="5645952"/>
        </p:xfrm>
        <a:graphic>
          <a:graphicData uri="http://schemas.openxmlformats.org/drawingml/2006/table">
            <a:tbl>
              <a:tblPr firstRow="1" bandRow="1">
                <a:tableStyleId>{5940675A-B579-460E-94D1-54222C63F5DA}</a:tableStyleId>
              </a:tblPr>
              <a:tblGrid>
                <a:gridCol w="4223632">
                  <a:extLst>
                    <a:ext uri="{9D8B030D-6E8A-4147-A177-3AD203B41FA5}">
                      <a16:colId xmlns:a16="http://schemas.microsoft.com/office/drawing/2014/main" val="880475686"/>
                    </a:ext>
                  </a:extLst>
                </a:gridCol>
                <a:gridCol w="582705">
                  <a:extLst>
                    <a:ext uri="{9D8B030D-6E8A-4147-A177-3AD203B41FA5}">
                      <a16:colId xmlns:a16="http://schemas.microsoft.com/office/drawing/2014/main" val="2663787754"/>
                    </a:ext>
                  </a:extLst>
                </a:gridCol>
                <a:gridCol w="5812850">
                  <a:extLst>
                    <a:ext uri="{9D8B030D-6E8A-4147-A177-3AD203B41FA5}">
                      <a16:colId xmlns:a16="http://schemas.microsoft.com/office/drawing/2014/main" val="2877422984"/>
                    </a:ext>
                  </a:extLst>
                </a:gridCol>
              </a:tblGrid>
              <a:tr h="3827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11. </a:t>
                      </a:r>
                      <a:r>
                        <a:rPr lang="en-GB" sz="1800" kern="1200" dirty="0">
                          <a:solidFill>
                            <a:schemeClr val="tx1"/>
                          </a:solidFill>
                          <a:effectLst/>
                          <a:latin typeface="+mn-lt"/>
                          <a:ea typeface="+mn-ea"/>
                          <a:cs typeface="+mn-cs"/>
                        </a:rPr>
                        <a:t>Modification of vehicle type and extension of approval</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ru-RU" dirty="0"/>
                        <a:t>←</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GB" sz="1800" kern="1200" dirty="0">
                          <a:solidFill>
                            <a:schemeClr val="tx1"/>
                          </a:solidFill>
                          <a:effectLst/>
                          <a:latin typeface="+mn-lt"/>
                          <a:ea typeface="+mn-ea"/>
                          <a:cs typeface="+mn-cs"/>
                        </a:rPr>
                        <a:t>Common content with other UN Regulations</a:t>
                      </a:r>
                      <a:endParaRPr lang="ru-RU"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82094034"/>
                  </a:ext>
                </a:extLst>
              </a:tr>
              <a:tr h="382788">
                <a:tc>
                  <a:txBody>
                    <a:bodyPr/>
                    <a:lstStyle/>
                    <a:p>
                      <a:r>
                        <a:rPr lang="en-US" dirty="0"/>
                        <a:t>12. </a:t>
                      </a:r>
                      <a:r>
                        <a:rPr lang="en-GB" sz="1800" kern="1200" dirty="0">
                          <a:solidFill>
                            <a:schemeClr val="tx1"/>
                          </a:solidFill>
                          <a:effectLst/>
                          <a:latin typeface="+mn-lt"/>
                          <a:ea typeface="+mn-ea"/>
                          <a:cs typeface="+mn-cs"/>
                        </a:rPr>
                        <a:t>Conformity of Production</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dirty="0"/>
                        <a:t>←</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GB" sz="1800" kern="1200" dirty="0">
                          <a:solidFill>
                            <a:schemeClr val="tx1"/>
                          </a:solidFill>
                          <a:effectLst/>
                          <a:latin typeface="+mn-lt"/>
                          <a:ea typeface="+mn-ea"/>
                          <a:cs typeface="+mn-cs"/>
                        </a:rPr>
                        <a:t>Common content with other UN Regulations</a:t>
                      </a:r>
                      <a:endParaRPr lang="ru-RU"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9223402"/>
                  </a:ext>
                </a:extLst>
              </a:tr>
              <a:tr h="382788">
                <a:tc>
                  <a:txBody>
                    <a:bodyPr/>
                    <a:lstStyle/>
                    <a:p>
                      <a:pPr marL="0" indent="0">
                        <a:buNone/>
                      </a:pPr>
                      <a:r>
                        <a:rPr lang="en-US" dirty="0"/>
                        <a:t>13. </a:t>
                      </a:r>
                      <a:r>
                        <a:rPr lang="en-GB" sz="1800" kern="1200" dirty="0">
                          <a:solidFill>
                            <a:schemeClr val="tx1"/>
                          </a:solidFill>
                          <a:effectLst/>
                          <a:latin typeface="+mn-lt"/>
                          <a:ea typeface="+mn-ea"/>
                          <a:cs typeface="+mn-cs"/>
                        </a:rPr>
                        <a:t>Penalties for non-conformity of production</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dirty="0"/>
                        <a:t>←</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GB" sz="1800" kern="1200" dirty="0">
                          <a:solidFill>
                            <a:schemeClr val="tx1"/>
                          </a:solidFill>
                          <a:effectLst/>
                          <a:latin typeface="+mn-lt"/>
                          <a:ea typeface="+mn-ea"/>
                          <a:cs typeface="+mn-cs"/>
                        </a:rPr>
                        <a:t>Common content with other UN Regulations</a:t>
                      </a:r>
                      <a:endParaRPr lang="ru-RU"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70865990"/>
                  </a:ext>
                </a:extLst>
              </a:tr>
              <a:tr h="382788">
                <a:tc>
                  <a:txBody>
                    <a:bodyPr/>
                    <a:lstStyle/>
                    <a:p>
                      <a:r>
                        <a:rPr lang="en-US" dirty="0"/>
                        <a:t>14. </a:t>
                      </a:r>
                      <a:r>
                        <a:rPr lang="en-GB" sz="1800" kern="1200" dirty="0">
                          <a:solidFill>
                            <a:schemeClr val="tx1"/>
                          </a:solidFill>
                          <a:effectLst/>
                          <a:latin typeface="+mn-lt"/>
                          <a:ea typeface="+mn-ea"/>
                          <a:cs typeface="+mn-cs"/>
                        </a:rPr>
                        <a:t>Production definitively discontinued</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dirty="0"/>
                        <a:t>←</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GB" sz="1800" kern="1200" dirty="0">
                          <a:solidFill>
                            <a:schemeClr val="tx1"/>
                          </a:solidFill>
                          <a:effectLst/>
                          <a:latin typeface="+mn-lt"/>
                          <a:ea typeface="+mn-ea"/>
                          <a:cs typeface="+mn-cs"/>
                        </a:rPr>
                        <a:t>Common content with other UN Regulations</a:t>
                      </a:r>
                      <a:endParaRPr lang="ru-RU"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53545884"/>
                  </a:ext>
                </a:extLst>
              </a:tr>
              <a:tr h="382788">
                <a:tc>
                  <a:txBody>
                    <a:bodyPr/>
                    <a:lstStyle/>
                    <a:p>
                      <a:r>
                        <a:rPr lang="en-US" dirty="0"/>
                        <a:t>15. </a:t>
                      </a:r>
                      <a:r>
                        <a:rPr lang="en-GB" sz="1800" kern="1200" dirty="0">
                          <a:solidFill>
                            <a:schemeClr val="tx1"/>
                          </a:solidFill>
                          <a:effectLst/>
                          <a:latin typeface="+mn-lt"/>
                          <a:ea typeface="+mn-ea"/>
                          <a:cs typeface="+mn-cs"/>
                        </a:rPr>
                        <a:t>Names and addresses of the Approval Bodies</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dirty="0"/>
                        <a:t>←</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GB" sz="1800" kern="1200" dirty="0">
                          <a:solidFill>
                            <a:schemeClr val="tx1"/>
                          </a:solidFill>
                          <a:effectLst/>
                          <a:latin typeface="+mn-lt"/>
                          <a:ea typeface="+mn-ea"/>
                          <a:cs typeface="+mn-cs"/>
                        </a:rPr>
                        <a:t>Common content with other UN Regulations</a:t>
                      </a:r>
                      <a:endParaRPr lang="ru-RU" dirty="0">
                        <a:solidFill>
                          <a:schemeClr val="tx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0522994"/>
                  </a:ext>
                </a:extLst>
              </a:tr>
              <a:tr h="382788">
                <a:tc>
                  <a:txBody>
                    <a:bodyPr/>
                    <a:lstStyle/>
                    <a:p>
                      <a:r>
                        <a:rPr lang="en-US" dirty="0"/>
                        <a:t>Annex 1 – </a:t>
                      </a:r>
                      <a:r>
                        <a:rPr lang="en-GB" sz="1800" kern="1200" dirty="0">
                          <a:solidFill>
                            <a:schemeClr val="tx1"/>
                          </a:solidFill>
                          <a:effectLst/>
                          <a:latin typeface="+mn-lt"/>
                          <a:ea typeface="+mn-ea"/>
                          <a:cs typeface="+mn-cs"/>
                        </a:rPr>
                        <a:t>Communication</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dirty="0"/>
                        <a:t>←</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GB" sz="1800" kern="1200" dirty="0">
                          <a:solidFill>
                            <a:schemeClr val="tx1"/>
                          </a:solidFill>
                          <a:effectLst/>
                          <a:latin typeface="+mn-lt"/>
                          <a:ea typeface="+mn-ea"/>
                          <a:cs typeface="+mn-cs"/>
                        </a:rPr>
                        <a:t>Common content with other UN Regulations</a:t>
                      </a:r>
                      <a:endParaRPr lang="ru-RU"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35095660"/>
                  </a:ext>
                </a:extLst>
              </a:tr>
              <a:tr h="382788">
                <a:tc>
                  <a:txBody>
                    <a:bodyPr/>
                    <a:lstStyle/>
                    <a:p>
                      <a:r>
                        <a:rPr lang="en-US" dirty="0"/>
                        <a:t>Annex 2 - </a:t>
                      </a:r>
                      <a:r>
                        <a:rPr lang="en-GB" sz="1800" kern="1200" dirty="0">
                          <a:solidFill>
                            <a:schemeClr val="tx1"/>
                          </a:solidFill>
                          <a:effectLst/>
                          <a:latin typeface="+mn-lt"/>
                          <a:ea typeface="+mn-ea"/>
                          <a:cs typeface="+mn-cs"/>
                        </a:rPr>
                        <a:t>Arrangements of approval marks</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dirty="0"/>
                        <a:t>←</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GB" sz="1800" kern="1200" dirty="0">
                          <a:solidFill>
                            <a:schemeClr val="tx1"/>
                          </a:solidFill>
                          <a:effectLst/>
                          <a:latin typeface="+mn-lt"/>
                          <a:ea typeface="+mn-ea"/>
                          <a:cs typeface="+mn-cs"/>
                        </a:rPr>
                        <a:t>Common content with other UN Regulations</a:t>
                      </a:r>
                      <a:endParaRPr lang="ru-RU"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06298530"/>
                  </a:ext>
                </a:extLst>
              </a:tr>
              <a:tr h="382788">
                <a:tc>
                  <a:txBody>
                    <a:bodyPr/>
                    <a:lstStyle/>
                    <a:p>
                      <a:r>
                        <a:rPr lang="en-US" dirty="0"/>
                        <a:t>Annex 3 (plus appendixes) – Special requirements to be applied to the audit</a:t>
                      </a:r>
                      <a:endParaRPr lang="ru-RU"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dirty="0"/>
                        <a:t>←</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dirty="0"/>
                        <a:t>Provisions regarding compliance assessment by means of auditing manufacturers’ documentation</a:t>
                      </a:r>
                      <a:endParaRPr lang="ru-RU"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27387747"/>
                  </a:ext>
                </a:extLst>
              </a:tr>
              <a:tr h="382788">
                <a:tc>
                  <a:txBody>
                    <a:bodyPr/>
                    <a:lstStyle/>
                    <a:p>
                      <a:r>
                        <a:rPr lang="en-US" dirty="0"/>
                        <a:t>Annex 4 - </a:t>
                      </a:r>
                      <a:r>
                        <a:rPr lang="en-GB" sz="1800" kern="1200" dirty="0">
                          <a:solidFill>
                            <a:schemeClr val="tx1"/>
                          </a:solidFill>
                          <a:effectLst/>
                          <a:latin typeface="+mn-lt"/>
                          <a:ea typeface="+mn-ea"/>
                          <a:cs typeface="+mn-cs"/>
                        </a:rPr>
                        <a:t>Physical Test Specifications for DCAS Validation</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dirty="0"/>
                        <a:t>←</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dirty="0"/>
                        <a:t>Provisions regarding compliance assessment by means of track and public road testing</a:t>
                      </a:r>
                      <a:endParaRPr lang="ru-RU"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59287415"/>
                  </a:ext>
                </a:extLst>
              </a:tr>
              <a:tr h="382788">
                <a:tc>
                  <a:txBody>
                    <a:bodyPr/>
                    <a:lstStyle/>
                    <a:p>
                      <a:r>
                        <a:rPr lang="en-US" dirty="0"/>
                        <a:t>Annex 5 - </a:t>
                      </a:r>
                      <a:r>
                        <a:rPr lang="en-GB" sz="1800" kern="1200" dirty="0">
                          <a:solidFill>
                            <a:schemeClr val="tx1"/>
                          </a:solidFill>
                          <a:effectLst/>
                          <a:latin typeface="+mn-lt"/>
                          <a:ea typeface="+mn-ea"/>
                          <a:cs typeface="+mn-cs"/>
                        </a:rPr>
                        <a:t>Principles for Credibility Assessment for using Virtual Toolchain in DCAS Validation </a:t>
                      </a: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dirty="0"/>
                        <a:t>←</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dirty="0"/>
                        <a:t>Provisions to be applied in case of using simulation in compliance assessment process</a:t>
                      </a:r>
                      <a:endParaRPr lang="ru-RU"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6295685"/>
                  </a:ext>
                </a:extLst>
              </a:tr>
            </a:tbl>
          </a:graphicData>
        </a:graphic>
      </p:graphicFrame>
    </p:spTree>
    <p:extLst>
      <p:ext uri="{BB962C8B-B14F-4D97-AF65-F5344CB8AC3E}">
        <p14:creationId xmlns:p14="http://schemas.microsoft.com/office/powerpoint/2010/main" val="3793748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641D4E5A-5410-4D73-8B79-67877ADD45EB}"/>
              </a:ext>
            </a:extLst>
          </p:cNvPr>
          <p:cNvSpPr>
            <a:spLocks noGrp="1"/>
          </p:cNvSpPr>
          <p:nvPr>
            <p:ph type="sldNum" sz="quarter" idx="12"/>
          </p:nvPr>
        </p:nvSpPr>
        <p:spPr/>
        <p:txBody>
          <a:bodyPr/>
          <a:lstStyle/>
          <a:p>
            <a:fld id="{2705717C-9100-4B67-BBBE-0E8CFF0344F7}" type="slidenum">
              <a:rPr lang="ru-RU" smtClean="0"/>
              <a:t>2</a:t>
            </a:fld>
            <a:endParaRPr lang="ru-RU"/>
          </a:p>
        </p:txBody>
      </p:sp>
      <p:sp>
        <p:nvSpPr>
          <p:cNvPr id="5" name="Заголовок 1">
            <a:extLst>
              <a:ext uri="{FF2B5EF4-FFF2-40B4-BE49-F238E27FC236}">
                <a16:creationId xmlns:a16="http://schemas.microsoft.com/office/drawing/2014/main" id="{3EB4A7AC-1A93-4BB9-B070-1620543B9BD2}"/>
              </a:ext>
            </a:extLst>
          </p:cNvPr>
          <p:cNvSpPr txBox="1">
            <a:spLocks/>
          </p:cNvSpPr>
          <p:nvPr/>
        </p:nvSpPr>
        <p:spPr>
          <a:xfrm>
            <a:off x="838200" y="73649"/>
            <a:ext cx="10515600" cy="104326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Status after the 18</a:t>
            </a:r>
            <a:r>
              <a:rPr lang="en-US" baseline="30000" dirty="0"/>
              <a:t>th</a:t>
            </a:r>
            <a:r>
              <a:rPr lang="en-US" dirty="0"/>
              <a:t> GRVA session</a:t>
            </a:r>
            <a:endParaRPr lang="ru-RU" dirty="0"/>
          </a:p>
        </p:txBody>
      </p:sp>
      <p:sp>
        <p:nvSpPr>
          <p:cNvPr id="6" name="Объект 2">
            <a:extLst>
              <a:ext uri="{FF2B5EF4-FFF2-40B4-BE49-F238E27FC236}">
                <a16:creationId xmlns:a16="http://schemas.microsoft.com/office/drawing/2014/main" id="{18665711-EA47-403D-8B4E-7332882DC769}"/>
              </a:ext>
            </a:extLst>
          </p:cNvPr>
          <p:cNvSpPr txBox="1">
            <a:spLocks/>
          </p:cNvSpPr>
          <p:nvPr/>
        </p:nvSpPr>
        <p:spPr>
          <a:xfrm>
            <a:off x="838200" y="1116918"/>
            <a:ext cx="10835936" cy="5527722"/>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600" dirty="0"/>
              <a:t>Hybrid meeting (Brussels, 23-27 October 2023)</a:t>
            </a:r>
          </a:p>
          <a:p>
            <a:r>
              <a:rPr lang="en-US" sz="2600" dirty="0"/>
              <a:t>Four online meetings (5 October 2023, 29 November 2023, 8 December 2023, </a:t>
            </a:r>
            <a:br>
              <a:rPr lang="en-US" sz="2600" dirty="0"/>
            </a:br>
            <a:r>
              <a:rPr lang="en-US" sz="2600" dirty="0"/>
              <a:t>15 January 2024)</a:t>
            </a:r>
          </a:p>
          <a:p>
            <a:r>
              <a:rPr lang="en-US" sz="2600" dirty="0"/>
              <a:t>Two online meetings of the Small Drafting Group</a:t>
            </a:r>
          </a:p>
          <a:p>
            <a:r>
              <a:rPr lang="en-US" sz="2600" dirty="0"/>
              <a:t>The draft DCAS UN Regulation is in the agenda of the 18</a:t>
            </a:r>
            <a:r>
              <a:rPr lang="en-US" sz="2600" baseline="30000" dirty="0"/>
              <a:t>th</a:t>
            </a:r>
            <a:r>
              <a:rPr lang="en-US" sz="2600" dirty="0"/>
              <a:t> GRVA session</a:t>
            </a:r>
          </a:p>
          <a:p>
            <a:pPr lvl="1"/>
            <a:r>
              <a:rPr lang="en-US" sz="2200" dirty="0"/>
              <a:t>Working document ECE/TRANS/WP.29/GRVA/2024/2 agreed by the ADAS TF at the Brussels session (Eight pairs of square brackets remained)</a:t>
            </a:r>
          </a:p>
          <a:p>
            <a:pPr lvl="1"/>
            <a:r>
              <a:rPr lang="en-US" sz="2200" dirty="0"/>
              <a:t>Informal document GRVA-18-07 amending ECE/TRANS/WP.29/GRVA/2024/2 agreed by ADAS TF at the November and December sessions, resolving all issues with square brackets plus textual improvements. Available since mid-December</a:t>
            </a:r>
          </a:p>
          <a:p>
            <a:pPr lvl="1"/>
            <a:r>
              <a:rPr lang="en-US" sz="2200" dirty="0"/>
              <a:t>Informal document GRVA-18-07-Rev.1 amending GRVA-18-07 incorporating textual and requirement consistency improvements agreed by ADAS TF at the January session</a:t>
            </a:r>
          </a:p>
          <a:p>
            <a:r>
              <a:rPr lang="en-US" sz="2600" dirty="0"/>
              <a:t>Corresponding draft amendments to UN Regulation No. 79 to segregate its scope and the scope of the DCAS UN Regulation in the agenda of the 18</a:t>
            </a:r>
            <a:r>
              <a:rPr lang="en-US" sz="2600" baseline="30000" dirty="0"/>
              <a:t>th</a:t>
            </a:r>
            <a:r>
              <a:rPr lang="en-US" sz="2600" dirty="0"/>
              <a:t> GRVA session</a:t>
            </a:r>
          </a:p>
          <a:p>
            <a:pPr lvl="1"/>
            <a:r>
              <a:rPr lang="en-US" sz="2200" dirty="0"/>
              <a:t>Working document ECE/TRANS/WP.29/GRVA/2024/12 submitted by D, EC, F, NL and UK</a:t>
            </a:r>
          </a:p>
          <a:p>
            <a:pPr lvl="1"/>
            <a:r>
              <a:rPr lang="en-US" sz="2200" dirty="0"/>
              <a:t>Informal document GRVA-18-14 amending ECE/TRANS/WP.29/GRVA/2024/12 agreed by the ADAS TF at its January session</a:t>
            </a:r>
          </a:p>
          <a:p>
            <a:pPr lvl="1"/>
            <a:r>
              <a:rPr lang="en-US" sz="2200" dirty="0"/>
              <a:t>Additional reference informal document GRVA-18-15 providing an overview of the changes to ECE/TRANS/WP.29/GRVA/2024/12</a:t>
            </a:r>
          </a:p>
          <a:p>
            <a:r>
              <a:rPr lang="en-US" sz="2600" dirty="0"/>
              <a:t>Link to the ADAS TF documents: </a:t>
            </a:r>
            <a:r>
              <a:rPr lang="en-US" sz="2600" dirty="0">
                <a:hlinkClick r:id="rId2"/>
              </a:rPr>
              <a:t>https://wiki.unece.org/display/trans/ADAS</a:t>
            </a:r>
            <a:r>
              <a:rPr lang="en-US" sz="2600" dirty="0"/>
              <a:t> 	</a:t>
            </a:r>
          </a:p>
          <a:p>
            <a:endParaRPr lang="ru-RU" dirty="0"/>
          </a:p>
        </p:txBody>
      </p:sp>
    </p:spTree>
    <p:extLst>
      <p:ext uri="{BB962C8B-B14F-4D97-AF65-F5344CB8AC3E}">
        <p14:creationId xmlns:p14="http://schemas.microsoft.com/office/powerpoint/2010/main" val="21558479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4779820-068B-4ED9-B3E7-33DB6D9B9036}"/>
              </a:ext>
            </a:extLst>
          </p:cNvPr>
          <p:cNvSpPr>
            <a:spLocks noGrp="1"/>
          </p:cNvSpPr>
          <p:nvPr>
            <p:ph type="title"/>
          </p:nvPr>
        </p:nvSpPr>
        <p:spPr>
          <a:xfrm>
            <a:off x="838200" y="223732"/>
            <a:ext cx="10515600" cy="1325563"/>
          </a:xfrm>
        </p:spPr>
        <p:txBody>
          <a:bodyPr/>
          <a:lstStyle/>
          <a:p>
            <a:r>
              <a:rPr lang="en-US" dirty="0"/>
              <a:t>Background</a:t>
            </a:r>
            <a:endParaRPr lang="ru-RU" dirty="0"/>
          </a:p>
        </p:txBody>
      </p:sp>
      <p:sp>
        <p:nvSpPr>
          <p:cNvPr id="3" name="Объект 2">
            <a:extLst>
              <a:ext uri="{FF2B5EF4-FFF2-40B4-BE49-F238E27FC236}">
                <a16:creationId xmlns:a16="http://schemas.microsoft.com/office/drawing/2014/main" id="{62349AD8-2C2A-4349-A46D-1088CE1C2ACE}"/>
              </a:ext>
            </a:extLst>
          </p:cNvPr>
          <p:cNvSpPr>
            <a:spLocks noGrp="1"/>
          </p:cNvSpPr>
          <p:nvPr>
            <p:ph idx="1"/>
          </p:nvPr>
        </p:nvSpPr>
        <p:spPr>
          <a:xfrm>
            <a:off x="838200" y="1423905"/>
            <a:ext cx="10515600" cy="2619165"/>
          </a:xfrm>
        </p:spPr>
        <p:txBody>
          <a:bodyPr>
            <a:normAutofit fontScale="92500" lnSpcReduction="20000"/>
          </a:bodyPr>
          <a:lstStyle/>
          <a:p>
            <a:r>
              <a:rPr lang="en-US" dirty="0"/>
              <a:t>GRVA adopted at its 9</a:t>
            </a:r>
            <a:r>
              <a:rPr lang="en-US" baseline="30000" dirty="0"/>
              <a:t>th</a:t>
            </a:r>
            <a:r>
              <a:rPr lang="en-US" dirty="0"/>
              <a:t> session in February 2021 the terms of reference for the Task Force on Advanced Driver Assistance Systems (ADAS). </a:t>
            </a:r>
          </a:p>
          <a:p>
            <a:r>
              <a:rPr lang="en-GB" sz="2900" dirty="0"/>
              <a:t>The Task Force (TF) focuses on Advanced Driver Assistance Systems (ADAS), and shall address the simplification of UN Regulation No. 79 and if needed, develop a new ADAS UN Regulation with a focus on ADAS systems up to of level 2 (as defined in ECE/TRANS/WP.29/1140).</a:t>
            </a:r>
            <a:r>
              <a:rPr lang="en-US" dirty="0"/>
              <a:t>	</a:t>
            </a:r>
          </a:p>
          <a:p>
            <a:r>
              <a:rPr lang="en-US" sz="2900" dirty="0"/>
              <a:t>The TF on ADAS agreed to start developing a new UN Regulation</a:t>
            </a:r>
            <a:endParaRPr lang="ru-RU" sz="2900" dirty="0"/>
          </a:p>
        </p:txBody>
      </p:sp>
      <p:sp>
        <p:nvSpPr>
          <p:cNvPr id="4" name="Номер слайда 3">
            <a:extLst>
              <a:ext uri="{FF2B5EF4-FFF2-40B4-BE49-F238E27FC236}">
                <a16:creationId xmlns:a16="http://schemas.microsoft.com/office/drawing/2014/main" id="{641D4E5A-5410-4D73-8B79-67877ADD45EB}"/>
              </a:ext>
            </a:extLst>
          </p:cNvPr>
          <p:cNvSpPr>
            <a:spLocks noGrp="1"/>
          </p:cNvSpPr>
          <p:nvPr>
            <p:ph type="sldNum" sz="quarter" idx="12"/>
          </p:nvPr>
        </p:nvSpPr>
        <p:spPr/>
        <p:txBody>
          <a:bodyPr/>
          <a:lstStyle/>
          <a:p>
            <a:fld id="{2705717C-9100-4B67-BBBE-0E8CFF0344F7}" type="slidenum">
              <a:rPr lang="ru-RU" smtClean="0"/>
              <a:t>20</a:t>
            </a:fld>
            <a:endParaRPr lang="ru-RU"/>
          </a:p>
        </p:txBody>
      </p:sp>
    </p:spTree>
    <p:extLst>
      <p:ext uri="{BB962C8B-B14F-4D97-AF65-F5344CB8AC3E}">
        <p14:creationId xmlns:p14="http://schemas.microsoft.com/office/powerpoint/2010/main" val="3081914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466548-40B9-4DCA-A019-85B54E4ADB0D}"/>
              </a:ext>
            </a:extLst>
          </p:cNvPr>
          <p:cNvSpPr>
            <a:spLocks noGrp="1"/>
          </p:cNvSpPr>
          <p:nvPr>
            <p:ph type="title"/>
          </p:nvPr>
        </p:nvSpPr>
        <p:spPr>
          <a:xfrm>
            <a:off x="838200" y="136526"/>
            <a:ext cx="10515600" cy="1001810"/>
          </a:xfrm>
        </p:spPr>
        <p:txBody>
          <a:bodyPr/>
          <a:lstStyle/>
          <a:p>
            <a:r>
              <a:rPr lang="en-US" dirty="0"/>
              <a:t>Two Parallel Workstreams of the TF</a:t>
            </a:r>
            <a:endParaRPr lang="ru-RU" dirty="0"/>
          </a:p>
        </p:txBody>
      </p:sp>
      <p:sp>
        <p:nvSpPr>
          <p:cNvPr id="3" name="Номер слайда 2">
            <a:extLst>
              <a:ext uri="{FF2B5EF4-FFF2-40B4-BE49-F238E27FC236}">
                <a16:creationId xmlns:a16="http://schemas.microsoft.com/office/drawing/2014/main" id="{40B7DB19-FC6B-44CA-9245-D2113468270A}"/>
              </a:ext>
            </a:extLst>
          </p:cNvPr>
          <p:cNvSpPr>
            <a:spLocks noGrp="1"/>
          </p:cNvSpPr>
          <p:nvPr>
            <p:ph type="sldNum" sz="quarter" idx="12"/>
          </p:nvPr>
        </p:nvSpPr>
        <p:spPr/>
        <p:txBody>
          <a:bodyPr/>
          <a:lstStyle/>
          <a:p>
            <a:fld id="{2705717C-9100-4B67-BBBE-0E8CFF0344F7}" type="slidenum">
              <a:rPr lang="ru-RU" smtClean="0"/>
              <a:t>21</a:t>
            </a:fld>
            <a:endParaRPr lang="ru-RU"/>
          </a:p>
        </p:txBody>
      </p:sp>
      <p:graphicFrame>
        <p:nvGraphicFramePr>
          <p:cNvPr id="4" name="Схема 3">
            <a:extLst>
              <a:ext uri="{FF2B5EF4-FFF2-40B4-BE49-F238E27FC236}">
                <a16:creationId xmlns:a16="http://schemas.microsoft.com/office/drawing/2014/main" id="{F8844BD8-78D6-4DBB-9F3D-C712F4DBB162}"/>
              </a:ext>
            </a:extLst>
          </p:cNvPr>
          <p:cNvGraphicFramePr/>
          <p:nvPr>
            <p:extLst>
              <p:ext uri="{D42A27DB-BD31-4B8C-83A1-F6EECF244321}">
                <p14:modId xmlns:p14="http://schemas.microsoft.com/office/powerpoint/2010/main" val="3892377498"/>
              </p:ext>
            </p:extLst>
          </p:nvPr>
        </p:nvGraphicFramePr>
        <p:xfrm>
          <a:off x="3771037" y="756914"/>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хема 4">
            <a:extLst>
              <a:ext uri="{FF2B5EF4-FFF2-40B4-BE49-F238E27FC236}">
                <a16:creationId xmlns:a16="http://schemas.microsoft.com/office/drawing/2014/main" id="{928F88BC-9FDD-46D4-B37B-5840D9B3432F}"/>
              </a:ext>
            </a:extLst>
          </p:cNvPr>
          <p:cNvGraphicFramePr/>
          <p:nvPr>
            <p:extLst>
              <p:ext uri="{D42A27DB-BD31-4B8C-83A1-F6EECF244321}">
                <p14:modId xmlns:p14="http://schemas.microsoft.com/office/powerpoint/2010/main" val="3503591094"/>
              </p:ext>
            </p:extLst>
          </p:nvPr>
        </p:nvGraphicFramePr>
        <p:xfrm>
          <a:off x="-292963" y="929001"/>
          <a:ext cx="8128000"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068170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393571-C28D-4954-ADBA-22F2F9E5130B}"/>
              </a:ext>
            </a:extLst>
          </p:cNvPr>
          <p:cNvSpPr>
            <a:spLocks noGrp="1"/>
          </p:cNvSpPr>
          <p:nvPr>
            <p:ph type="title"/>
          </p:nvPr>
        </p:nvSpPr>
        <p:spPr>
          <a:xfrm>
            <a:off x="838200" y="272479"/>
            <a:ext cx="10515600" cy="961517"/>
          </a:xfrm>
        </p:spPr>
        <p:txBody>
          <a:bodyPr>
            <a:normAutofit/>
          </a:bodyPr>
          <a:lstStyle/>
          <a:p>
            <a:r>
              <a:rPr lang="en-US" dirty="0"/>
              <a:t>Agreed DCAS Key Principles</a:t>
            </a:r>
            <a:endParaRPr lang="ru-RU" dirty="0"/>
          </a:p>
        </p:txBody>
      </p:sp>
      <p:sp>
        <p:nvSpPr>
          <p:cNvPr id="4" name="Номер слайда 3">
            <a:extLst>
              <a:ext uri="{FF2B5EF4-FFF2-40B4-BE49-F238E27FC236}">
                <a16:creationId xmlns:a16="http://schemas.microsoft.com/office/drawing/2014/main" id="{B2E24941-7F6D-4122-A25B-FAA96360F77C}"/>
              </a:ext>
            </a:extLst>
          </p:cNvPr>
          <p:cNvSpPr>
            <a:spLocks noGrp="1"/>
          </p:cNvSpPr>
          <p:nvPr>
            <p:ph type="sldNum" sz="quarter" idx="12"/>
          </p:nvPr>
        </p:nvSpPr>
        <p:spPr/>
        <p:txBody>
          <a:bodyPr/>
          <a:lstStyle/>
          <a:p>
            <a:fld id="{E6454B89-CEE9-4062-9E4E-C0CE3A049DED}" type="slidenum">
              <a:rPr lang="ru-RU" smtClean="0"/>
              <a:t>22</a:t>
            </a:fld>
            <a:endParaRPr lang="ru-RU"/>
          </a:p>
        </p:txBody>
      </p:sp>
      <p:sp>
        <p:nvSpPr>
          <p:cNvPr id="7" name="Content Placeholder 2">
            <a:extLst>
              <a:ext uri="{FF2B5EF4-FFF2-40B4-BE49-F238E27FC236}">
                <a16:creationId xmlns:a16="http://schemas.microsoft.com/office/drawing/2014/main" id="{A614C64F-A6DD-7DB8-549D-2034660BE03A}"/>
              </a:ext>
            </a:extLst>
          </p:cNvPr>
          <p:cNvSpPr txBox="1">
            <a:spLocks noGrp="1"/>
          </p:cNvSpPr>
          <p:nvPr>
            <p:ph idx="1"/>
          </p:nvPr>
        </p:nvSpPr>
        <p:spPr>
          <a:xfrm>
            <a:off x="838200" y="1240085"/>
            <a:ext cx="10515600" cy="534543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nSpc>
                <a:spcPct val="100000"/>
              </a:lnSpc>
              <a:spcBef>
                <a:spcPts val="300"/>
              </a:spcBef>
              <a:buFont typeface="Arial" panose="020B0604020202020204" pitchFamily="34" charset="0"/>
              <a:buNone/>
            </a:pPr>
            <a:r>
              <a:rPr lang="en-US" sz="1800" b="1" dirty="0"/>
              <a:t>1.	“Driver” refers to a human being driving a vehicle.</a:t>
            </a:r>
          </a:p>
          <a:p>
            <a:pPr marL="1143000" indent="-695325">
              <a:lnSpc>
                <a:spcPct val="100000"/>
              </a:lnSpc>
              <a:spcBef>
                <a:spcPts val="300"/>
              </a:spcBef>
              <a:buFont typeface="Arial" panose="020B0604020202020204" pitchFamily="34" charset="0"/>
              <a:buNone/>
            </a:pPr>
            <a:r>
              <a:rPr lang="en-US" sz="1800" dirty="0"/>
              <a:t>1.1.	A DCAS does not replace the driver (ADS); a DCAS assists the driver (ADAS).</a:t>
            </a:r>
          </a:p>
          <a:p>
            <a:pPr marL="1143000" indent="-695325">
              <a:lnSpc>
                <a:spcPct val="100000"/>
              </a:lnSpc>
              <a:spcBef>
                <a:spcPts val="300"/>
              </a:spcBef>
              <a:buFont typeface="Arial" panose="020B0604020202020204" pitchFamily="34" charset="0"/>
              <a:buNone/>
            </a:pPr>
            <a:r>
              <a:rPr lang="en-US" sz="1800" dirty="0"/>
              <a:t>1.2.	A DCAS does not change the driver’s responsibilities for control of the vehicle.</a:t>
            </a:r>
          </a:p>
          <a:p>
            <a:pPr marL="473075" indent="-473075">
              <a:lnSpc>
                <a:spcPct val="100000"/>
              </a:lnSpc>
              <a:spcBef>
                <a:spcPts val="300"/>
              </a:spcBef>
              <a:buFont typeface="Arial" panose="020B0604020202020204" pitchFamily="34" charset="0"/>
              <a:buNone/>
            </a:pPr>
            <a:r>
              <a:rPr lang="en-US" sz="1800" b="1" dirty="0"/>
              <a:t>2.	A DCAS is a driver-operated vehicle system.</a:t>
            </a:r>
          </a:p>
          <a:p>
            <a:pPr marL="1158875" indent="-701675">
              <a:lnSpc>
                <a:spcPct val="100000"/>
              </a:lnSpc>
              <a:spcBef>
                <a:spcPts val="300"/>
              </a:spcBef>
              <a:buFont typeface="Arial" panose="020B0604020202020204" pitchFamily="34" charset="0"/>
              <a:buNone/>
            </a:pPr>
            <a:r>
              <a:rPr lang="en-US" sz="1800" dirty="0"/>
              <a:t>2.1.	A DCAS must prevent reasonably foreseeable risks of driver misuse or abuse.</a:t>
            </a:r>
          </a:p>
          <a:p>
            <a:pPr marL="1158875" indent="-701675">
              <a:lnSpc>
                <a:spcPct val="100000"/>
              </a:lnSpc>
              <a:spcBef>
                <a:spcPts val="300"/>
              </a:spcBef>
              <a:buFont typeface="Arial" panose="020B0604020202020204" pitchFamily="34" charset="0"/>
              <a:buNone/>
            </a:pPr>
            <a:r>
              <a:rPr lang="en-US" sz="1800" dirty="0"/>
              <a:t>2.2.	A DCAS must have means to evaluate continuous driver involvement in and supervision of the vehicle operation.</a:t>
            </a:r>
          </a:p>
          <a:p>
            <a:pPr marL="1158875" indent="-701675">
              <a:lnSpc>
                <a:spcPct val="100000"/>
              </a:lnSpc>
              <a:spcBef>
                <a:spcPts val="300"/>
              </a:spcBef>
              <a:buFont typeface="Arial" panose="020B0604020202020204" pitchFamily="34" charset="0"/>
              <a:buNone/>
            </a:pPr>
            <a:r>
              <a:rPr lang="en-US" sz="1800" dirty="0"/>
              <a:t>2.3.	A DCAS do not aim to permit driver activities other than driving in addition to those permitted for manual driving.</a:t>
            </a:r>
          </a:p>
          <a:p>
            <a:pPr marL="1158875" indent="-701675">
              <a:lnSpc>
                <a:spcPct val="100000"/>
              </a:lnSpc>
              <a:spcBef>
                <a:spcPts val="300"/>
              </a:spcBef>
              <a:buFont typeface="Arial" panose="020B0604020202020204" pitchFamily="34" charset="0"/>
              <a:buNone/>
            </a:pPr>
            <a:r>
              <a:rPr lang="en-US" sz="1800" dirty="0"/>
              <a:t>2.4.	A DCAS must provide sufficient information to enable the driver to supervise its motion-control assistance.</a:t>
            </a:r>
          </a:p>
          <a:p>
            <a:pPr marL="457200" indent="-457200">
              <a:lnSpc>
                <a:spcPct val="100000"/>
              </a:lnSpc>
              <a:spcBef>
                <a:spcPts val="300"/>
              </a:spcBef>
              <a:buFont typeface="Arial" panose="020B0604020202020204" pitchFamily="34" charset="0"/>
              <a:buNone/>
            </a:pPr>
            <a:r>
              <a:rPr lang="en-US" sz="1800" b="1" dirty="0"/>
              <a:t>3.	A DCAS assists the driver via sustained lateral and longitudinal motion-control support.</a:t>
            </a:r>
          </a:p>
          <a:p>
            <a:pPr marL="1143000" indent="-685800">
              <a:lnSpc>
                <a:spcPct val="100000"/>
              </a:lnSpc>
              <a:spcBef>
                <a:spcPts val="300"/>
              </a:spcBef>
              <a:buFont typeface="Arial" panose="020B0604020202020204" pitchFamily="34" charset="0"/>
              <a:buNone/>
            </a:pPr>
            <a:r>
              <a:rPr lang="en-US" sz="1800" dirty="0"/>
              <a:t>3.1.	The DCAS support must not adversely impact road safety.</a:t>
            </a:r>
          </a:p>
          <a:p>
            <a:pPr marL="1143000" indent="-685800">
              <a:lnSpc>
                <a:spcPct val="100000"/>
              </a:lnSpc>
              <a:spcBef>
                <a:spcPts val="300"/>
              </a:spcBef>
              <a:buFont typeface="Arial" panose="020B0604020202020204" pitchFamily="34" charset="0"/>
              <a:buNone/>
            </a:pPr>
            <a:r>
              <a:rPr lang="en-US" sz="1800" dirty="0"/>
              <a:t>3.2.	The DCAS support must not adversely impact driver control over the vehicle behavior.</a:t>
            </a:r>
          </a:p>
          <a:p>
            <a:pPr marL="473075" indent="-473075">
              <a:lnSpc>
                <a:spcPct val="100000"/>
              </a:lnSpc>
              <a:spcBef>
                <a:spcPts val="300"/>
              </a:spcBef>
              <a:buFont typeface="Arial" panose="020B0604020202020204" pitchFamily="34" charset="0"/>
              <a:buNone/>
            </a:pPr>
            <a:r>
              <a:rPr lang="en-US" sz="1800" dirty="0"/>
              <a:t>4.	</a:t>
            </a:r>
            <a:r>
              <a:rPr lang="en-US" sz="1800" b="1" dirty="0"/>
              <a:t>The availability of a DCAS to the driver is constrained by defined system boundaries.</a:t>
            </a:r>
          </a:p>
          <a:p>
            <a:pPr marL="1158875" indent="-701675">
              <a:lnSpc>
                <a:spcPct val="100000"/>
              </a:lnSpc>
              <a:spcBef>
                <a:spcPts val="300"/>
              </a:spcBef>
              <a:buFont typeface="Arial" panose="020B0604020202020204" pitchFamily="34" charset="0"/>
              <a:buNone/>
            </a:pPr>
            <a:r>
              <a:rPr lang="en-US" sz="1800" dirty="0"/>
              <a:t>4.1.	The manufacturer must describe the system boundaries.</a:t>
            </a:r>
          </a:p>
        </p:txBody>
      </p:sp>
    </p:spTree>
    <p:extLst>
      <p:ext uri="{BB962C8B-B14F-4D97-AF65-F5344CB8AC3E}">
        <p14:creationId xmlns:p14="http://schemas.microsoft.com/office/powerpoint/2010/main" val="1879350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EF1D37-4896-44B9-895F-CB4E5066587F}"/>
              </a:ext>
            </a:extLst>
          </p:cNvPr>
          <p:cNvSpPr>
            <a:spLocks noGrp="1"/>
          </p:cNvSpPr>
          <p:nvPr>
            <p:ph type="title"/>
          </p:nvPr>
        </p:nvSpPr>
        <p:spPr>
          <a:xfrm>
            <a:off x="722420" y="179800"/>
            <a:ext cx="10747159" cy="770617"/>
          </a:xfrm>
        </p:spPr>
        <p:txBody>
          <a:bodyPr/>
          <a:lstStyle/>
          <a:p>
            <a:r>
              <a:rPr lang="en-US" dirty="0"/>
              <a:t>The Small Drafting Group (SDG)</a:t>
            </a:r>
            <a:endParaRPr lang="ru-RU" dirty="0"/>
          </a:p>
        </p:txBody>
      </p:sp>
      <p:sp>
        <p:nvSpPr>
          <p:cNvPr id="4" name="Номер слайда 3">
            <a:extLst>
              <a:ext uri="{FF2B5EF4-FFF2-40B4-BE49-F238E27FC236}">
                <a16:creationId xmlns:a16="http://schemas.microsoft.com/office/drawing/2014/main" id="{EC038C56-D106-41F8-BF0C-6F64A69E2E67}"/>
              </a:ext>
            </a:extLst>
          </p:cNvPr>
          <p:cNvSpPr>
            <a:spLocks noGrp="1"/>
          </p:cNvSpPr>
          <p:nvPr>
            <p:ph type="sldNum" sz="quarter" idx="12"/>
          </p:nvPr>
        </p:nvSpPr>
        <p:spPr/>
        <p:txBody>
          <a:bodyPr/>
          <a:lstStyle/>
          <a:p>
            <a:fld id="{2705717C-9100-4B67-BBBE-0E8CFF0344F7}" type="slidenum">
              <a:rPr lang="ru-RU" smtClean="0"/>
              <a:t>23</a:t>
            </a:fld>
            <a:endParaRPr lang="ru-RU"/>
          </a:p>
        </p:txBody>
      </p:sp>
      <p:sp>
        <p:nvSpPr>
          <p:cNvPr id="9" name="Объект 2">
            <a:extLst>
              <a:ext uri="{FF2B5EF4-FFF2-40B4-BE49-F238E27FC236}">
                <a16:creationId xmlns:a16="http://schemas.microsoft.com/office/drawing/2014/main" id="{97BA0BD4-E1FB-2599-8E1A-EFA3A1622BFD}"/>
              </a:ext>
            </a:extLst>
          </p:cNvPr>
          <p:cNvSpPr>
            <a:spLocks noGrp="1"/>
          </p:cNvSpPr>
          <p:nvPr>
            <p:ph idx="1"/>
          </p:nvPr>
        </p:nvSpPr>
        <p:spPr>
          <a:xfrm>
            <a:off x="838200" y="1212148"/>
            <a:ext cx="10515600" cy="3973543"/>
          </a:xfrm>
        </p:spPr>
        <p:txBody>
          <a:bodyPr>
            <a:normAutofit/>
          </a:bodyPr>
          <a:lstStyle/>
          <a:p>
            <a:r>
              <a:rPr lang="en-US" dirty="0"/>
              <a:t>The Small Drafting Group (SDG) was set up at the 11</a:t>
            </a:r>
            <a:r>
              <a:rPr lang="en-US" baseline="30000" dirty="0"/>
              <a:t>th</a:t>
            </a:r>
            <a:r>
              <a:rPr lang="en-US" dirty="0"/>
              <a:t> ADAS TF session</a:t>
            </a:r>
          </a:p>
          <a:p>
            <a:pPr lvl="1">
              <a:buFont typeface="Wingdings" panose="05000000000000000000" pitchFamily="2" charset="2"/>
              <a:buChar char="§"/>
            </a:pPr>
            <a:r>
              <a:rPr lang="en-US" dirty="0"/>
              <a:t>The SDG participants: RUS, D, EC-JRC, NL, UK, AVERE, OICA, CLEPA, AAPC, ETSC</a:t>
            </a:r>
            <a:endParaRPr lang="en-US" sz="2000" dirty="0"/>
          </a:p>
          <a:p>
            <a:r>
              <a:rPr lang="en-US" dirty="0"/>
              <a:t>The SDG:</a:t>
            </a:r>
          </a:p>
          <a:p>
            <a:pPr lvl="1">
              <a:buFont typeface="Wingdings" panose="05000000000000000000" pitchFamily="2" charset="2"/>
              <a:buChar char="§"/>
            </a:pPr>
            <a:r>
              <a:rPr lang="en-US" dirty="0"/>
              <a:t>Continues the development of the Master Document</a:t>
            </a:r>
          </a:p>
          <a:p>
            <a:pPr lvl="1">
              <a:buFont typeface="Wingdings" panose="05000000000000000000" pitchFamily="2" charset="2"/>
              <a:buChar char="§"/>
            </a:pPr>
            <a:r>
              <a:rPr lang="en-US" dirty="0"/>
              <a:t>Addressed separating DCAS between UN R 79 and DCAS UN Regulation</a:t>
            </a:r>
          </a:p>
          <a:p>
            <a:pPr lvl="1">
              <a:buFont typeface="Wingdings" panose="05000000000000000000" pitchFamily="2" charset="2"/>
              <a:buChar char="§"/>
            </a:pPr>
            <a:r>
              <a:rPr lang="en-US" dirty="0"/>
              <a:t>Targeted to submit the working document for the 17</a:t>
            </a:r>
            <a:r>
              <a:rPr lang="en-US" baseline="30000" dirty="0"/>
              <a:t>th</a:t>
            </a:r>
            <a:r>
              <a:rPr lang="en-US" dirty="0"/>
              <a:t> GRVA session in September 2023</a:t>
            </a:r>
          </a:p>
        </p:txBody>
      </p:sp>
    </p:spTree>
    <p:extLst>
      <p:ext uri="{BB962C8B-B14F-4D97-AF65-F5344CB8AC3E}">
        <p14:creationId xmlns:p14="http://schemas.microsoft.com/office/powerpoint/2010/main" val="3363601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393571-C28D-4954-ADBA-22F2F9E5130B}"/>
              </a:ext>
            </a:extLst>
          </p:cNvPr>
          <p:cNvSpPr>
            <a:spLocks noGrp="1"/>
          </p:cNvSpPr>
          <p:nvPr>
            <p:ph type="title"/>
          </p:nvPr>
        </p:nvSpPr>
        <p:spPr>
          <a:xfrm>
            <a:off x="814081" y="199112"/>
            <a:ext cx="10764915" cy="961517"/>
          </a:xfrm>
        </p:spPr>
        <p:txBody>
          <a:bodyPr>
            <a:normAutofit/>
          </a:bodyPr>
          <a:lstStyle/>
          <a:p>
            <a:r>
              <a:rPr lang="en-US" dirty="0"/>
              <a:t>DCAS UN Regulation Drafting Process </a:t>
            </a:r>
            <a:endParaRPr lang="ru-RU" dirty="0"/>
          </a:p>
        </p:txBody>
      </p:sp>
      <p:sp>
        <p:nvSpPr>
          <p:cNvPr id="4" name="Номер слайда 3">
            <a:extLst>
              <a:ext uri="{FF2B5EF4-FFF2-40B4-BE49-F238E27FC236}">
                <a16:creationId xmlns:a16="http://schemas.microsoft.com/office/drawing/2014/main" id="{B2E24941-7F6D-4122-A25B-FAA96360F77C}"/>
              </a:ext>
            </a:extLst>
          </p:cNvPr>
          <p:cNvSpPr>
            <a:spLocks noGrp="1"/>
          </p:cNvSpPr>
          <p:nvPr>
            <p:ph type="sldNum" sz="quarter" idx="12"/>
          </p:nvPr>
        </p:nvSpPr>
        <p:spPr/>
        <p:txBody>
          <a:bodyPr/>
          <a:lstStyle/>
          <a:p>
            <a:fld id="{E6454B89-CEE9-4062-9E4E-C0CE3A049DED}" type="slidenum">
              <a:rPr lang="ru-RU" smtClean="0"/>
              <a:t>3</a:t>
            </a:fld>
            <a:endParaRPr lang="ru-RU"/>
          </a:p>
        </p:txBody>
      </p:sp>
      <p:sp>
        <p:nvSpPr>
          <p:cNvPr id="5" name="Right Arrow 3">
            <a:extLst>
              <a:ext uri="{FF2B5EF4-FFF2-40B4-BE49-F238E27FC236}">
                <a16:creationId xmlns:a16="http://schemas.microsoft.com/office/drawing/2014/main" id="{F7C51ADB-12AD-EA9E-E87E-9B58E6B2348A}"/>
              </a:ext>
            </a:extLst>
          </p:cNvPr>
          <p:cNvSpPr/>
          <p:nvPr/>
        </p:nvSpPr>
        <p:spPr>
          <a:xfrm>
            <a:off x="374904" y="3842509"/>
            <a:ext cx="3206496" cy="1353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Stage 1</a:t>
            </a:r>
          </a:p>
        </p:txBody>
      </p:sp>
      <p:sp>
        <p:nvSpPr>
          <p:cNvPr id="6" name="Right Arrow 5">
            <a:extLst>
              <a:ext uri="{FF2B5EF4-FFF2-40B4-BE49-F238E27FC236}">
                <a16:creationId xmlns:a16="http://schemas.microsoft.com/office/drawing/2014/main" id="{5992967C-BB54-9C53-A249-74BF010BC70B}"/>
              </a:ext>
            </a:extLst>
          </p:cNvPr>
          <p:cNvSpPr/>
          <p:nvPr/>
        </p:nvSpPr>
        <p:spPr>
          <a:xfrm>
            <a:off x="4201881" y="3842509"/>
            <a:ext cx="3206496" cy="1353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Stage 2</a:t>
            </a:r>
          </a:p>
        </p:txBody>
      </p:sp>
      <p:sp>
        <p:nvSpPr>
          <p:cNvPr id="8" name="Right Arrow 6">
            <a:extLst>
              <a:ext uri="{FF2B5EF4-FFF2-40B4-BE49-F238E27FC236}">
                <a16:creationId xmlns:a16="http://schemas.microsoft.com/office/drawing/2014/main" id="{D21E2B05-4FF0-5CDF-9141-B290A3E9D2DD}"/>
              </a:ext>
            </a:extLst>
          </p:cNvPr>
          <p:cNvSpPr/>
          <p:nvPr/>
        </p:nvSpPr>
        <p:spPr>
          <a:xfrm>
            <a:off x="8072033" y="3794662"/>
            <a:ext cx="3206496" cy="1353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Stage 3</a:t>
            </a:r>
          </a:p>
        </p:txBody>
      </p:sp>
      <p:sp>
        <p:nvSpPr>
          <p:cNvPr id="9" name="Rectangle 7">
            <a:extLst>
              <a:ext uri="{FF2B5EF4-FFF2-40B4-BE49-F238E27FC236}">
                <a16:creationId xmlns:a16="http://schemas.microsoft.com/office/drawing/2014/main" id="{76B2AE54-C875-D37B-B32F-19479EF7D956}"/>
              </a:ext>
            </a:extLst>
          </p:cNvPr>
          <p:cNvSpPr/>
          <p:nvPr/>
        </p:nvSpPr>
        <p:spPr>
          <a:xfrm>
            <a:off x="374904" y="4979439"/>
            <a:ext cx="3206496" cy="1754326"/>
          </a:xfrm>
          <a:prstGeom prst="rect">
            <a:avLst/>
          </a:prstGeom>
        </p:spPr>
        <p:txBody>
          <a:bodyPr wrap="square">
            <a:spAutoFit/>
          </a:bodyPr>
          <a:lstStyle/>
          <a:p>
            <a:r>
              <a:rPr lang="en-GB" sz="1800" dirty="0"/>
              <a:t>Stage</a:t>
            </a:r>
            <a:r>
              <a:rPr lang="en-GB" dirty="0"/>
              <a:t> 1</a:t>
            </a:r>
          </a:p>
          <a:p>
            <a:pPr marL="285750" indent="-285750">
              <a:buFont typeface="Arial" panose="020B0604020202020204" pitchFamily="34" charset="0"/>
              <a:buChar char="•"/>
            </a:pPr>
            <a:r>
              <a:rPr lang="en-GB" b="1" dirty="0"/>
              <a:t>overview and restructuring</a:t>
            </a:r>
          </a:p>
          <a:p>
            <a:pPr marL="285750" indent="-285750">
              <a:buFont typeface="Arial" panose="020B0604020202020204" pitchFamily="34" charset="0"/>
              <a:buChar char="•"/>
            </a:pPr>
            <a:r>
              <a:rPr lang="en-GB" dirty="0"/>
              <a:t>identify issues </a:t>
            </a:r>
            <a:r>
              <a:rPr lang="en-GB" sz="1400" dirty="0"/>
              <a:t>(redundancies, contradiction with principles, interpretation…)</a:t>
            </a:r>
            <a:r>
              <a:rPr lang="en-GB" dirty="0"/>
              <a:t> to be solved on the Stage 2</a:t>
            </a:r>
          </a:p>
        </p:txBody>
      </p:sp>
      <p:sp>
        <p:nvSpPr>
          <p:cNvPr id="10" name="Rectangle 8">
            <a:extLst>
              <a:ext uri="{FF2B5EF4-FFF2-40B4-BE49-F238E27FC236}">
                <a16:creationId xmlns:a16="http://schemas.microsoft.com/office/drawing/2014/main" id="{263BD01E-F806-AE7D-1E32-0D24D9DAAC82}"/>
              </a:ext>
            </a:extLst>
          </p:cNvPr>
          <p:cNvSpPr/>
          <p:nvPr/>
        </p:nvSpPr>
        <p:spPr>
          <a:xfrm>
            <a:off x="4201881" y="4979439"/>
            <a:ext cx="3206496" cy="1200329"/>
          </a:xfrm>
          <a:prstGeom prst="rect">
            <a:avLst/>
          </a:prstGeom>
        </p:spPr>
        <p:txBody>
          <a:bodyPr wrap="square">
            <a:spAutoFit/>
          </a:bodyPr>
          <a:lstStyle/>
          <a:p>
            <a:r>
              <a:rPr lang="en-GB" sz="1800" dirty="0"/>
              <a:t>Stage</a:t>
            </a:r>
            <a:r>
              <a:rPr lang="en-GB" dirty="0"/>
              <a:t> 2</a:t>
            </a:r>
          </a:p>
          <a:p>
            <a:pPr marL="285750" indent="-285750">
              <a:buFont typeface="Arial" panose="020B0604020202020204" pitchFamily="34" charset="0"/>
              <a:buChar char="•"/>
            </a:pPr>
            <a:r>
              <a:rPr lang="en-GB" b="1" dirty="0"/>
              <a:t>detailed review</a:t>
            </a:r>
          </a:p>
          <a:p>
            <a:pPr marL="285750" indent="-285750">
              <a:buFont typeface="Arial" panose="020B0604020202020204" pitchFamily="34" charset="0"/>
              <a:buChar char="•"/>
            </a:pPr>
            <a:r>
              <a:rPr lang="en-GB"/>
              <a:t>agree </a:t>
            </a:r>
            <a:r>
              <a:rPr lang="en-GB" dirty="0"/>
              <a:t>on content of the requirements</a:t>
            </a:r>
          </a:p>
        </p:txBody>
      </p:sp>
      <p:sp>
        <p:nvSpPr>
          <p:cNvPr id="11" name="Rectangle 9">
            <a:extLst>
              <a:ext uri="{FF2B5EF4-FFF2-40B4-BE49-F238E27FC236}">
                <a16:creationId xmlns:a16="http://schemas.microsoft.com/office/drawing/2014/main" id="{6581E06D-8117-4955-2EE8-72A45C96F2A6}"/>
              </a:ext>
            </a:extLst>
          </p:cNvPr>
          <p:cNvSpPr/>
          <p:nvPr/>
        </p:nvSpPr>
        <p:spPr>
          <a:xfrm>
            <a:off x="8114202" y="4979439"/>
            <a:ext cx="3206496" cy="1200329"/>
          </a:xfrm>
          <a:prstGeom prst="rect">
            <a:avLst/>
          </a:prstGeom>
        </p:spPr>
        <p:txBody>
          <a:bodyPr wrap="square">
            <a:spAutoFit/>
          </a:bodyPr>
          <a:lstStyle/>
          <a:p>
            <a:r>
              <a:rPr lang="en-GB" sz="1800" dirty="0"/>
              <a:t>Stage</a:t>
            </a:r>
            <a:r>
              <a:rPr lang="en-GB" dirty="0"/>
              <a:t> 3</a:t>
            </a:r>
          </a:p>
          <a:p>
            <a:pPr marL="285750" indent="-285750">
              <a:buFont typeface="Arial" panose="020B0604020202020204" pitchFamily="34" charset="0"/>
              <a:buChar char="•"/>
            </a:pPr>
            <a:r>
              <a:rPr lang="en-GB" b="1" dirty="0"/>
              <a:t>fine tuning</a:t>
            </a:r>
          </a:p>
          <a:p>
            <a:pPr marL="285750" indent="-285750">
              <a:buFont typeface="Arial" panose="020B0604020202020204" pitchFamily="34" charset="0"/>
              <a:buChar char="•"/>
            </a:pPr>
            <a:r>
              <a:rPr lang="en-GB" dirty="0"/>
              <a:t>finalize wording and definitions</a:t>
            </a:r>
          </a:p>
        </p:txBody>
      </p:sp>
      <p:sp>
        <p:nvSpPr>
          <p:cNvPr id="12" name="TextBox 11">
            <a:extLst>
              <a:ext uri="{FF2B5EF4-FFF2-40B4-BE49-F238E27FC236}">
                <a16:creationId xmlns:a16="http://schemas.microsoft.com/office/drawing/2014/main" id="{48901742-7ECC-93F1-4D2F-6AEEA8CB77F2}"/>
              </a:ext>
            </a:extLst>
          </p:cNvPr>
          <p:cNvSpPr txBox="1"/>
          <p:nvPr/>
        </p:nvSpPr>
        <p:spPr>
          <a:xfrm>
            <a:off x="3245868" y="1451998"/>
            <a:ext cx="1062407" cy="923330"/>
          </a:xfrm>
          <a:prstGeom prst="rect">
            <a:avLst/>
          </a:prstGeom>
          <a:noFill/>
        </p:spPr>
        <p:txBody>
          <a:bodyPr wrap="none" rtlCol="0">
            <a:spAutoFit/>
          </a:bodyPr>
          <a:lstStyle/>
          <a:p>
            <a:r>
              <a:rPr lang="en-GB" b="1" dirty="0"/>
              <a:t>14 GRVA </a:t>
            </a:r>
          </a:p>
          <a:p>
            <a:r>
              <a:rPr lang="en-GB" b="1" dirty="0"/>
              <a:t>Sep. ‘22</a:t>
            </a:r>
          </a:p>
          <a:p>
            <a:r>
              <a:rPr lang="en-GB" b="1" dirty="0"/>
              <a:t>Draft 1</a:t>
            </a:r>
          </a:p>
        </p:txBody>
      </p:sp>
      <p:sp>
        <p:nvSpPr>
          <p:cNvPr id="13" name="TextBox 12">
            <a:extLst>
              <a:ext uri="{FF2B5EF4-FFF2-40B4-BE49-F238E27FC236}">
                <a16:creationId xmlns:a16="http://schemas.microsoft.com/office/drawing/2014/main" id="{5DFD3EC6-17BC-0E7D-C958-F59DAD46DE46}"/>
              </a:ext>
            </a:extLst>
          </p:cNvPr>
          <p:cNvSpPr txBox="1"/>
          <p:nvPr/>
        </p:nvSpPr>
        <p:spPr>
          <a:xfrm>
            <a:off x="7118725" y="1623027"/>
            <a:ext cx="1062407" cy="646331"/>
          </a:xfrm>
          <a:prstGeom prst="rect">
            <a:avLst/>
          </a:prstGeom>
          <a:noFill/>
        </p:spPr>
        <p:txBody>
          <a:bodyPr wrap="none" rtlCol="0">
            <a:spAutoFit/>
          </a:bodyPr>
          <a:lstStyle/>
          <a:p>
            <a:r>
              <a:rPr lang="en-GB" b="1" dirty="0"/>
              <a:t>16 GRVA </a:t>
            </a:r>
          </a:p>
          <a:p>
            <a:r>
              <a:rPr lang="en-GB" b="1" dirty="0"/>
              <a:t>May ‘23</a:t>
            </a:r>
          </a:p>
        </p:txBody>
      </p:sp>
      <p:sp>
        <p:nvSpPr>
          <p:cNvPr id="14" name="TextBox 13">
            <a:extLst>
              <a:ext uri="{FF2B5EF4-FFF2-40B4-BE49-F238E27FC236}">
                <a16:creationId xmlns:a16="http://schemas.microsoft.com/office/drawing/2014/main" id="{67CF9BF5-A83B-02CB-31FF-D69705F49006}"/>
              </a:ext>
            </a:extLst>
          </p:cNvPr>
          <p:cNvSpPr txBox="1"/>
          <p:nvPr/>
        </p:nvSpPr>
        <p:spPr>
          <a:xfrm>
            <a:off x="10815905" y="1511674"/>
            <a:ext cx="1062407" cy="1200329"/>
          </a:xfrm>
          <a:prstGeom prst="rect">
            <a:avLst/>
          </a:prstGeom>
          <a:noFill/>
        </p:spPr>
        <p:txBody>
          <a:bodyPr wrap="none" rtlCol="0">
            <a:spAutoFit/>
          </a:bodyPr>
          <a:lstStyle/>
          <a:p>
            <a:pPr algn="ctr"/>
            <a:r>
              <a:rPr lang="en-GB" b="1" dirty="0"/>
              <a:t>18 GRVA </a:t>
            </a:r>
          </a:p>
          <a:p>
            <a:pPr algn="ctr"/>
            <a:r>
              <a:rPr lang="en-GB" b="1" dirty="0"/>
              <a:t>Jan. ‘24</a:t>
            </a:r>
          </a:p>
          <a:p>
            <a:pPr algn="ctr"/>
            <a:r>
              <a:rPr lang="en-GB" b="1" dirty="0"/>
              <a:t>Draft 3</a:t>
            </a:r>
          </a:p>
          <a:p>
            <a:pPr algn="ctr"/>
            <a:r>
              <a:rPr lang="en-GB" b="1" dirty="0"/>
              <a:t>(final)</a:t>
            </a:r>
          </a:p>
        </p:txBody>
      </p:sp>
      <p:cxnSp>
        <p:nvCxnSpPr>
          <p:cNvPr id="15" name="Straight Connector 15">
            <a:extLst>
              <a:ext uri="{FF2B5EF4-FFF2-40B4-BE49-F238E27FC236}">
                <a16:creationId xmlns:a16="http://schemas.microsoft.com/office/drawing/2014/main" id="{EE729688-D39D-8F92-7DDD-56538CEE3304}"/>
              </a:ext>
            </a:extLst>
          </p:cNvPr>
          <p:cNvCxnSpPr>
            <a:cxnSpLocks/>
            <a:stCxn id="12" idx="2"/>
          </p:cNvCxnSpPr>
          <p:nvPr/>
        </p:nvCxnSpPr>
        <p:spPr>
          <a:xfrm>
            <a:off x="3777072" y="2375328"/>
            <a:ext cx="0" cy="22478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8">
            <a:extLst>
              <a:ext uri="{FF2B5EF4-FFF2-40B4-BE49-F238E27FC236}">
                <a16:creationId xmlns:a16="http://schemas.microsoft.com/office/drawing/2014/main" id="{3BAFC98E-445E-41F7-A6C8-B6958BEBF33E}"/>
              </a:ext>
            </a:extLst>
          </p:cNvPr>
          <p:cNvCxnSpPr>
            <a:cxnSpLocks/>
          </p:cNvCxnSpPr>
          <p:nvPr/>
        </p:nvCxnSpPr>
        <p:spPr>
          <a:xfrm>
            <a:off x="7649929" y="2392115"/>
            <a:ext cx="0" cy="22478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9">
            <a:extLst>
              <a:ext uri="{FF2B5EF4-FFF2-40B4-BE49-F238E27FC236}">
                <a16:creationId xmlns:a16="http://schemas.microsoft.com/office/drawing/2014/main" id="{9812AFDE-9B6A-EFBF-84B5-29AA9078243C}"/>
              </a:ext>
            </a:extLst>
          </p:cNvPr>
          <p:cNvCxnSpPr>
            <a:cxnSpLocks/>
          </p:cNvCxnSpPr>
          <p:nvPr/>
        </p:nvCxnSpPr>
        <p:spPr>
          <a:xfrm flipH="1">
            <a:off x="11327789" y="2888585"/>
            <a:ext cx="0" cy="2150853"/>
          </a:xfrm>
          <a:prstGeom prst="line">
            <a:avLst/>
          </a:prstGeom>
        </p:spPr>
        <p:style>
          <a:lnRef idx="1">
            <a:schemeClr val="accent1"/>
          </a:lnRef>
          <a:fillRef idx="0">
            <a:schemeClr val="accent1"/>
          </a:fillRef>
          <a:effectRef idx="0">
            <a:schemeClr val="accent1"/>
          </a:effectRef>
          <a:fontRef idx="minor">
            <a:schemeClr val="tx1"/>
          </a:fontRef>
        </p:style>
      </p:cxnSp>
      <p:sp>
        <p:nvSpPr>
          <p:cNvPr id="3" name="Равнобедренный треугольник 2">
            <a:extLst>
              <a:ext uri="{FF2B5EF4-FFF2-40B4-BE49-F238E27FC236}">
                <a16:creationId xmlns:a16="http://schemas.microsoft.com/office/drawing/2014/main" id="{10322D0E-90D8-9DF1-2835-0138A4B3F2BE}"/>
              </a:ext>
            </a:extLst>
          </p:cNvPr>
          <p:cNvSpPr/>
          <p:nvPr/>
        </p:nvSpPr>
        <p:spPr>
          <a:xfrm flipV="1">
            <a:off x="11020654" y="3615181"/>
            <a:ext cx="204187" cy="664927"/>
          </a:xfrm>
          <a:prstGeom prst="triangl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TextBox 17">
            <a:extLst>
              <a:ext uri="{FF2B5EF4-FFF2-40B4-BE49-F238E27FC236}">
                <a16:creationId xmlns:a16="http://schemas.microsoft.com/office/drawing/2014/main" id="{FE70FB00-263A-55AF-5678-3FC1BE6494E5}"/>
              </a:ext>
            </a:extLst>
          </p:cNvPr>
          <p:cNvSpPr txBox="1"/>
          <p:nvPr/>
        </p:nvSpPr>
        <p:spPr>
          <a:xfrm>
            <a:off x="10004263" y="3195848"/>
            <a:ext cx="1349537" cy="369332"/>
          </a:xfrm>
          <a:prstGeom prst="rect">
            <a:avLst/>
          </a:prstGeom>
          <a:noFill/>
        </p:spPr>
        <p:txBody>
          <a:bodyPr wrap="none" rtlCol="0">
            <a:spAutoFit/>
          </a:bodyPr>
          <a:lstStyle/>
          <a:p>
            <a:r>
              <a:rPr lang="en-GB" b="1" dirty="0">
                <a:solidFill>
                  <a:srgbClr val="C00000"/>
                </a:solidFill>
              </a:rPr>
              <a:t>We are here</a:t>
            </a:r>
          </a:p>
        </p:txBody>
      </p:sp>
      <p:cxnSp>
        <p:nvCxnSpPr>
          <p:cNvPr id="27" name="Прямая со стрелкой 26">
            <a:extLst>
              <a:ext uri="{FF2B5EF4-FFF2-40B4-BE49-F238E27FC236}">
                <a16:creationId xmlns:a16="http://schemas.microsoft.com/office/drawing/2014/main" id="{6F325DAD-78EF-39B3-8AE3-72061401CE63}"/>
              </a:ext>
            </a:extLst>
          </p:cNvPr>
          <p:cNvCxnSpPr/>
          <p:nvPr/>
        </p:nvCxnSpPr>
        <p:spPr>
          <a:xfrm>
            <a:off x="374904" y="3132423"/>
            <a:ext cx="11521174" cy="0"/>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FE00BBAD-596A-9C24-6070-E74001B9FAD9}"/>
              </a:ext>
            </a:extLst>
          </p:cNvPr>
          <p:cNvSpPr txBox="1"/>
          <p:nvPr/>
        </p:nvSpPr>
        <p:spPr>
          <a:xfrm>
            <a:off x="1783458" y="2168000"/>
            <a:ext cx="1993613" cy="830997"/>
          </a:xfrm>
          <a:prstGeom prst="rect">
            <a:avLst/>
          </a:prstGeom>
          <a:noFill/>
        </p:spPr>
        <p:txBody>
          <a:bodyPr wrap="square" rtlCol="0">
            <a:spAutoFit/>
          </a:bodyPr>
          <a:lstStyle/>
          <a:p>
            <a:r>
              <a:rPr lang="en-GB" sz="1600" b="1" dirty="0"/>
              <a:t>14 ADAS TF </a:t>
            </a:r>
          </a:p>
          <a:p>
            <a:r>
              <a:rPr lang="en-GB" sz="1600" b="1" dirty="0"/>
              <a:t>30 Aug. ‘22</a:t>
            </a:r>
          </a:p>
          <a:p>
            <a:r>
              <a:rPr lang="en-GB" sz="1600" b="1" dirty="0"/>
              <a:t>Draft 1 = ADAS-14-02</a:t>
            </a:r>
          </a:p>
        </p:txBody>
      </p:sp>
      <p:sp>
        <p:nvSpPr>
          <p:cNvPr id="31" name="Равнобедренный треугольник 30">
            <a:extLst>
              <a:ext uri="{FF2B5EF4-FFF2-40B4-BE49-F238E27FC236}">
                <a16:creationId xmlns:a16="http://schemas.microsoft.com/office/drawing/2014/main" id="{81D675F4-55C2-B8C0-63AD-89FD599B27E8}"/>
              </a:ext>
            </a:extLst>
          </p:cNvPr>
          <p:cNvSpPr/>
          <p:nvPr/>
        </p:nvSpPr>
        <p:spPr>
          <a:xfrm flipV="1">
            <a:off x="2961965" y="2920752"/>
            <a:ext cx="152320" cy="211669"/>
          </a:xfrm>
          <a:prstGeom prst="triangl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 name="TextBox 36">
            <a:extLst>
              <a:ext uri="{FF2B5EF4-FFF2-40B4-BE49-F238E27FC236}">
                <a16:creationId xmlns:a16="http://schemas.microsoft.com/office/drawing/2014/main" id="{7EC8E175-22E2-0D72-2BC7-CCC6EF9B35BC}"/>
              </a:ext>
            </a:extLst>
          </p:cNvPr>
          <p:cNvSpPr txBox="1"/>
          <p:nvPr/>
        </p:nvSpPr>
        <p:spPr>
          <a:xfrm>
            <a:off x="5701346" y="2103052"/>
            <a:ext cx="1993613" cy="1077218"/>
          </a:xfrm>
          <a:prstGeom prst="rect">
            <a:avLst/>
          </a:prstGeom>
          <a:noFill/>
        </p:spPr>
        <p:txBody>
          <a:bodyPr wrap="square" rtlCol="0">
            <a:spAutoFit/>
          </a:bodyPr>
          <a:lstStyle/>
          <a:p>
            <a:r>
              <a:rPr lang="en-GB" sz="1600" b="1" dirty="0"/>
              <a:t>20 ADAS TF </a:t>
            </a:r>
          </a:p>
          <a:p>
            <a:r>
              <a:rPr lang="en-GB" sz="1600" b="1" dirty="0"/>
              <a:t>15 May ‘23</a:t>
            </a:r>
          </a:p>
          <a:p>
            <a:r>
              <a:rPr lang="en-GB" sz="1600" b="1" dirty="0"/>
              <a:t>Draft 2 = ADAS-20-02</a:t>
            </a:r>
          </a:p>
          <a:p>
            <a:r>
              <a:rPr lang="en-GB" sz="1600" b="1" dirty="0"/>
              <a:t>Interim</a:t>
            </a:r>
          </a:p>
        </p:txBody>
      </p:sp>
      <p:sp>
        <p:nvSpPr>
          <p:cNvPr id="41" name="Равнобедренный треугольник 40">
            <a:extLst>
              <a:ext uri="{FF2B5EF4-FFF2-40B4-BE49-F238E27FC236}">
                <a16:creationId xmlns:a16="http://schemas.microsoft.com/office/drawing/2014/main" id="{BB22642E-37CB-43C6-9A8C-62C558B5A9D0}"/>
              </a:ext>
            </a:extLst>
          </p:cNvPr>
          <p:cNvSpPr/>
          <p:nvPr/>
        </p:nvSpPr>
        <p:spPr>
          <a:xfrm flipV="1">
            <a:off x="7332217" y="2909153"/>
            <a:ext cx="152320" cy="211669"/>
          </a:xfrm>
          <a:prstGeom prst="triangl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TextBox 6">
            <a:extLst>
              <a:ext uri="{FF2B5EF4-FFF2-40B4-BE49-F238E27FC236}">
                <a16:creationId xmlns:a16="http://schemas.microsoft.com/office/drawing/2014/main" id="{8ABA2E18-14A4-D7E6-6889-DB9C6B6C11FE}"/>
              </a:ext>
            </a:extLst>
          </p:cNvPr>
          <p:cNvSpPr txBox="1"/>
          <p:nvPr/>
        </p:nvSpPr>
        <p:spPr>
          <a:xfrm>
            <a:off x="7731760" y="2633802"/>
            <a:ext cx="4254500" cy="338554"/>
          </a:xfrm>
          <a:prstGeom prst="rect">
            <a:avLst/>
          </a:prstGeom>
          <a:noFill/>
        </p:spPr>
        <p:txBody>
          <a:bodyPr wrap="square" rtlCol="0">
            <a:spAutoFit/>
          </a:bodyPr>
          <a:lstStyle/>
          <a:p>
            <a:r>
              <a:rPr lang="en-GB" sz="1600" b="1" dirty="0"/>
              <a:t>ECE/TRANS/WP.29/GRVA/2024/2 + GRVA-18-07</a:t>
            </a:r>
          </a:p>
        </p:txBody>
      </p:sp>
      <p:sp>
        <p:nvSpPr>
          <p:cNvPr id="19" name="Равнобедренный треугольник 18">
            <a:extLst>
              <a:ext uri="{FF2B5EF4-FFF2-40B4-BE49-F238E27FC236}">
                <a16:creationId xmlns:a16="http://schemas.microsoft.com/office/drawing/2014/main" id="{8032FE00-E877-5132-58AF-5A57AF50BC73}"/>
              </a:ext>
            </a:extLst>
          </p:cNvPr>
          <p:cNvSpPr/>
          <p:nvPr/>
        </p:nvSpPr>
        <p:spPr>
          <a:xfrm flipV="1">
            <a:off x="11052833" y="2908786"/>
            <a:ext cx="152320" cy="211669"/>
          </a:xfrm>
          <a:prstGeom prst="triangl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881126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5C6C6B6-09A4-4ED5-8779-28479A77BF8B}"/>
              </a:ext>
            </a:extLst>
          </p:cNvPr>
          <p:cNvSpPr>
            <a:spLocks noGrp="1"/>
          </p:cNvSpPr>
          <p:nvPr>
            <p:ph idx="1"/>
          </p:nvPr>
        </p:nvSpPr>
        <p:spPr>
          <a:xfrm>
            <a:off x="600642" y="1116656"/>
            <a:ext cx="10809303" cy="5292307"/>
          </a:xfrm>
        </p:spPr>
        <p:txBody>
          <a:bodyPr>
            <a:normAutofit fontScale="92500" lnSpcReduction="10000"/>
          </a:bodyPr>
          <a:lstStyle/>
          <a:p>
            <a:pPr marL="342900" lvl="0" indent="-342900">
              <a:buFont typeface="Symbol" panose="05050102010706020507" pitchFamily="18" charset="2"/>
              <a:buChar char=""/>
            </a:pPr>
            <a:r>
              <a:rPr lang="en-US" dirty="0"/>
              <a:t>Further development of the DCAS UN Regulation - Phase 2, to address:</a:t>
            </a:r>
          </a:p>
          <a:p>
            <a:pPr marL="800100" lvl="1" indent="-342900">
              <a:buFont typeface="Symbol" panose="05050102010706020507" pitchFamily="18" charset="2"/>
              <a:buChar char=""/>
            </a:pPr>
            <a:r>
              <a:rPr lang="en-US" dirty="0"/>
              <a:t>System-initiated </a:t>
            </a:r>
            <a:r>
              <a:rPr lang="en-GB" dirty="0"/>
              <a:t>manoeuvres (lane changes and other)</a:t>
            </a:r>
          </a:p>
          <a:p>
            <a:pPr marL="800100" lvl="1" indent="-342900">
              <a:buFont typeface="Symbol" panose="05050102010706020507" pitchFamily="18" charset="2"/>
              <a:buChar char=""/>
            </a:pPr>
            <a:r>
              <a:rPr lang="en-US" dirty="0"/>
              <a:t>Driver disengagement monitoring by means of assessment of visual disengagement only (realization of the “Hands-off” technology)</a:t>
            </a:r>
          </a:p>
          <a:p>
            <a:pPr marL="342900" indent="-342900">
              <a:buFont typeface="Symbol" panose="05050102010706020507" pitchFamily="18" charset="2"/>
              <a:buChar char=""/>
            </a:pPr>
            <a:r>
              <a:rPr lang="en-US" dirty="0"/>
              <a:t>Background:</a:t>
            </a:r>
          </a:p>
          <a:p>
            <a:pPr marL="800100" lvl="1" indent="-342900">
              <a:buFont typeface="Symbol" panose="05050102010706020507" pitchFamily="18" charset="2"/>
              <a:buChar char=""/>
            </a:pPr>
            <a:r>
              <a:rPr lang="en-US" dirty="0"/>
              <a:t>FKA hands-off study</a:t>
            </a:r>
          </a:p>
          <a:p>
            <a:pPr marL="800100" lvl="1" indent="-342900">
              <a:buFont typeface="Symbol" panose="05050102010706020507" pitchFamily="18" charset="2"/>
              <a:buChar char=""/>
            </a:pPr>
            <a:r>
              <a:rPr lang="en-US" dirty="0"/>
              <a:t>Provisions for automated lane changes established in UN-R157 that could serve as blueprint for system initiated lane changes</a:t>
            </a:r>
          </a:p>
          <a:p>
            <a:pPr marL="800100" lvl="1" indent="-342900">
              <a:buFont typeface="Symbol" panose="05050102010706020507" pitchFamily="18" charset="2"/>
              <a:buChar char=""/>
            </a:pPr>
            <a:r>
              <a:rPr lang="en-US" dirty="0"/>
              <a:t>Existing multi-pillar assessment in DCAS</a:t>
            </a:r>
            <a:endParaRPr lang="ru-RU" dirty="0"/>
          </a:p>
          <a:p>
            <a:pPr marL="800100" lvl="1" indent="-342900">
              <a:buFont typeface="Symbol" panose="05050102010706020507" pitchFamily="18" charset="2"/>
              <a:buChar char=""/>
            </a:pPr>
            <a:r>
              <a:rPr lang="en-US" dirty="0"/>
              <a:t>Experience with the indicated features in non-UNECE markets</a:t>
            </a:r>
          </a:p>
          <a:p>
            <a:pPr marL="342900" indent="-342900">
              <a:buFont typeface="Symbol" panose="05050102010706020507" pitchFamily="18" charset="2"/>
              <a:buChar char=""/>
            </a:pPr>
            <a:r>
              <a:rPr lang="en-US" dirty="0"/>
              <a:t>Workplan after the 18</a:t>
            </a:r>
            <a:r>
              <a:rPr lang="en-US" baseline="30000" dirty="0"/>
              <a:t>th</a:t>
            </a:r>
            <a:r>
              <a:rPr lang="en-US" dirty="0"/>
              <a:t> GRVA session:</a:t>
            </a:r>
          </a:p>
          <a:p>
            <a:pPr marL="800100" lvl="1" indent="-342900">
              <a:buFont typeface="Symbol" panose="05050102010706020507" pitchFamily="18" charset="2"/>
              <a:buChar char=""/>
            </a:pPr>
            <a:r>
              <a:rPr lang="en-US" dirty="0"/>
              <a:t>Several online meetings of the ADAS TF upon availability of proposals</a:t>
            </a:r>
          </a:p>
          <a:p>
            <a:pPr marL="800100" lvl="1" indent="-342900">
              <a:buFont typeface="Symbol" panose="05050102010706020507" pitchFamily="18" charset="2"/>
              <a:buChar char=""/>
            </a:pPr>
            <a:r>
              <a:rPr lang="en-US" dirty="0"/>
              <a:t>Long in-person (hybrid) meeting [in Brussels] in April/May 2024</a:t>
            </a:r>
          </a:p>
          <a:p>
            <a:pPr marL="800100" lvl="1" indent="-342900">
              <a:buFont typeface="Symbol" panose="05050102010706020507" pitchFamily="18" charset="2"/>
              <a:buChar char=""/>
            </a:pPr>
            <a:r>
              <a:rPr lang="en-US" dirty="0"/>
              <a:t>Target to submit the working document to the 20</a:t>
            </a:r>
            <a:r>
              <a:rPr lang="en-US" baseline="30000" dirty="0"/>
              <a:t>th</a:t>
            </a:r>
            <a:r>
              <a:rPr lang="en-US" dirty="0"/>
              <a:t> GRVA session in September 2024</a:t>
            </a:r>
            <a:endParaRPr lang="en-GB" dirty="0"/>
          </a:p>
          <a:p>
            <a:pPr marL="342900" lvl="0" indent="-342900">
              <a:buFont typeface="Symbol" panose="05050102010706020507" pitchFamily="18" charset="2"/>
              <a:buChar char=""/>
            </a:pPr>
            <a:endParaRPr lang="ru-RU" dirty="0"/>
          </a:p>
        </p:txBody>
      </p:sp>
      <p:sp>
        <p:nvSpPr>
          <p:cNvPr id="4" name="Номер слайда 3">
            <a:extLst>
              <a:ext uri="{FF2B5EF4-FFF2-40B4-BE49-F238E27FC236}">
                <a16:creationId xmlns:a16="http://schemas.microsoft.com/office/drawing/2014/main" id="{EC038C56-D106-41F8-BF0C-6F64A69E2E67}"/>
              </a:ext>
            </a:extLst>
          </p:cNvPr>
          <p:cNvSpPr>
            <a:spLocks noGrp="1"/>
          </p:cNvSpPr>
          <p:nvPr>
            <p:ph type="sldNum" sz="quarter" idx="12"/>
          </p:nvPr>
        </p:nvSpPr>
        <p:spPr/>
        <p:txBody>
          <a:bodyPr/>
          <a:lstStyle/>
          <a:p>
            <a:fld id="{2705717C-9100-4B67-BBBE-0E8CFF0344F7}" type="slidenum">
              <a:rPr lang="ru-RU" smtClean="0"/>
              <a:t>4</a:t>
            </a:fld>
            <a:endParaRPr lang="ru-RU"/>
          </a:p>
        </p:txBody>
      </p:sp>
      <p:sp>
        <p:nvSpPr>
          <p:cNvPr id="6" name="Заголовок 1">
            <a:extLst>
              <a:ext uri="{FF2B5EF4-FFF2-40B4-BE49-F238E27FC236}">
                <a16:creationId xmlns:a16="http://schemas.microsoft.com/office/drawing/2014/main" id="{18EF1D37-4896-44B9-895F-CB4E5066587F}"/>
              </a:ext>
            </a:extLst>
          </p:cNvPr>
          <p:cNvSpPr>
            <a:spLocks noGrp="1"/>
          </p:cNvSpPr>
          <p:nvPr>
            <p:ph type="title"/>
          </p:nvPr>
        </p:nvSpPr>
        <p:spPr>
          <a:xfrm>
            <a:off x="307572" y="371011"/>
            <a:ext cx="8936182" cy="482139"/>
          </a:xfrm>
        </p:spPr>
        <p:txBody>
          <a:bodyPr>
            <a:normAutofit fontScale="90000"/>
          </a:bodyPr>
          <a:lstStyle/>
          <a:p>
            <a:r>
              <a:rPr lang="en-US" dirty="0"/>
              <a:t>Next steps</a:t>
            </a:r>
            <a:endParaRPr lang="ru-RU" dirty="0"/>
          </a:p>
        </p:txBody>
      </p:sp>
    </p:spTree>
    <p:extLst>
      <p:ext uri="{BB962C8B-B14F-4D97-AF65-F5344CB8AC3E}">
        <p14:creationId xmlns:p14="http://schemas.microsoft.com/office/powerpoint/2010/main" val="1076537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5C6C6B6-09A4-4ED5-8779-28479A77BF8B}"/>
              </a:ext>
            </a:extLst>
          </p:cNvPr>
          <p:cNvSpPr>
            <a:spLocks noGrp="1"/>
          </p:cNvSpPr>
          <p:nvPr>
            <p:ph idx="1"/>
          </p:nvPr>
        </p:nvSpPr>
        <p:spPr>
          <a:xfrm>
            <a:off x="625135" y="1327879"/>
            <a:ext cx="10809303" cy="4624686"/>
          </a:xfrm>
        </p:spPr>
        <p:txBody>
          <a:bodyPr>
            <a:normAutofit/>
          </a:bodyPr>
          <a:lstStyle/>
          <a:p>
            <a:pPr marL="342900" lvl="0" indent="-342900">
              <a:buFont typeface="Symbol" panose="05050102010706020507" pitchFamily="18" charset="2"/>
              <a:buChar char=""/>
            </a:pPr>
            <a:r>
              <a:rPr lang="en-US" dirty="0"/>
              <a:t>Working document ECE/TRANS/WP.29/GRVA/2024/2</a:t>
            </a:r>
          </a:p>
          <a:p>
            <a:pPr marL="342900" lvl="0" indent="-342900">
              <a:buFont typeface="Symbol" panose="05050102010706020507" pitchFamily="18" charset="2"/>
              <a:buChar char=""/>
            </a:pPr>
            <a:r>
              <a:rPr lang="en-US" dirty="0"/>
              <a:t>Informal document GRVA-18-07</a:t>
            </a:r>
          </a:p>
          <a:p>
            <a:pPr marL="342900" indent="-342900">
              <a:buFont typeface="Symbol" panose="05050102010706020507" pitchFamily="18" charset="2"/>
              <a:buChar char=""/>
            </a:pPr>
            <a:r>
              <a:rPr lang="en-US" dirty="0"/>
              <a:t>Informal document GRVA-18-07-Rev.1</a:t>
            </a:r>
          </a:p>
          <a:p>
            <a:pPr marL="342900" lvl="0" indent="-342900">
              <a:buFont typeface="Symbol" panose="05050102010706020507" pitchFamily="18" charset="2"/>
              <a:buChar char=""/>
            </a:pPr>
            <a:endParaRPr lang="en-US" dirty="0"/>
          </a:p>
          <a:p>
            <a:pPr marL="342900" lvl="0" indent="-342900">
              <a:buFont typeface="Symbol" panose="05050102010706020507" pitchFamily="18" charset="2"/>
              <a:buChar char=""/>
            </a:pPr>
            <a:endParaRPr lang="en-GB" dirty="0"/>
          </a:p>
          <a:p>
            <a:pPr marL="342900" lvl="0" indent="-342900">
              <a:buFont typeface="Symbol" panose="05050102010706020507" pitchFamily="18" charset="2"/>
              <a:buChar char=""/>
            </a:pPr>
            <a:endParaRPr lang="ru-RU" dirty="0"/>
          </a:p>
        </p:txBody>
      </p:sp>
      <p:sp>
        <p:nvSpPr>
          <p:cNvPr id="4" name="Номер слайда 3">
            <a:extLst>
              <a:ext uri="{FF2B5EF4-FFF2-40B4-BE49-F238E27FC236}">
                <a16:creationId xmlns:a16="http://schemas.microsoft.com/office/drawing/2014/main" id="{EC038C56-D106-41F8-BF0C-6F64A69E2E67}"/>
              </a:ext>
            </a:extLst>
          </p:cNvPr>
          <p:cNvSpPr>
            <a:spLocks noGrp="1"/>
          </p:cNvSpPr>
          <p:nvPr>
            <p:ph type="sldNum" sz="quarter" idx="12"/>
          </p:nvPr>
        </p:nvSpPr>
        <p:spPr/>
        <p:txBody>
          <a:bodyPr/>
          <a:lstStyle/>
          <a:p>
            <a:fld id="{2705717C-9100-4B67-BBBE-0E8CFF0344F7}" type="slidenum">
              <a:rPr lang="ru-RU" smtClean="0"/>
              <a:t>5</a:t>
            </a:fld>
            <a:endParaRPr lang="ru-RU"/>
          </a:p>
        </p:txBody>
      </p:sp>
      <p:sp>
        <p:nvSpPr>
          <p:cNvPr id="6" name="Заголовок 1">
            <a:extLst>
              <a:ext uri="{FF2B5EF4-FFF2-40B4-BE49-F238E27FC236}">
                <a16:creationId xmlns:a16="http://schemas.microsoft.com/office/drawing/2014/main" id="{18EF1D37-4896-44B9-895F-CB4E5066587F}"/>
              </a:ext>
            </a:extLst>
          </p:cNvPr>
          <p:cNvSpPr>
            <a:spLocks noGrp="1"/>
          </p:cNvSpPr>
          <p:nvPr>
            <p:ph type="title"/>
          </p:nvPr>
        </p:nvSpPr>
        <p:spPr>
          <a:xfrm>
            <a:off x="307572" y="371011"/>
            <a:ext cx="11274828" cy="482139"/>
          </a:xfrm>
        </p:spPr>
        <p:txBody>
          <a:bodyPr>
            <a:normAutofit fontScale="90000"/>
          </a:bodyPr>
          <a:lstStyle/>
          <a:p>
            <a:r>
              <a:rPr lang="en-US" dirty="0"/>
              <a:t>Introduction of the draft UN Regulation on DCAS</a:t>
            </a:r>
            <a:endParaRPr lang="ru-RU" dirty="0"/>
          </a:p>
        </p:txBody>
      </p:sp>
    </p:spTree>
    <p:extLst>
      <p:ext uri="{BB962C8B-B14F-4D97-AF65-F5344CB8AC3E}">
        <p14:creationId xmlns:p14="http://schemas.microsoft.com/office/powerpoint/2010/main" val="4091830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5C6C6B6-09A4-4ED5-8779-28479A77BF8B}"/>
              </a:ext>
            </a:extLst>
          </p:cNvPr>
          <p:cNvSpPr>
            <a:spLocks noGrp="1"/>
          </p:cNvSpPr>
          <p:nvPr>
            <p:ph idx="1"/>
          </p:nvPr>
        </p:nvSpPr>
        <p:spPr>
          <a:xfrm>
            <a:off x="625135" y="1327878"/>
            <a:ext cx="10809303" cy="4973861"/>
          </a:xfrm>
        </p:spPr>
        <p:txBody>
          <a:bodyPr>
            <a:normAutofit/>
          </a:bodyPr>
          <a:lstStyle/>
          <a:p>
            <a:pPr marL="342900" lvl="0" indent="-342900">
              <a:buFont typeface="Symbol" panose="05050102010706020507" pitchFamily="18" charset="2"/>
              <a:buChar char=""/>
            </a:pPr>
            <a:r>
              <a:rPr lang="en-US" dirty="0"/>
              <a:t>Agreed definitions (2.)</a:t>
            </a:r>
          </a:p>
          <a:p>
            <a:pPr marL="342900" lvl="0" indent="-342900">
              <a:buFont typeface="Symbol" panose="05050102010706020507" pitchFamily="18" charset="2"/>
              <a:buChar char=""/>
            </a:pPr>
            <a:r>
              <a:rPr lang="en-US" dirty="0"/>
              <a:t>Series of </a:t>
            </a:r>
            <a:r>
              <a:rPr lang="en-GB"/>
              <a:t>manoeuvres can be </a:t>
            </a:r>
            <a:r>
              <a:rPr lang="en-GB" dirty="0"/>
              <a:t>considered as one manoeuvre (2.10.)</a:t>
            </a:r>
            <a:r>
              <a:rPr lang="en-US" dirty="0"/>
              <a:t> </a:t>
            </a:r>
          </a:p>
          <a:p>
            <a:pPr marL="342900" lvl="0" indent="-342900">
              <a:buFont typeface="Symbol" panose="05050102010706020507" pitchFamily="18" charset="2"/>
              <a:buChar char=""/>
            </a:pPr>
            <a:r>
              <a:rPr lang="en-US" dirty="0"/>
              <a:t>Specified mandatory systems on a DCAS-equipped vehicle: AEBS plus either Lane Departure Prevention System (CSF) of LDWS per UN R 131, 152, 79 (CSF) and 130 as appropriate per vehicle category (5.1.5.)</a:t>
            </a:r>
          </a:p>
          <a:p>
            <a:pPr marL="342900" lvl="0" indent="-342900">
              <a:buFont typeface="Symbol" panose="05050102010706020507" pitchFamily="18" charset="2"/>
              <a:buChar char=""/>
            </a:pPr>
            <a:r>
              <a:rPr lang="en-US" dirty="0"/>
              <a:t>Conditions for the initiation of a </a:t>
            </a:r>
            <a:r>
              <a:rPr lang="en-GB" dirty="0"/>
              <a:t>manoeuvre</a:t>
            </a:r>
            <a:r>
              <a:rPr lang="en-US" dirty="0"/>
              <a:t> (5.3.7.2.1.1.)</a:t>
            </a:r>
          </a:p>
          <a:p>
            <a:pPr marL="342900" lvl="0" indent="-342900">
              <a:buFont typeface="Symbol" panose="05050102010706020507" pitchFamily="18" charset="2"/>
              <a:buChar char=""/>
            </a:pPr>
            <a:r>
              <a:rPr lang="en-US" dirty="0"/>
              <a:t>Optimizing provisions for the </a:t>
            </a:r>
            <a:r>
              <a:rPr lang="en-GB" dirty="0"/>
              <a:t>Speed Limit Compliance Assistance (5.3.7.4.)</a:t>
            </a:r>
          </a:p>
          <a:p>
            <a:pPr marL="342900" lvl="0" indent="-342900">
              <a:buFont typeface="Symbol" panose="05050102010706020507" pitchFamily="18" charset="2"/>
              <a:buChar char=""/>
            </a:pPr>
            <a:r>
              <a:rPr lang="en-GB" dirty="0"/>
              <a:t>“Stand-by” mode of operation is divided to “Inactive” (DCAS outside system boundaries) and “Passive” (DCAS within system boundaries) modes of operation for the purpose of ISMR (2.18, 5.5.1.)</a:t>
            </a:r>
            <a:endParaRPr lang="en-US" dirty="0"/>
          </a:p>
          <a:p>
            <a:pPr marL="342900" lvl="0" indent="-342900">
              <a:buFont typeface="Symbol" panose="05050102010706020507" pitchFamily="18" charset="2"/>
              <a:buChar char=""/>
            </a:pPr>
            <a:endParaRPr lang="en-GB" dirty="0"/>
          </a:p>
          <a:p>
            <a:pPr marL="342900" lvl="0" indent="-342900">
              <a:buFont typeface="Symbol" panose="05050102010706020507" pitchFamily="18" charset="2"/>
              <a:buChar char=""/>
            </a:pPr>
            <a:endParaRPr lang="ru-RU" dirty="0"/>
          </a:p>
        </p:txBody>
      </p:sp>
      <p:sp>
        <p:nvSpPr>
          <p:cNvPr id="4" name="Номер слайда 3">
            <a:extLst>
              <a:ext uri="{FF2B5EF4-FFF2-40B4-BE49-F238E27FC236}">
                <a16:creationId xmlns:a16="http://schemas.microsoft.com/office/drawing/2014/main" id="{EC038C56-D106-41F8-BF0C-6F64A69E2E67}"/>
              </a:ext>
            </a:extLst>
          </p:cNvPr>
          <p:cNvSpPr>
            <a:spLocks noGrp="1"/>
          </p:cNvSpPr>
          <p:nvPr>
            <p:ph type="sldNum" sz="quarter" idx="12"/>
          </p:nvPr>
        </p:nvSpPr>
        <p:spPr/>
        <p:txBody>
          <a:bodyPr/>
          <a:lstStyle/>
          <a:p>
            <a:fld id="{2705717C-9100-4B67-BBBE-0E8CFF0344F7}" type="slidenum">
              <a:rPr lang="ru-RU" smtClean="0"/>
              <a:t>6</a:t>
            </a:fld>
            <a:endParaRPr lang="ru-RU"/>
          </a:p>
        </p:txBody>
      </p:sp>
      <p:sp>
        <p:nvSpPr>
          <p:cNvPr id="6" name="Заголовок 1">
            <a:extLst>
              <a:ext uri="{FF2B5EF4-FFF2-40B4-BE49-F238E27FC236}">
                <a16:creationId xmlns:a16="http://schemas.microsoft.com/office/drawing/2014/main" id="{18EF1D37-4896-44B9-895F-CB4E5066587F}"/>
              </a:ext>
            </a:extLst>
          </p:cNvPr>
          <p:cNvSpPr>
            <a:spLocks noGrp="1"/>
          </p:cNvSpPr>
          <p:nvPr>
            <p:ph type="title"/>
          </p:nvPr>
        </p:nvSpPr>
        <p:spPr>
          <a:xfrm>
            <a:off x="129540" y="371011"/>
            <a:ext cx="11986260" cy="482139"/>
          </a:xfrm>
        </p:spPr>
        <p:txBody>
          <a:bodyPr>
            <a:normAutofit fontScale="90000"/>
          </a:bodyPr>
          <a:lstStyle/>
          <a:p>
            <a:r>
              <a:rPr lang="en-US" dirty="0"/>
              <a:t>Specific changes introduced by GRVA-18-07 (1/2)</a:t>
            </a:r>
            <a:endParaRPr lang="ru-RU" dirty="0"/>
          </a:p>
        </p:txBody>
      </p:sp>
    </p:spTree>
    <p:extLst>
      <p:ext uri="{BB962C8B-B14F-4D97-AF65-F5344CB8AC3E}">
        <p14:creationId xmlns:p14="http://schemas.microsoft.com/office/powerpoint/2010/main" val="4220850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5C6C6B6-09A4-4ED5-8779-28479A77BF8B}"/>
              </a:ext>
            </a:extLst>
          </p:cNvPr>
          <p:cNvSpPr>
            <a:spLocks noGrp="1"/>
          </p:cNvSpPr>
          <p:nvPr>
            <p:ph idx="1"/>
          </p:nvPr>
        </p:nvSpPr>
        <p:spPr>
          <a:xfrm>
            <a:off x="625135" y="1327878"/>
            <a:ext cx="10809303" cy="4973861"/>
          </a:xfrm>
        </p:spPr>
        <p:txBody>
          <a:bodyPr>
            <a:normAutofit/>
          </a:bodyPr>
          <a:lstStyle/>
          <a:p>
            <a:pPr marL="342900" lvl="0" indent="-342900">
              <a:buFont typeface="Symbol" panose="05050102010706020507" pitchFamily="18" charset="2"/>
              <a:buChar char=""/>
            </a:pPr>
            <a:r>
              <a:rPr lang="en-US" dirty="0"/>
              <a:t>If the system is no longer permitted to provide assistance, </a:t>
            </a:r>
            <a:r>
              <a:rPr lang="en-GB" dirty="0"/>
              <a:t>the manufacturer shall implement strategies to ensure controllability of these phases of operation (5.5.3.4.1.5.) </a:t>
            </a:r>
            <a:endParaRPr lang="en-US" dirty="0"/>
          </a:p>
          <a:p>
            <a:pPr marL="342900" lvl="0" indent="-342900">
              <a:buFont typeface="Symbol" panose="05050102010706020507" pitchFamily="18" charset="2"/>
              <a:buChar char=""/>
            </a:pPr>
            <a:r>
              <a:rPr lang="en-GB" dirty="0"/>
              <a:t>The manufacturer shall implement strategies to address the detection and response to multiple subsequent short aversions of eye gaze or head posture by the driver (5.5.4.2.5.3.)</a:t>
            </a:r>
            <a:r>
              <a:rPr lang="en-US" dirty="0"/>
              <a:t> </a:t>
            </a:r>
          </a:p>
          <a:p>
            <a:pPr marL="342900" lvl="0" indent="-342900">
              <a:buFont typeface="Symbol" panose="05050102010706020507" pitchFamily="18" charset="2"/>
              <a:buChar char=""/>
            </a:pPr>
            <a:r>
              <a:rPr lang="en-US" dirty="0"/>
              <a:t>Optimized timing of driver alerts in case of his/her disengagement (5.5.4.2.6.2.3. deleted)</a:t>
            </a:r>
          </a:p>
          <a:p>
            <a:pPr marL="342900" lvl="0" indent="-342900">
              <a:buFont typeface="Symbol" panose="05050102010706020507" pitchFamily="18" charset="2"/>
              <a:buChar char=""/>
            </a:pPr>
            <a:r>
              <a:rPr lang="en-US" dirty="0"/>
              <a:t>Conditions for navigating around an obstruction in the lane of travel (6.3.9.1., 6.3.9.3.)</a:t>
            </a:r>
          </a:p>
          <a:p>
            <a:pPr marL="342900" lvl="0" indent="-342900">
              <a:buFont typeface="Symbol" panose="05050102010706020507" pitchFamily="18" charset="2"/>
              <a:buChar char=""/>
            </a:pPr>
            <a:r>
              <a:rPr lang="en-US" dirty="0"/>
              <a:t>Editorial amendments to improve English language </a:t>
            </a:r>
          </a:p>
          <a:p>
            <a:pPr marL="342900" lvl="0" indent="-342900">
              <a:buFont typeface="Symbol" panose="05050102010706020507" pitchFamily="18" charset="2"/>
              <a:buChar char=""/>
            </a:pPr>
            <a:endParaRPr lang="en-GB" dirty="0"/>
          </a:p>
          <a:p>
            <a:pPr marL="342900" lvl="0" indent="-342900">
              <a:buFont typeface="Symbol" panose="05050102010706020507" pitchFamily="18" charset="2"/>
              <a:buChar char=""/>
            </a:pPr>
            <a:endParaRPr lang="ru-RU" dirty="0"/>
          </a:p>
        </p:txBody>
      </p:sp>
      <p:sp>
        <p:nvSpPr>
          <p:cNvPr id="4" name="Номер слайда 3">
            <a:extLst>
              <a:ext uri="{FF2B5EF4-FFF2-40B4-BE49-F238E27FC236}">
                <a16:creationId xmlns:a16="http://schemas.microsoft.com/office/drawing/2014/main" id="{EC038C56-D106-41F8-BF0C-6F64A69E2E67}"/>
              </a:ext>
            </a:extLst>
          </p:cNvPr>
          <p:cNvSpPr>
            <a:spLocks noGrp="1"/>
          </p:cNvSpPr>
          <p:nvPr>
            <p:ph type="sldNum" sz="quarter" idx="12"/>
          </p:nvPr>
        </p:nvSpPr>
        <p:spPr/>
        <p:txBody>
          <a:bodyPr/>
          <a:lstStyle/>
          <a:p>
            <a:fld id="{2705717C-9100-4B67-BBBE-0E8CFF0344F7}" type="slidenum">
              <a:rPr lang="ru-RU" smtClean="0"/>
              <a:t>7</a:t>
            </a:fld>
            <a:endParaRPr lang="ru-RU"/>
          </a:p>
        </p:txBody>
      </p:sp>
      <p:sp>
        <p:nvSpPr>
          <p:cNvPr id="6" name="Заголовок 1">
            <a:extLst>
              <a:ext uri="{FF2B5EF4-FFF2-40B4-BE49-F238E27FC236}">
                <a16:creationId xmlns:a16="http://schemas.microsoft.com/office/drawing/2014/main" id="{18EF1D37-4896-44B9-895F-CB4E5066587F}"/>
              </a:ext>
            </a:extLst>
          </p:cNvPr>
          <p:cNvSpPr>
            <a:spLocks noGrp="1"/>
          </p:cNvSpPr>
          <p:nvPr>
            <p:ph type="title"/>
          </p:nvPr>
        </p:nvSpPr>
        <p:spPr>
          <a:xfrm>
            <a:off x="129540" y="371011"/>
            <a:ext cx="11986260" cy="482139"/>
          </a:xfrm>
        </p:spPr>
        <p:txBody>
          <a:bodyPr>
            <a:normAutofit fontScale="90000"/>
          </a:bodyPr>
          <a:lstStyle/>
          <a:p>
            <a:r>
              <a:rPr lang="en-US" dirty="0"/>
              <a:t>Specific changes introduced by GRVA-18-07 (2/2)</a:t>
            </a:r>
            <a:endParaRPr lang="ru-RU" dirty="0"/>
          </a:p>
        </p:txBody>
      </p:sp>
    </p:spTree>
    <p:extLst>
      <p:ext uri="{BB962C8B-B14F-4D97-AF65-F5344CB8AC3E}">
        <p14:creationId xmlns:p14="http://schemas.microsoft.com/office/powerpoint/2010/main" val="3757665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5C6C6B6-09A4-4ED5-8779-28479A77BF8B}"/>
              </a:ext>
            </a:extLst>
          </p:cNvPr>
          <p:cNvSpPr>
            <a:spLocks noGrp="1"/>
          </p:cNvSpPr>
          <p:nvPr>
            <p:ph idx="1"/>
          </p:nvPr>
        </p:nvSpPr>
        <p:spPr>
          <a:xfrm>
            <a:off x="625135" y="1327879"/>
            <a:ext cx="10809303" cy="3921758"/>
          </a:xfrm>
        </p:spPr>
        <p:txBody>
          <a:bodyPr>
            <a:normAutofit fontScale="92500" lnSpcReduction="10000"/>
          </a:bodyPr>
          <a:lstStyle/>
          <a:p>
            <a:pPr marL="342900" lvl="0" indent="-342900">
              <a:buFont typeface="Symbol" panose="05050102010706020507" pitchFamily="18" charset="2"/>
              <a:buChar char=""/>
            </a:pPr>
            <a:r>
              <a:rPr lang="nl-BE" dirty="0"/>
              <a:t>Textual &amp; requirements consistency improvements to:</a:t>
            </a:r>
          </a:p>
          <a:p>
            <a:pPr lvl="1">
              <a:buFont typeface="Courier New" panose="02070309020205020404" pitchFamily="49" charset="0"/>
              <a:buChar char="o"/>
            </a:pPr>
            <a:r>
              <a:rPr lang="nl-BE" dirty="0"/>
              <a:t>5.3.2.3.</a:t>
            </a:r>
          </a:p>
          <a:p>
            <a:pPr lvl="1">
              <a:buFont typeface="Courier New" panose="02070309020205020404" pitchFamily="49" charset="0"/>
              <a:buChar char="o"/>
            </a:pPr>
            <a:r>
              <a:rPr lang="nl-BE" dirty="0"/>
              <a:t>5.3.7.2.1.1.</a:t>
            </a:r>
          </a:p>
          <a:p>
            <a:pPr lvl="1">
              <a:buFont typeface="Courier New" panose="02070309020205020404" pitchFamily="49" charset="0"/>
              <a:buChar char="o"/>
            </a:pPr>
            <a:r>
              <a:rPr lang="nl-BE" dirty="0"/>
              <a:t>5.4.2.1.</a:t>
            </a:r>
          </a:p>
          <a:p>
            <a:pPr lvl="1">
              <a:buFont typeface="Courier New" panose="02070309020205020404" pitchFamily="49" charset="0"/>
              <a:buChar char="o"/>
            </a:pPr>
            <a:r>
              <a:rPr lang="nl-BE" dirty="0"/>
              <a:t>5.5.2.2.</a:t>
            </a:r>
          </a:p>
          <a:p>
            <a:pPr lvl="1">
              <a:buFont typeface="Courier New" panose="02070309020205020404" pitchFamily="49" charset="0"/>
              <a:buChar char="o"/>
            </a:pPr>
            <a:r>
              <a:rPr lang="nl-BE" dirty="0"/>
              <a:t>5.5.3.1.</a:t>
            </a:r>
          </a:p>
          <a:p>
            <a:pPr lvl="1">
              <a:buFont typeface="Courier New" panose="02070309020205020404" pitchFamily="49" charset="0"/>
              <a:buChar char="o"/>
            </a:pPr>
            <a:r>
              <a:rPr lang="nl-BE" dirty="0"/>
              <a:t>5.5.3.3.3.</a:t>
            </a:r>
          </a:p>
          <a:p>
            <a:pPr lvl="1">
              <a:buFont typeface="Courier New" panose="02070309020205020404" pitchFamily="49" charset="0"/>
              <a:buChar char="o"/>
            </a:pPr>
            <a:r>
              <a:rPr lang="nl-BE" dirty="0"/>
              <a:t>5.5.3.4.1.5.</a:t>
            </a:r>
          </a:p>
          <a:p>
            <a:pPr lvl="1">
              <a:buFont typeface="Courier New" panose="02070309020205020404" pitchFamily="49" charset="0"/>
              <a:buChar char="o"/>
            </a:pPr>
            <a:r>
              <a:rPr lang="nl-BE" dirty="0"/>
              <a:t>5.5.4.1.1</a:t>
            </a:r>
          </a:p>
          <a:p>
            <a:pPr lvl="1">
              <a:buFont typeface="Courier New" panose="02070309020205020404" pitchFamily="49" charset="0"/>
              <a:buChar char="o"/>
            </a:pPr>
            <a:r>
              <a:rPr lang="nl-BE" dirty="0"/>
              <a:t>5.5.4.2.3.1.2.</a:t>
            </a:r>
          </a:p>
          <a:p>
            <a:pPr lvl="1">
              <a:buFont typeface="Courier New" panose="02070309020205020404" pitchFamily="49" charset="0"/>
              <a:buChar char="o"/>
            </a:pPr>
            <a:r>
              <a:rPr lang="nl-BE" dirty="0"/>
              <a:t>5.5.4.2.5.2.</a:t>
            </a:r>
            <a:endParaRPr lang="en-US" dirty="0"/>
          </a:p>
          <a:p>
            <a:pPr marL="342900" lvl="0" indent="-342900">
              <a:buFont typeface="Symbol" panose="05050102010706020507" pitchFamily="18" charset="2"/>
              <a:buChar char=""/>
            </a:pPr>
            <a:endParaRPr lang="ru-RU" dirty="0"/>
          </a:p>
        </p:txBody>
      </p:sp>
      <p:sp>
        <p:nvSpPr>
          <p:cNvPr id="4" name="Номер слайда 3">
            <a:extLst>
              <a:ext uri="{FF2B5EF4-FFF2-40B4-BE49-F238E27FC236}">
                <a16:creationId xmlns:a16="http://schemas.microsoft.com/office/drawing/2014/main" id="{EC038C56-D106-41F8-BF0C-6F64A69E2E67}"/>
              </a:ext>
            </a:extLst>
          </p:cNvPr>
          <p:cNvSpPr>
            <a:spLocks noGrp="1"/>
          </p:cNvSpPr>
          <p:nvPr>
            <p:ph type="sldNum" sz="quarter" idx="12"/>
          </p:nvPr>
        </p:nvSpPr>
        <p:spPr/>
        <p:txBody>
          <a:bodyPr/>
          <a:lstStyle/>
          <a:p>
            <a:fld id="{2705717C-9100-4B67-BBBE-0E8CFF0344F7}" type="slidenum">
              <a:rPr lang="ru-RU" smtClean="0"/>
              <a:t>8</a:t>
            </a:fld>
            <a:endParaRPr lang="ru-RU"/>
          </a:p>
        </p:txBody>
      </p:sp>
      <p:sp>
        <p:nvSpPr>
          <p:cNvPr id="6" name="Заголовок 1">
            <a:extLst>
              <a:ext uri="{FF2B5EF4-FFF2-40B4-BE49-F238E27FC236}">
                <a16:creationId xmlns:a16="http://schemas.microsoft.com/office/drawing/2014/main" id="{18EF1D37-4896-44B9-895F-CB4E5066587F}"/>
              </a:ext>
            </a:extLst>
          </p:cNvPr>
          <p:cNvSpPr>
            <a:spLocks noGrp="1"/>
          </p:cNvSpPr>
          <p:nvPr>
            <p:ph type="title"/>
          </p:nvPr>
        </p:nvSpPr>
        <p:spPr>
          <a:xfrm>
            <a:off x="129540" y="371011"/>
            <a:ext cx="11986260" cy="482139"/>
          </a:xfrm>
        </p:spPr>
        <p:txBody>
          <a:bodyPr>
            <a:normAutofit fontScale="90000"/>
          </a:bodyPr>
          <a:lstStyle/>
          <a:p>
            <a:r>
              <a:rPr lang="en-US" dirty="0"/>
              <a:t>Specific changes introduced by GRVA-18-07-Rev.1</a:t>
            </a:r>
            <a:endParaRPr lang="ru-RU" dirty="0"/>
          </a:p>
        </p:txBody>
      </p:sp>
    </p:spTree>
    <p:extLst>
      <p:ext uri="{BB962C8B-B14F-4D97-AF65-F5344CB8AC3E}">
        <p14:creationId xmlns:p14="http://schemas.microsoft.com/office/powerpoint/2010/main" val="2675555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A8DABD1F-1574-DFB8-77FE-C88BE91B7E90}"/>
              </a:ext>
            </a:extLst>
          </p:cNvPr>
          <p:cNvSpPr/>
          <p:nvPr/>
        </p:nvSpPr>
        <p:spPr>
          <a:xfrm>
            <a:off x="1280441" y="1892374"/>
            <a:ext cx="9752639" cy="4422695"/>
          </a:xfrm>
          <a:prstGeom prst="rect">
            <a:avLst/>
          </a:prstGeom>
          <a:noFill/>
          <a:ln w="25400" cap="flat" cmpd="sng" algn="ctr">
            <a:solidFill>
              <a:srgbClr val="009EE3"/>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009EE3"/>
                </a:solidFill>
                <a:effectLst/>
                <a:uLnTx/>
                <a:uFillTx/>
                <a:latin typeface="Calibri"/>
                <a:ea typeface="+mn-ea"/>
                <a:cs typeface="+mn-cs"/>
              </a:rPr>
              <a:t>DCAS</a:t>
            </a:r>
          </a:p>
          <a:p>
            <a:pPr marL="0" marR="0" lvl="0" indent="0" defTabSz="914400" eaLnBrk="1" fontAlgn="auto" latinLnBrk="0" hangingPunct="1">
              <a:lnSpc>
                <a:spcPct val="100000"/>
              </a:lnSpc>
              <a:spcBef>
                <a:spcPts val="0"/>
              </a:spcBef>
              <a:spcAft>
                <a:spcPts val="0"/>
              </a:spcAft>
              <a:buClrTx/>
              <a:buSzTx/>
              <a:buFontTx/>
              <a:buNone/>
              <a:tabLst/>
              <a:defRPr/>
            </a:pPr>
            <a:endParaRPr lang="en-US" sz="2000" b="1" kern="0" dirty="0">
              <a:solidFill>
                <a:srgbClr val="009EE3"/>
              </a:solidFill>
              <a:latin typeface="Calibri"/>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009EE3"/>
              </a:solidFill>
              <a:effectLst/>
              <a:uLnTx/>
              <a:uFillTx/>
              <a:latin typeface="Calibri"/>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lang="en-US" b="1" kern="0" dirty="0">
              <a:solidFill>
                <a:srgbClr val="009EE3"/>
              </a:solidFill>
              <a:latin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dirty="0">
                <a:ln>
                  <a:noFill/>
                </a:ln>
                <a:solidFill>
                  <a:srgbClr val="FF0000"/>
                </a:solidFill>
                <a:effectLst/>
                <a:uLnTx/>
                <a:uFillTx/>
                <a:latin typeface="Calibri"/>
                <a:ea typeface="+mn-ea"/>
                <a:cs typeface="+mn-cs"/>
              </a:rPr>
              <a:t>5. General Specifications </a:t>
            </a:r>
            <a:r>
              <a:rPr kumimoji="0" lang="en-US" sz="1800" i="0" u="none" strike="noStrike" kern="0" cap="none" spc="0" normalizeH="0" baseline="0" noProof="0" dirty="0">
                <a:ln>
                  <a:noFill/>
                </a:ln>
                <a:effectLst/>
                <a:uLnTx/>
                <a:uFillTx/>
                <a:latin typeface="Calibri"/>
                <a:ea typeface="+mn-ea"/>
                <a:cs typeface="+mn-cs"/>
              </a:rPr>
              <a:t>(Applicable to all DCAS)</a:t>
            </a:r>
          </a:p>
          <a:p>
            <a:pPr marL="0" marR="0" lvl="0" indent="0" defTabSz="914400" eaLnBrk="1" fontAlgn="auto" latinLnBrk="0" hangingPunct="1">
              <a:lnSpc>
                <a:spcPct val="100000"/>
              </a:lnSpc>
              <a:spcBef>
                <a:spcPts val="0"/>
              </a:spcBef>
              <a:spcAft>
                <a:spcPts val="0"/>
              </a:spcAft>
              <a:buClrTx/>
              <a:buSzTx/>
              <a:buFontTx/>
              <a:buNone/>
              <a:tabLst/>
              <a:defRPr/>
            </a:pPr>
            <a:endParaRPr lang="en-US" b="1" kern="0" dirty="0">
              <a:solidFill>
                <a:schemeClr val="accent2">
                  <a:lumMod val="75000"/>
                </a:schemeClr>
              </a:solidFill>
              <a:latin typeface="Calibri"/>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chemeClr val="accent2">
                  <a:lumMod val="75000"/>
                </a:schemeClr>
              </a:solidFill>
              <a:effectLst/>
              <a:uLnTx/>
              <a:uFillTx/>
              <a:latin typeface="Calibri"/>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lang="en-US" b="1" kern="0" dirty="0">
              <a:solidFill>
                <a:schemeClr val="accent2">
                  <a:lumMod val="75000"/>
                </a:schemeClr>
              </a:solidFill>
              <a:latin typeface="Calibri"/>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chemeClr val="accent2">
                  <a:lumMod val="75000"/>
                </a:schemeClr>
              </a:solidFill>
              <a:effectLst/>
              <a:uLnTx/>
              <a:uFillTx/>
              <a:latin typeface="Calibri"/>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lang="en-US" b="1" kern="0" dirty="0">
              <a:solidFill>
                <a:schemeClr val="accent2">
                  <a:lumMod val="75000"/>
                </a:schemeClr>
              </a:solidFill>
              <a:latin typeface="Calibri"/>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chemeClr val="accent2">
                  <a:lumMod val="75000"/>
                </a:schemeClr>
              </a:solidFill>
              <a:effectLst/>
              <a:uLnTx/>
              <a:uFillTx/>
              <a:latin typeface="Calibri"/>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lang="en-US" kern="0" dirty="0">
                <a:solidFill>
                  <a:srgbClr val="FF0000"/>
                </a:solidFill>
                <a:latin typeface="Calibri"/>
              </a:rPr>
              <a:t>6. Additional specifications for DCAS features</a:t>
            </a:r>
            <a:endParaRPr kumimoji="0" lang="en-US" sz="1800" i="0" u="none" strike="noStrike" kern="0" cap="none" spc="0" normalizeH="0" baseline="0" noProof="0" dirty="0">
              <a:ln>
                <a:noFill/>
              </a:ln>
              <a:solidFill>
                <a:srgbClr val="FF0000"/>
              </a:solidFill>
              <a:effectLst/>
              <a:uLnTx/>
              <a:uFillTx/>
              <a:latin typeface="Calibri"/>
              <a:ea typeface="+mn-ea"/>
              <a:cs typeface="+mn-cs"/>
            </a:endParaRPr>
          </a:p>
        </p:txBody>
      </p:sp>
      <p:sp>
        <p:nvSpPr>
          <p:cNvPr id="26" name="Rectangle 25">
            <a:extLst>
              <a:ext uri="{FF2B5EF4-FFF2-40B4-BE49-F238E27FC236}">
                <a16:creationId xmlns:a16="http://schemas.microsoft.com/office/drawing/2014/main" id="{06D60EBD-AFB6-09D5-D074-FAA918261409}"/>
              </a:ext>
            </a:extLst>
          </p:cNvPr>
          <p:cNvSpPr/>
          <p:nvPr/>
        </p:nvSpPr>
        <p:spPr>
          <a:xfrm>
            <a:off x="1858918" y="2296851"/>
            <a:ext cx="2640350" cy="616835"/>
          </a:xfrm>
          <a:prstGeom prst="rect">
            <a:avLst/>
          </a:prstGeom>
          <a:solidFill>
            <a:srgbClr val="009EE3"/>
          </a:solidFill>
          <a:ln w="25400" cap="flat" cmpd="sng" algn="ctr">
            <a:solidFill>
              <a:srgbClr val="009EE3"/>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a:ln>
                  <a:noFill/>
                </a:ln>
                <a:solidFill>
                  <a:prstClr val="white"/>
                </a:solidFill>
                <a:effectLst/>
                <a:uLnTx/>
                <a:uFillTx/>
                <a:latin typeface="Calibri"/>
                <a:ea typeface="+mn-ea"/>
                <a:cs typeface="+mn-cs"/>
              </a:rPr>
              <a:t>Feature 1 – Lane Positioning &amp; </a:t>
            </a:r>
            <a:r>
              <a:rPr kumimoji="0" lang="en-US" sz="1600" b="0" i="0" u="none" strike="noStrike" kern="0" cap="none" spc="0" normalizeH="0" baseline="0" noProof="0" dirty="0">
                <a:ln>
                  <a:noFill/>
                </a:ln>
                <a:solidFill>
                  <a:prstClr val="white"/>
                </a:solidFill>
                <a:effectLst/>
                <a:uLnTx/>
                <a:uFillTx/>
                <a:latin typeface="Calibri"/>
                <a:ea typeface="+mn-ea"/>
                <a:cs typeface="+mn-cs"/>
              </a:rPr>
              <a:t>longitudinal control</a:t>
            </a:r>
          </a:p>
        </p:txBody>
      </p:sp>
      <p:sp>
        <p:nvSpPr>
          <p:cNvPr id="27" name="Rectangle 26">
            <a:extLst>
              <a:ext uri="{FF2B5EF4-FFF2-40B4-BE49-F238E27FC236}">
                <a16:creationId xmlns:a16="http://schemas.microsoft.com/office/drawing/2014/main" id="{CF6F186D-023D-6ECF-800B-74A6251A64DA}"/>
              </a:ext>
            </a:extLst>
          </p:cNvPr>
          <p:cNvSpPr/>
          <p:nvPr/>
        </p:nvSpPr>
        <p:spPr>
          <a:xfrm>
            <a:off x="4769268" y="2305854"/>
            <a:ext cx="2640350" cy="616835"/>
          </a:xfrm>
          <a:prstGeom prst="rect">
            <a:avLst/>
          </a:prstGeom>
          <a:solidFill>
            <a:srgbClr val="009EE3"/>
          </a:solidFill>
          <a:ln w="25400" cap="flat" cmpd="sng" algn="ctr">
            <a:solidFill>
              <a:srgbClr val="009EE3"/>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Calibri"/>
                <a:ea typeface="+mn-ea"/>
                <a:cs typeface="+mn-cs"/>
              </a:rPr>
              <a:t>Feature 2 - (e.g</a:t>
            </a:r>
            <a:r>
              <a:rPr kumimoji="0" lang="en-US" sz="1600" b="0" i="0" u="none" strike="noStrike" kern="0" cap="none" spc="0" normalizeH="0" baseline="0" noProof="0">
                <a:ln>
                  <a:noFill/>
                </a:ln>
                <a:solidFill>
                  <a:prstClr val="white"/>
                </a:solidFill>
                <a:effectLst/>
                <a:uLnTx/>
                <a:uFillTx/>
                <a:latin typeface="Calibri"/>
                <a:ea typeface="+mn-ea"/>
                <a:cs typeface="+mn-cs"/>
              </a:rPr>
              <a:t>., </a:t>
            </a:r>
            <a:r>
              <a:rPr lang="en-US" sz="1600" kern="0">
                <a:solidFill>
                  <a:prstClr val="white"/>
                </a:solidFill>
                <a:latin typeface="Calibri"/>
              </a:rPr>
              <a:t>driver</a:t>
            </a:r>
            <a:r>
              <a:rPr kumimoji="0" lang="en-US" sz="1600" b="0" i="0" u="none" strike="noStrike" kern="0" cap="none" spc="0" normalizeH="0" baseline="0" noProof="0">
                <a:ln>
                  <a:noFill/>
                </a:ln>
                <a:solidFill>
                  <a:prstClr val="white"/>
                </a:solidFill>
                <a:effectLst/>
                <a:uLnTx/>
                <a:uFillTx/>
                <a:latin typeface="Calibri"/>
                <a:ea typeface="+mn-ea"/>
                <a:cs typeface="+mn-cs"/>
              </a:rPr>
              <a:t>-confirmed </a:t>
            </a:r>
            <a:r>
              <a:rPr kumimoji="0" lang="en-US" sz="1600" b="0" i="0" u="none" strike="noStrike" kern="0" cap="none" spc="0" normalizeH="0" baseline="0" noProof="0" dirty="0">
                <a:ln>
                  <a:noFill/>
                </a:ln>
                <a:solidFill>
                  <a:prstClr val="white"/>
                </a:solidFill>
                <a:effectLst/>
                <a:uLnTx/>
                <a:uFillTx/>
                <a:latin typeface="Calibri"/>
                <a:ea typeface="+mn-ea"/>
                <a:cs typeface="+mn-cs"/>
              </a:rPr>
              <a:t>lane change)</a:t>
            </a:r>
          </a:p>
        </p:txBody>
      </p:sp>
      <p:sp>
        <p:nvSpPr>
          <p:cNvPr id="28" name="Rectangle 27">
            <a:extLst>
              <a:ext uri="{FF2B5EF4-FFF2-40B4-BE49-F238E27FC236}">
                <a16:creationId xmlns:a16="http://schemas.microsoft.com/office/drawing/2014/main" id="{0E787193-DE7F-79E0-75FA-F179BE058C13}"/>
              </a:ext>
            </a:extLst>
          </p:cNvPr>
          <p:cNvSpPr/>
          <p:nvPr/>
        </p:nvSpPr>
        <p:spPr>
          <a:xfrm>
            <a:off x="7679618" y="2305854"/>
            <a:ext cx="2640351" cy="616835"/>
          </a:xfrm>
          <a:prstGeom prst="rect">
            <a:avLst/>
          </a:prstGeom>
          <a:solidFill>
            <a:srgbClr val="009EE3"/>
          </a:solidFill>
          <a:ln w="25400" cap="flat" cmpd="sng" algn="ctr">
            <a:solidFill>
              <a:srgbClr val="009EE3"/>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Calibri"/>
                <a:ea typeface="+mn-ea"/>
                <a:cs typeface="+mn-cs"/>
              </a:rPr>
              <a:t>Feature 3 - (e.</a:t>
            </a:r>
            <a:r>
              <a:rPr kumimoji="0" lang="en-US" sz="1600" b="0" i="0" u="none" strike="noStrike" kern="0" cap="none" spc="0" normalizeH="0" baseline="0" noProof="0">
                <a:ln>
                  <a:noFill/>
                </a:ln>
                <a:solidFill>
                  <a:prstClr val="white"/>
                </a:solidFill>
                <a:effectLst/>
                <a:uLnTx/>
                <a:uFillTx/>
                <a:latin typeface="Calibri"/>
                <a:ea typeface="+mn-ea"/>
                <a:cs typeface="+mn-cs"/>
              </a:rPr>
              <a:t>g., </a:t>
            </a:r>
            <a:r>
              <a:rPr kumimoji="0" lang="en-US" sz="1600" b="0" i="0" u="none" strike="noStrike" kern="0" cap="none" spc="0" normalizeH="0" baseline="0" noProof="0" dirty="0">
                <a:ln>
                  <a:noFill/>
                </a:ln>
                <a:solidFill>
                  <a:prstClr val="white"/>
                </a:solidFill>
                <a:effectLst/>
                <a:uLnTx/>
                <a:uFillTx/>
                <a:latin typeface="Calibri"/>
                <a:ea typeface="+mn-ea"/>
                <a:cs typeface="+mn-cs"/>
              </a:rPr>
              <a:t>driver-Initiated lane change)</a:t>
            </a:r>
          </a:p>
        </p:txBody>
      </p:sp>
      <p:sp>
        <p:nvSpPr>
          <p:cNvPr id="29" name="Textplatzhalter 4">
            <a:extLst>
              <a:ext uri="{FF2B5EF4-FFF2-40B4-BE49-F238E27FC236}">
                <a16:creationId xmlns:a16="http://schemas.microsoft.com/office/drawing/2014/main" id="{653BFC12-062E-5883-F3A0-2ED7F1BBAD83}"/>
              </a:ext>
            </a:extLst>
          </p:cNvPr>
          <p:cNvSpPr txBox="1">
            <a:spLocks/>
          </p:cNvSpPr>
          <p:nvPr/>
        </p:nvSpPr>
        <p:spPr>
          <a:xfrm>
            <a:off x="10349947" y="2614271"/>
            <a:ext cx="536911" cy="435957"/>
          </a:xfrm>
          <a:prstGeom prst="rect">
            <a:avLst/>
          </a:prstGeom>
          <a:noFill/>
          <a:ln>
            <a:noFill/>
          </a:ln>
        </p:spPr>
        <p:txBody>
          <a:bodyPr vert="horz" wrap="square" lIns="91440" tIns="45720" rIns="91440" bIns="45720" anchor="t" anchorCtr="0" compatLnSpc="1"/>
          <a:lstStyle>
            <a:lvl1pPr marL="457189" marR="0" lvl="0" indent="-457189" algn="l" defTabSz="1219170" rtl="0" fontAlgn="auto" hangingPunct="1">
              <a:lnSpc>
                <a:spcPct val="100000"/>
              </a:lnSpc>
              <a:spcBef>
                <a:spcPts val="667"/>
              </a:spcBef>
              <a:spcAft>
                <a:spcPts val="0"/>
              </a:spcAft>
              <a:buClr>
                <a:srgbClr val="009EE3"/>
              </a:buClr>
              <a:buSzPct val="103000"/>
              <a:buFont typeface="Wingdings" pitchFamily="2"/>
              <a:buChar char="§"/>
              <a:tabLst/>
              <a:defRPr lang="de-DE" sz="2667" b="0" i="0" u="none" strike="noStrike" kern="1200" cap="none" spc="0" baseline="0">
                <a:solidFill>
                  <a:srgbClr val="5D5D5D"/>
                </a:solidFill>
                <a:uFillTx/>
                <a:latin typeface="+mn-lt"/>
                <a:cs typeface="Arial" pitchFamily="34"/>
              </a:defRPr>
            </a:lvl1pPr>
            <a:lvl2pPr marL="990575" marR="0" lvl="1" indent="-380990" algn="l" defTabSz="1219170" rtl="0" fontAlgn="auto" hangingPunct="1">
              <a:lnSpc>
                <a:spcPct val="100000"/>
              </a:lnSpc>
              <a:spcBef>
                <a:spcPts val="533"/>
              </a:spcBef>
              <a:spcAft>
                <a:spcPts val="0"/>
              </a:spcAft>
              <a:buClr>
                <a:srgbClr val="009EE3"/>
              </a:buClr>
              <a:buSzPct val="103000"/>
              <a:buFont typeface="Wingdings" pitchFamily="2"/>
              <a:buChar char="§"/>
              <a:tabLst/>
              <a:defRPr lang="de-DE" sz="2400" b="0" i="0" u="none" strike="noStrike" kern="1200" cap="none" spc="0" baseline="0">
                <a:solidFill>
                  <a:srgbClr val="5D5D5D"/>
                </a:solidFill>
                <a:uFillTx/>
                <a:latin typeface="+mn-lt"/>
                <a:cs typeface="Arial" pitchFamily="34"/>
              </a:defRPr>
            </a:lvl2pPr>
            <a:lvl3pPr marL="1523962" marR="0" lvl="2" indent="-304792" algn="l" defTabSz="1219170" rtl="0" fontAlgn="auto" hangingPunct="1">
              <a:lnSpc>
                <a:spcPct val="100000"/>
              </a:lnSpc>
              <a:spcBef>
                <a:spcPts val="533"/>
              </a:spcBef>
              <a:spcAft>
                <a:spcPts val="0"/>
              </a:spcAft>
              <a:buClr>
                <a:srgbClr val="009EE3"/>
              </a:buClr>
              <a:buSzPct val="103000"/>
              <a:buFont typeface="Wingdings" pitchFamily="2"/>
              <a:buChar char="§"/>
              <a:tabLst/>
              <a:defRPr lang="de-DE" sz="2133" b="0" i="0" u="none" strike="noStrike" kern="1200" cap="none" spc="0" baseline="0">
                <a:solidFill>
                  <a:srgbClr val="5D5D5D"/>
                </a:solidFill>
                <a:uFillTx/>
                <a:latin typeface="+mn-lt"/>
                <a:cs typeface="Arial" pitchFamily="34"/>
              </a:defRPr>
            </a:lvl3pPr>
            <a:lvl4pPr marL="2133547" marR="0" lvl="3" indent="-304792" algn="l" defTabSz="1219170" rtl="0" fontAlgn="auto" hangingPunct="1">
              <a:lnSpc>
                <a:spcPct val="100000"/>
              </a:lnSpc>
              <a:spcBef>
                <a:spcPts val="400"/>
              </a:spcBef>
              <a:spcAft>
                <a:spcPts val="0"/>
              </a:spcAft>
              <a:buClr>
                <a:srgbClr val="009EE3"/>
              </a:buClr>
              <a:buSzPct val="103000"/>
              <a:buFont typeface="Wingdings" pitchFamily="2"/>
              <a:buChar char="§"/>
              <a:tabLst/>
              <a:defRPr lang="de-DE" sz="1867" b="0" i="0" u="none" strike="noStrike" kern="1200" cap="none" spc="0" baseline="0">
                <a:solidFill>
                  <a:srgbClr val="5D5D5D"/>
                </a:solidFill>
                <a:uFillTx/>
                <a:latin typeface="+mn-lt"/>
                <a:cs typeface="Arial" pitchFamily="34"/>
              </a:defRPr>
            </a:lvl4pPr>
            <a:lvl5pPr marL="2743131" marR="0" lvl="4" indent="-304792" algn="l" defTabSz="1219170" rtl="0" fontAlgn="auto" hangingPunct="1">
              <a:lnSpc>
                <a:spcPct val="100000"/>
              </a:lnSpc>
              <a:spcBef>
                <a:spcPts val="400"/>
              </a:spcBef>
              <a:spcAft>
                <a:spcPts val="0"/>
              </a:spcAft>
              <a:buClr>
                <a:srgbClr val="009EE3"/>
              </a:buClr>
              <a:buSzPct val="103000"/>
              <a:buFont typeface="Wingdings" pitchFamily="2"/>
              <a:buChar char="§"/>
              <a:tabLst/>
              <a:defRPr lang="de-DE" sz="1867" b="0" i="0" u="none" strike="noStrike" kern="1200" cap="none" spc="0" baseline="0">
                <a:solidFill>
                  <a:srgbClr val="5D5D5D"/>
                </a:solidFill>
                <a:uFillTx/>
                <a:latin typeface="+mn-lt"/>
                <a:cs typeface="Arial" pitchFamily="34"/>
              </a:defRPr>
            </a:lvl5pPr>
          </a:lstStyle>
          <a:p>
            <a:pPr marL="0" marR="0" lvl="0" indent="0" algn="l" defTabSz="1219170" rtl="0" eaLnBrk="1" fontAlgn="auto" latinLnBrk="0" hangingPunct="1">
              <a:lnSpc>
                <a:spcPct val="100000"/>
              </a:lnSpc>
              <a:spcBef>
                <a:spcPts val="667"/>
              </a:spcBef>
              <a:spcAft>
                <a:spcPts val="0"/>
              </a:spcAft>
              <a:buClr>
                <a:srgbClr val="009EE3"/>
              </a:buClr>
              <a:buSzPct val="103000"/>
              <a:buFont typeface="Wingdings" pitchFamily="2"/>
              <a:buNone/>
              <a:tabLst/>
              <a:defRPr/>
            </a:pPr>
            <a:r>
              <a:rPr kumimoji="0" lang="en-US" sz="1600" b="1" i="0" u="none" strike="noStrike" kern="1200" cap="none" spc="0" normalizeH="0" baseline="0" noProof="0">
                <a:ln>
                  <a:noFill/>
                </a:ln>
                <a:solidFill>
                  <a:srgbClr val="5D5D5D"/>
                </a:solidFill>
                <a:effectLst/>
                <a:uLnTx/>
                <a:uFillTx/>
                <a:latin typeface="Calibri"/>
                <a:cs typeface="Arial" pitchFamily="34"/>
              </a:rPr>
              <a:t>Etc.</a:t>
            </a:r>
            <a:endParaRPr kumimoji="0" lang="en-US" sz="1600" b="0" i="0" u="none" strike="noStrike" kern="1200" cap="none" spc="0" normalizeH="0" baseline="0" noProof="0">
              <a:ln>
                <a:noFill/>
              </a:ln>
              <a:solidFill>
                <a:srgbClr val="5D5D5D"/>
              </a:solidFill>
              <a:effectLst/>
              <a:uLnTx/>
              <a:uFillTx/>
              <a:latin typeface="Calibri"/>
              <a:cs typeface="Arial" pitchFamily="34"/>
            </a:endParaRPr>
          </a:p>
        </p:txBody>
      </p:sp>
      <p:sp>
        <p:nvSpPr>
          <p:cNvPr id="30" name="Rectangle 29">
            <a:extLst>
              <a:ext uri="{FF2B5EF4-FFF2-40B4-BE49-F238E27FC236}">
                <a16:creationId xmlns:a16="http://schemas.microsoft.com/office/drawing/2014/main" id="{693E9FA3-C87D-08C6-D064-5E2E4DF44AB4}"/>
              </a:ext>
            </a:extLst>
          </p:cNvPr>
          <p:cNvSpPr/>
          <p:nvPr/>
        </p:nvSpPr>
        <p:spPr>
          <a:xfrm>
            <a:off x="1858917" y="3434208"/>
            <a:ext cx="2640351" cy="616835"/>
          </a:xfrm>
          <a:prstGeom prst="rect">
            <a:avLst/>
          </a:prstGeom>
          <a:solidFill>
            <a:srgbClr val="C0504D">
              <a:lumMod val="60000"/>
              <a:lumOff val="40000"/>
            </a:srgbClr>
          </a:solidFill>
          <a:ln w="25400" cap="flat" cmpd="sng" algn="ctr">
            <a:solidFill>
              <a:srgbClr val="C0504D">
                <a:lumMod val="60000"/>
                <a:lumOff val="40000"/>
              </a:srgbClr>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Calibri"/>
                <a:ea typeface="+mn-ea"/>
                <a:cs typeface="+mn-cs"/>
              </a:rPr>
              <a:t>5.1. General requirements</a:t>
            </a:r>
          </a:p>
        </p:txBody>
      </p:sp>
      <p:sp>
        <p:nvSpPr>
          <p:cNvPr id="31" name="Rectangle 30">
            <a:extLst>
              <a:ext uri="{FF2B5EF4-FFF2-40B4-BE49-F238E27FC236}">
                <a16:creationId xmlns:a16="http://schemas.microsoft.com/office/drawing/2014/main" id="{1C3296A6-A1E4-69D8-FE45-2DB4AB7A6307}"/>
              </a:ext>
            </a:extLst>
          </p:cNvPr>
          <p:cNvSpPr/>
          <p:nvPr/>
        </p:nvSpPr>
        <p:spPr>
          <a:xfrm>
            <a:off x="4785958" y="3434208"/>
            <a:ext cx="2640351" cy="616835"/>
          </a:xfrm>
          <a:prstGeom prst="rect">
            <a:avLst/>
          </a:prstGeom>
          <a:solidFill>
            <a:srgbClr val="C0504D">
              <a:lumMod val="60000"/>
              <a:lumOff val="40000"/>
            </a:srgbClr>
          </a:solidFill>
          <a:ln w="25400" cap="flat" cmpd="sng" algn="ctr">
            <a:solidFill>
              <a:srgbClr val="C0504D">
                <a:lumMod val="60000"/>
                <a:lumOff val="40000"/>
              </a:srgbClr>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Calibri"/>
                <a:ea typeface="+mn-ea"/>
                <a:cs typeface="+mn-cs"/>
              </a:rPr>
              <a:t>5.2. DCAS interaction with other assistance systems</a:t>
            </a:r>
          </a:p>
        </p:txBody>
      </p:sp>
      <p:sp>
        <p:nvSpPr>
          <p:cNvPr id="33" name="Textplatzhalter 4">
            <a:extLst>
              <a:ext uri="{FF2B5EF4-FFF2-40B4-BE49-F238E27FC236}">
                <a16:creationId xmlns:a16="http://schemas.microsoft.com/office/drawing/2014/main" id="{76ECA8D0-5B89-29B8-6DD4-B417AFEE29FA}"/>
              </a:ext>
            </a:extLst>
          </p:cNvPr>
          <p:cNvSpPr txBox="1">
            <a:spLocks/>
          </p:cNvSpPr>
          <p:nvPr/>
        </p:nvSpPr>
        <p:spPr>
          <a:xfrm>
            <a:off x="11033080" y="1659655"/>
            <a:ext cx="1354112" cy="1349753"/>
          </a:xfrm>
          <a:prstGeom prst="rect">
            <a:avLst/>
          </a:prstGeom>
          <a:noFill/>
          <a:ln>
            <a:noFill/>
          </a:ln>
        </p:spPr>
        <p:txBody>
          <a:bodyPr vert="horz" wrap="square" lIns="91440" tIns="45720" rIns="91440" bIns="45720" anchor="t" anchorCtr="0" compatLnSpc="1"/>
          <a:lstStyle>
            <a:lvl1pPr marL="457189" marR="0" lvl="0" indent="-457189" algn="l" defTabSz="1219170" rtl="0" fontAlgn="auto" hangingPunct="1">
              <a:lnSpc>
                <a:spcPct val="100000"/>
              </a:lnSpc>
              <a:spcBef>
                <a:spcPts val="667"/>
              </a:spcBef>
              <a:spcAft>
                <a:spcPts val="0"/>
              </a:spcAft>
              <a:buClr>
                <a:srgbClr val="009EE3"/>
              </a:buClr>
              <a:buSzPct val="103000"/>
              <a:buFont typeface="Wingdings" pitchFamily="2"/>
              <a:buChar char="§"/>
              <a:tabLst/>
              <a:defRPr lang="de-DE" sz="2667" b="0" i="0" u="none" strike="noStrike" kern="1200" cap="none" spc="0" baseline="0">
                <a:solidFill>
                  <a:srgbClr val="5D5D5D"/>
                </a:solidFill>
                <a:uFillTx/>
                <a:latin typeface="+mn-lt"/>
                <a:cs typeface="Arial" pitchFamily="34"/>
              </a:defRPr>
            </a:lvl1pPr>
            <a:lvl2pPr marL="990575" marR="0" lvl="1" indent="-380990" algn="l" defTabSz="1219170" rtl="0" fontAlgn="auto" hangingPunct="1">
              <a:lnSpc>
                <a:spcPct val="100000"/>
              </a:lnSpc>
              <a:spcBef>
                <a:spcPts val="533"/>
              </a:spcBef>
              <a:spcAft>
                <a:spcPts val="0"/>
              </a:spcAft>
              <a:buClr>
                <a:srgbClr val="009EE3"/>
              </a:buClr>
              <a:buSzPct val="103000"/>
              <a:buFont typeface="Wingdings" pitchFamily="2"/>
              <a:buChar char="§"/>
              <a:tabLst/>
              <a:defRPr lang="de-DE" sz="2400" b="0" i="0" u="none" strike="noStrike" kern="1200" cap="none" spc="0" baseline="0">
                <a:solidFill>
                  <a:srgbClr val="5D5D5D"/>
                </a:solidFill>
                <a:uFillTx/>
                <a:latin typeface="+mn-lt"/>
                <a:cs typeface="Arial" pitchFamily="34"/>
              </a:defRPr>
            </a:lvl2pPr>
            <a:lvl3pPr marL="1523962" marR="0" lvl="2" indent="-304792" algn="l" defTabSz="1219170" rtl="0" fontAlgn="auto" hangingPunct="1">
              <a:lnSpc>
                <a:spcPct val="100000"/>
              </a:lnSpc>
              <a:spcBef>
                <a:spcPts val="533"/>
              </a:spcBef>
              <a:spcAft>
                <a:spcPts val="0"/>
              </a:spcAft>
              <a:buClr>
                <a:srgbClr val="009EE3"/>
              </a:buClr>
              <a:buSzPct val="103000"/>
              <a:buFont typeface="Wingdings" pitchFamily="2"/>
              <a:buChar char="§"/>
              <a:tabLst/>
              <a:defRPr lang="de-DE" sz="2133" b="0" i="0" u="none" strike="noStrike" kern="1200" cap="none" spc="0" baseline="0">
                <a:solidFill>
                  <a:srgbClr val="5D5D5D"/>
                </a:solidFill>
                <a:uFillTx/>
                <a:latin typeface="+mn-lt"/>
                <a:cs typeface="Arial" pitchFamily="34"/>
              </a:defRPr>
            </a:lvl3pPr>
            <a:lvl4pPr marL="2133547" marR="0" lvl="3" indent="-304792" algn="l" defTabSz="1219170" rtl="0" fontAlgn="auto" hangingPunct="1">
              <a:lnSpc>
                <a:spcPct val="100000"/>
              </a:lnSpc>
              <a:spcBef>
                <a:spcPts val="400"/>
              </a:spcBef>
              <a:spcAft>
                <a:spcPts val="0"/>
              </a:spcAft>
              <a:buClr>
                <a:srgbClr val="009EE3"/>
              </a:buClr>
              <a:buSzPct val="103000"/>
              <a:buFont typeface="Wingdings" pitchFamily="2"/>
              <a:buChar char="§"/>
              <a:tabLst/>
              <a:defRPr lang="de-DE" sz="1867" b="0" i="0" u="none" strike="noStrike" kern="1200" cap="none" spc="0" baseline="0">
                <a:solidFill>
                  <a:srgbClr val="5D5D5D"/>
                </a:solidFill>
                <a:uFillTx/>
                <a:latin typeface="+mn-lt"/>
                <a:cs typeface="Arial" pitchFamily="34"/>
              </a:defRPr>
            </a:lvl4pPr>
            <a:lvl5pPr marL="2743131" marR="0" lvl="4" indent="-304792" algn="l" defTabSz="1219170" rtl="0" fontAlgn="auto" hangingPunct="1">
              <a:lnSpc>
                <a:spcPct val="100000"/>
              </a:lnSpc>
              <a:spcBef>
                <a:spcPts val="400"/>
              </a:spcBef>
              <a:spcAft>
                <a:spcPts val="0"/>
              </a:spcAft>
              <a:buClr>
                <a:srgbClr val="009EE3"/>
              </a:buClr>
              <a:buSzPct val="103000"/>
              <a:buFont typeface="Wingdings" pitchFamily="2"/>
              <a:buChar char="§"/>
              <a:tabLst/>
              <a:defRPr lang="de-DE" sz="1867" b="0" i="0" u="none" strike="noStrike" kern="1200" cap="none" spc="0" baseline="0">
                <a:solidFill>
                  <a:srgbClr val="5D5D5D"/>
                </a:solidFill>
                <a:uFillTx/>
                <a:latin typeface="+mn-lt"/>
                <a:cs typeface="Arial" pitchFamily="34"/>
              </a:defRPr>
            </a:lvl5pPr>
          </a:lstStyle>
          <a:p>
            <a:pPr marL="0" marR="0" lvl="0" indent="0" algn="l" defTabSz="1219170" rtl="0" eaLnBrk="1" fontAlgn="auto" latinLnBrk="0" hangingPunct="1">
              <a:lnSpc>
                <a:spcPct val="100000"/>
              </a:lnSpc>
              <a:spcBef>
                <a:spcPts val="0"/>
              </a:spcBef>
              <a:spcAft>
                <a:spcPts val="0"/>
              </a:spcAft>
              <a:buClr>
                <a:srgbClr val="009EE3"/>
              </a:buClr>
              <a:buSzPct val="103000"/>
              <a:buFont typeface="Wingdings" pitchFamily="2"/>
              <a:buNone/>
              <a:tabLst/>
              <a:defRPr/>
            </a:pPr>
            <a:r>
              <a:rPr kumimoji="0" lang="en-US" sz="1600" b="0" i="1" u="none" strike="noStrike" kern="1200" cap="none" spc="0" normalizeH="0" baseline="0" noProof="0" dirty="0">
                <a:ln>
                  <a:noFill/>
                </a:ln>
                <a:solidFill>
                  <a:srgbClr val="5D5D5D"/>
                </a:solidFill>
                <a:effectLst/>
                <a:uLnTx/>
                <a:uFillTx/>
                <a:latin typeface="Calibri"/>
                <a:cs typeface="Arial" pitchFamily="34"/>
              </a:rPr>
              <a:t>Operation modes:</a:t>
            </a:r>
          </a:p>
          <a:p>
            <a:pPr marL="0" marR="0" lvl="0" indent="0" algn="l" defTabSz="1219170" rtl="0" eaLnBrk="1" fontAlgn="auto" latinLnBrk="0" hangingPunct="1">
              <a:lnSpc>
                <a:spcPct val="100000"/>
              </a:lnSpc>
              <a:spcBef>
                <a:spcPts val="0"/>
              </a:spcBef>
              <a:spcAft>
                <a:spcPts val="0"/>
              </a:spcAft>
              <a:buClr>
                <a:srgbClr val="009EE3"/>
              </a:buClr>
              <a:buSzPct val="103000"/>
              <a:buFont typeface="Wingdings" pitchFamily="2"/>
              <a:buNone/>
              <a:tabLst/>
              <a:defRPr/>
            </a:pPr>
            <a:r>
              <a:rPr kumimoji="0" lang="en-US" sz="1600" b="0" i="1" u="none" strike="noStrike" kern="1200" cap="none" spc="0" normalizeH="0" baseline="0" noProof="0" dirty="0">
                <a:ln>
                  <a:noFill/>
                </a:ln>
                <a:solidFill>
                  <a:srgbClr val="5D5D5D"/>
                </a:solidFill>
                <a:effectLst/>
                <a:uLnTx/>
                <a:uFillTx/>
                <a:latin typeface="Calibri"/>
                <a:cs typeface="Arial" pitchFamily="34"/>
              </a:rPr>
              <a:t>Active</a:t>
            </a:r>
          </a:p>
          <a:p>
            <a:pPr marL="0" marR="0" lvl="0" indent="0" algn="l" defTabSz="1219170" rtl="0" eaLnBrk="1" fontAlgn="auto" latinLnBrk="0" hangingPunct="1">
              <a:lnSpc>
                <a:spcPct val="100000"/>
              </a:lnSpc>
              <a:spcBef>
                <a:spcPts val="0"/>
              </a:spcBef>
              <a:spcAft>
                <a:spcPts val="0"/>
              </a:spcAft>
              <a:buClr>
                <a:srgbClr val="009EE3"/>
              </a:buClr>
              <a:buSzPct val="103000"/>
              <a:buFont typeface="Wingdings" pitchFamily="2"/>
              <a:buNone/>
              <a:tabLst/>
              <a:defRPr/>
            </a:pPr>
            <a:r>
              <a:rPr kumimoji="0" lang="en-US" sz="1600" b="0" i="1" u="none" strike="noStrike" kern="1200" cap="none" spc="0" normalizeH="0" baseline="0" noProof="0" dirty="0">
                <a:ln>
                  <a:noFill/>
                </a:ln>
                <a:solidFill>
                  <a:srgbClr val="5D5D5D"/>
                </a:solidFill>
                <a:effectLst/>
                <a:uLnTx/>
                <a:uFillTx/>
                <a:latin typeface="Calibri"/>
                <a:cs typeface="Arial" pitchFamily="34"/>
              </a:rPr>
              <a:t>Stand-by</a:t>
            </a:r>
          </a:p>
          <a:p>
            <a:pPr marL="0" marR="0" lvl="0" indent="0" algn="l" defTabSz="1219170" rtl="0" eaLnBrk="1" fontAlgn="auto" latinLnBrk="0" hangingPunct="1">
              <a:lnSpc>
                <a:spcPct val="100000"/>
              </a:lnSpc>
              <a:spcBef>
                <a:spcPts val="0"/>
              </a:spcBef>
              <a:spcAft>
                <a:spcPts val="0"/>
              </a:spcAft>
              <a:buClr>
                <a:srgbClr val="009EE3"/>
              </a:buClr>
              <a:buSzPct val="103000"/>
              <a:buFont typeface="Wingdings" pitchFamily="2"/>
              <a:buNone/>
              <a:tabLst/>
              <a:defRPr/>
            </a:pPr>
            <a:r>
              <a:rPr kumimoji="0" lang="en-US" sz="1600" b="0" i="1" u="none" strike="noStrike" kern="1200" cap="none" spc="0" normalizeH="0" baseline="0" noProof="0" dirty="0">
                <a:ln>
                  <a:noFill/>
                </a:ln>
                <a:solidFill>
                  <a:srgbClr val="5D5D5D"/>
                </a:solidFill>
                <a:effectLst/>
                <a:uLnTx/>
                <a:uFillTx/>
                <a:latin typeface="Calibri"/>
                <a:cs typeface="Arial" pitchFamily="34"/>
              </a:rPr>
              <a:t>Off</a:t>
            </a:r>
          </a:p>
        </p:txBody>
      </p:sp>
      <p:sp>
        <p:nvSpPr>
          <p:cNvPr id="34" name="Rectangle: Rounded Corners 33">
            <a:extLst>
              <a:ext uri="{FF2B5EF4-FFF2-40B4-BE49-F238E27FC236}">
                <a16:creationId xmlns:a16="http://schemas.microsoft.com/office/drawing/2014/main" id="{8D96DEEF-928A-E307-9D68-BE6551DD4EB1}"/>
              </a:ext>
            </a:extLst>
          </p:cNvPr>
          <p:cNvSpPr/>
          <p:nvPr/>
        </p:nvSpPr>
        <p:spPr>
          <a:xfrm>
            <a:off x="1753989" y="2215148"/>
            <a:ext cx="10238281" cy="835080"/>
          </a:xfrm>
          <a:prstGeom prst="roundRect">
            <a:avLst/>
          </a:prstGeom>
          <a:noFill/>
          <a:ln w="25400" cap="flat" cmpd="sng" algn="ctr">
            <a:solidFill>
              <a:srgbClr val="4F81BD">
                <a:lumMod val="40000"/>
                <a:lumOff val="60000"/>
              </a:srgbClr>
            </a:solidFill>
            <a:prstDash val="lg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37" name="Rectangle 36">
            <a:extLst>
              <a:ext uri="{FF2B5EF4-FFF2-40B4-BE49-F238E27FC236}">
                <a16:creationId xmlns:a16="http://schemas.microsoft.com/office/drawing/2014/main" id="{85AF0372-39DE-9688-FD92-7922073D53A6}"/>
              </a:ext>
            </a:extLst>
          </p:cNvPr>
          <p:cNvSpPr/>
          <p:nvPr/>
        </p:nvSpPr>
        <p:spPr>
          <a:xfrm>
            <a:off x="7712999" y="3434208"/>
            <a:ext cx="2640351" cy="616835"/>
          </a:xfrm>
          <a:prstGeom prst="rect">
            <a:avLst/>
          </a:prstGeom>
          <a:solidFill>
            <a:srgbClr val="C0504D">
              <a:lumMod val="60000"/>
              <a:lumOff val="40000"/>
            </a:srgbClr>
          </a:solidFill>
          <a:ln w="25400" cap="flat" cmpd="sng" algn="ctr">
            <a:solidFill>
              <a:srgbClr val="C0504D">
                <a:lumMod val="60000"/>
                <a:lumOff val="40000"/>
              </a:srgbClr>
            </a:solidFill>
            <a:prstDash val="solid"/>
          </a:ln>
          <a:effectLst/>
        </p:spPr>
        <p:txBody>
          <a:bodyPr rtlCol="0" anchor="t"/>
          <a:lstStyle/>
          <a:p>
            <a:r>
              <a:rPr lang="en-US" sz="1600" kern="0" dirty="0">
                <a:solidFill>
                  <a:prstClr val="white"/>
                </a:solidFill>
                <a:latin typeface="Calibri"/>
              </a:rPr>
              <a:t>5.3. Functional requirements</a:t>
            </a:r>
          </a:p>
        </p:txBody>
      </p:sp>
      <p:sp>
        <p:nvSpPr>
          <p:cNvPr id="41" name="Titel 2">
            <a:extLst>
              <a:ext uri="{FF2B5EF4-FFF2-40B4-BE49-F238E27FC236}">
                <a16:creationId xmlns:a16="http://schemas.microsoft.com/office/drawing/2014/main" id="{9845FA56-83BE-34D6-D9E0-81DF0E69A142}"/>
              </a:ext>
            </a:extLst>
          </p:cNvPr>
          <p:cNvSpPr txBox="1">
            <a:spLocks/>
          </p:cNvSpPr>
          <p:nvPr/>
        </p:nvSpPr>
        <p:spPr>
          <a:xfrm>
            <a:off x="564540" y="202029"/>
            <a:ext cx="11707494" cy="956715"/>
          </a:xfrm>
          <a:prstGeom prst="rect">
            <a:avLst/>
          </a:prstGeom>
        </p:spPr>
        <p:txBody>
          <a:bodyPr vert="horz" lIns="91440" tIns="45720" rIns="91440" bIns="45720" rtlCol="0" anchor="ctr">
            <a:noAutofit/>
          </a:bodyPr>
          <a:lstStyle>
            <a:lvl1pPr>
              <a:lnSpc>
                <a:spcPct val="90000"/>
              </a:lnSpc>
              <a:spcBef>
                <a:spcPct val="0"/>
              </a:spcBef>
              <a:buNone/>
              <a:defRPr sz="4400">
                <a:latin typeface="+mj-lt"/>
                <a:ea typeface="+mj-ea"/>
                <a:cs typeface="+mj-cs"/>
              </a:defRPr>
            </a:lvl1pPr>
          </a:lstStyle>
          <a:p>
            <a:pPr>
              <a:lnSpc>
                <a:spcPct val="85000"/>
              </a:lnSpc>
            </a:pPr>
            <a:r>
              <a:rPr lang="en-US" sz="4000" dirty="0"/>
              <a:t>General overview of the draft DCAS UN Regulation</a:t>
            </a:r>
            <a:br>
              <a:rPr lang="en-US" sz="4000" dirty="0"/>
            </a:br>
            <a:r>
              <a:rPr lang="en-US" sz="3200" dirty="0"/>
              <a:t>(changes introduced in </a:t>
            </a:r>
            <a:r>
              <a:rPr lang="en-US" sz="3200"/>
              <a:t>GRVA-18-07)</a:t>
            </a:r>
            <a:endParaRPr lang="en-US" sz="3200" dirty="0"/>
          </a:p>
        </p:txBody>
      </p:sp>
      <p:sp>
        <p:nvSpPr>
          <p:cNvPr id="2" name="Rectangle 1">
            <a:extLst>
              <a:ext uri="{FF2B5EF4-FFF2-40B4-BE49-F238E27FC236}">
                <a16:creationId xmlns:a16="http://schemas.microsoft.com/office/drawing/2014/main" id="{4A27EDDE-3D3F-35AC-DEC4-92A8949DDE61}"/>
              </a:ext>
            </a:extLst>
          </p:cNvPr>
          <p:cNvSpPr/>
          <p:nvPr/>
        </p:nvSpPr>
        <p:spPr>
          <a:xfrm>
            <a:off x="1858917" y="4242708"/>
            <a:ext cx="2640351" cy="616835"/>
          </a:xfrm>
          <a:prstGeom prst="rect">
            <a:avLst/>
          </a:prstGeom>
          <a:solidFill>
            <a:srgbClr val="C0504D">
              <a:lumMod val="60000"/>
              <a:lumOff val="40000"/>
            </a:srgbClr>
          </a:solidFill>
          <a:ln w="25400" cap="flat" cmpd="sng" algn="ctr">
            <a:solidFill>
              <a:srgbClr val="C0504D">
                <a:lumMod val="60000"/>
                <a:lumOff val="40000"/>
              </a:srgbClr>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Calibri"/>
                <a:ea typeface="+mn-ea"/>
                <a:cs typeface="+mn-cs"/>
              </a:rPr>
              <a:t>5.4. System safety response to detected </a:t>
            </a:r>
            <a:r>
              <a:rPr kumimoji="0" lang="en-US" sz="1800" b="0" i="0" u="none" strike="noStrike" kern="0" cap="none" spc="0" normalizeH="0" baseline="0" noProof="0" dirty="0">
                <a:ln>
                  <a:noFill/>
                </a:ln>
                <a:solidFill>
                  <a:prstClr val="white"/>
                </a:solidFill>
                <a:effectLst/>
                <a:uLnTx/>
                <a:uFillTx/>
                <a:latin typeface="Calibri"/>
                <a:ea typeface="+mn-ea"/>
                <a:cs typeface="+mn-cs"/>
              </a:rPr>
              <a:t>failures</a:t>
            </a:r>
          </a:p>
        </p:txBody>
      </p:sp>
      <p:sp>
        <p:nvSpPr>
          <p:cNvPr id="3" name="Rectangle 2">
            <a:extLst>
              <a:ext uri="{FF2B5EF4-FFF2-40B4-BE49-F238E27FC236}">
                <a16:creationId xmlns:a16="http://schemas.microsoft.com/office/drawing/2014/main" id="{399E8B7D-C1A7-D197-550C-D25A760247D1}"/>
              </a:ext>
            </a:extLst>
          </p:cNvPr>
          <p:cNvSpPr/>
          <p:nvPr/>
        </p:nvSpPr>
        <p:spPr>
          <a:xfrm>
            <a:off x="4785395" y="4242707"/>
            <a:ext cx="2640351" cy="616835"/>
          </a:xfrm>
          <a:prstGeom prst="rect">
            <a:avLst/>
          </a:prstGeom>
          <a:solidFill>
            <a:srgbClr val="C0504D">
              <a:lumMod val="60000"/>
              <a:lumOff val="40000"/>
            </a:srgbClr>
          </a:solidFill>
          <a:ln w="25400" cap="flat" cmpd="sng" algn="ctr">
            <a:solidFill>
              <a:srgbClr val="C0504D">
                <a:lumMod val="60000"/>
                <a:lumOff val="40000"/>
              </a:srgbClr>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Calibri"/>
                <a:ea typeface="+mn-ea"/>
                <a:cs typeface="+mn-cs"/>
              </a:rPr>
              <a:t>5.5. HMI</a:t>
            </a:r>
          </a:p>
        </p:txBody>
      </p:sp>
      <p:sp>
        <p:nvSpPr>
          <p:cNvPr id="4" name="Rectangle 3">
            <a:extLst>
              <a:ext uri="{FF2B5EF4-FFF2-40B4-BE49-F238E27FC236}">
                <a16:creationId xmlns:a16="http://schemas.microsoft.com/office/drawing/2014/main" id="{EC3D7D71-8B50-B0CF-743E-71F395D8E49C}"/>
              </a:ext>
            </a:extLst>
          </p:cNvPr>
          <p:cNvSpPr/>
          <p:nvPr/>
        </p:nvSpPr>
        <p:spPr>
          <a:xfrm>
            <a:off x="7712998" y="4242707"/>
            <a:ext cx="2640351" cy="616835"/>
          </a:xfrm>
          <a:prstGeom prst="rect">
            <a:avLst/>
          </a:prstGeom>
          <a:solidFill>
            <a:srgbClr val="C0504D">
              <a:lumMod val="60000"/>
              <a:lumOff val="40000"/>
            </a:srgbClr>
          </a:solidFill>
          <a:ln w="25400" cap="flat" cmpd="sng" algn="ctr">
            <a:solidFill>
              <a:srgbClr val="C0504D">
                <a:lumMod val="60000"/>
                <a:lumOff val="40000"/>
              </a:srgbClr>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Calibri"/>
                <a:ea typeface="+mn-ea"/>
                <a:cs typeface="+mn-cs"/>
              </a:rPr>
              <a:t>5.6. Driver information materials</a:t>
            </a:r>
          </a:p>
        </p:txBody>
      </p:sp>
      <p:sp>
        <p:nvSpPr>
          <p:cNvPr id="6" name="Номер слайда 3">
            <a:extLst>
              <a:ext uri="{FF2B5EF4-FFF2-40B4-BE49-F238E27FC236}">
                <a16:creationId xmlns:a16="http://schemas.microsoft.com/office/drawing/2014/main" id="{60C7F9D9-9CE9-B563-C255-E1318281D7AC}"/>
              </a:ext>
            </a:extLst>
          </p:cNvPr>
          <p:cNvSpPr>
            <a:spLocks noGrp="1"/>
          </p:cNvSpPr>
          <p:nvPr>
            <p:ph type="sldNum" sz="quarter" idx="12"/>
          </p:nvPr>
        </p:nvSpPr>
        <p:spPr>
          <a:xfrm>
            <a:off x="8567601" y="6381651"/>
            <a:ext cx="2743200" cy="365125"/>
          </a:xfrm>
        </p:spPr>
        <p:txBody>
          <a:bodyPr/>
          <a:lstStyle/>
          <a:p>
            <a:fld id="{2705717C-9100-4B67-BBBE-0E8CFF0344F7}" type="slidenum">
              <a:rPr lang="ru-RU" smtClean="0"/>
              <a:t>9</a:t>
            </a:fld>
            <a:endParaRPr lang="ru-RU" dirty="0"/>
          </a:p>
        </p:txBody>
      </p:sp>
      <p:sp>
        <p:nvSpPr>
          <p:cNvPr id="7" name="Rectangle 27">
            <a:extLst>
              <a:ext uri="{FF2B5EF4-FFF2-40B4-BE49-F238E27FC236}">
                <a16:creationId xmlns:a16="http://schemas.microsoft.com/office/drawing/2014/main" id="{F782EBA0-FEC7-7427-97DD-FE098AFFB7C5}"/>
              </a:ext>
            </a:extLst>
          </p:cNvPr>
          <p:cNvSpPr/>
          <p:nvPr/>
        </p:nvSpPr>
        <p:spPr>
          <a:xfrm>
            <a:off x="4785394" y="5322492"/>
            <a:ext cx="2640351" cy="793543"/>
          </a:xfrm>
          <a:prstGeom prst="rect">
            <a:avLst/>
          </a:prstGeom>
          <a:noFill/>
          <a:ln w="25400" cap="flat" cmpd="sng" algn="ctr">
            <a:solidFill>
              <a:srgbClr val="7030A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srgbClr val="FF0000"/>
                </a:solidFill>
                <a:effectLst/>
                <a:uLnTx/>
                <a:uFillTx/>
                <a:latin typeface="Calibri"/>
                <a:ea typeface="+mn-ea"/>
                <a:cs typeface="+mn-cs"/>
              </a:rPr>
              <a:t>6.2. </a:t>
            </a:r>
            <a:r>
              <a:rPr lang="en-GB" sz="1600" kern="0" dirty="0">
                <a:solidFill>
                  <a:srgbClr val="FF0000"/>
                </a:solidFill>
                <a:latin typeface="Calibri"/>
              </a:rPr>
              <a:t>Specific requirements for lane changes</a:t>
            </a:r>
            <a:endParaRPr lang="en-US" sz="1600" kern="0" dirty="0">
              <a:solidFill>
                <a:srgbClr val="FF0000"/>
              </a:solidFill>
              <a:latin typeface="Calibri"/>
            </a:endParaRPr>
          </a:p>
        </p:txBody>
      </p:sp>
      <p:sp>
        <p:nvSpPr>
          <p:cNvPr id="12" name="Rectangle 35">
            <a:extLst>
              <a:ext uri="{FF2B5EF4-FFF2-40B4-BE49-F238E27FC236}">
                <a16:creationId xmlns:a16="http://schemas.microsoft.com/office/drawing/2014/main" id="{EB7CA592-A9FA-B244-26BF-F8A21529AF4E}"/>
              </a:ext>
            </a:extLst>
          </p:cNvPr>
          <p:cNvSpPr/>
          <p:nvPr/>
        </p:nvSpPr>
        <p:spPr>
          <a:xfrm>
            <a:off x="1869908" y="5340628"/>
            <a:ext cx="2640351" cy="775407"/>
          </a:xfrm>
          <a:prstGeom prst="rect">
            <a:avLst/>
          </a:prstGeom>
          <a:noFill/>
          <a:ln w="25400" cap="flat" cmpd="sng" algn="ctr">
            <a:solidFill>
              <a:srgbClr val="7030A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srgbClr val="FF0000"/>
                </a:solidFill>
                <a:effectLst/>
                <a:uLnTx/>
                <a:uFillTx/>
                <a:latin typeface="Calibri"/>
                <a:ea typeface="+mn-ea"/>
                <a:cs typeface="+mn-cs"/>
              </a:rPr>
              <a:t>6.1. </a:t>
            </a:r>
            <a:r>
              <a:rPr lang="en-GB" sz="1600" kern="0" dirty="0">
                <a:solidFill>
                  <a:srgbClr val="FF0000"/>
                </a:solidFill>
                <a:latin typeface="Calibri"/>
              </a:rPr>
              <a:t>Specific requirements for positioning in the lane of travel</a:t>
            </a:r>
            <a:endParaRPr lang="en-US" sz="1600" kern="0" dirty="0">
              <a:solidFill>
                <a:srgbClr val="FF0000"/>
              </a:solidFill>
              <a:latin typeface="Calibri"/>
            </a:endParaRPr>
          </a:p>
        </p:txBody>
      </p:sp>
      <p:sp>
        <p:nvSpPr>
          <p:cNvPr id="14" name="Rectangle 27">
            <a:extLst>
              <a:ext uri="{FF2B5EF4-FFF2-40B4-BE49-F238E27FC236}">
                <a16:creationId xmlns:a16="http://schemas.microsoft.com/office/drawing/2014/main" id="{5A6FE5C7-3261-C97F-198A-CA7F76A8E514}"/>
              </a:ext>
            </a:extLst>
          </p:cNvPr>
          <p:cNvSpPr/>
          <p:nvPr/>
        </p:nvSpPr>
        <p:spPr>
          <a:xfrm>
            <a:off x="7768080" y="5291249"/>
            <a:ext cx="2640351" cy="793543"/>
          </a:xfrm>
          <a:prstGeom prst="rect">
            <a:avLst/>
          </a:prstGeom>
          <a:noFill/>
          <a:ln w="25400" cap="flat" cmpd="sng" algn="ctr">
            <a:solidFill>
              <a:srgbClr val="7030A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solidFill>
                  <a:srgbClr val="FF0000"/>
                </a:solidFill>
                <a:effectLst/>
                <a:uLnTx/>
                <a:uFillTx/>
                <a:latin typeface="Calibri"/>
                <a:ea typeface="+mn-ea"/>
                <a:cs typeface="+mn-cs"/>
              </a:rPr>
              <a:t>6.3. </a:t>
            </a:r>
            <a:r>
              <a:rPr lang="en-GB" sz="1600" kern="0" dirty="0">
                <a:solidFill>
                  <a:srgbClr val="FF0000"/>
                </a:solidFill>
                <a:latin typeface="Calibri"/>
              </a:rPr>
              <a:t>Specific requirements for other manoeuvres</a:t>
            </a:r>
            <a:endParaRPr lang="en-US" sz="1600" kern="0" dirty="0">
              <a:solidFill>
                <a:srgbClr val="FF0000"/>
              </a:solidFill>
              <a:latin typeface="Calibri"/>
            </a:endParaRPr>
          </a:p>
        </p:txBody>
      </p:sp>
      <p:sp>
        <p:nvSpPr>
          <p:cNvPr id="8" name="TextBox 7">
            <a:extLst>
              <a:ext uri="{FF2B5EF4-FFF2-40B4-BE49-F238E27FC236}">
                <a16:creationId xmlns:a16="http://schemas.microsoft.com/office/drawing/2014/main" id="{BD957FF5-A600-D24D-ACD5-329FF7ABA3A8}"/>
              </a:ext>
            </a:extLst>
          </p:cNvPr>
          <p:cNvSpPr txBox="1"/>
          <p:nvPr/>
        </p:nvSpPr>
        <p:spPr>
          <a:xfrm>
            <a:off x="564540" y="1508394"/>
            <a:ext cx="6191794" cy="356251"/>
          </a:xfrm>
          <a:prstGeom prst="rect">
            <a:avLst/>
          </a:prstGeom>
          <a:noFill/>
        </p:spPr>
        <p:txBody>
          <a:bodyPr wrap="square">
            <a:spAutoFit/>
          </a:bodyPr>
          <a:lstStyle/>
          <a:p>
            <a:pPr>
              <a:lnSpc>
                <a:spcPct val="85000"/>
              </a:lnSpc>
            </a:pPr>
            <a:r>
              <a:rPr lang="en-US" sz="2000"/>
              <a:t>DCAS is a system comprising of a number of features</a:t>
            </a:r>
            <a:endParaRPr lang="en-US" sz="2000" dirty="0"/>
          </a:p>
        </p:txBody>
      </p:sp>
    </p:spTree>
    <p:extLst>
      <p:ext uri="{BB962C8B-B14F-4D97-AF65-F5344CB8AC3E}">
        <p14:creationId xmlns:p14="http://schemas.microsoft.com/office/powerpoint/2010/main" val="151976936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TaxCatchAll xmlns="985ec44e-1bab-4c0b-9df0-6ba128686fc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9" ma:contentTypeDescription="Create a new document." ma:contentTypeScope="" ma:versionID="957983f112ff70deb4ba3514eaba81b6">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226e8c697896011a9f0e61e90df53f9c"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245B3C-00B4-4C4B-ABA5-4385E15D9476}">
  <ds:schemaRefs>
    <ds:schemaRef ds:uri="http://schemas.microsoft.com/office/infopath/2007/PartnerControls"/>
    <ds:schemaRef ds:uri="http://purl.org/dc/terms/"/>
    <ds:schemaRef ds:uri="http://purl.org/dc/dcmitype/"/>
    <ds:schemaRef ds:uri="4b4a1c0d-4a69-4996-a84a-fc699b9f49de"/>
    <ds:schemaRef ds:uri="http://purl.org/dc/elements/1.1/"/>
    <ds:schemaRef ds:uri="http://schemas.microsoft.com/office/2006/metadata/properties"/>
    <ds:schemaRef ds:uri="http://schemas.openxmlformats.org/package/2006/metadata/core-properties"/>
    <ds:schemaRef ds:uri="http://schemas.microsoft.com/office/2006/documentManagement/types"/>
    <ds:schemaRef ds:uri="985ec44e-1bab-4c0b-9df0-6ba128686fc9"/>
    <ds:schemaRef ds:uri="acccb6d4-dbe5-46d2-b4d3-5733603d8cc6"/>
    <ds:schemaRef ds:uri="http://www.w3.org/XML/1998/namespace"/>
  </ds:schemaRefs>
</ds:datastoreItem>
</file>

<file path=customXml/itemProps2.xml><?xml version="1.0" encoding="utf-8"?>
<ds:datastoreItem xmlns:ds="http://schemas.openxmlformats.org/officeDocument/2006/customXml" ds:itemID="{57BB4C44-10CB-4CAE-B468-518339FBC42C}">
  <ds:schemaRefs>
    <ds:schemaRef ds:uri="http://schemas.microsoft.com/sharepoint/v3/contenttype/forms"/>
  </ds:schemaRefs>
</ds:datastoreItem>
</file>

<file path=customXml/itemProps3.xml><?xml version="1.0" encoding="utf-8"?>
<ds:datastoreItem xmlns:ds="http://schemas.openxmlformats.org/officeDocument/2006/customXml" ds:itemID="{9D0EBD35-8924-4B06-9518-A76C1ACC96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21395</TotalTime>
  <Words>2507</Words>
  <Application>Microsoft Office PowerPoint</Application>
  <PresentationFormat>Widescreen</PresentationFormat>
  <Paragraphs>309</Paragraphs>
  <Slides>23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Calibri Light</vt:lpstr>
      <vt:lpstr>Courier New</vt:lpstr>
      <vt:lpstr>Symbol</vt:lpstr>
      <vt:lpstr>Times New Roman</vt:lpstr>
      <vt:lpstr>Wingdings</vt:lpstr>
      <vt:lpstr>Тема Office</vt:lpstr>
      <vt:lpstr>Report of the TF on ADAS  for the 18th GRVA session</vt:lpstr>
      <vt:lpstr>PowerPoint Presentation</vt:lpstr>
      <vt:lpstr>DCAS UN Regulation Drafting Process </vt:lpstr>
      <vt:lpstr>Next steps</vt:lpstr>
      <vt:lpstr>Introduction of the draft UN Regulation on DCAS</vt:lpstr>
      <vt:lpstr>Specific changes introduced by GRVA-18-07 (1/2)</vt:lpstr>
      <vt:lpstr>Specific changes introduced by GRVA-18-07 (2/2)</vt:lpstr>
      <vt:lpstr>Specific changes introduced by GRVA-18-07-Rev.1</vt:lpstr>
      <vt:lpstr>PowerPoint Presentation</vt:lpstr>
      <vt:lpstr>PowerPoint Presentation</vt:lpstr>
      <vt:lpstr>PowerPoint Presentation</vt:lpstr>
      <vt:lpstr>PowerPoint Presentation</vt:lpstr>
      <vt:lpstr>PowerPoint Presentation</vt:lpstr>
      <vt:lpstr>PowerPoint Presentation</vt:lpstr>
      <vt:lpstr>Two Points for GRVA Guidance</vt:lpstr>
      <vt:lpstr>Thank you for your attention!</vt:lpstr>
      <vt:lpstr>Back-up</vt:lpstr>
      <vt:lpstr>Content of the draft DCAS UN Regulation (1/2) </vt:lpstr>
      <vt:lpstr>Content of the draft DCAS UN Regulation (2/2) </vt:lpstr>
      <vt:lpstr>Background</vt:lpstr>
      <vt:lpstr>Two Parallel Workstreams of the TF</vt:lpstr>
      <vt:lpstr>Agreed DCAS Key Principles</vt:lpstr>
      <vt:lpstr>The Small Drafting Group (SDG)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of the TF on ADAS  for the 17th GRVA session</dc:title>
  <dc:creator>Bocharov</dc:creator>
  <cp:lastModifiedBy>Author</cp:lastModifiedBy>
  <cp:revision>171</cp:revision>
  <cp:lastPrinted>2021-09-27T06:20:03Z</cp:lastPrinted>
  <dcterms:created xsi:type="dcterms:W3CDTF">2021-04-23T12:29:19Z</dcterms:created>
  <dcterms:modified xsi:type="dcterms:W3CDTF">2024-01-17T17:45:45Z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2d06e56-1756-4005-87f1-1edc72dd4bdf_Enabled">
    <vt:lpwstr>true</vt:lpwstr>
  </property>
  <property fmtid="{D5CDD505-2E9C-101B-9397-08002B2CF9AE}" pid="3" name="MSIP_Label_52d06e56-1756-4005-87f1-1edc72dd4bdf_SetDate">
    <vt:lpwstr>2021-05-04T11:44:45Z</vt:lpwstr>
  </property>
  <property fmtid="{D5CDD505-2E9C-101B-9397-08002B2CF9AE}" pid="4" name="MSIP_Label_52d06e56-1756-4005-87f1-1edc72dd4bdf_Method">
    <vt:lpwstr>Standard</vt:lpwstr>
  </property>
  <property fmtid="{D5CDD505-2E9C-101B-9397-08002B2CF9AE}" pid="5" name="MSIP_Label_52d06e56-1756-4005-87f1-1edc72dd4bdf_Name">
    <vt:lpwstr>General</vt:lpwstr>
  </property>
  <property fmtid="{D5CDD505-2E9C-101B-9397-08002B2CF9AE}" pid="6" name="MSIP_Label_52d06e56-1756-4005-87f1-1edc72dd4bdf_SiteId">
    <vt:lpwstr>9026c5f4-86d0-4b9f-bd39-b7d4d0fb4674</vt:lpwstr>
  </property>
  <property fmtid="{D5CDD505-2E9C-101B-9397-08002B2CF9AE}" pid="7" name="MSIP_Label_52d06e56-1756-4005-87f1-1edc72dd4bdf_ActionId">
    <vt:lpwstr>74e5a546-c096-4fed-be06-0000e9c09f8a</vt:lpwstr>
  </property>
  <property fmtid="{D5CDD505-2E9C-101B-9397-08002B2CF9AE}" pid="8" name="MSIP_Label_52d06e56-1756-4005-87f1-1edc72dd4bdf_ContentBits">
    <vt:lpwstr>0</vt:lpwstr>
  </property>
  <property fmtid="{D5CDD505-2E9C-101B-9397-08002B2CF9AE}" pid="9" name="ContentTypeId">
    <vt:lpwstr>0x0101003B8422D08C252547BB1CFA7F78E2CB83</vt:lpwstr>
  </property>
  <property fmtid="{D5CDD505-2E9C-101B-9397-08002B2CF9AE}" pid="10" name="Office_x0020_of_x0020_Origin">
    <vt:lpwstr/>
  </property>
  <property fmtid="{D5CDD505-2E9C-101B-9397-08002B2CF9AE}" pid="11" name="MediaServiceImageTags">
    <vt:lpwstr/>
  </property>
  <property fmtid="{D5CDD505-2E9C-101B-9397-08002B2CF9AE}" pid="12" name="gba66df640194346a5267c50f24d4797">
    <vt:lpwstr/>
  </property>
  <property fmtid="{D5CDD505-2E9C-101B-9397-08002B2CF9AE}" pid="13" name="Office of Origin">
    <vt:lpwstr/>
  </property>
</Properties>
</file>