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2"/>
  </p:sldMasterIdLst>
  <p:notesMasterIdLst>
    <p:notesMasterId r:id="rId28"/>
  </p:notesMasterIdLst>
  <p:handoutMasterIdLst>
    <p:handoutMasterId r:id="rId29"/>
  </p:handoutMasterIdLst>
  <p:sldIdLst>
    <p:sldId id="256" r:id="rId13"/>
    <p:sldId id="464" r:id="rId14"/>
    <p:sldId id="453" r:id="rId15"/>
    <p:sldId id="468" r:id="rId16"/>
    <p:sldId id="481" r:id="rId17"/>
    <p:sldId id="469" r:id="rId18"/>
    <p:sldId id="467" r:id="rId19"/>
    <p:sldId id="479" r:id="rId20"/>
    <p:sldId id="483" r:id="rId21"/>
    <p:sldId id="480" r:id="rId22"/>
    <p:sldId id="482" r:id="rId23"/>
    <p:sldId id="351" r:id="rId24"/>
    <p:sldId id="478" r:id="rId25"/>
    <p:sldId id="466" r:id="rId26"/>
    <p:sldId id="45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stey,Kendelle [NCR]" initials="A[" lastIdx="1" clrIdx="0">
    <p:extLst>
      <p:ext uri="{19B8F6BF-5375-455C-9EA6-DF929625EA0E}">
        <p15:presenceInfo xmlns:p15="http://schemas.microsoft.com/office/powerpoint/2012/main" userId="S-1-5-21-2086016090-1259623561-1170935872-103862" providerId="AD"/>
      </p:ext>
    </p:extLst>
  </p:cmAuthor>
  <p:cmAuthor id="2" name="Safoutin, Mike" initials="SM" lastIdx="5" clrIdx="1">
    <p:extLst>
      <p:ext uri="{19B8F6BF-5375-455C-9EA6-DF929625EA0E}">
        <p15:presenceInfo xmlns:p15="http://schemas.microsoft.com/office/powerpoint/2012/main" userId="S::safoutin.mike@epa.gov::e223aa6a-9838-42df-92a4-45d3f46cad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6EF"/>
    <a:srgbClr val="5BD4FF"/>
    <a:srgbClr val="7A5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0" autoAdjust="0"/>
    <p:restoredTop sz="94799" autoAdjust="0"/>
  </p:normalViewPr>
  <p:slideViewPr>
    <p:cSldViewPr>
      <p:cViewPr varScale="1">
        <p:scale>
          <a:sx n="76" d="100"/>
          <a:sy n="76" d="100"/>
        </p:scale>
        <p:origin x="104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chiw, Michael" userId="62df5384-d19d-4d4a-b4ba-fbd764964b24" providerId="ADAL" clId="{3C6BBD36-1756-40AE-8724-6254FC57AFE0}"/>
    <pc:docChg chg="custSel delSld modSld">
      <pc:chgData name="Olechiw, Michael" userId="62df5384-d19d-4d4a-b4ba-fbd764964b24" providerId="ADAL" clId="{3C6BBD36-1756-40AE-8724-6254FC57AFE0}" dt="2024-01-11T10:37:11.515" v="205" actId="20577"/>
      <pc:docMkLst>
        <pc:docMk/>
      </pc:docMkLst>
      <pc:sldChg chg="modSp mod">
        <pc:chgData name="Olechiw, Michael" userId="62df5384-d19d-4d4a-b4ba-fbd764964b24" providerId="ADAL" clId="{3C6BBD36-1756-40AE-8724-6254FC57AFE0}" dt="2024-01-11T10:37:11.515" v="205" actId="20577"/>
        <pc:sldMkLst>
          <pc:docMk/>
          <pc:sldMk cId="1692065347" sldId="467"/>
        </pc:sldMkLst>
        <pc:spChg chg="mod">
          <ac:chgData name="Olechiw, Michael" userId="62df5384-d19d-4d4a-b4ba-fbd764964b24" providerId="ADAL" clId="{3C6BBD36-1756-40AE-8724-6254FC57AFE0}" dt="2024-01-11T10:37:11.515" v="205" actId="20577"/>
          <ac:spMkLst>
            <pc:docMk/>
            <pc:sldMk cId="1692065347" sldId="467"/>
            <ac:spMk id="5" creationId="{CD2E7D3D-7AAB-486F-B4A8-506B743783C6}"/>
          </ac:spMkLst>
        </pc:spChg>
      </pc:sldChg>
      <pc:sldChg chg="del">
        <pc:chgData name="Olechiw, Michael" userId="62df5384-d19d-4d4a-b4ba-fbd764964b24" providerId="ADAL" clId="{3C6BBD36-1756-40AE-8724-6254FC57AFE0}" dt="2024-01-11T09:57:26.331" v="0" actId="47"/>
        <pc:sldMkLst>
          <pc:docMk/>
          <pc:sldMk cId="2390572754" sldId="476"/>
        </pc:sldMkLst>
      </pc:sldChg>
      <pc:sldChg chg="modSp mod">
        <pc:chgData name="Olechiw, Michael" userId="62df5384-d19d-4d4a-b4ba-fbd764964b24" providerId="ADAL" clId="{3C6BBD36-1756-40AE-8724-6254FC57AFE0}" dt="2024-01-11T10:10:49.653" v="3" actId="13926"/>
        <pc:sldMkLst>
          <pc:docMk/>
          <pc:sldMk cId="4157392007" sldId="483"/>
        </pc:sldMkLst>
        <pc:spChg chg="mod">
          <ac:chgData name="Olechiw, Michael" userId="62df5384-d19d-4d4a-b4ba-fbd764964b24" providerId="ADAL" clId="{3C6BBD36-1756-40AE-8724-6254FC57AFE0}" dt="2024-01-11T10:10:49.653" v="3" actId="13926"/>
          <ac:spMkLst>
            <pc:docMk/>
            <pc:sldMk cId="4157392007" sldId="483"/>
            <ac:spMk id="2" creationId="{E12497A5-6DC1-4496-BAAF-8743D8C0E8FD}"/>
          </ac:spMkLst>
        </pc:spChg>
      </pc:sldChg>
      <pc:sldChg chg="modSp del mod">
        <pc:chgData name="Olechiw, Michael" userId="62df5384-d19d-4d4a-b4ba-fbd764964b24" providerId="ADAL" clId="{3C6BBD36-1756-40AE-8724-6254FC57AFE0}" dt="2024-01-11T10:10:25.964" v="2" actId="47"/>
        <pc:sldMkLst>
          <pc:docMk/>
          <pc:sldMk cId="3092320552" sldId="484"/>
        </pc:sldMkLst>
        <pc:spChg chg="mod">
          <ac:chgData name="Olechiw, Michael" userId="62df5384-d19d-4d4a-b4ba-fbd764964b24" providerId="ADAL" clId="{3C6BBD36-1756-40AE-8724-6254FC57AFE0}" dt="2024-01-11T09:59:29.110" v="1" actId="6549"/>
          <ac:spMkLst>
            <pc:docMk/>
            <pc:sldMk cId="3092320552" sldId="484"/>
            <ac:spMk id="7" creationId="{00000000-0000-0000-0000-000000000000}"/>
          </ac:spMkLst>
        </pc:spChg>
      </pc:sldChg>
    </pc:docChg>
  </pc:docChgLst>
  <pc:docChgLst>
    <pc:chgData name="Francois Cuenot" userId="9928dff3-8fa4-42b5-9d6e-cd4dcb89281b" providerId="ADAL" clId="{B95CD4E3-66EF-425D-AF20-E0FFB124D27A}"/>
    <pc:docChg chg="modSld">
      <pc:chgData name="Francois Cuenot" userId="9928dff3-8fa4-42b5-9d6e-cd4dcb89281b" providerId="ADAL" clId="{B95CD4E3-66EF-425D-AF20-E0FFB124D27A}" dt="2024-01-11T11:21:15.288" v="10" actId="20577"/>
      <pc:docMkLst>
        <pc:docMk/>
      </pc:docMkLst>
      <pc:sldChg chg="modSp mod">
        <pc:chgData name="Francois Cuenot" userId="9928dff3-8fa4-42b5-9d6e-cd4dcb89281b" providerId="ADAL" clId="{B95CD4E3-66EF-425D-AF20-E0FFB124D27A}" dt="2024-01-11T11:20:19.123" v="9" actId="13926"/>
        <pc:sldMkLst>
          <pc:docMk/>
          <pc:sldMk cId="0" sldId="256"/>
        </pc:sldMkLst>
        <pc:spChg chg="mod">
          <ac:chgData name="Francois Cuenot" userId="9928dff3-8fa4-42b5-9d6e-cd4dcb89281b" providerId="ADAL" clId="{B95CD4E3-66EF-425D-AF20-E0FFB124D27A}" dt="2024-01-11T11:20:19.123" v="9" actId="13926"/>
          <ac:spMkLst>
            <pc:docMk/>
            <pc:sldMk cId="0" sldId="256"/>
            <ac:spMk id="6" creationId="{00000000-0000-0000-0000-000000000000}"/>
          </ac:spMkLst>
        </pc:spChg>
      </pc:sldChg>
      <pc:sldChg chg="modSp mod">
        <pc:chgData name="Francois Cuenot" userId="9928dff3-8fa4-42b5-9d6e-cd4dcb89281b" providerId="ADAL" clId="{B95CD4E3-66EF-425D-AF20-E0FFB124D27A}" dt="2024-01-11T11:21:15.288" v="10" actId="20577"/>
        <pc:sldMkLst>
          <pc:docMk/>
          <pc:sldMk cId="1827971603" sldId="466"/>
        </pc:sldMkLst>
        <pc:spChg chg="mod">
          <ac:chgData name="Francois Cuenot" userId="9928dff3-8fa4-42b5-9d6e-cd4dcb89281b" providerId="ADAL" clId="{B95CD4E3-66EF-425D-AF20-E0FFB124D27A}" dt="2024-01-11T11:21:15.288" v="10" actId="20577"/>
          <ac:spMkLst>
            <pc:docMk/>
            <pc:sldMk cId="1827971603" sldId="466"/>
            <ac:spMk id="5" creationId="{9B944684-B92D-4F1C-A69D-227950CA331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GRPE-65-nn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E7CB-09AF-43F2-ADA4-B2B423205EE4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0532F-1526-46CA-8FD1-CC19224FD0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6835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GRPE-65-nn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8D883-694A-41C9-ACD9-6257BE9C1E94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2BFAC-DA74-4C24-AAF2-8D09F2FE08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4809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2BFAC-DA74-4C24-AAF2-8D09F2FE08C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GRPE-65-nn</a:t>
            </a:r>
          </a:p>
        </p:txBody>
      </p:sp>
    </p:spTree>
    <p:extLst>
      <p:ext uri="{BB962C8B-B14F-4D97-AF65-F5344CB8AC3E}">
        <p14:creationId xmlns:p14="http://schemas.microsoft.com/office/powerpoint/2010/main" val="342026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B52E-28EE-486C-8817-8481609D48FA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B952-7A5B-4A42-A915-AA6C5EA17A8E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8BB8-4EB5-458C-8CCD-EC14D7E64A33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8420-9527-4012-8A53-B9A85E846BF8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CF4D-6739-4966-BF53-378B3A5E238E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54DB1318-DCCC-440F-94D6-CEF81F116C95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F6C2-977C-44AA-A0B7-DEF18281B245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994D-669E-4CDF-BBE5-0D33D73F0CF5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3D8E-7A90-4EB2-9F87-6CEC1C5BE1B1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751C-225E-4DE5-8C72-1C81BD736081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r>
              <a:rPr lang="en-US" dirty="0"/>
              <a:t>EVE IWG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B1069196-9691-4D00-9118-A17652EA00CC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r>
              <a:rPr lang="en-US" dirty="0"/>
              <a:t>EVE IWG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A28AE78-2866-4736-94AA-7BDB5573C706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EVE IWG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235127-2B2F-4F7B-BE35-1DACAD78B0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" name="MSIPCMContentMarking" descr="{&quot;HashCode&quot;:-54214931,&quot;Placement&quot;:&quot;Footer&quot;,&quot;Top&quot;:522.862549,&quot;Left&quot;:0.0,&quot;SlideWidth&quot;:960,&quot;SlideHeight&quot;:540}">
            <a:extLst>
              <a:ext uri="{FF2B5EF4-FFF2-40B4-BE49-F238E27FC236}">
                <a16:creationId xmlns:a16="http://schemas.microsoft.com/office/drawing/2014/main" id="{35591C6C-5BCB-FDC6-0BCD-F08795F0784B}"/>
              </a:ext>
            </a:extLst>
          </p:cNvPr>
          <p:cNvSpPr txBox="1"/>
          <p:nvPr userDrawn="1"/>
        </p:nvSpPr>
        <p:spPr>
          <a:xfrm>
            <a:off x="0" y="6640354"/>
            <a:ext cx="744382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de-DE" sz="8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lena.paffumi@ec.europa.eu" TargetMode="External"/><Relationship Id="rId2" Type="http://schemas.openxmlformats.org/officeDocument/2006/relationships/hyperlink" Target="mailto:Olechiw.michael@ep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657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Report to 90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r>
              <a:rPr lang="en-US" sz="2000" dirty="0">
                <a:solidFill>
                  <a:schemeClr val="tx1"/>
                </a:solidFill>
              </a:rPr>
              <a:t> GRPE Session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Electric Vehicles and the Environment</a:t>
            </a:r>
            <a:br>
              <a:rPr lang="en-US" sz="3200" b="1" dirty="0"/>
            </a:br>
            <a:r>
              <a:rPr lang="en-US" sz="3200" b="1" dirty="0"/>
              <a:t> (EVE IWG)</a:t>
            </a:r>
          </a:p>
        </p:txBody>
      </p:sp>
      <p:sp>
        <p:nvSpPr>
          <p:cNvPr id="6" name="Textfeld 12"/>
          <p:cNvSpPr txBox="1">
            <a:spLocks noChangeArrowheads="1"/>
          </p:cNvSpPr>
          <p:nvPr/>
        </p:nvSpPr>
        <p:spPr bwMode="auto">
          <a:xfrm>
            <a:off x="7150969" y="152401"/>
            <a:ext cx="3362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Informal document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GRPE-90-36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GRPE, January 9-12, 2024</a:t>
            </a:r>
          </a:p>
          <a:p>
            <a:pPr algn="r"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Agenda item 9.(b) 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feld 39"/>
          <p:cNvSpPr txBox="1">
            <a:spLocks noChangeArrowheads="1"/>
          </p:cNvSpPr>
          <p:nvPr/>
        </p:nvSpPr>
        <p:spPr bwMode="auto">
          <a:xfrm>
            <a:off x="1676400" y="152401"/>
            <a:ext cx="3352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Submitted by the EVE informal working group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97A5-6DC1-4496-BAAF-8743D8C0E8F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Heavy-duty Durability GTR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9762F-47E1-45D3-97CF-A0F130DD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4036C-1E9E-4869-9D14-E52617C9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929DD3-1C85-4F27-9050-70A05BB0074D}"/>
              </a:ext>
            </a:extLst>
          </p:cNvPr>
          <p:cNvSpPr txBox="1"/>
          <p:nvPr/>
        </p:nvSpPr>
        <p:spPr>
          <a:xfrm>
            <a:off x="3720298" y="1467698"/>
            <a:ext cx="419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Test procedures under discussion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960976"/>
              </p:ext>
            </p:extLst>
          </p:nvPr>
        </p:nvGraphicFramePr>
        <p:xfrm>
          <a:off x="1062736" y="1828799"/>
          <a:ext cx="10058399" cy="4495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Methods for Checking Battery Durability Monitor for HDV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444"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 Test Methods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HDV with no bidirectional charging system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6BC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HDV with bidirectional charging system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6BC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44">
                <a:tc v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Method 1a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Method 1b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Method 2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355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Description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Discharge by standard average speed with tolerances on test track 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 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And charge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Discharge by driving on the road with average speed with higher tolerances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And charge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Virtual Round Trip Efficiency (VRTE) test 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 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Discharging and charging in a column or by a bidirectional power supply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675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Alternative Method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HDV </a:t>
                      </a:r>
                      <a:r>
                        <a:rPr lang="en-IE" sz="1400" b="1" dirty="0" err="1">
                          <a:effectLst/>
                        </a:rPr>
                        <a:t>Dyno</a:t>
                      </a:r>
                      <a:r>
                        <a:rPr lang="en-IE" sz="1400" b="1" dirty="0">
                          <a:effectLst/>
                        </a:rPr>
                        <a:t> testing with similar driving characteristics</a:t>
                      </a:r>
                      <a:endParaRPr kumimoji="0" lang="en-IE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constant speed test or transient condition test </a:t>
                      </a:r>
                      <a:endParaRPr kumimoji="0" lang="en-GB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7561" b="25004"/>
          <a:stretch/>
        </p:blipFill>
        <p:spPr>
          <a:xfrm>
            <a:off x="5252668" y="3697860"/>
            <a:ext cx="2032104" cy="13703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125" r="15631"/>
          <a:stretch/>
        </p:blipFill>
        <p:spPr>
          <a:xfrm>
            <a:off x="3120136" y="3679850"/>
            <a:ext cx="1981200" cy="1384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0713" r="7155"/>
          <a:stretch/>
        </p:blipFill>
        <p:spPr>
          <a:xfrm>
            <a:off x="8606536" y="5203705"/>
            <a:ext cx="1752600" cy="10669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5049"/>
          <a:stretch/>
        </p:blipFill>
        <p:spPr>
          <a:xfrm>
            <a:off x="8530336" y="3679850"/>
            <a:ext cx="2438400" cy="13808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4112641"/>
            <a:ext cx="886108" cy="94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21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97A5-6DC1-4496-BAAF-8743D8C0E8F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Heavy-duty Durability GTR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9762F-47E1-45D3-97CF-A0F130DD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4036C-1E9E-4869-9D14-E52617C9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929DD3-1C85-4F27-9050-70A05BB0074D}"/>
              </a:ext>
            </a:extLst>
          </p:cNvPr>
          <p:cNvSpPr txBox="1"/>
          <p:nvPr/>
        </p:nvSpPr>
        <p:spPr>
          <a:xfrm>
            <a:off x="77059" y="1466814"/>
            <a:ext cx="7417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Boundary conditions of the test procedures under discussion</a:t>
            </a:r>
          </a:p>
        </p:txBody>
      </p:sp>
      <p:pic>
        <p:nvPicPr>
          <p:cNvPr id="13" name="Picture 12" descr="W:\Storage\Electromobility\Projects\UNECE EVE\In-vehicle Battery Durability\HDVGTRDrafting\SupportingDocuments\Method1a_ver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" y="2303863"/>
            <a:ext cx="6096000" cy="31605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700520" y="1905000"/>
            <a:ext cx="52628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b="1" dirty="0"/>
              <a:t>Test in Method 1a and 1b driving on test track or on-road with characteristic constant speeds  (regional speed)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2"/>
                </a:solidFill>
              </a:rPr>
              <a:t>different speed around regions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2"/>
                </a:solidFill>
              </a:rPr>
              <a:t>but same methodology and test procedure </a:t>
            </a:r>
          </a:p>
          <a:p>
            <a:endParaRPr lang="en-IE" sz="1400" dirty="0">
              <a:solidFill>
                <a:schemeClr val="tx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IE" sz="1400" dirty="0"/>
              <a:t> Regional specific speeds and payload in agreement  with authorities (GVW, GCW)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IE" sz="1400" dirty="0"/>
              <a:t>With a C-rate in the range of [C/6 or less, C/2], as check, not to have unwanted battery behaviour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IE" sz="1400" dirty="0"/>
              <a:t>Guideline for the harmonisation of the characteristic speed:</a:t>
            </a:r>
          </a:p>
          <a:p>
            <a:endParaRPr lang="en-IE" sz="1200" dirty="0">
              <a:solidFill>
                <a:schemeClr val="tx2"/>
              </a:solidFill>
            </a:endParaRPr>
          </a:p>
          <a:p>
            <a:pPr lvl="1"/>
            <a:r>
              <a:rPr lang="en-IE" sz="1200" dirty="0">
                <a:solidFill>
                  <a:schemeClr val="tx2"/>
                </a:solidFill>
              </a:rPr>
              <a:t>Range of speed per category per region</a:t>
            </a:r>
          </a:p>
          <a:p>
            <a:pPr lvl="1"/>
            <a:r>
              <a:rPr lang="en-IE" sz="1200" dirty="0">
                <a:solidFill>
                  <a:schemeClr val="tx2"/>
                </a:solidFill>
              </a:rPr>
              <a:t>To leave open the speed for the test and prescribe only the target speed in the last part of the test  for which a speed tolerance will be applied</a:t>
            </a:r>
          </a:p>
          <a:p>
            <a:pPr lvl="1"/>
            <a:r>
              <a:rPr lang="en-IE" sz="1200" dirty="0">
                <a:solidFill>
                  <a:schemeClr val="tx2"/>
                </a:solidFill>
              </a:rPr>
              <a:t>The last part of the test starts when the SOC &lt; [10%]</a:t>
            </a:r>
          </a:p>
          <a:p>
            <a:pPr lvl="1"/>
            <a:r>
              <a:rPr lang="en-IE" sz="1200" dirty="0">
                <a:solidFill>
                  <a:schemeClr val="tx2"/>
                </a:solidFill>
              </a:rPr>
              <a:t>Speed tolerance in last test segment [± 5km/h;± 7km/h]</a:t>
            </a:r>
          </a:p>
          <a:p>
            <a:pPr lvl="1"/>
            <a:r>
              <a:rPr lang="en-IE" sz="1200" dirty="0">
                <a:solidFill>
                  <a:schemeClr val="tx2"/>
                </a:solidFill>
              </a:rPr>
              <a:t>The acceleration/deceleration during vehicle speed change shall be smooth  and accomplished within the range ±[0.5-1] km/h/sec</a:t>
            </a:r>
          </a:p>
          <a:p>
            <a:pPr lvl="1"/>
            <a:r>
              <a:rPr lang="en-IE" sz="1200" dirty="0">
                <a:solidFill>
                  <a:schemeClr val="tx2"/>
                </a:solidFill>
              </a:rPr>
              <a:t>End of discharge: break-off criterion </a:t>
            </a:r>
          </a:p>
          <a:p>
            <a:pPr lvl="1"/>
            <a:r>
              <a:rPr lang="en-IE" sz="1200" dirty="0">
                <a:solidFill>
                  <a:schemeClr val="tx2"/>
                </a:solidFill>
              </a:rPr>
              <a:t>Temperature not prescribed</a:t>
            </a:r>
          </a:p>
        </p:txBody>
      </p:sp>
      <p:sp>
        <p:nvSpPr>
          <p:cNvPr id="7" name="Left Brace 6"/>
          <p:cNvSpPr/>
          <p:nvPr/>
        </p:nvSpPr>
        <p:spPr>
          <a:xfrm>
            <a:off x="6858000" y="4419600"/>
            <a:ext cx="228600" cy="1905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8284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Terms of Reference Renewal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825752" y="1527048"/>
            <a:ext cx="8503920" cy="479755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2800" dirty="0"/>
              <a:t>Requesting renewal for January 2024 – June 2027 </a:t>
            </a:r>
          </a:p>
          <a:p>
            <a:r>
              <a:rPr lang="en-US" sz="2800" dirty="0"/>
              <a:t>Leadership group </a:t>
            </a:r>
          </a:p>
          <a:p>
            <a:pPr lvl="1"/>
            <a:r>
              <a:rPr lang="en-US" sz="2300" dirty="0"/>
              <a:t>Chairmanship shared by European Commission and the United States</a:t>
            </a:r>
          </a:p>
          <a:p>
            <a:pPr lvl="1"/>
            <a:r>
              <a:rPr lang="en-US" sz="2300" dirty="0"/>
              <a:t>Vice-chairmanship shared by China and Japan</a:t>
            </a:r>
          </a:p>
          <a:p>
            <a:pPr lvl="1"/>
            <a:r>
              <a:rPr lang="en-US" sz="2300" dirty="0"/>
              <a:t>Secretary responsibilities by Canada</a:t>
            </a:r>
          </a:p>
          <a:p>
            <a:r>
              <a:rPr lang="en-US" sz="2800" dirty="0"/>
              <a:t>Proposed future work includes</a:t>
            </a:r>
          </a:p>
          <a:p>
            <a:pPr lvl="1"/>
            <a:r>
              <a:rPr lang="en-US" sz="2300" dirty="0" err="1"/>
              <a:t>eHDV</a:t>
            </a:r>
            <a:r>
              <a:rPr lang="en-US" sz="2300" dirty="0"/>
              <a:t> GTR development </a:t>
            </a:r>
          </a:p>
          <a:p>
            <a:pPr lvl="1"/>
            <a:r>
              <a:rPr lang="en-US" sz="2300" dirty="0"/>
              <a:t>Amendments to UN GTR No. 21</a:t>
            </a:r>
          </a:p>
          <a:p>
            <a:pPr lvl="1"/>
            <a:r>
              <a:rPr lang="en-US" sz="2300" dirty="0"/>
              <a:t>Amendments to UN GTR No. 22</a:t>
            </a:r>
          </a:p>
          <a:p>
            <a:pPr lvl="1"/>
            <a:r>
              <a:rPr lang="en-US" sz="2300" dirty="0"/>
              <a:t>Ongoing review of literature, policies and developing technologies</a:t>
            </a:r>
          </a:p>
          <a:p>
            <a:pPr lvl="1"/>
            <a:r>
              <a:rPr lang="en-US" sz="2400" dirty="0"/>
              <a:t>Investigating lessons learned from the adoption of UN GTRs</a:t>
            </a:r>
          </a:p>
          <a:p>
            <a:pPr lvl="1"/>
            <a:r>
              <a:rPr lang="en-US" sz="2400" dirty="0"/>
              <a:t>Coordination of environmental performance and technology considerations in the context of existing mandates of other IWGs</a:t>
            </a:r>
          </a:p>
        </p:txBody>
      </p:sp>
    </p:spTree>
    <p:extLst>
      <p:ext uri="{BB962C8B-B14F-4D97-AF65-F5344CB8AC3E}">
        <p14:creationId xmlns:p14="http://schemas.microsoft.com/office/powerpoint/2010/main" val="174568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Timeline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825752" y="1527048"/>
            <a:ext cx="8503920" cy="479755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2800" dirty="0"/>
              <a:t>January 2024: </a:t>
            </a:r>
          </a:p>
          <a:p>
            <a:pPr lvl="1"/>
            <a:r>
              <a:rPr lang="en-US" sz="2300" dirty="0"/>
              <a:t>Renewal of the EVE IWG Terms of Reference</a:t>
            </a:r>
          </a:p>
          <a:p>
            <a:pPr lvl="1"/>
            <a:r>
              <a:rPr lang="en-US" sz="2300" dirty="0"/>
              <a:t>Submit working document to GRPE for UN GTR 21 amendments, for consideration</a:t>
            </a:r>
          </a:p>
          <a:p>
            <a:pPr lvl="1"/>
            <a:r>
              <a:rPr lang="en-US" sz="2300" dirty="0"/>
              <a:t>Submit working document to GRPE for UN GTR 22 amendments, for consideration</a:t>
            </a:r>
            <a:endParaRPr lang="en-CA" sz="2300" dirty="0"/>
          </a:p>
          <a:p>
            <a:pPr lvl="1"/>
            <a:r>
              <a:rPr lang="en-US" sz="2300" dirty="0"/>
              <a:t>Offer status update of new </a:t>
            </a:r>
            <a:r>
              <a:rPr lang="en-US" sz="2300" dirty="0" err="1"/>
              <a:t>eHDV</a:t>
            </a:r>
            <a:r>
              <a:rPr lang="en-US" sz="2300" dirty="0"/>
              <a:t> battery durability GTR as an informal document, for further discussion.</a:t>
            </a:r>
          </a:p>
          <a:p>
            <a:pPr lvl="1"/>
            <a:endParaRPr lang="en-US" sz="2300" dirty="0"/>
          </a:p>
          <a:p>
            <a:pPr lvl="0"/>
            <a:r>
              <a:rPr lang="en-US" sz="2800" dirty="0"/>
              <a:t>June 2024:</a:t>
            </a:r>
            <a:endParaRPr lang="en-CA" sz="2800" dirty="0"/>
          </a:p>
          <a:p>
            <a:pPr lvl="1"/>
            <a:r>
              <a:rPr lang="en-US" dirty="0"/>
              <a:t>Submit working document amendments for UN GTR 21 to WP.29 AC.3 for vote, if authorized</a:t>
            </a:r>
          </a:p>
          <a:p>
            <a:pPr lvl="1"/>
            <a:r>
              <a:rPr lang="en-US" dirty="0"/>
              <a:t>Submit working document amendments for UN GTR 22 to WP.29 AC.3 for vote, if authorized</a:t>
            </a:r>
          </a:p>
          <a:p>
            <a:pPr lvl="1"/>
            <a:endParaRPr lang="en-US" sz="2400" dirty="0"/>
          </a:p>
          <a:p>
            <a:r>
              <a:rPr lang="en-US" dirty="0"/>
              <a:t>October 2024:</a:t>
            </a:r>
          </a:p>
          <a:p>
            <a:pPr lvl="1"/>
            <a:r>
              <a:rPr lang="en-US" sz="2300" dirty="0"/>
              <a:t>Submit working document of UN GTR on </a:t>
            </a:r>
            <a:r>
              <a:rPr lang="en-US" sz="2300" dirty="0" err="1"/>
              <a:t>eHDV</a:t>
            </a:r>
            <a:r>
              <a:rPr lang="en-US" sz="2300" dirty="0"/>
              <a:t> battery durability to GRPE for consideration</a:t>
            </a:r>
          </a:p>
          <a:p>
            <a:endParaRPr lang="en-US" dirty="0"/>
          </a:p>
          <a:p>
            <a:r>
              <a:rPr lang="en-US" dirty="0"/>
              <a:t>March 2025: </a:t>
            </a:r>
          </a:p>
          <a:p>
            <a:pPr lvl="1"/>
            <a:r>
              <a:rPr lang="en-US" sz="2300" dirty="0"/>
              <a:t>Submit working document of UN GTR on </a:t>
            </a:r>
            <a:r>
              <a:rPr lang="en-US" sz="2300" dirty="0" err="1"/>
              <a:t>eHDV</a:t>
            </a:r>
            <a:r>
              <a:rPr lang="en-US" sz="2300" dirty="0"/>
              <a:t> battery durability to WP.29 AC.3 for vote, if authorized</a:t>
            </a:r>
          </a:p>
        </p:txBody>
      </p:sp>
    </p:spTree>
    <p:extLst>
      <p:ext uri="{BB962C8B-B14F-4D97-AF65-F5344CB8AC3E}">
        <p14:creationId xmlns:p14="http://schemas.microsoft.com/office/powerpoint/2010/main" val="2544012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9157-7EE9-4003-B389-118B087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Future </a:t>
            </a:r>
            <a:r>
              <a:rPr lang="en-US" dirty="0"/>
              <a:t>EVE Meetings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54719B-299C-4CD8-8630-ACEAC627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C685F-EDC0-498B-BB26-F0FB9324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944684-B92D-4F1C-A69D-227950CA331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68</a:t>
            </a:r>
            <a:r>
              <a:rPr lang="en-US" baseline="30000" dirty="0"/>
              <a:t>th</a:t>
            </a:r>
            <a:r>
              <a:rPr lang="en-US" dirty="0"/>
              <a:t> EVE IWG – February 28-29, 2024 (virtual)</a:t>
            </a:r>
          </a:p>
          <a:p>
            <a:r>
              <a:rPr lang="en-US" dirty="0"/>
              <a:t>69</a:t>
            </a:r>
            <a:r>
              <a:rPr lang="en-US" baseline="30000" dirty="0"/>
              <a:t>th</a:t>
            </a:r>
            <a:r>
              <a:rPr lang="en-US" dirty="0"/>
              <a:t> EVE IWG – April 16-17, 2024 (in-person – Seoul, South Korea)</a:t>
            </a:r>
          </a:p>
          <a:p>
            <a:r>
              <a:rPr lang="en-US" dirty="0"/>
              <a:t>70</a:t>
            </a:r>
            <a:r>
              <a:rPr lang="en-US" baseline="30000" dirty="0"/>
              <a:t>th</a:t>
            </a:r>
            <a:r>
              <a:rPr lang="en-US" dirty="0"/>
              <a:t> EVE IWG – Fall 2024 (in-person – Tokyo, Japan)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71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C2A255-555E-4DC1-93B6-43E24401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481CD-8338-45A0-9984-EA8B3A0F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7D13A-642A-4349-AD3F-9B517A6CECA1}"/>
              </a:ext>
            </a:extLst>
          </p:cNvPr>
          <p:cNvSpPr txBox="1"/>
          <p:nvPr/>
        </p:nvSpPr>
        <p:spPr>
          <a:xfrm>
            <a:off x="4965748" y="3505200"/>
            <a:ext cx="2754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Thank you!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4557B6-6E91-4DB4-9B8D-341CBA58D3A7}"/>
              </a:ext>
            </a:extLst>
          </p:cNvPr>
          <p:cNvSpPr txBox="1"/>
          <p:nvPr/>
        </p:nvSpPr>
        <p:spPr>
          <a:xfrm flipH="1">
            <a:off x="8534400" y="4214691"/>
            <a:ext cx="3048000" cy="1600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Michael Olechiw</a:t>
            </a:r>
          </a:p>
          <a:p>
            <a:r>
              <a:rPr lang="en-US" sz="1400" dirty="0"/>
              <a:t>EVE C0-chair</a:t>
            </a:r>
          </a:p>
          <a:p>
            <a:r>
              <a:rPr lang="en-US" sz="1400" dirty="0">
                <a:hlinkClick r:id="rId2"/>
              </a:rPr>
              <a:t>olechiw.michael@epa.gov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Elena </a:t>
            </a:r>
            <a:r>
              <a:rPr lang="en-US" sz="1400" dirty="0" err="1"/>
              <a:t>Paffumi</a:t>
            </a:r>
            <a:endParaRPr lang="en-US" sz="1400" dirty="0"/>
          </a:p>
          <a:p>
            <a:r>
              <a:rPr lang="en-US" sz="1400" dirty="0"/>
              <a:t>EVE C0-chair</a:t>
            </a:r>
          </a:p>
          <a:p>
            <a:r>
              <a:rPr lang="en-US" sz="1400" dirty="0">
                <a:hlinkClick r:id="rId3"/>
              </a:rPr>
              <a:t>elena.paffumi@ec.europa.eu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39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9157-7EE9-4003-B389-118B087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EVE Meetings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54719B-299C-4CD8-8630-ACEAC627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C685F-EDC0-498B-BB26-F0FB9324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868CCA-735B-4DDD-A4C2-ED0E1D0BDBD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meetings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63</a:t>
            </a: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EVE IWG – July 18-19, 2023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64</a:t>
            </a: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EVE IWG – September 19-20, 2023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66</a:t>
            </a: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EVE IWG – December 6-7, 2023</a:t>
            </a:r>
          </a:p>
          <a:p>
            <a:pPr lvl="1"/>
            <a:endParaRPr lang="en-US" dirty="0"/>
          </a:p>
          <a:p>
            <a:r>
              <a:rPr lang="en-US" dirty="0"/>
              <a:t>In –person meetings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65</a:t>
            </a: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EVE IWG – October 11-12, 2023, in Ottawa, Canada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67</a:t>
            </a: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EVE IWG – January 9, 2024, concurrent with GRPE in Geneva, Switzerland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9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Work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Hybrid power determination (GTR-21)</a:t>
            </a:r>
          </a:p>
          <a:p>
            <a:pPr lvl="1"/>
            <a:r>
              <a:rPr lang="en-US" dirty="0"/>
              <a:t>Continuing to develop the GTR based on the experiences of stakeholders</a:t>
            </a:r>
          </a:p>
          <a:p>
            <a:pPr lvl="1"/>
            <a:endParaRPr lang="en-US" dirty="0"/>
          </a:p>
          <a:p>
            <a:r>
              <a:rPr lang="en-US" dirty="0"/>
              <a:t>In-vehicle battery durability (GTR-22) – Light-duty</a:t>
            </a:r>
          </a:p>
          <a:p>
            <a:pPr lvl="1"/>
            <a:r>
              <a:rPr lang="en-US" dirty="0"/>
              <a:t>Considering further development and refinement of GTR 22</a:t>
            </a:r>
          </a:p>
          <a:p>
            <a:pPr lvl="1"/>
            <a:endParaRPr lang="en-US" dirty="0"/>
          </a:p>
          <a:p>
            <a:r>
              <a:rPr lang="en-US" dirty="0"/>
              <a:t>New GTR for in-vehicle battery durability – Heavy-duty</a:t>
            </a:r>
          </a:p>
          <a:p>
            <a:pPr lvl="1"/>
            <a:r>
              <a:rPr lang="en-US" dirty="0"/>
              <a:t>Building from GTR-22, shaping around unique circumstances of heavy-duty vehicles.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0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AF7B2-899C-46EE-8C5F-CEF7A194A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4800" cy="758952"/>
          </a:xfrm>
        </p:spPr>
        <p:txBody>
          <a:bodyPr>
            <a:noAutofit/>
          </a:bodyPr>
          <a:lstStyle/>
          <a:p>
            <a:r>
              <a:rPr lang="en-US" sz="2800" dirty="0"/>
              <a:t>GTR-21 Amendments: Determination of Electrified Vehicle Power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0265E-54C4-4D5C-BF3B-D3D64F07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FCF2B-91FB-4D9E-B423-82CFFA92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5638A1-E7A3-4E64-8B92-DB2DED99D66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Efforts on GTR-21 were focused refining the text and test procedures</a:t>
            </a:r>
          </a:p>
          <a:p>
            <a:pPr lvl="1"/>
            <a:r>
              <a:rPr lang="en-US" dirty="0"/>
              <a:t>Consideration of CAN signals in place of direct measurement</a:t>
            </a:r>
          </a:p>
          <a:p>
            <a:pPr lvl="2"/>
            <a:r>
              <a:rPr lang="en-US" dirty="0"/>
              <a:t>Data analysis conducted</a:t>
            </a:r>
          </a:p>
          <a:p>
            <a:pPr lvl="1"/>
            <a:r>
              <a:rPr lang="en-US" dirty="0"/>
              <a:t>Appropriate accuracy requirements</a:t>
            </a:r>
          </a:p>
          <a:p>
            <a:pPr lvl="2"/>
            <a:r>
              <a:rPr lang="en-US" dirty="0"/>
              <a:t>Reviewed technical necessity of current values</a:t>
            </a:r>
          </a:p>
          <a:p>
            <a:pPr lvl="1"/>
            <a:r>
              <a:rPr lang="en-US" dirty="0"/>
              <a:t>Measurement alternatives for highly integrated systems</a:t>
            </a:r>
          </a:p>
          <a:p>
            <a:pPr lvl="2"/>
            <a:r>
              <a:rPr lang="en-US" dirty="0"/>
              <a:t>Considered the use of vehicle CAN signals in lieu of instrumented values</a:t>
            </a:r>
          </a:p>
          <a:p>
            <a:pPr lvl="1"/>
            <a:r>
              <a:rPr lang="en-US" dirty="0"/>
              <a:t>Considered alternative for system bench testing</a:t>
            </a:r>
          </a:p>
          <a:p>
            <a:pPr lvl="1"/>
            <a:r>
              <a:rPr lang="en-US" dirty="0"/>
              <a:t>Developed family concept</a:t>
            </a:r>
          </a:p>
          <a:p>
            <a:pPr lvl="1"/>
            <a:r>
              <a:rPr lang="en-US" dirty="0"/>
              <a:t>Continued considering need for Candidate Method</a:t>
            </a:r>
          </a:p>
          <a:p>
            <a:pPr lvl="1"/>
            <a:r>
              <a:rPr lang="en-US" dirty="0"/>
              <a:t>Continued considering need for power determination of heavy-duty and fuel-cell vehicles</a:t>
            </a:r>
          </a:p>
        </p:txBody>
      </p:sp>
    </p:spTree>
    <p:extLst>
      <p:ext uri="{BB962C8B-B14F-4D97-AF65-F5344CB8AC3E}">
        <p14:creationId xmlns:p14="http://schemas.microsoft.com/office/powerpoint/2010/main" val="27434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64F21-367A-2BBC-FFD2-66CACABB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811000" cy="758952"/>
          </a:xfrm>
        </p:spPr>
        <p:txBody>
          <a:bodyPr>
            <a:noAutofit/>
          </a:bodyPr>
          <a:lstStyle/>
          <a:p>
            <a:r>
              <a:rPr lang="en-US" sz="2800" dirty="0"/>
              <a:t>GTR-21 Amendments: Determination of Electrified </a:t>
            </a:r>
            <a:r>
              <a:rPr lang="en-US" sz="2800"/>
              <a:t>Vehicle Power</a:t>
            </a:r>
            <a:endParaRPr lang="en-US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9EBDCF-5182-E704-586E-9360F1E2A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4735E-6556-ED8E-8D63-A9917089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8E4CCE-F9A7-2153-4BED-E6F0A437D80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484864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Revisions to GTR-21:</a:t>
            </a:r>
          </a:p>
          <a:p>
            <a:pPr lvl="1"/>
            <a:r>
              <a:rPr lang="en-US" dirty="0"/>
              <a:t>Family concept added (section 7)</a:t>
            </a:r>
          </a:p>
          <a:p>
            <a:pPr lvl="1"/>
            <a:r>
              <a:rPr lang="en-US" dirty="0"/>
              <a:t>Additional TP1 method 6.1.3.1.2 (d) to accommodate highly integrated powertrain</a:t>
            </a:r>
          </a:p>
          <a:p>
            <a:pPr lvl="2"/>
            <a:r>
              <a:rPr lang="en-US" dirty="0"/>
              <a:t>Uses a power distribution ratio between two powertrain branches based on CAN signal</a:t>
            </a:r>
          </a:p>
          <a:p>
            <a:pPr lvl="1"/>
            <a:r>
              <a:rPr lang="en-US" dirty="0"/>
              <a:t>Use of a system bench is allowed in the case of vehicles that are too powerful to be tested on a chassis dynamometer (3.6 and 6.1)</a:t>
            </a:r>
          </a:p>
          <a:p>
            <a:pPr lvl="1"/>
            <a:r>
              <a:rPr lang="en-US" dirty="0"/>
              <a:t>Revisions to accuracy requirements</a:t>
            </a:r>
          </a:p>
          <a:p>
            <a:pPr lvl="2"/>
            <a:r>
              <a:rPr lang="en-US" dirty="0"/>
              <a:t>Soak area temperature revised to specify a tolerance around a set point and to accommodate Type 1 soak area target temperature (5.1.4)</a:t>
            </a:r>
          </a:p>
          <a:p>
            <a:pPr lvl="2"/>
            <a:r>
              <a:rPr lang="en-US" dirty="0"/>
              <a:t>Engine speed, fuel flow rate, atmospheric pressure allowed from onboard signal (5.2.1/6.1.2)</a:t>
            </a:r>
          </a:p>
          <a:p>
            <a:pPr lvl="2"/>
            <a:r>
              <a:rPr lang="en-US" dirty="0"/>
              <a:t>Accuracy of intake manifold pressure, dynamometer speed, time, accelerator pedal (5.2.1)</a:t>
            </a:r>
          </a:p>
          <a:p>
            <a:pPr lvl="2"/>
            <a:r>
              <a:rPr lang="en-US" dirty="0"/>
              <a:t>TP1 calculation revised to 5% tolerance for fuel flow rate and manifold pressure to align with COP requirement (6.9.2.1)</a:t>
            </a:r>
          </a:p>
          <a:p>
            <a:pPr lvl="1"/>
            <a:r>
              <a:rPr lang="en-US" dirty="0"/>
              <a:t>Deleted placeholder Annex 3 for candidate/equivalency method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3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AE24-698F-472B-932F-58BFC6F6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GTR-22 Amendments: LDV Battery Durability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8FD4D-3F94-4B9B-99CC-92E9A2E33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 IWG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26374-EE9E-446F-A5A9-67EC7ABFC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2F0CD3-817B-4524-9F99-DE3900D53CB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527048"/>
            <a:ext cx="11582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GTR-22 amendments finalized in 2023</a:t>
            </a:r>
          </a:p>
          <a:p>
            <a:pPr lvl="1"/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Amendments of GTR-22</a:t>
            </a:r>
          </a:p>
          <a:p>
            <a:pPr lvl="1"/>
            <a:r>
              <a:rPr lang="en-US" dirty="0"/>
              <a:t>Battery durability requirements for electrified vehicles of category 2 </a:t>
            </a:r>
          </a:p>
          <a:p>
            <a:pPr lvl="1"/>
            <a:r>
              <a:rPr lang="en-US" dirty="0"/>
              <a:t>Accounting for energy consumption not related to mobility in the calculation of Virtual Mileage, with focus on category-2 vehicles that may have ancillary, non-propulsion electrical loads</a:t>
            </a:r>
          </a:p>
          <a:p>
            <a:pPr lvl="1"/>
            <a:r>
              <a:rPr lang="en-US" dirty="0"/>
              <a:t>Part C Verification of reported virtual distance: V2X and/or non-traction purposes, if applicable</a:t>
            </a:r>
          </a:p>
          <a:p>
            <a:pPr lvl="1"/>
            <a:r>
              <a:rPr lang="en-US" dirty="0"/>
              <a:t>Update in the specific metrics and requirements of the Annex 2: Values to be read from vehicles</a:t>
            </a:r>
          </a:p>
          <a:p>
            <a:pPr lvl="1"/>
            <a:r>
              <a:rPr lang="en-US" dirty="0"/>
              <a:t>Minor revisions of Annex 3 Determination of Performance Parameter during Part A Test Procedure</a:t>
            </a:r>
          </a:p>
          <a:p>
            <a:pPr lvl="1"/>
            <a:endParaRPr lang="en-US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dirty="0"/>
              <a:t>Continue gaining experience with the GTR </a:t>
            </a:r>
          </a:p>
          <a:p>
            <a:pPr lvl="1"/>
            <a:r>
              <a:rPr lang="en-US" dirty="0"/>
              <a:t>Included in the implementation of Euro 7</a:t>
            </a:r>
          </a:p>
          <a:p>
            <a:pPr lvl="1"/>
            <a:r>
              <a:rPr lang="en-US" dirty="0"/>
              <a:t>Included in the US EPA’s LMDV Multipollutant Standards for 2027+ MY proposed rulemaking</a:t>
            </a:r>
          </a:p>
          <a:p>
            <a:pPr lvl="1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0100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9536E-D336-4267-BDD2-401B97625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Heavy-duty Durability GTR	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4A744A-A0BF-4EA2-A3A0-A9182FC9A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1B1D2-9650-4E91-B4CA-D7A9F138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2E7D3D-7AAB-486F-B4A8-506B743783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79755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Heavy-duty in-vehicle battery durability is currently the most significant work being performed by the EVE IWG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While the overall framework of GTR-22 is helpful, there is limited technical similarity</a:t>
            </a:r>
          </a:p>
          <a:p>
            <a:pPr lvl="1"/>
            <a:r>
              <a:rPr lang="en-US" dirty="0"/>
              <a:t>Light-duty test procedures with respect to electrified vehicles are more mature</a:t>
            </a:r>
          </a:p>
          <a:p>
            <a:pPr lvl="1"/>
            <a:r>
              <a:rPr lang="en-US" dirty="0"/>
              <a:t>Light-duty vehicle activity is relatively homogenous </a:t>
            </a:r>
          </a:p>
          <a:p>
            <a:pPr lvl="1"/>
            <a:r>
              <a:rPr lang="en-US" dirty="0"/>
              <a:t>Heavy-duty vehicle activity and energy demands can vary significantly between applications (e.g. PTO, non-traction loading)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Potential common elements: </a:t>
            </a:r>
            <a:r>
              <a:rPr lang="en-US" dirty="0" err="1"/>
              <a:t>SoH</a:t>
            </a:r>
            <a:r>
              <a:rPr lang="en-US" dirty="0"/>
              <a:t> monitor, test procedure for verifying the monitor, initial battery condition, in-use assessments and minimum performance requirements</a:t>
            </a:r>
          </a:p>
          <a:p>
            <a:pPr lvl="1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dirty="0"/>
              <a:t>The EVE IWG would like to request an approximate 6-month delay to our initial timelines</a:t>
            </a:r>
          </a:p>
          <a:p>
            <a:pPr lvl="1"/>
            <a:r>
              <a:rPr lang="en-US" dirty="0"/>
              <a:t>Submission of draft text at the 91</a:t>
            </a:r>
            <a:r>
              <a:rPr lang="en-US" baseline="30000" dirty="0"/>
              <a:t>st</a:t>
            </a:r>
            <a:r>
              <a:rPr lang="en-US" dirty="0"/>
              <a:t> GRPE session as an </a:t>
            </a:r>
            <a:r>
              <a:rPr lang="en-US" u="sng" dirty="0"/>
              <a:t>informal document</a:t>
            </a:r>
            <a:r>
              <a:rPr lang="en-US" dirty="0"/>
              <a:t>, for group feedback</a:t>
            </a:r>
          </a:p>
          <a:p>
            <a:pPr lvl="2"/>
            <a:r>
              <a:rPr lang="en-US" dirty="0"/>
              <a:t>May 2024 GRPE solution</a:t>
            </a:r>
          </a:p>
          <a:p>
            <a:pPr lvl="1"/>
            <a:r>
              <a:rPr lang="en-US" dirty="0"/>
              <a:t>Submission of draft text in the 91</a:t>
            </a:r>
            <a:r>
              <a:rPr lang="en-US" baseline="30000" dirty="0"/>
              <a:t>st</a:t>
            </a:r>
            <a:r>
              <a:rPr lang="en-US" dirty="0"/>
              <a:t> GRPE session as a </a:t>
            </a:r>
            <a:r>
              <a:rPr lang="en-US" u="sng" dirty="0"/>
              <a:t>working document</a:t>
            </a:r>
          </a:p>
          <a:p>
            <a:pPr lvl="2"/>
            <a:r>
              <a:rPr lang="en-US" dirty="0"/>
              <a:t>October 2024 GRPE solution</a:t>
            </a:r>
          </a:p>
        </p:txBody>
      </p:sp>
    </p:spTree>
    <p:extLst>
      <p:ext uri="{BB962C8B-B14F-4D97-AF65-F5344CB8AC3E}">
        <p14:creationId xmlns:p14="http://schemas.microsoft.com/office/powerpoint/2010/main" val="169206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97A5-6DC1-4496-BAAF-8743D8C0E8F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Heavy-duty Durability GTR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9762F-47E1-45D3-97CF-A0F130DD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4036C-1E9E-4869-9D14-E52617C9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613" y="1242879"/>
            <a:ext cx="9304387" cy="51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8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97A5-6DC1-4496-BAAF-8743D8C0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Heavy-duty Durability GTR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9762F-47E1-45D3-97CF-A0F130DD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 IWG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4036C-1E9E-4869-9D14-E52617C9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5127-2B2F-4F7B-BE35-1DACAD78B01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929DD3-1C85-4F27-9050-70A05BB0074D}"/>
              </a:ext>
            </a:extLst>
          </p:cNvPr>
          <p:cNvSpPr txBox="1"/>
          <p:nvPr/>
        </p:nvSpPr>
        <p:spPr>
          <a:xfrm>
            <a:off x="3720298" y="1467698"/>
            <a:ext cx="419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Test procedures under discussion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751" y="1837030"/>
            <a:ext cx="8741664" cy="443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92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8" ma:contentTypeDescription="Create a new document." ma:contentTypeScope="" ma:versionID="e62f3c52afbfb087cbf0486b24bccade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0897c4342d1b21160e8184e77b1557a4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acccb6d4-dbe5-46d2-b4d3-5733603d8cc6">
      <Terms xmlns="http://schemas.microsoft.com/office/infopath/2007/PartnerControls"/>
    </lcf76f155ced4ddcb4097134ff3c332f>
  </documentManagement>
</p:properties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72DCF48-8B29-4732-8B21-6E82ABC5DB00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9676C2A0-E263-44DD-911D-2B506B6D870E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6DAA21EB-1E6A-46D9-A0D0-EBA6F4307EE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C16E3A4-5BA8-4E02-925C-AC6DED66C50F}"/>
</file>

<file path=customXml/itemProps3.xml><?xml version="1.0" encoding="utf-8"?>
<ds:datastoreItem xmlns:ds="http://schemas.openxmlformats.org/officeDocument/2006/customXml" ds:itemID="{29C63644-207C-4D08-8E5F-4CD6E19FB8AB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3928156D-96F6-4AA5-A92C-52DFC0F0624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F16F2B92-9301-45D4-A065-FA3633C54FBA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b4a1c0d-4a69-4996-a84a-fc699b9f49de"/>
    <ds:schemaRef ds:uri="http://schemas.openxmlformats.org/package/2006/metadata/core-properties"/>
    <ds:schemaRef ds:uri="http://purl.org/dc/terms/"/>
    <ds:schemaRef ds:uri="985ec44e-1bab-4c0b-9df0-6ba128686fc9"/>
    <ds:schemaRef ds:uri="acccb6d4-dbe5-46d2-b4d3-5733603d8cc6"/>
    <ds:schemaRef ds:uri="http://www.w3.org/XML/1998/namespace"/>
  </ds:schemaRefs>
</ds:datastoreItem>
</file>

<file path=customXml/itemProps6.xml><?xml version="1.0" encoding="utf-8"?>
<ds:datastoreItem xmlns:ds="http://schemas.openxmlformats.org/officeDocument/2006/customXml" ds:itemID="{B1AA88D7-04AD-4BA0-84CA-62D29BAA3579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9DDAFD44-3EB2-451E-805B-808916D639DC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D79B784-32D4-4BE3-B66C-D3D4E7BBD778}">
  <ds:schemaRefs>
    <ds:schemaRef ds:uri="http://schemas.microsoft.com/sharepoint/v3/contenttype/forms"/>
  </ds:schemaRefs>
</ds:datastoreItem>
</file>

<file path=customXml/itemProps9.xml><?xml version="1.0" encoding="utf-8"?>
<ds:datastoreItem xmlns:ds="http://schemas.openxmlformats.org/officeDocument/2006/customXml" ds:itemID="{9513F230-9B04-4F77-9950-BAC2A73E365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2093</TotalTime>
  <Words>1332</Words>
  <Application>Microsoft Office PowerPoint</Application>
  <PresentationFormat>Widescreen</PresentationFormat>
  <Paragraphs>195</Paragraphs>
  <Slides>15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Wingdings</vt:lpstr>
      <vt:lpstr>Wingdings 2</vt:lpstr>
      <vt:lpstr>Civic</vt:lpstr>
      <vt:lpstr>Electric Vehicles and the Environment  (EVE IWG)</vt:lpstr>
      <vt:lpstr>Recent EVE Meetings</vt:lpstr>
      <vt:lpstr>Current Work</vt:lpstr>
      <vt:lpstr>GTR-21 Amendments: Determination of Electrified Vehicle Power</vt:lpstr>
      <vt:lpstr>GTR-21 Amendments: Determination of Electrified Vehicle Power</vt:lpstr>
      <vt:lpstr>GTR-22 Amendments: LDV Battery Durability</vt:lpstr>
      <vt:lpstr>Heavy-duty Durability GTR </vt:lpstr>
      <vt:lpstr>Heavy-duty Durability GTR</vt:lpstr>
      <vt:lpstr>Heavy-duty Durability GTR</vt:lpstr>
      <vt:lpstr>Heavy-duty Durability GTR</vt:lpstr>
      <vt:lpstr>Heavy-duty Durability GTR</vt:lpstr>
      <vt:lpstr>Terms of Reference Renewal</vt:lpstr>
      <vt:lpstr>Current Timeline</vt:lpstr>
      <vt:lpstr>Proposed Future EVE Meetings</vt:lpstr>
      <vt:lpstr>PowerPoint Presentation</vt:lpstr>
    </vt:vector>
  </TitlesOfParts>
  <Company>US-EPA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Vehicles and the Environment (EVE IWG)</dc:title>
  <dc:creator>Michael Olechiw</dc:creator>
  <cp:lastModifiedBy>Francois Cuenot</cp:lastModifiedBy>
  <cp:revision>546</cp:revision>
  <dcterms:created xsi:type="dcterms:W3CDTF">2014-06-05T20:11:34Z</dcterms:created>
  <dcterms:modified xsi:type="dcterms:W3CDTF">2024-01-11T11:21:24Z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  <property fmtid="{D5CDD505-2E9C-101B-9397-08002B2CF9AE}" pid="3" name="MediaServiceImageTags">
    <vt:lpwstr/>
  </property>
  <property fmtid="{D5CDD505-2E9C-101B-9397-08002B2CF9AE}" pid="4" name="Office_x0020_of_x0020_Origin">
    <vt:lpwstr/>
  </property>
  <property fmtid="{D5CDD505-2E9C-101B-9397-08002B2CF9AE}" pid="5" name="gba66df640194346a5267c50f24d4797">
    <vt:lpwstr/>
  </property>
  <property fmtid="{D5CDD505-2E9C-101B-9397-08002B2CF9AE}" pid="6" name="Office of Origin">
    <vt:lpwstr/>
  </property>
  <property fmtid="{D5CDD505-2E9C-101B-9397-08002B2CF9AE}" pid="7" name="MSIP_Label_b1c9b508-7c6e-42bd-bedf-808292653d6c_Enabled">
    <vt:lpwstr>true</vt:lpwstr>
  </property>
  <property fmtid="{D5CDD505-2E9C-101B-9397-08002B2CF9AE}" pid="8" name="MSIP_Label_b1c9b508-7c6e-42bd-bedf-808292653d6c_SetDate">
    <vt:lpwstr>2023-05-31T15:17:16Z</vt:lpwstr>
  </property>
  <property fmtid="{D5CDD505-2E9C-101B-9397-08002B2CF9AE}" pid="9" name="MSIP_Label_b1c9b508-7c6e-42bd-bedf-808292653d6c_Method">
    <vt:lpwstr>Standard</vt:lpwstr>
  </property>
  <property fmtid="{D5CDD505-2E9C-101B-9397-08002B2CF9AE}" pid="10" name="MSIP_Label_b1c9b508-7c6e-42bd-bedf-808292653d6c_Name">
    <vt:lpwstr>b1c9b508-7c6e-42bd-bedf-808292653d6c</vt:lpwstr>
  </property>
  <property fmtid="{D5CDD505-2E9C-101B-9397-08002B2CF9AE}" pid="11" name="MSIP_Label_b1c9b508-7c6e-42bd-bedf-808292653d6c_SiteId">
    <vt:lpwstr>2882be50-2012-4d88-ac86-544124e120c8</vt:lpwstr>
  </property>
  <property fmtid="{D5CDD505-2E9C-101B-9397-08002B2CF9AE}" pid="12" name="MSIP_Label_b1c9b508-7c6e-42bd-bedf-808292653d6c_ActionId">
    <vt:lpwstr>78ec998b-c5bd-4701-b519-f53278eff013</vt:lpwstr>
  </property>
  <property fmtid="{D5CDD505-2E9C-101B-9397-08002B2CF9AE}" pid="13" name="MSIP_Label_b1c9b508-7c6e-42bd-bedf-808292653d6c_ContentBits">
    <vt:lpwstr>3</vt:lpwstr>
  </property>
</Properties>
</file>